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44" r:id="rId6"/>
    <p:sldId id="269" r:id="rId7"/>
    <p:sldId id="479" r:id="rId8"/>
    <p:sldId id="480" r:id="rId9"/>
    <p:sldId id="263" r:id="rId10"/>
    <p:sldId id="268" r:id="rId11"/>
    <p:sldId id="295" r:id="rId12"/>
    <p:sldId id="276" r:id="rId13"/>
    <p:sldId id="282" r:id="rId14"/>
    <p:sldId id="482" r:id="rId15"/>
    <p:sldId id="483" r:id="rId16"/>
    <p:sldId id="487" r:id="rId17"/>
    <p:sldId id="484" r:id="rId18"/>
    <p:sldId id="461" r:id="rId19"/>
    <p:sldId id="287" r:id="rId20"/>
    <p:sldId id="488" r:id="rId21"/>
    <p:sldId id="486" r:id="rId22"/>
    <p:sldId id="485" r:id="rId23"/>
    <p:sldId id="492" r:id="rId2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2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il-0011.tjenester.u.dep.no\0500$\Hjem\KMD6350\Documents\Utdanning%20og%20etatssammensetning%20i%20staten\Gisle%20oversikt_etatsinndel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53-4519-A408-60995AD785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53-4519-A408-60995AD785B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53-4519-A408-60995AD785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53-4519-A408-60995AD785B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53-4519-A408-60995AD785B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53-4519-A408-60995AD785B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253-4519-A408-60995AD785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'Ark1'!$C$39:$C$45</c:f>
              <c:strCache>
                <c:ptCount val="7"/>
                <c:pt idx="0">
                  <c:v>DEN SIVILE YTRE ETAT </c:v>
                </c:pt>
                <c:pt idx="1">
                  <c:v>DEPARTEMENTENE </c:v>
                </c:pt>
                <c:pt idx="2">
                  <c:v>FORSVARET </c:v>
                </c:pt>
                <c:pt idx="3">
                  <c:v>OFFENTLIG NÆRINGSDRIFT OG ANLEGG </c:v>
                </c:pt>
                <c:pt idx="4">
                  <c:v>SENTRALADM. UTENFOR DEPARTEMENTENE </c:v>
                </c:pt>
                <c:pt idx="5">
                  <c:v>SKOLEVERKET </c:v>
                </c:pt>
                <c:pt idx="6">
                  <c:v>UNIVERSITETER OG HØYSKOLER</c:v>
                </c:pt>
              </c:strCache>
            </c:strRef>
          </c:cat>
          <c:val>
            <c:numRef>
              <c:f>'Ark1'!$B$39:$B$45</c:f>
              <c:numCache>
                <c:formatCode>0%</c:formatCode>
                <c:ptCount val="7"/>
                <c:pt idx="0">
                  <c:v>0.40083146310466972</c:v>
                </c:pt>
                <c:pt idx="1">
                  <c:v>2.8600978828110211E-2</c:v>
                </c:pt>
                <c:pt idx="2">
                  <c:v>0.12803179839385664</c:v>
                </c:pt>
                <c:pt idx="3">
                  <c:v>5.0274991212178564E-2</c:v>
                </c:pt>
                <c:pt idx="4">
                  <c:v>0.10923066003298812</c:v>
                </c:pt>
                <c:pt idx="5">
                  <c:v>5.5979774490982339E-3</c:v>
                </c:pt>
                <c:pt idx="6">
                  <c:v>0.27743213097909852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53-4519-A408-60995AD78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62233346660673"/>
          <c:y val="0.12842763306075358"/>
          <c:w val="0.29848280013811257"/>
          <c:h val="0.76649539648174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v>prosent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F-4651-A842-7024E9D2DC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F-4651-A842-7024E9D2DC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F-4651-A842-7024E9D2DC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F-4651-A842-7024E9D2DC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4F-4651-A842-7024E9D2DC39}"/>
              </c:ext>
            </c:extLst>
          </c:dPt>
          <c:dLbls>
            <c:dLbl>
              <c:idx val="0"/>
              <c:layout>
                <c:manualLayout>
                  <c:x val="-1.5403195568295898E-2"/>
                  <c:y val="-1.5570492712801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4F-4651-A842-7024E9D2DC39}"/>
                </c:ext>
              </c:extLst>
            </c:dLbl>
            <c:dLbl>
              <c:idx val="1"/>
              <c:layout>
                <c:manualLayout>
                  <c:x val="2.276364647967391E-2"/>
                  <c:y val="-1.9452446492968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4F-4651-A842-7024E9D2DC39}"/>
                </c:ext>
              </c:extLst>
            </c:dLbl>
            <c:dLbl>
              <c:idx val="2"/>
              <c:layout>
                <c:manualLayout>
                  <c:x val="9.5002816756185708E-3"/>
                  <c:y val="-2.353011542340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64F-4651-A842-7024E9D2DC39}"/>
                </c:ext>
              </c:extLst>
            </c:dLbl>
            <c:dLbl>
              <c:idx val="3"/>
              <c:layout>
                <c:manualLayout>
                  <c:x val="3.3344521450947663E-2"/>
                  <c:y val="-1.827334997759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64F-4651-A842-7024E9D2DC39}"/>
                </c:ext>
              </c:extLst>
            </c:dLbl>
            <c:dLbl>
              <c:idx val="4"/>
              <c:layout>
                <c:manualLayout>
                  <c:x val="1.5587587841842351E-2"/>
                  <c:y val="-3.11788831274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64F-4651-A842-7024E9D2D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'Ark2'!$A$5:$A$9</c:f>
              <c:strCache>
                <c:ptCount val="5"/>
                <c:pt idx="0">
                  <c:v>Uoppgitt eller ingen fullført utdanning</c:v>
                </c:pt>
                <c:pt idx="1">
                  <c:v>Utdanning på grunnskolenivå</c:v>
                </c:pt>
                <c:pt idx="2">
                  <c:v>Utdanning på videregående skolenivå</c:v>
                </c:pt>
                <c:pt idx="3">
                  <c:v>Universitets- eller høgskoleutdanning, til og med 4 år</c:v>
                </c:pt>
                <c:pt idx="4">
                  <c:v>Universitets- eller høgskoleutdanning, lengre enn 4 år</c:v>
                </c:pt>
              </c:strCache>
            </c:strRef>
          </c:cat>
          <c:val>
            <c:numRef>
              <c:f>'Ark2'!$D$5:$D$9</c:f>
              <c:numCache>
                <c:formatCode>0%</c:formatCode>
                <c:ptCount val="5"/>
                <c:pt idx="0">
                  <c:v>2.2344273085661306E-2</c:v>
                </c:pt>
                <c:pt idx="1">
                  <c:v>3.4567446864228635E-2</c:v>
                </c:pt>
                <c:pt idx="2">
                  <c:v>0.19460821436912995</c:v>
                </c:pt>
                <c:pt idx="3">
                  <c:v>0.35750836937058089</c:v>
                </c:pt>
                <c:pt idx="4">
                  <c:v>0.39097169631039924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4F-4651-A842-7024E9D2D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64F-4651-A842-7024E9D2DC3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964F-4651-A842-7024E9D2DC3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964F-4651-A842-7024E9D2DC3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964F-4651-A842-7024E9D2DC3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964F-4651-A842-7024E9D2DC39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'Ark2'!$A$5:$A$9</c15:sqref>
                        </c15:formulaRef>
                      </c:ext>
                    </c:extLst>
                    <c:strCache>
                      <c:ptCount val="5"/>
                      <c:pt idx="0">
                        <c:v>Uoppgitt eller ingen fullført utdanning</c:v>
                      </c:pt>
                      <c:pt idx="1">
                        <c:v>Utdanning på grunnskolenivå</c:v>
                      </c:pt>
                      <c:pt idx="2">
                        <c:v>Utdanning på videregående skolenivå</c:v>
                      </c:pt>
                      <c:pt idx="3">
                        <c:v>Universitets- eller høgskoleutdanning, til og med 4 år</c:v>
                      </c:pt>
                      <c:pt idx="4">
                        <c:v>Universitets- eller høgskoleutdanning, lengre enn 4 år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'Ark2'!$B$5:$B$9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964F-4651-A842-7024E9D2DC3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34136565631407"/>
          <c:y val="9.6031239997439344E-2"/>
          <c:w val="0.32967716794610841"/>
          <c:h val="0.72141177474766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20885-1BAB-4C68-814E-4A184BFEF96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A1A6E3A-FE25-4E35-89DD-F962E872D311}">
      <dgm:prSet/>
      <dgm:spPr/>
      <dgm:t>
        <a:bodyPr/>
        <a:lstStyle/>
        <a:p>
          <a:r>
            <a:rPr lang="nb-NO"/>
            <a:t>Samfunnsoppdraget – oppgavene = Statens gull, men holder det?</a:t>
          </a:r>
          <a:endParaRPr lang="en-US"/>
        </a:p>
      </dgm:t>
    </dgm:pt>
    <dgm:pt modelId="{0A8AAF2F-AC24-455D-97C3-4CFC30AD2EE4}" type="parTrans" cxnId="{5BB94A5C-3BBF-4FE3-81F8-3B27432680F7}">
      <dgm:prSet/>
      <dgm:spPr/>
      <dgm:t>
        <a:bodyPr/>
        <a:lstStyle/>
        <a:p>
          <a:endParaRPr lang="en-US"/>
        </a:p>
      </dgm:t>
    </dgm:pt>
    <dgm:pt modelId="{6A141289-8532-43C0-B4BE-9707C9B3B18C}" type="sibTrans" cxnId="{5BB94A5C-3BBF-4FE3-81F8-3B27432680F7}">
      <dgm:prSet/>
      <dgm:spPr/>
      <dgm:t>
        <a:bodyPr/>
        <a:lstStyle/>
        <a:p>
          <a:endParaRPr lang="en-US"/>
        </a:p>
      </dgm:t>
    </dgm:pt>
    <dgm:pt modelId="{7A2B2FCA-7756-4C3C-BA01-D6C33A9DF80F}">
      <dgm:prSet/>
      <dgm:spPr/>
      <dgm:t>
        <a:bodyPr/>
        <a:lstStyle/>
        <a:p>
          <a:r>
            <a:rPr lang="nb-NO"/>
            <a:t>Studentpraksis</a:t>
          </a:r>
          <a:endParaRPr lang="en-US"/>
        </a:p>
      </dgm:t>
    </dgm:pt>
    <dgm:pt modelId="{546501B7-C903-4761-94F0-BA0E4BD1230A}" type="parTrans" cxnId="{920D5D88-B14F-4EA5-ADE8-0DDEB5D6705E}">
      <dgm:prSet/>
      <dgm:spPr/>
      <dgm:t>
        <a:bodyPr/>
        <a:lstStyle/>
        <a:p>
          <a:endParaRPr lang="en-US"/>
        </a:p>
      </dgm:t>
    </dgm:pt>
    <dgm:pt modelId="{25A7E1A0-7AB7-4DDB-B5E4-8B21F32DBB38}" type="sibTrans" cxnId="{920D5D88-B14F-4EA5-ADE8-0DDEB5D6705E}">
      <dgm:prSet/>
      <dgm:spPr/>
      <dgm:t>
        <a:bodyPr/>
        <a:lstStyle/>
        <a:p>
          <a:endParaRPr lang="en-US"/>
        </a:p>
      </dgm:t>
    </dgm:pt>
    <dgm:pt modelId="{93F21D45-B2F7-4801-84F1-8E7BCA8F1F83}">
      <dgm:prSet/>
      <dgm:spPr/>
      <dgm:t>
        <a:bodyPr/>
        <a:lstStyle/>
        <a:p>
          <a:r>
            <a:rPr lang="nb-NO"/>
            <a:t>Forsøket med anonyme søknader i staten</a:t>
          </a:r>
          <a:endParaRPr lang="en-US"/>
        </a:p>
      </dgm:t>
    </dgm:pt>
    <dgm:pt modelId="{CFE758B9-BAC6-43E7-A991-42F62950D97B}" type="parTrans" cxnId="{C68F24FE-92B8-46C2-AD59-AC66B38E59DC}">
      <dgm:prSet/>
      <dgm:spPr/>
      <dgm:t>
        <a:bodyPr/>
        <a:lstStyle/>
        <a:p>
          <a:endParaRPr lang="en-US"/>
        </a:p>
      </dgm:t>
    </dgm:pt>
    <dgm:pt modelId="{AB4F4B3A-D82D-4929-B289-E517B915BAFD}" type="sibTrans" cxnId="{C68F24FE-92B8-46C2-AD59-AC66B38E59DC}">
      <dgm:prSet/>
      <dgm:spPr/>
      <dgm:t>
        <a:bodyPr/>
        <a:lstStyle/>
        <a:p>
          <a:endParaRPr lang="en-US"/>
        </a:p>
      </dgm:t>
    </dgm:pt>
    <dgm:pt modelId="{7AB2A348-535E-449A-8F8B-11A9F119F250}">
      <dgm:prSet/>
      <dgm:spPr/>
      <dgm:t>
        <a:bodyPr/>
        <a:lstStyle/>
        <a:p>
          <a:r>
            <a:rPr lang="nb-NO"/>
            <a:t>Screening</a:t>
          </a:r>
          <a:endParaRPr lang="en-US"/>
        </a:p>
      </dgm:t>
    </dgm:pt>
    <dgm:pt modelId="{18721C2D-E7E6-42BD-A6BE-285287463EFC}" type="parTrans" cxnId="{0FD84A09-270A-4FCC-A59E-662983F72B08}">
      <dgm:prSet/>
      <dgm:spPr/>
      <dgm:t>
        <a:bodyPr/>
        <a:lstStyle/>
        <a:p>
          <a:endParaRPr lang="en-US"/>
        </a:p>
      </dgm:t>
    </dgm:pt>
    <dgm:pt modelId="{816908DC-B5E5-441F-9671-AB75FB653AF3}" type="sibTrans" cxnId="{0FD84A09-270A-4FCC-A59E-662983F72B08}">
      <dgm:prSet/>
      <dgm:spPr/>
      <dgm:t>
        <a:bodyPr/>
        <a:lstStyle/>
        <a:p>
          <a:endParaRPr lang="en-US"/>
        </a:p>
      </dgm:t>
    </dgm:pt>
    <dgm:pt modelId="{53618869-67B4-4195-8F5B-A92D7466DD0C}">
      <dgm:prSet/>
      <dgm:spPr/>
      <dgm:t>
        <a:bodyPr/>
        <a:lstStyle/>
        <a:p>
          <a:r>
            <a:rPr lang="nb-NO" dirty="0"/>
            <a:t>Må-krav, bør-krav, ønskelige-krav eller lignende</a:t>
          </a:r>
          <a:endParaRPr lang="en-US" dirty="0"/>
        </a:p>
      </dgm:t>
    </dgm:pt>
    <dgm:pt modelId="{BE370D47-3719-43A7-8A5F-8B9F5A9A2042}" type="parTrans" cxnId="{15B30419-6B39-4DE5-ADD1-88A8920ECFF4}">
      <dgm:prSet/>
      <dgm:spPr/>
      <dgm:t>
        <a:bodyPr/>
        <a:lstStyle/>
        <a:p>
          <a:endParaRPr lang="en-US"/>
        </a:p>
      </dgm:t>
    </dgm:pt>
    <dgm:pt modelId="{E6460508-3989-4950-AE01-6422833A2211}" type="sibTrans" cxnId="{15B30419-6B39-4DE5-ADD1-88A8920ECFF4}">
      <dgm:prSet/>
      <dgm:spPr/>
      <dgm:t>
        <a:bodyPr/>
        <a:lstStyle/>
        <a:p>
          <a:endParaRPr lang="en-US"/>
        </a:p>
      </dgm:t>
    </dgm:pt>
    <dgm:pt modelId="{F7CD6909-3BE5-48C0-82C3-604D3804ED0E}" type="pres">
      <dgm:prSet presAssocID="{D1120885-1BAB-4C68-814E-4A184BFEF9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C339F-C5EB-466A-B141-1D7FE98A0D78}" type="pres">
      <dgm:prSet presAssocID="{2A1A6E3A-FE25-4E35-89DD-F962E872D3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6D941-61AE-4C00-A5E3-4B284504F49C}" type="pres">
      <dgm:prSet presAssocID="{6A141289-8532-43C0-B4BE-9707C9B3B18C}" presName="spacer" presStyleCnt="0"/>
      <dgm:spPr/>
    </dgm:pt>
    <dgm:pt modelId="{238DFAD2-A93F-465B-A3E3-668BE476E31A}" type="pres">
      <dgm:prSet presAssocID="{7A2B2FCA-7756-4C3C-BA01-D6C33A9DF8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226B3-4AFE-4A82-8FDB-631F7B620AD5}" type="pres">
      <dgm:prSet presAssocID="{25A7E1A0-7AB7-4DDB-B5E4-8B21F32DBB38}" presName="spacer" presStyleCnt="0"/>
      <dgm:spPr/>
    </dgm:pt>
    <dgm:pt modelId="{76118EFF-386B-4416-8032-9F48B0840B0C}" type="pres">
      <dgm:prSet presAssocID="{93F21D45-B2F7-4801-84F1-8E7BCA8F1F8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95F9-1DE7-4150-970B-5091F3A6AB67}" type="pres">
      <dgm:prSet presAssocID="{AB4F4B3A-D82D-4929-B289-E517B915BAFD}" presName="spacer" presStyleCnt="0"/>
      <dgm:spPr/>
    </dgm:pt>
    <dgm:pt modelId="{ED5C9F53-53BA-418B-8044-C313F3FC48B6}" type="pres">
      <dgm:prSet presAssocID="{7AB2A348-535E-449A-8F8B-11A9F119F2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4E869-13E7-4783-B741-4BE5D7D59F24}" type="pres">
      <dgm:prSet presAssocID="{7AB2A348-535E-449A-8F8B-11A9F119F2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84A09-270A-4FCC-A59E-662983F72B08}" srcId="{D1120885-1BAB-4C68-814E-4A184BFEF96E}" destId="{7AB2A348-535E-449A-8F8B-11A9F119F250}" srcOrd="3" destOrd="0" parTransId="{18721C2D-E7E6-42BD-A6BE-285287463EFC}" sibTransId="{816908DC-B5E5-441F-9671-AB75FB653AF3}"/>
    <dgm:cxn modelId="{15B30419-6B39-4DE5-ADD1-88A8920ECFF4}" srcId="{7AB2A348-535E-449A-8F8B-11A9F119F250}" destId="{53618869-67B4-4195-8F5B-A92D7466DD0C}" srcOrd="0" destOrd="0" parTransId="{BE370D47-3719-43A7-8A5F-8B9F5A9A2042}" sibTransId="{E6460508-3989-4950-AE01-6422833A2211}"/>
    <dgm:cxn modelId="{2B1B2C75-54FF-42E3-8C62-A10C4B81EBF9}" type="presOf" srcId="{53618869-67B4-4195-8F5B-A92D7466DD0C}" destId="{D4E4E869-13E7-4783-B741-4BE5D7D59F24}" srcOrd="0" destOrd="0" presId="urn:microsoft.com/office/officeart/2005/8/layout/vList2"/>
    <dgm:cxn modelId="{46CE9785-7D3A-4C2E-B220-DAEBF0BDB9BB}" type="presOf" srcId="{2A1A6E3A-FE25-4E35-89DD-F962E872D311}" destId="{61BC339F-C5EB-466A-B141-1D7FE98A0D78}" srcOrd="0" destOrd="0" presId="urn:microsoft.com/office/officeart/2005/8/layout/vList2"/>
    <dgm:cxn modelId="{8B03C5DB-C87C-4AB9-8C93-1E4E844E560D}" type="presOf" srcId="{93F21D45-B2F7-4801-84F1-8E7BCA8F1F83}" destId="{76118EFF-386B-4416-8032-9F48B0840B0C}" srcOrd="0" destOrd="0" presId="urn:microsoft.com/office/officeart/2005/8/layout/vList2"/>
    <dgm:cxn modelId="{C68F24FE-92B8-46C2-AD59-AC66B38E59DC}" srcId="{D1120885-1BAB-4C68-814E-4A184BFEF96E}" destId="{93F21D45-B2F7-4801-84F1-8E7BCA8F1F83}" srcOrd="2" destOrd="0" parTransId="{CFE758B9-BAC6-43E7-A991-42F62950D97B}" sibTransId="{AB4F4B3A-D82D-4929-B289-E517B915BAFD}"/>
    <dgm:cxn modelId="{79D0A87A-9D64-4513-A51F-C42FBD88E7EE}" type="presOf" srcId="{D1120885-1BAB-4C68-814E-4A184BFEF96E}" destId="{F7CD6909-3BE5-48C0-82C3-604D3804ED0E}" srcOrd="0" destOrd="0" presId="urn:microsoft.com/office/officeart/2005/8/layout/vList2"/>
    <dgm:cxn modelId="{920D5D88-B14F-4EA5-ADE8-0DDEB5D6705E}" srcId="{D1120885-1BAB-4C68-814E-4A184BFEF96E}" destId="{7A2B2FCA-7756-4C3C-BA01-D6C33A9DF80F}" srcOrd="1" destOrd="0" parTransId="{546501B7-C903-4761-94F0-BA0E4BD1230A}" sibTransId="{25A7E1A0-7AB7-4DDB-B5E4-8B21F32DBB38}"/>
    <dgm:cxn modelId="{CF68F963-C6E3-43F8-8FFD-01637AE86816}" type="presOf" srcId="{7A2B2FCA-7756-4C3C-BA01-D6C33A9DF80F}" destId="{238DFAD2-A93F-465B-A3E3-668BE476E31A}" srcOrd="0" destOrd="0" presId="urn:microsoft.com/office/officeart/2005/8/layout/vList2"/>
    <dgm:cxn modelId="{2012B7CB-DDE1-4819-A37E-0EA30327F92D}" type="presOf" srcId="{7AB2A348-535E-449A-8F8B-11A9F119F250}" destId="{ED5C9F53-53BA-418B-8044-C313F3FC48B6}" srcOrd="0" destOrd="0" presId="urn:microsoft.com/office/officeart/2005/8/layout/vList2"/>
    <dgm:cxn modelId="{5BB94A5C-3BBF-4FE3-81F8-3B27432680F7}" srcId="{D1120885-1BAB-4C68-814E-4A184BFEF96E}" destId="{2A1A6E3A-FE25-4E35-89DD-F962E872D311}" srcOrd="0" destOrd="0" parTransId="{0A8AAF2F-AC24-455D-97C3-4CFC30AD2EE4}" sibTransId="{6A141289-8532-43C0-B4BE-9707C9B3B18C}"/>
    <dgm:cxn modelId="{AF941CBD-444A-4168-8A95-493D883B9AAD}" type="presParOf" srcId="{F7CD6909-3BE5-48C0-82C3-604D3804ED0E}" destId="{61BC339F-C5EB-466A-B141-1D7FE98A0D78}" srcOrd="0" destOrd="0" presId="urn:microsoft.com/office/officeart/2005/8/layout/vList2"/>
    <dgm:cxn modelId="{90ACC109-87EB-4623-B327-0532B43A4963}" type="presParOf" srcId="{F7CD6909-3BE5-48C0-82C3-604D3804ED0E}" destId="{FD46D941-61AE-4C00-A5E3-4B284504F49C}" srcOrd="1" destOrd="0" presId="urn:microsoft.com/office/officeart/2005/8/layout/vList2"/>
    <dgm:cxn modelId="{9F7F064F-B882-4CF7-B0C5-4309C3CBA9AA}" type="presParOf" srcId="{F7CD6909-3BE5-48C0-82C3-604D3804ED0E}" destId="{238DFAD2-A93F-465B-A3E3-668BE476E31A}" srcOrd="2" destOrd="0" presId="urn:microsoft.com/office/officeart/2005/8/layout/vList2"/>
    <dgm:cxn modelId="{BE5853D3-40B9-42D3-A2BC-E53E4AD628B5}" type="presParOf" srcId="{F7CD6909-3BE5-48C0-82C3-604D3804ED0E}" destId="{39F226B3-4AFE-4A82-8FDB-631F7B620AD5}" srcOrd="3" destOrd="0" presId="urn:microsoft.com/office/officeart/2005/8/layout/vList2"/>
    <dgm:cxn modelId="{D8DBE5FC-B8AC-44E7-9FCB-39DC1077968B}" type="presParOf" srcId="{F7CD6909-3BE5-48C0-82C3-604D3804ED0E}" destId="{76118EFF-386B-4416-8032-9F48B0840B0C}" srcOrd="4" destOrd="0" presId="urn:microsoft.com/office/officeart/2005/8/layout/vList2"/>
    <dgm:cxn modelId="{75F0F547-3A3E-43EE-A309-C5348D81C624}" type="presParOf" srcId="{F7CD6909-3BE5-48C0-82C3-604D3804ED0E}" destId="{06D195F9-1DE7-4150-970B-5091F3A6AB67}" srcOrd="5" destOrd="0" presId="urn:microsoft.com/office/officeart/2005/8/layout/vList2"/>
    <dgm:cxn modelId="{72428A59-E1E1-4A7B-83CD-00EF8A382BEF}" type="presParOf" srcId="{F7CD6909-3BE5-48C0-82C3-604D3804ED0E}" destId="{ED5C9F53-53BA-418B-8044-C313F3FC48B6}" srcOrd="6" destOrd="0" presId="urn:microsoft.com/office/officeart/2005/8/layout/vList2"/>
    <dgm:cxn modelId="{D2A8481C-3782-44A2-9238-53684CF6C6DE}" type="presParOf" srcId="{F7CD6909-3BE5-48C0-82C3-604D3804ED0E}" destId="{D4E4E869-13E7-4783-B741-4BE5D7D59F2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C339F-C5EB-466A-B141-1D7FE98A0D78}">
      <dsp:nvSpPr>
        <dsp:cNvPr id="0" name=""/>
        <dsp:cNvSpPr/>
      </dsp:nvSpPr>
      <dsp:spPr>
        <a:xfrm>
          <a:off x="0" y="777981"/>
          <a:ext cx="9793225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Samfunnsoppdraget – oppgavene = Statens gull, men holder det?</a:t>
          </a:r>
          <a:endParaRPr lang="en-US" sz="2500" kern="1200"/>
        </a:p>
      </dsp:txBody>
      <dsp:txXfrm>
        <a:off x="28557" y="806538"/>
        <a:ext cx="9736111" cy="527886"/>
      </dsp:txXfrm>
    </dsp:sp>
    <dsp:sp modelId="{238DFAD2-A93F-465B-A3E3-668BE476E31A}">
      <dsp:nvSpPr>
        <dsp:cNvPr id="0" name=""/>
        <dsp:cNvSpPr/>
      </dsp:nvSpPr>
      <dsp:spPr>
        <a:xfrm>
          <a:off x="0" y="1434981"/>
          <a:ext cx="9793225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Studentpraksis</a:t>
          </a:r>
          <a:endParaRPr lang="en-US" sz="2500" kern="1200"/>
        </a:p>
      </dsp:txBody>
      <dsp:txXfrm>
        <a:off x="28557" y="1463538"/>
        <a:ext cx="9736111" cy="527886"/>
      </dsp:txXfrm>
    </dsp:sp>
    <dsp:sp modelId="{76118EFF-386B-4416-8032-9F48B0840B0C}">
      <dsp:nvSpPr>
        <dsp:cNvPr id="0" name=""/>
        <dsp:cNvSpPr/>
      </dsp:nvSpPr>
      <dsp:spPr>
        <a:xfrm>
          <a:off x="0" y="2091981"/>
          <a:ext cx="9793225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Forsøket med anonyme søknader i staten</a:t>
          </a:r>
          <a:endParaRPr lang="en-US" sz="2500" kern="1200"/>
        </a:p>
      </dsp:txBody>
      <dsp:txXfrm>
        <a:off x="28557" y="2120538"/>
        <a:ext cx="9736111" cy="527886"/>
      </dsp:txXfrm>
    </dsp:sp>
    <dsp:sp modelId="{ED5C9F53-53BA-418B-8044-C313F3FC48B6}">
      <dsp:nvSpPr>
        <dsp:cNvPr id="0" name=""/>
        <dsp:cNvSpPr/>
      </dsp:nvSpPr>
      <dsp:spPr>
        <a:xfrm>
          <a:off x="0" y="2748981"/>
          <a:ext cx="9793225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Screening</a:t>
          </a:r>
          <a:endParaRPr lang="en-US" sz="2500" kern="1200"/>
        </a:p>
      </dsp:txBody>
      <dsp:txXfrm>
        <a:off x="28557" y="2777538"/>
        <a:ext cx="9736111" cy="527886"/>
      </dsp:txXfrm>
    </dsp:sp>
    <dsp:sp modelId="{D4E4E869-13E7-4783-B741-4BE5D7D59F24}">
      <dsp:nvSpPr>
        <dsp:cNvPr id="0" name=""/>
        <dsp:cNvSpPr/>
      </dsp:nvSpPr>
      <dsp:spPr>
        <a:xfrm>
          <a:off x="0" y="3333981"/>
          <a:ext cx="9793225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2000" kern="1200" dirty="0"/>
            <a:t>Må-krav, bør-krav, ønskelige-krav eller lignende</a:t>
          </a:r>
          <a:endParaRPr lang="en-US" sz="2000" kern="1200" dirty="0"/>
        </a:p>
      </dsp:txBody>
      <dsp:txXfrm>
        <a:off x="0" y="3333981"/>
        <a:ext cx="9793225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59DC-784B-457B-8EF8-8B7077B4DC6F}" type="datetimeFigureOut">
              <a:rPr lang="nb-NO" smtClean="0"/>
              <a:t>03.02.2022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8F4C-8190-4029-A44A-C631D58A92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3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8F4C-8190-4029-A44A-C631D58A92C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9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8F4C-8190-4029-A44A-C631D58A92C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52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34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8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42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40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863" y="447675"/>
            <a:ext cx="6497637" cy="36560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13893" y="4416120"/>
            <a:ext cx="6280964" cy="8113861"/>
          </a:xfrm>
        </p:spPr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26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80988" y="698500"/>
            <a:ext cx="7086601" cy="39862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20241" y="5153618"/>
            <a:ext cx="5764259" cy="6612361"/>
          </a:xfrm>
        </p:spPr>
        <p:txBody>
          <a:bodyPr>
            <a:no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642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94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772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60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34950" y="808038"/>
            <a:ext cx="6137275" cy="34528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088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8F4C-8190-4029-A44A-C631D58A92C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59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34950" y="808038"/>
            <a:ext cx="6137275" cy="34528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3D2F7-8F2D-4892-9D7C-64C7A7928F4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1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3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34950" y="808038"/>
            <a:ext cx="6137275" cy="34528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3D2F7-8F2D-4892-9D7C-64C7A7928F4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61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34950" y="808038"/>
            <a:ext cx="6137275" cy="34528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3D2F7-8F2D-4892-9D7C-64C7A7928F4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21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47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8F4C-8190-4029-A44A-C631D58A92C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64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E0A0B08-1415-45CD-BCC7-75910D7B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" y="0"/>
            <a:ext cx="12091173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F7662D4-35B1-4A57-8CE5-37819F91AB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60EB44CA-5606-40D5-805A-A117001F6E37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3F85974-5485-4220-B176-42FBEB95DA2D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F9BEB8-B528-407F-A177-860158F4D65D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799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43840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orange">
    <p:bg>
      <p:bgPr>
        <a:solidFill>
          <a:srgbClr val="F3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68198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blå">
    <p:bg>
      <p:bgPr>
        <a:solidFill>
          <a:srgbClr val="008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20360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h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C4282BC-2F7F-45C0-B48B-7FB594F4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" y="0"/>
            <a:ext cx="12091173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/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3307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A8DC321-CF84-4E7E-9CD6-64E2377BA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371" y="3011400"/>
            <a:ext cx="3359258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blå">
    <p:bg>
      <p:bgPr>
        <a:solidFill>
          <a:srgbClr val="008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8B349A4-15BA-45DD-BAA7-7A1309D53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81079F-24A8-48C9-B89A-17A7BAF6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6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38A76A-B871-42DA-A454-1C94F99B0D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372A45A-06A7-4B3B-BB34-BA64577287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7352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03.02.2022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27700B5-BBE5-444C-B275-263840C985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3999923-863A-4C3A-865B-B3A53ED37F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3DC6FDE1-32B8-44BD-A68D-269B44435F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4B8CB4-CD9A-4AF9-A97B-873FA8E6BEBF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E6ED68-A027-4BAE-9EEC-4EECB63C3C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0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ED953-F22F-4FD0-8459-A4146EFEE47C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1D8C24-8D98-4764-B3DF-15D37C07A0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0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95B0DF-9B50-409A-B161-E866249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369" y="3011400"/>
            <a:ext cx="3359262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orange">
    <p:bg>
      <p:bgPr>
        <a:solidFill>
          <a:srgbClr val="F3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8B349A4-15BA-45DD-BAA7-7A1309D53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81079F-24A8-48C9-B89A-17A7BAF6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februar 2022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168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februar 2022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82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februar 2022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99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Tittel på presentasjon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371B8-BA51-4E22-A996-8B038A525DB9}" type="datetime4">
              <a:rPr lang="nb-NO" smtClean="0"/>
              <a:pPr/>
              <a:t>3. februar 2022</a:t>
            </a:fld>
            <a:r>
              <a:rPr lang="nb-NO"/>
              <a:t>	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416975E9-C3A5-43A0-92CD-D1F64261416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33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kun internbruk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434494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A72D96B-477C-476F-A865-A4DC9ADD4D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57" y="6285856"/>
            <a:ext cx="3510762" cy="5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BFAEABA-4103-4146-ABC6-D6B18FAF660B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7388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03.02.2022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75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1" r:id="rId3"/>
    <p:sldLayoutId id="2147483668" r:id="rId4"/>
    <p:sldLayoutId id="2147483650" r:id="rId5"/>
    <p:sldLayoutId id="2147483700" r:id="rId6"/>
    <p:sldLayoutId id="2147483652" r:id="rId7"/>
    <p:sldLayoutId id="2147483662" r:id="rId8"/>
    <p:sldLayoutId id="2147483673" r:id="rId9"/>
    <p:sldLayoutId id="2147483671" r:id="rId10"/>
    <p:sldLayoutId id="2147483669" r:id="rId11"/>
    <p:sldLayoutId id="2147483666" r:id="rId12"/>
    <p:sldLayoutId id="2147483693" r:id="rId13"/>
    <p:sldLayoutId id="2147483705" r:id="rId14"/>
    <p:sldLayoutId id="2147483704" r:id="rId15"/>
    <p:sldLayoutId id="2147483703" r:id="rId16"/>
    <p:sldLayoutId id="2147483699" r:id="rId17"/>
    <p:sldLayoutId id="2147483691" r:id="rId18"/>
    <p:sldLayoutId id="2147483688" r:id="rId19"/>
    <p:sldLayoutId id="2147483677" r:id="rId20"/>
    <p:sldLayoutId id="2147483678" r:id="rId21"/>
    <p:sldLayoutId id="2147483679" r:id="rId22"/>
    <p:sldLayoutId id="2147483690" r:id="rId23"/>
    <p:sldLayoutId id="2147483683" r:id="rId24"/>
    <p:sldLayoutId id="2147483684" r:id="rId25"/>
    <p:sldLayoutId id="2147483685" r:id="rId26"/>
    <p:sldLayoutId id="2147483706" r:id="rId27"/>
    <p:sldLayoutId id="2147483707" r:id="rId28"/>
    <p:sldLayoutId id="2147483657" r:id="rId29"/>
    <p:sldLayoutId id="2147483709" r:id="rId30"/>
    <p:sldLayoutId id="2147483710" r:id="rId31"/>
    <p:sldLayoutId id="2147483711" r:id="rId32"/>
    <p:sldLayoutId id="2147483712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9.jpe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mil.no/fakta/" TargetMode="External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4120A78-1606-432D-B561-0CE488082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40DF11-61C2-430B-8920-8ED155D4B0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Rekruttering i staten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80D1CA-2CCB-4B57-BB89-CB640984E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Statens personaldirektør Gisle Norheim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FBAC879-009A-4D65-B42C-8B1C9456A6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7.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186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9699BC20-5604-4A53-B826-3F583FD6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23894FC-9F0C-4F3A-AAF5-F406533A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9000000" cy="132556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DA2CB20-FD3C-4DD5-9416-BBC961614A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260519-3F6A-46C2-9605-62E33B8B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" y="150844"/>
            <a:ext cx="11847714" cy="6627146"/>
          </a:xfrm>
          <a:prstGeom prst="rect">
            <a:avLst/>
          </a:prstGeom>
        </p:spPr>
      </p:pic>
      <p:sp>
        <p:nvSpPr>
          <p:cNvPr id="11" name="Tittel 7">
            <a:extLst>
              <a:ext uri="{FF2B5EF4-FFF2-40B4-BE49-F238E27FC236}">
                <a16:creationId xmlns:a16="http://schemas.microsoft.com/office/drawing/2014/main" id="{AAE24DF2-AAA3-4B02-B3DB-40662A2A57C7}"/>
              </a:ext>
            </a:extLst>
          </p:cNvPr>
          <p:cNvSpPr txBox="1">
            <a:spLocks/>
          </p:cNvSpPr>
          <p:nvPr/>
        </p:nvSpPr>
        <p:spPr>
          <a:xfrm>
            <a:off x="226934" y="80010"/>
            <a:ext cx="11965066" cy="9944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Hvor utfordrende er det for virksomheten Å BEHOLDE…: (Endring fra 2020 til 2021)</a:t>
            </a:r>
          </a:p>
        </p:txBody>
      </p:sp>
    </p:spTree>
    <p:extLst>
      <p:ext uri="{BB962C8B-B14F-4D97-AF65-F5344CB8AC3E}">
        <p14:creationId xmlns:p14="http://schemas.microsoft.com/office/powerpoint/2010/main" val="19989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r>
              <a:rPr lang="nb-NO" dirty="0"/>
              <a:t>Kvalifikasjonsprinsippet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340768"/>
            <a:ext cx="9793225" cy="477799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§ 3.Kvalifikasjonsprinsippet</a:t>
            </a:r>
          </a:p>
          <a:p>
            <a:r>
              <a:rPr lang="nb-NO" dirty="0"/>
              <a:t>(1) Den best kvalifiserte søkeren skal ansettes eller utnevnes i ledig stilling eller embete, med mindre det er gjort unntak i lov eller forskrift.</a:t>
            </a:r>
          </a:p>
          <a:p>
            <a:r>
              <a:rPr lang="nb-NO" dirty="0"/>
              <a:t>(2) Ved vurderingen av hvem som er best kvalifisert, skal det legges vekt på utdanning, erfaring og personlig egnethet, sammenholdt med kvalifikasjonskravene som er fastsatt i utlysningen.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05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r>
              <a:rPr lang="nb-NO" dirty="0"/>
              <a:t>Mangfold og inkludering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340768"/>
            <a:ext cx="9793225" cy="477799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0E047D5-0A40-4956-8BBD-5D2291A9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14128"/>
            <a:ext cx="58605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340768"/>
            <a:ext cx="9793225" cy="477799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D1186A1-54CC-4BA7-8A8C-44967EE4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332655"/>
            <a:ext cx="6840760" cy="60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F13A5AA-974B-48B3-B81C-9DB2AEA5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3712" y="325812"/>
            <a:ext cx="5688632" cy="6206376"/>
          </a:xfrm>
        </p:spPr>
      </p:pic>
    </p:spTree>
    <p:extLst>
      <p:ext uri="{BB962C8B-B14F-4D97-AF65-F5344CB8AC3E}">
        <p14:creationId xmlns:p14="http://schemas.microsoft.com/office/powerpoint/2010/main" val="34957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217680" cy="1143000"/>
          </a:xfrm>
        </p:spPr>
        <p:txBody>
          <a:bodyPr/>
          <a:lstStyle/>
          <a:p>
            <a:r>
              <a:rPr lang="nb-NO" dirty="0"/>
              <a:t>Ledelse - lederkriterier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5833304" cy="349238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Tx/>
              <a:buChar char="-"/>
            </a:pPr>
            <a:endParaRPr lang="nb-NO" sz="22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Fag (resultater)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Administrasjon/styring (systemkompetanse)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Mennesker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000" dirty="0"/>
              <a:t>Lederskap, relasjon, utvikling, kommunikasjon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457200" lvl="1" indent="0">
              <a:spcBef>
                <a:spcPts val="1800"/>
              </a:spcBef>
            </a:pPr>
            <a:r>
              <a:rPr lang="nb-NO" sz="2000" dirty="0"/>
              <a:t>Hvor legger vi tyngdepunktet i jobbanalysen og rekrutteringen??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nb-NO" sz="2200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84A803E-4E7B-41DA-B1AD-6C0DDC40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865" y="1154099"/>
            <a:ext cx="5334274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Ledelse er ”balansekunst”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515265" y="33685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Styring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380108" y="33685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Beslutninger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382172" y="335927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Lederskap</a:t>
            </a:r>
          </a:p>
        </p:txBody>
      </p:sp>
      <p:sp>
        <p:nvSpPr>
          <p:cNvPr id="10" name="Rektangel 9"/>
          <p:cNvSpPr/>
          <p:nvPr/>
        </p:nvSpPr>
        <p:spPr>
          <a:xfrm>
            <a:off x="2455071" y="1449388"/>
            <a:ext cx="2160000" cy="190760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Definere mål, organisere arbeidet, følge opp beslutninger og </a:t>
            </a:r>
          </a:p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rapportere. Regler, rutiner og systemer. Samordne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035784" y="1449388"/>
            <a:ext cx="2160000" cy="190760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Fatte beslutninger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Være faglig ansvarlig</a:t>
            </a:r>
          </a:p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Levere resultater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507206" y="1449388"/>
            <a:ext cx="2160000" cy="190760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Skape oppslutning om oppdraget. Motivere og inspirere. Utvikle medarbeidernes kompetanse. </a:t>
            </a:r>
          </a:p>
          <a:p>
            <a:pPr algn="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Vise tillit og gi handlingsrom.</a:t>
            </a:r>
          </a:p>
          <a:p>
            <a:pPr algn="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Relasjonsbygging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123776" y="4797152"/>
            <a:ext cx="3384376" cy="111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b="1" dirty="0">
              <a:solidFill>
                <a:schemeClr val="accent6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Likebent trekant 15"/>
          <p:cNvSpPr/>
          <p:nvPr/>
        </p:nvSpPr>
        <p:spPr>
          <a:xfrm>
            <a:off x="5047119" y="4365104"/>
            <a:ext cx="2088232" cy="1800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483097" y="3763332"/>
            <a:ext cx="7236222" cy="5760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r>
              <a:rPr lang="nb-NO" dirty="0"/>
              <a:t>Rekruttering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1" y="980728"/>
            <a:ext cx="4032954" cy="513803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Å rekruttere bredt og ikke overse kompetanse</a:t>
            </a:r>
          </a:p>
          <a:p>
            <a:endParaRPr lang="nb-NO" dirty="0"/>
          </a:p>
          <a:p>
            <a:r>
              <a:rPr lang="nb-NO" dirty="0"/>
              <a:t>Å ikke rekruttere kopier av seg selv</a:t>
            </a:r>
          </a:p>
          <a:p>
            <a:endParaRPr lang="nb-NO" dirty="0"/>
          </a:p>
          <a:p>
            <a:r>
              <a:rPr lang="nb-NO" dirty="0"/>
              <a:t>Å sikre mangfold</a:t>
            </a:r>
          </a:p>
          <a:p>
            <a:endParaRPr lang="nb-NO" dirty="0"/>
          </a:p>
          <a:p>
            <a:r>
              <a:rPr lang="nb-NO" dirty="0"/>
              <a:t>Fra jobbanalyse til "velkommen til oss"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EDB9918-3DFE-4A7D-AD1F-E7CA6ED3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412614"/>
            <a:ext cx="6498004" cy="34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 wrap="square" anchor="b">
            <a:normAutofit/>
          </a:bodyPr>
          <a:lstStyle/>
          <a:p>
            <a:r>
              <a:rPr lang="nb-NO"/>
              <a:t>Rekruttering</a:t>
            </a:r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1F58C741-BB1C-4988-99B7-366EF384EE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8950" y="1592797"/>
          <a:ext cx="9793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r>
              <a:rPr lang="nb-NO" dirty="0"/>
              <a:t>Rekruttering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1" y="1340768"/>
            <a:ext cx="4897049" cy="477799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Bruk av tester</a:t>
            </a:r>
          </a:p>
          <a:p>
            <a:endParaRPr lang="nb-NO" dirty="0"/>
          </a:p>
          <a:p>
            <a:r>
              <a:rPr lang="nb-NO" dirty="0"/>
              <a:t>Bruk av rekrutteringsfirmaer</a:t>
            </a:r>
          </a:p>
          <a:p>
            <a:pPr lvl="1"/>
            <a:r>
              <a:rPr lang="nb-NO" dirty="0"/>
              <a:t>Herunder </a:t>
            </a:r>
            <a:r>
              <a:rPr lang="nb-NO" dirty="0" err="1"/>
              <a:t>search</a:t>
            </a:r>
            <a:endParaRPr lang="nb-NO" dirty="0"/>
          </a:p>
          <a:p>
            <a:endParaRPr lang="nb-NO" dirty="0"/>
          </a:p>
          <a:p>
            <a:r>
              <a:rPr lang="nb-NO" dirty="0"/>
              <a:t>Bruk av HR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5DD4C4A-D7C4-40D8-A106-95A6C83D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3335365"/>
            <a:ext cx="6103919" cy="31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Staten</a:t>
            </a:r>
          </a:p>
        </p:txBody>
      </p:sp>
      <p:sp>
        <p:nvSpPr>
          <p:cNvPr id="10" name="Tittel 29"/>
          <p:cNvSpPr txBox="1">
            <a:spLocks/>
          </p:cNvSpPr>
          <p:nvPr/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dirty="0"/>
              <a:t>Staten; likt og ulikt</a:t>
            </a:r>
          </a:p>
        </p:txBody>
      </p:sp>
      <p:pic>
        <p:nvPicPr>
          <p:cNvPr id="11" name="Picture 4" descr="http://www.helsedirektoratet.no/vp/multimedia/archive/00126/nav-logo_1261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360" y="2556917"/>
            <a:ext cx="136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ttp://www.umb.no/img_cache/full/2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692" y="340440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http://forbrukerportalen.no/imagearchive/kampanjebildeng_MT_logo_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384" y="3485606"/>
            <a:ext cx="11033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http://www.mil.no/pubs/fnett/template/inter/img/crest/forsvarsnett_fak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36580"/>
          <a:stretch>
            <a:fillRect/>
          </a:stretch>
        </p:blipFill>
        <p:spPr bwMode="auto">
          <a:xfrm>
            <a:off x="5987988" y="2154052"/>
            <a:ext cx="17859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http://www.fys.uio.no/~bjornhs/phd/images/uio-logo-bi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5797" y="3557042"/>
            <a:ext cx="117951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http://www.regjeringen.no/Upload/JD/Ingressbilder/Tilknyttede_virksomheter/DAlogo_100x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0" y="4982877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5" descr="http://www.norge.no/bilete/nytt/lotteritilsynet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1884" y="4113076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http://img7.custompublish.com/getfile.php/941375.177.wqeufbturb/Toll-Logo_rgb_150dp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2586" y="5014386"/>
            <a:ext cx="8651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1" descr="http://www.regjeringen.no/upload/FAD/Ingresssbilder/datatilsynet_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99684" y="5342917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3" descr="http://difi.styleguide.no/content/difi/images/Difi_logo_norsk_rgb_lite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45066" y="4743934"/>
            <a:ext cx="16954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5" descr="http://www.nsr-org.no/images/Store/logo_graa_politie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81376" y="2199731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7" descr="http://kairosworks.no/uploads/pics/Syntese_Logo.jpg"/>
          <p:cNvPicPr>
            <a:picLocks noChangeAspect="1" noChangeArrowheads="1"/>
          </p:cNvPicPr>
          <p:nvPr/>
        </p:nvPicPr>
        <p:blipFill>
          <a:blip r:embed="rId15" cstate="print"/>
          <a:srcRect t="27921" b="34850"/>
          <a:stretch>
            <a:fillRect/>
          </a:stretch>
        </p:blipFill>
        <p:spPr bwMode="auto">
          <a:xfrm>
            <a:off x="8436260" y="5557800"/>
            <a:ext cx="2309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9" descr="http://www.habu.no/digimaker/pictures/Logo_bufetat_xCkYOLa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52136" y="2239900"/>
            <a:ext cx="1168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1" descr="http://www.fotball.no/Documents/Bilder/2009/Samarbeidspartnere/IMDi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4303" y="2960948"/>
            <a:ext cx="12017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3" descr="http://sites.google.com/site/verdikonferansen/_/rsrc/1265206489422/09/Logo%20Skatteetaten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164" y="2697510"/>
            <a:ext cx="187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5" descr="http://www.nosefo.no/ImageArchive/64/PTIL-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53061" y="1520788"/>
            <a:ext cx="3267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1" descr="http://www.hms-portalen.no/hms/mm.nsf/lupgraphics/Arbeidstilsynet%20logo%20i%20farger.gif/$file/Arbeidstilsynet%20logo%20i%20farger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09607" y="1617390"/>
            <a:ext cx="1905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5" descr="http://www.kystverket.no/arch/_img/916876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12069" y="3975906"/>
            <a:ext cx="1182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7" descr="http://img3.custompublish.com/getfile.php/392458.823.ebdvpwpwvp/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51484" y="1556792"/>
            <a:ext cx="1428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" descr="http://www.lavenergiprogrammet.no/getfile.php/Bilder/Logo/nve%20logo(1).gif%20(thumbnail)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51546" y="505723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20" y="3820066"/>
            <a:ext cx="1816612" cy="1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5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73BD7EA8-FBF3-43EE-B064-3EABCFF55B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b="10217"/>
          <a:stretch>
            <a:fillRect/>
          </a:stretch>
        </p:blipFill>
        <p:spPr/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90CC859-CB4E-4852-8138-8509E1AA0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AB1EA2C8-392D-477B-8E35-73A31031A4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F4B75590-EB8E-4AF7-AA4A-0084728F8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4"/>
          <a:stretch/>
        </p:blipFill>
        <p:spPr>
          <a:xfrm>
            <a:off x="1" y="99153"/>
            <a:ext cx="3128789" cy="10110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09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D45CB5D-C59A-43A5-8FF2-89B02E8C0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22842FE-7DD5-4254-92C9-2FF5B9AEF9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27255EF-1228-49C5-AD38-DCEACC219E92}"/>
              </a:ext>
            </a:extLst>
          </p:cNvPr>
          <p:cNvSpPr txBox="1"/>
          <p:nvPr/>
        </p:nvSpPr>
        <p:spPr>
          <a:xfrm>
            <a:off x="696000" y="513806"/>
            <a:ext cx="10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Årsverk i staten pr. 1. oktober 2020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75A9274-693B-4881-BD16-FBAD3A50913F}"/>
              </a:ext>
            </a:extLst>
          </p:cNvPr>
          <p:cNvGraphicFramePr>
            <a:graphicFrameLocks/>
          </p:cNvGraphicFramePr>
          <p:nvPr/>
        </p:nvGraphicFramePr>
        <p:xfrm>
          <a:off x="696000" y="1205931"/>
          <a:ext cx="10800000" cy="49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5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195077-F801-45EE-8221-F393646107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F64203-08CA-499B-A0CC-503A9A05AB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FDB6820-A546-42B4-B3AA-006ACA484CF8}"/>
              </a:ext>
            </a:extLst>
          </p:cNvPr>
          <p:cNvSpPr txBox="1"/>
          <p:nvPr/>
        </p:nvSpPr>
        <p:spPr>
          <a:xfrm>
            <a:off x="696000" y="500351"/>
            <a:ext cx="10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Antall heltidsansatte etter utdanning pr. 1. oktober 2020</a:t>
            </a:r>
          </a:p>
        </p:txBody>
      </p:sp>
      <p:graphicFrame>
        <p:nvGraphicFramePr>
          <p:cNvPr id="10" name="Plassholder for bilde 9">
            <a:extLst>
              <a:ext uri="{FF2B5EF4-FFF2-40B4-BE49-F238E27FC236}">
                <a16:creationId xmlns:a16="http://schemas.microsoft.com/office/drawing/2014/main" id="{59D11A4E-21E0-43E1-A34B-842B469F191E}"/>
              </a:ext>
            </a:extLst>
          </p:cNvPr>
          <p:cNvGraphicFramePr>
            <a:graphicFrameLocks noGrp="1"/>
          </p:cNvGraphicFramePr>
          <p:nvPr>
            <p:ph type="pic" sz="quarter" idx="16"/>
          </p:nvPr>
        </p:nvGraphicFramePr>
        <p:xfrm>
          <a:off x="696000" y="1199322"/>
          <a:ext cx="10800000" cy="497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1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77F038E-71D6-4681-9E37-AD713C5F2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89" y="2502000"/>
            <a:ext cx="5370291" cy="4356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1229657-0054-4EFE-9987-F687C79D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 mål for arbeidsgiverpolitikken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85BDA3-D790-4E63-AE3D-DDEEF499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27160" cy="4351338"/>
          </a:xfrm>
        </p:spPr>
        <p:txBody>
          <a:bodyPr/>
          <a:lstStyle/>
          <a:p>
            <a:pPr marL="0" indent="0" algn="r">
              <a:buNone/>
            </a:pPr>
            <a:r>
              <a:rPr lang="nb-NO" dirty="0"/>
              <a:t>Statens arbeidsgiverpolitikk skal bidra til at statlige virksomheter  oppfyller sine samfunnsoppdrag, gjennom å rekruttere, utvikle og beholde kompetente medarbeidere. </a:t>
            </a:r>
          </a:p>
          <a:p>
            <a:pPr marL="0" indent="0" algn="r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C3F70FE-2CC2-413E-A6A0-1A877CF7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8970580-B99E-4A7C-9875-B00C41BB3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77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061BD9-519C-44E7-92C5-EDFCDB2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AC0EADE-E0FB-4EB5-A51F-D5E06A029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" y="395284"/>
            <a:ext cx="5198318" cy="2772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4F6B64E-61AB-46C1-8AAE-83A9B022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57" y="2265798"/>
            <a:ext cx="5198318" cy="27720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ED2DA0D-7DEB-4159-9D3B-F36261D53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03" y="3871907"/>
            <a:ext cx="5198318" cy="27720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D32864E-B7FD-4CB4-B448-0114302A61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04" y="4554000"/>
            <a:ext cx="3456992" cy="23040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C43B6B37-E97B-4A19-95A0-2B1DDF74F1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253" y="3564829"/>
            <a:ext cx="2900723" cy="2340000"/>
          </a:xfrm>
          <a:prstGeom prst="rect">
            <a:avLst/>
          </a:prstGeom>
        </p:spPr>
      </p:pic>
      <p:pic>
        <p:nvPicPr>
          <p:cNvPr id="21" name="Bilde 20" descr="Et bilde som inneholder mat&#10;&#10;Automatisk generert beskrivelse">
            <a:extLst>
              <a:ext uri="{FF2B5EF4-FFF2-40B4-BE49-F238E27FC236}">
                <a16:creationId xmlns:a16="http://schemas.microsoft.com/office/drawing/2014/main" id="{E415B658-8A53-4014-A5DC-374BEB28D5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55" y="404467"/>
            <a:ext cx="294828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188640"/>
            <a:ext cx="9793225" cy="792088"/>
          </a:xfrm>
        </p:spPr>
        <p:txBody>
          <a:bodyPr/>
          <a:lstStyle/>
          <a:p>
            <a:pPr algn="ctr"/>
            <a:r>
              <a:rPr lang="nb-NO" dirty="0"/>
              <a:t>Rekruttering under pandemien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340768"/>
            <a:ext cx="9793225" cy="477799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86FE83-8D63-4039-BABB-56C6C6D7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1" y="1221993"/>
            <a:ext cx="8462191" cy="46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9699BC20-5604-4A53-B826-3F583FD6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23894FC-9F0C-4F3A-AAF5-F406533A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9000000" cy="132556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DA2CB20-FD3C-4DD5-9416-BBC961614A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73AED1-8050-4D32-9966-B163FF33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25"/>
            <a:ext cx="11965066" cy="6060737"/>
          </a:xfrm>
          <a:prstGeom prst="rect">
            <a:avLst/>
          </a:prstGeom>
        </p:spPr>
      </p:pic>
      <p:sp>
        <p:nvSpPr>
          <p:cNvPr id="12" name="Tittel 7">
            <a:extLst>
              <a:ext uri="{FF2B5EF4-FFF2-40B4-BE49-F238E27FC236}">
                <a16:creationId xmlns:a16="http://schemas.microsoft.com/office/drawing/2014/main" id="{61C23F86-510D-41A4-ACF0-3FB992334A58}"/>
              </a:ext>
            </a:extLst>
          </p:cNvPr>
          <p:cNvSpPr txBox="1">
            <a:spLocks/>
          </p:cNvSpPr>
          <p:nvPr/>
        </p:nvSpPr>
        <p:spPr>
          <a:xfrm>
            <a:off x="226934" y="80010"/>
            <a:ext cx="11965066" cy="9944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Hvor utfordrende er REKRUTTERING AV…: (Endring fra 2020 til 2021)</a:t>
            </a:r>
          </a:p>
        </p:txBody>
      </p:sp>
    </p:spTree>
    <p:extLst>
      <p:ext uri="{BB962C8B-B14F-4D97-AF65-F5344CB8AC3E}">
        <p14:creationId xmlns:p14="http://schemas.microsoft.com/office/powerpoint/2010/main" val="6059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 KDD">
  <a:themeElements>
    <a:clrScheme name="KD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BD"/>
      </a:accent1>
      <a:accent2>
        <a:srgbClr val="F39000"/>
      </a:accent2>
      <a:accent3>
        <a:srgbClr val="002E5E"/>
      </a:accent3>
      <a:accent4>
        <a:srgbClr val="E42313"/>
      </a:accent4>
      <a:accent5>
        <a:srgbClr val="3C5028"/>
      </a:accent5>
      <a:accent6>
        <a:srgbClr val="B4D28C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 KDD" id="{869BB76F-39ED-465E-81EE-DBDE42C65D8D}" vid="{F8187DFD-7D45-4C1F-BD9D-D07633ECB3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358d4f44c8d4407bfdadb89ca0d912c xmlns="e2532b8d-9be9-41be-935e-af78dfe179c6">
      <Terms xmlns="http://schemas.microsoft.com/office/infopath/2007/PartnerControls"/>
    </j358d4f44c8d4407bfdadb89ca0d912c>
    <TaxCatchAll xmlns="e2532b8d-9be9-41be-935e-af78dfe179c6"/>
    <DssForfattere xmlns="e2532b8d-9be9-41be-935e-af78dfe179c6">
      <UserInfo>
        <DisplayName/>
        <AccountId xsi:nil="true"/>
        <AccountType/>
      </UserInfo>
    </DssForfattere>
    <ec4548291c174201804f8d6e346b5e78 xmlns="e2532b8d-9be9-41be-935e-af78dfe179c6">
      <Terms xmlns="http://schemas.microsoft.com/office/infopath/2007/PartnerControls"/>
    </ec4548291c174201804f8d6e346b5e78>
    <AssignedTo xmlns="http://schemas.microsoft.com/sharepoint/v3">
      <UserInfo>
        <DisplayName/>
        <AccountId xsi:nil="true"/>
        <AccountType/>
      </UserInfo>
    </AssignedTo>
    <DssRelaterteOppgaver xmlns="e2532b8d-9be9-41be-935e-af78dfe179c6"/>
    <DssArchivable xmlns="793ad56b-b905-482f-99c7-e0ad214f35d2">false</DssArchivable>
    <DssWebsakRef xmlns="793ad56b-b905-482f-99c7-e0ad214f35d2" xsi:nil="true"/>
    <Omr_x00e5_de xmlns="a0d3ca86-ce83-4bf4-905e-f3374bcece00" xsi:nil="true"/>
    <N_x00f8_kkelord xmlns="a0d3ca86-ce83-4bf4-905e-f3374bcece00">01 Ingen nøkkelord er valgt</N_x00f8_kkelord>
    <_x00c5_r xmlns="a0d3ca86-ce83-4bf4-905e-f3374bcece00">2022</_x00c5_r>
    <DssNotater xmlns="e2532b8d-9be9-41be-935e-af78dfe179c6" xsi:nil="true"/>
    <naaceca72bec4d24bb1cecbf74ad109d xmlns="e2532b8d-9be9-41be-935e-af78dfe179c6">
      <Terms xmlns="http://schemas.microsoft.com/office/infopath/2007/PartnerControls"/>
    </naaceca72bec4d24bb1cecbf74ad109d>
    <ja062c7924ed4f31b584a4220ff29390 xmlns="e2532b8d-9be9-41be-935e-af78dfe179c6">
      <Terms xmlns="http://schemas.microsoft.com/office/infopath/2007/PartnerControls"/>
    </ja062c7924ed4f31b584a4220ff29390>
    <DssDokumentstatus xmlns="e2532b8d-9be9-41be-935e-af78dfe179c6">Under arbeid</DssDokumentstatus>
    <DssFremhevet xmlns="e2532b8d-9be9-41be-935e-af78dfe179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sjon" ma:contentTypeID="0x0101002C1B27F07ED111E5A8370800200C9A660103003EBD273244D92442BEED12544FD90986" ma:contentTypeVersion="15" ma:contentTypeDescription="Opprett et nytt dokument." ma:contentTypeScope="" ma:versionID="cd29608dd5e88cc1b443e054ca1418d3">
  <xsd:schema xmlns:xsd="http://www.w3.org/2001/XMLSchema" xmlns:xs="http://www.w3.org/2001/XMLSchema" xmlns:p="http://schemas.microsoft.com/office/2006/metadata/properties" xmlns:ns1="http://schemas.microsoft.com/sharepoint/v3" xmlns:ns2="a0d3ca86-ce83-4bf4-905e-f3374bcece00" xmlns:ns3="793ad56b-b905-482f-99c7-e0ad214f35d2" xmlns:ns4="e2532b8d-9be9-41be-935e-af78dfe179c6" targetNamespace="http://schemas.microsoft.com/office/2006/metadata/properties" ma:root="true" ma:fieldsID="33c3590ad03c961b0faad4314c4c299b" ns1:_="" ns2:_="" ns3:_="" ns4:_="">
    <xsd:import namespace="http://schemas.microsoft.com/sharepoint/v3"/>
    <xsd:import namespace="a0d3ca86-ce83-4bf4-905e-f3374bcece00"/>
    <xsd:import namespace="793ad56b-b905-482f-99c7-e0ad214f35d2"/>
    <xsd:import namespace="e2532b8d-9be9-41be-935e-af78dfe179c6"/>
    <xsd:element name="properties">
      <xsd:complexType>
        <xsd:sequence>
          <xsd:element name="documentManagement">
            <xsd:complexType>
              <xsd:all>
                <xsd:element ref="ns2:N_x00f8_kkelord" minOccurs="0"/>
                <xsd:element ref="ns2:Omr_x00e5_de" minOccurs="0"/>
                <xsd:element ref="ns3:DssWebsakRef" minOccurs="0"/>
                <xsd:element ref="ns3:DssArchivable" minOccurs="0"/>
                <xsd:element ref="ns4:DssForfattere" minOccurs="0"/>
                <xsd:element ref="ns4:DssNotater" minOccurs="0"/>
                <xsd:element ref="ns2:_x00c5_r" minOccurs="0"/>
                <xsd:element ref="ns4:DssRelaterteOppgaver" minOccurs="0"/>
                <xsd:element ref="ns4:DssFremhevet" minOccurs="0"/>
                <xsd:element ref="ns4:DssDokumentstatus" minOccurs="0"/>
                <xsd:element ref="ns4:j358d4f44c8d4407bfdadb89ca0d912c" minOccurs="0"/>
                <xsd:element ref="ns4:naaceca72bec4d24bb1cecbf74ad109d" minOccurs="0"/>
                <xsd:element ref="ns4:ja062c7924ed4f31b584a4220ff29390" minOccurs="0"/>
                <xsd:element ref="ns4:TaxCatchAll" minOccurs="0"/>
                <xsd:element ref="ns4:TaxCatchAllLabel" minOccurs="0"/>
                <xsd:element ref="ns4:ec4548291c174201804f8d6e346b5e78" minOccurs="0"/>
                <xsd:element ref="ns1:Assigned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27" nillable="true" ma:displayName="Tilordnet til" ma:hidden="true" ma:list="UserInfo" ma:internalName="AssignedTo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3ca86-ce83-4bf4-905e-f3374bcece00" elementFormDefault="qualified">
    <xsd:import namespace="http://schemas.microsoft.com/office/2006/documentManagement/types"/>
    <xsd:import namespace="http://schemas.microsoft.com/office/infopath/2007/PartnerControls"/>
    <xsd:element name="N_x00f8_kkelord" ma:index="2" nillable="true" ma:displayName="Nøkkelord" ma:default="01 Ingen nøkkelord er valgt" ma:format="Dropdown" ma:internalName="N_x00f8_kkelord">
      <xsd:simpleType>
        <xsd:restriction base="dms:Choice">
          <xsd:enumeration value="01 Ingen nøkkelord er valgt"/>
          <xsd:enumeration value="Adresse-/kontaktliste"/>
          <xsd:enumeration value="APA OU"/>
          <xsd:enumeration value="Arbeidsgiverstrategi"/>
          <xsd:enumeration value="Arbeidsgiverkonferanse"/>
          <xsd:enumeration value="Arbeidsgiverrådet"/>
          <xsd:enumeration value="Arbeidsrett"/>
          <xsd:enumeration value="Avdelingsmøter"/>
          <xsd:enumeration value="Avdelingsseminar"/>
          <xsd:enumeration value="Dialogkonferanse inkluderingsdugnad"/>
          <xsd:enumeration value="Diverse"/>
          <xsd:enumeration value="Engelsk"/>
          <xsd:enumeration value="Flak politisk ledelse"/>
          <xsd:enumeration value="Forhandlinger"/>
          <xsd:enumeration value="HA/medbestemmelse"/>
          <xsd:enumeration value="HA-seminar"/>
          <xsd:enumeration value="HTA"/>
          <xsd:enumeration value="IA og inkluderende arbeidsliv"/>
          <xsd:enumeration value="IA-konferanse"/>
          <xsd:enumeration value="Innovasjon"/>
          <xsd:enumeration value="Integritet"/>
          <xsd:enumeration value="Kartellkonferanse"/>
          <xsd:enumeration value="Konferanser og arrangementer"/>
          <xsd:enumeration value="Kommunikasjon og formidling"/>
          <xsd:enumeration value="Lederlønn"/>
          <xsd:enumeration value="Mangfold og inkludering"/>
          <xsd:enumeration value="Møter med virksomhetene"/>
          <xsd:enumeration value="Nettseminar"/>
          <xsd:enumeration value="Nordisk arbeidsgiverkonferanse"/>
          <xsd:enumeration value="Omstilling"/>
          <xsd:enumeration value="Opplæring"/>
          <xsd:enumeration value="Personaldirektørens presentasjoner"/>
          <xsd:enumeration value="Personalledernettverk"/>
          <xsd:enumeration value="Personalmeldinger (PM)"/>
          <xsd:enumeration value="Statens personalhåndbok"/>
          <xsd:enumeration value="Statsansatteloven"/>
          <xsd:enumeration value="Strategi/planer"/>
          <xsd:enumeration value="Særavtaler"/>
          <xsd:enumeration value="Taler politisk ledelse"/>
          <xsd:enumeration value="Topplederkonferanse"/>
        </xsd:restriction>
      </xsd:simpleType>
    </xsd:element>
    <xsd:element name="Omr_x00e5_de" ma:index="3" nillable="true" ma:displayName="Dokumentinnhold" ma:format="Dropdown" ma:internalName="Omr_x00e5_de">
      <xsd:simpleType>
        <xsd:restriction base="dms:Choice">
          <xsd:enumeration value="Flak (utarbeidet før felles flakrom i KMD)"/>
          <xsd:enumeration value="Konferanser og arrangementer"/>
          <xsd:enumeration value="Kommunikasjon og formidling"/>
          <xsd:enumeration value="Personaldirektørens presentasjoner"/>
          <xsd:enumeration value="Presentasjoner"/>
          <xsd:enumeration value="SPH og PM-er"/>
          <xsd:enumeration value="Taler"/>
        </xsd:restriction>
      </xsd:simpleType>
    </xsd:element>
    <xsd:element name="_x00c5_r" ma:index="8" nillable="true" ma:displayName="År" ma:default="2021" ma:format="Dropdown" ma:internalName="_x00c5_r">
      <xsd:simpleType>
        <xsd:restriction base="dms:Choice">
          <xsd:enumeration value="Løpende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WebsakRef" ma:index="4" nillable="true" ma:displayName="Arkivreferanse" ma:description="Referanse i arkivsystem" ma:internalName="DssWebsakRef">
      <xsd:simpleType>
        <xsd:restriction base="dms:Text"/>
      </xsd:simpleType>
    </xsd:element>
    <xsd:element name="DssArchivable" ma:index="5" nillable="true" ma:displayName="Arkivpliktig" ma:description="Er dokumentet arkivpliktig?" ma:internalName="DssArchivabl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32b8d-9be9-41be-935e-af78dfe179c6" elementFormDefault="qualified">
    <xsd:import namespace="http://schemas.microsoft.com/office/2006/documentManagement/types"/>
    <xsd:import namespace="http://schemas.microsoft.com/office/infopath/2007/PartnerControls"/>
    <xsd:element name="DssForfattere" ma:index="6" nillable="true" ma:displayName="Forfattere" ma:description="" ma:internalName="DssForfatter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ssNotater" ma:index="7" nillable="true" ma:displayName="Notater" ma:internalName="DssNotater">
      <xsd:simpleType>
        <xsd:restriction base="dms:Note">
          <xsd:maxLength value="255"/>
        </xsd:restriction>
      </xsd:simpleType>
    </xsd:element>
    <xsd:element name="DssRelaterteOppgaver" ma:index="9" nillable="true" ma:displayName="Relaterte oppgaver" ma:hidden="true" ma:list="{ced30bbb-6b8c-435e-a780-dbc5b6da0c13}" ma:internalName="DssRelaterteOppgaver" ma:readOnly="false" ma:showField="Title" ma:web="e2532b8d-9be9-41be-935e-af78dfe17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ssFremhevet" ma:index="10" nillable="true" ma:displayName="Fremhevet" ma:description="Fremhevet dokument vises på Om rommet siden." ma:hidden="true" ma:internalName="DssFremhevet" ma:readOnly="false">
      <xsd:simpleType>
        <xsd:restriction base="dms:Text">
          <xsd:maxLength value="255"/>
        </xsd:restriction>
      </xsd:simpleType>
    </xsd:element>
    <xsd:element name="DssDokumentstatus" ma:index="12" nillable="true" ma:displayName="Dokumentstatus" ma:default="Under arbeid" ma:description="Status på dokumentet" ma:hidden="true" ma:internalName="DssDokumentstatus" ma:readOnly="false">
      <xsd:simpleType>
        <xsd:restriction base="dms:Choice">
          <xsd:enumeration value="Under arbeid"/>
          <xsd:enumeration value="Til godkjenning"/>
          <xsd:enumeration value="Ferdig"/>
          <xsd:enumeration value="Lagret i arkivet"/>
        </xsd:restriction>
      </xsd:simpleType>
    </xsd:element>
    <xsd:element name="j358d4f44c8d4407bfdadb89ca0d912c" ma:index="14" nillable="true" ma:taxonomy="true" ma:internalName="j358d4f44c8d4407bfdadb89ca0d912c" ma:taxonomyFieldName="StoDokumenttype" ma:displayName="Dokumenttype" ma:readOnly="false" ma:default="" ma:fieldId="{3358d4f4-4c8d-4407-bfda-db89ca0d912c}" ma:sspId="dd1c9695-082f-4d62-9abb-ef5a22d84609" ma:termSetId="0a654049-3fd8-4db3-af59-338050fad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aceca72bec4d24bb1cecbf74ad109d" ma:index="16" nillable="true" ma:taxonomy="true" ma:internalName="naaceca72bec4d24bb1cecbf74ad109d" ma:taxonomyFieldName="DssBeskyttelsesnivaa" ma:displayName="Beskyttelsesnivå" ma:readOnly="false" ma:fieldId="{7aaceca7-2bec-4d24-bb1c-ecbf74ad109d}" ma:sspId="dd1c9695-082f-4d62-9abb-ef5a22d84609" ma:termSetId="330096b9-3419-44d4-a412-abfcceee59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20" nillable="true" ma:taxonomy="true" ma:internalName="ja062c7924ed4f31b584a4220ff29390" ma:taxonomyFieldName="DssEmneord" ma:displayName="Emneord" ma:readOnly="false" ma:fieldId="{3a062c79-24ed-4f31-b584-a4220ff29390}" ma:sspId="dd1c9695-082f-4d62-9abb-ef5a22d84609" ma:termSetId="76727dcf-a431-492e-96ad-c8e0e60c175f" ma:anchorId="bd60c4b0-bb2c-4c99-acd3-a9c965622bd9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Global taksonomikolonne" ma:hidden="true" ma:list="{cfe7d263-da98-44d3-97d0-d50edee8fa44}" ma:internalName="TaxCatchAll" ma:showField="CatchAllData" ma:web="e2532b8d-9be9-41be-935e-af78dfe17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Global taksonomikolonne1" ma:hidden="true" ma:list="{cfe7d263-da98-44d3-97d0-d50edee8fa44}" ma:internalName="TaxCatchAllLabel" ma:readOnly="true" ma:showField="CatchAllDataLabel" ma:web="e2532b8d-9be9-41be-935e-af78dfe17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c4548291c174201804f8d6e346b5e78" ma:index="24" nillable="true" ma:taxonomy="true" ma:internalName="ec4548291c174201804f8d6e346b5e78" ma:taxonomyFieldName="DssFunksjon" ma:displayName="Funksjon" ma:readOnly="false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99DCF-F5BB-408C-82E8-81CA709C2C21}">
  <ds:schemaRefs>
    <ds:schemaRef ds:uri="http://schemas.microsoft.com/sharepoint/v3"/>
    <ds:schemaRef ds:uri="a0d3ca86-ce83-4bf4-905e-f3374bcece00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2532b8d-9be9-41be-935e-af78dfe179c6"/>
    <ds:schemaRef ds:uri="793ad56b-b905-482f-99c7-e0ad214f35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98D606-7214-4DCC-8AA1-EA15C2706D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8DD36-EA7B-44E2-938F-773E4E190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d3ca86-ce83-4bf4-905e-f3374bcece00"/>
    <ds:schemaRef ds:uri="793ad56b-b905-482f-99c7-e0ad214f35d2"/>
    <ds:schemaRef ds:uri="e2532b8d-9be9-41be-935e-af78dfe17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482</TotalTime>
  <Words>336</Words>
  <Application>Microsoft Office PowerPoint</Application>
  <PresentationFormat>Widescreen</PresentationFormat>
  <Paragraphs>92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Open Sans</vt:lpstr>
      <vt:lpstr>Open Sans Semibold</vt:lpstr>
      <vt:lpstr>Verdana</vt:lpstr>
      <vt:lpstr>Default Theme KDD</vt:lpstr>
      <vt:lpstr>PowerPoint Presentation</vt:lpstr>
      <vt:lpstr>Staten</vt:lpstr>
      <vt:lpstr>PowerPoint Presentation</vt:lpstr>
      <vt:lpstr>PowerPoint Presentation</vt:lpstr>
      <vt:lpstr>PowerPoint Presentation</vt:lpstr>
      <vt:lpstr>Overordnet mål for arbeidsgiverpolitikken</vt:lpstr>
      <vt:lpstr>PowerPoint Presentation</vt:lpstr>
      <vt:lpstr>Rekruttering under pandemien</vt:lpstr>
      <vt:lpstr>PowerPoint Presentation</vt:lpstr>
      <vt:lpstr>PowerPoint Presentation</vt:lpstr>
      <vt:lpstr>Kvalifikasjonsprinsippet</vt:lpstr>
      <vt:lpstr>Mangfold og inkludering</vt:lpstr>
      <vt:lpstr>PowerPoint Presentation</vt:lpstr>
      <vt:lpstr>PowerPoint Presentation</vt:lpstr>
      <vt:lpstr>Ledelse - lederkriterier</vt:lpstr>
      <vt:lpstr>Ledelse er ”balansekunst”</vt:lpstr>
      <vt:lpstr>Rekruttering</vt:lpstr>
      <vt:lpstr>Rekruttering</vt:lpstr>
      <vt:lpstr>Rekruttering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Norheim Gisle</dc:creator>
  <cp:lastModifiedBy>Camilla Bruusgaard Greve</cp:lastModifiedBy>
  <cp:revision>3</cp:revision>
  <cp:lastPrinted>2022-02-03T14:38:50Z</cp:lastPrinted>
  <dcterms:created xsi:type="dcterms:W3CDTF">2022-01-14T14:18:36Z</dcterms:created>
  <dcterms:modified xsi:type="dcterms:W3CDTF">2022-02-03T16:21:46Z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0defb-d95a-4801-9cac-afdefc91cdbd_Enabled">
    <vt:lpwstr>true</vt:lpwstr>
  </property>
  <property fmtid="{D5CDD505-2E9C-101B-9397-08002B2CF9AE}" pid="3" name="MSIP_Label_b7a0defb-d95a-4801-9cac-afdefc91cdbd_SetDate">
    <vt:lpwstr>2022-01-14T14:18:37Z</vt:lpwstr>
  </property>
  <property fmtid="{D5CDD505-2E9C-101B-9397-08002B2CF9AE}" pid="4" name="MSIP_Label_b7a0defb-d95a-4801-9cac-afdefc91cdbd_Method">
    <vt:lpwstr>Standard</vt:lpwstr>
  </property>
  <property fmtid="{D5CDD505-2E9C-101B-9397-08002B2CF9AE}" pid="5" name="MSIP_Label_b7a0defb-d95a-4801-9cac-afdefc91cdbd_Name">
    <vt:lpwstr>Intern (KDD)</vt:lpwstr>
  </property>
  <property fmtid="{D5CDD505-2E9C-101B-9397-08002B2CF9AE}" pid="6" name="MSIP_Label_b7a0defb-d95a-4801-9cac-afdefc91cdbd_SiteId">
    <vt:lpwstr>f696e186-1c3b-44cd-bf76-5ace0e7007bd</vt:lpwstr>
  </property>
  <property fmtid="{D5CDD505-2E9C-101B-9397-08002B2CF9AE}" pid="7" name="MSIP_Label_b7a0defb-d95a-4801-9cac-afdefc91cdbd_ActionId">
    <vt:lpwstr>246e038b-c450-4278-8c53-f6e3250f11b2</vt:lpwstr>
  </property>
  <property fmtid="{D5CDD505-2E9C-101B-9397-08002B2CF9AE}" pid="8" name="MSIP_Label_b7a0defb-d95a-4801-9cac-afdefc91cdbd_ContentBits">
    <vt:lpwstr>0</vt:lpwstr>
  </property>
  <property fmtid="{D5CDD505-2E9C-101B-9397-08002B2CF9AE}" pid="9" name="ContentTypeId">
    <vt:lpwstr>0x0101002C1B27F07ED111E5A8370800200C9A660103003EBD273244D92442BEED12544FD90986</vt:lpwstr>
  </property>
  <property fmtid="{D5CDD505-2E9C-101B-9397-08002B2CF9AE}" pid="10" name="StoDokumenttype">
    <vt:lpwstr/>
  </property>
  <property fmtid="{D5CDD505-2E9C-101B-9397-08002B2CF9AE}" pid="11" name="DssFunksjon">
    <vt:lpwstr/>
  </property>
  <property fmtid="{D5CDD505-2E9C-101B-9397-08002B2CF9AE}" pid="12" name="DssBeskyttelsesnivaa">
    <vt:lpwstr/>
  </property>
  <property fmtid="{D5CDD505-2E9C-101B-9397-08002B2CF9AE}" pid="13" name="DssEmneord">
    <vt:lpwstr/>
  </property>
</Properties>
</file>