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 id="2147483687" r:id="rId4"/>
  </p:sldMasterIdLst>
  <p:notesMasterIdLst>
    <p:notesMasterId r:id="rId28"/>
  </p:notesMasterIdLst>
  <p:sldIdLst>
    <p:sldId id="256" r:id="rId5"/>
    <p:sldId id="307" r:id="rId6"/>
    <p:sldId id="257" r:id="rId7"/>
    <p:sldId id="303" r:id="rId8"/>
    <p:sldId id="315" r:id="rId9"/>
    <p:sldId id="298" r:id="rId10"/>
    <p:sldId id="264" r:id="rId11"/>
    <p:sldId id="316" r:id="rId12"/>
    <p:sldId id="274" r:id="rId13"/>
    <p:sldId id="276" r:id="rId14"/>
    <p:sldId id="275" r:id="rId15"/>
    <p:sldId id="258" r:id="rId16"/>
    <p:sldId id="297" r:id="rId17"/>
    <p:sldId id="271" r:id="rId18"/>
    <p:sldId id="281" r:id="rId19"/>
    <p:sldId id="293" r:id="rId20"/>
    <p:sldId id="294" r:id="rId21"/>
    <p:sldId id="299" r:id="rId22"/>
    <p:sldId id="284" r:id="rId23"/>
    <p:sldId id="305" r:id="rId24"/>
    <p:sldId id="310" r:id="rId25"/>
    <p:sldId id="300" r:id="rId26"/>
    <p:sldId id="317" r:id="rId27"/>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02BCA24-18BB-4204-951A-0397D857AFE7}" v="324" dt="2022-02-06T20:50:01.6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19" autoAdjust="0"/>
    <p:restoredTop sz="94660"/>
  </p:normalViewPr>
  <p:slideViewPr>
    <p:cSldViewPr snapToGrid="0">
      <p:cViewPr varScale="1">
        <p:scale>
          <a:sx n="66" d="100"/>
          <a:sy n="66" d="100"/>
        </p:scale>
        <p:origin x="61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7B74A-4E19-497D-B97C-088770263FC9}"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C97812D9-571D-4444-A1A4-9595B32444D6}">
      <dgm:prSet phldrT="[Text]"/>
      <dgm:spPr/>
      <dgm:t>
        <a:bodyPr/>
        <a:lstStyle/>
        <a:p>
          <a:r>
            <a:rPr lang="en-US" dirty="0" err="1"/>
            <a:t>Utlysning</a:t>
          </a:r>
          <a:endParaRPr lang="en-US" dirty="0"/>
        </a:p>
      </dgm:t>
    </dgm:pt>
    <dgm:pt modelId="{8E3EA2BC-70FA-4347-8BFF-4C4BF0EA0BF8}" type="parTrans" cxnId="{5563DDC6-AE2F-4001-B1E0-3FA912EAF00B}">
      <dgm:prSet/>
      <dgm:spPr/>
      <dgm:t>
        <a:bodyPr/>
        <a:lstStyle/>
        <a:p>
          <a:endParaRPr lang="en-US"/>
        </a:p>
      </dgm:t>
    </dgm:pt>
    <dgm:pt modelId="{565C9EB2-A899-4683-9671-F6BEAA838983}" type="sibTrans" cxnId="{5563DDC6-AE2F-4001-B1E0-3FA912EAF00B}">
      <dgm:prSet/>
      <dgm:spPr/>
      <dgm:t>
        <a:bodyPr/>
        <a:lstStyle/>
        <a:p>
          <a:endParaRPr lang="en-US"/>
        </a:p>
      </dgm:t>
    </dgm:pt>
    <dgm:pt modelId="{C2976B2C-3BE9-4D17-A881-B5AB2588E1EE}">
      <dgm:prSet phldrT="[Text]"/>
      <dgm:spPr/>
      <dgm:t>
        <a:bodyPr/>
        <a:lstStyle/>
        <a:p>
          <a:r>
            <a:rPr lang="en-US" dirty="0" err="1"/>
            <a:t>Sorterings</a:t>
          </a:r>
          <a:r>
            <a:rPr lang="en-US" dirty="0"/>
            <a:t>-</a:t>
          </a:r>
        </a:p>
        <a:p>
          <a:r>
            <a:rPr lang="en-US" dirty="0" err="1"/>
            <a:t>komite</a:t>
          </a:r>
          <a:endParaRPr lang="en-US" dirty="0"/>
        </a:p>
      </dgm:t>
    </dgm:pt>
    <dgm:pt modelId="{7738803C-8A86-4A00-AE2C-16B42A65E222}" type="parTrans" cxnId="{1FE6087E-AE4C-41B1-95FB-DD8BFE27DDF3}">
      <dgm:prSet/>
      <dgm:spPr/>
      <dgm:t>
        <a:bodyPr/>
        <a:lstStyle/>
        <a:p>
          <a:endParaRPr lang="en-US"/>
        </a:p>
      </dgm:t>
    </dgm:pt>
    <dgm:pt modelId="{D0D5EFAD-0B4C-4B5E-BDAB-8646E2707FE9}" type="sibTrans" cxnId="{1FE6087E-AE4C-41B1-95FB-DD8BFE27DDF3}">
      <dgm:prSet/>
      <dgm:spPr/>
      <dgm:t>
        <a:bodyPr/>
        <a:lstStyle/>
        <a:p>
          <a:endParaRPr lang="en-US"/>
        </a:p>
      </dgm:t>
    </dgm:pt>
    <dgm:pt modelId="{790971CC-708E-4A89-993F-00064D6977E5}">
      <dgm:prSet phldrT="[Text]"/>
      <dgm:spPr/>
      <dgm:t>
        <a:bodyPr/>
        <a:lstStyle/>
        <a:p>
          <a:r>
            <a:rPr lang="en-US" dirty="0" err="1"/>
            <a:t>Sakkyndig</a:t>
          </a:r>
          <a:endParaRPr lang="en-US" dirty="0"/>
        </a:p>
        <a:p>
          <a:r>
            <a:rPr lang="en-US" dirty="0" err="1"/>
            <a:t>komite</a:t>
          </a:r>
          <a:endParaRPr lang="en-US" dirty="0"/>
        </a:p>
      </dgm:t>
    </dgm:pt>
    <dgm:pt modelId="{F537A2D0-0DD3-4CCB-B4D1-D32E48C4B12F}" type="parTrans" cxnId="{0146DD46-A450-4B3F-A6F5-106F43024B72}">
      <dgm:prSet/>
      <dgm:spPr/>
      <dgm:t>
        <a:bodyPr/>
        <a:lstStyle/>
        <a:p>
          <a:endParaRPr lang="en-US"/>
        </a:p>
      </dgm:t>
    </dgm:pt>
    <dgm:pt modelId="{AA7E1538-65AB-4C63-8E5E-B42FC5AAFD38}" type="sibTrans" cxnId="{0146DD46-A450-4B3F-A6F5-106F43024B72}">
      <dgm:prSet/>
      <dgm:spPr/>
      <dgm:t>
        <a:bodyPr/>
        <a:lstStyle/>
        <a:p>
          <a:endParaRPr lang="en-US"/>
        </a:p>
      </dgm:t>
    </dgm:pt>
    <dgm:pt modelId="{3D449112-870F-45CC-83AB-E62CDDE35527}">
      <dgm:prSet phldrT="[Text]"/>
      <dgm:spPr/>
      <dgm:t>
        <a:bodyPr/>
        <a:lstStyle/>
        <a:p>
          <a:r>
            <a:rPr lang="en-US" dirty="0" err="1"/>
            <a:t>Intervju</a:t>
          </a:r>
          <a:r>
            <a:rPr lang="en-US" dirty="0"/>
            <a:t>- </a:t>
          </a:r>
          <a:r>
            <a:rPr lang="en-US" dirty="0" err="1"/>
            <a:t>og</a:t>
          </a:r>
          <a:r>
            <a:rPr lang="en-US" dirty="0"/>
            <a:t> </a:t>
          </a:r>
          <a:r>
            <a:rPr lang="en-US" dirty="0" err="1"/>
            <a:t>prøveforelesnings-komite</a:t>
          </a:r>
          <a:endParaRPr lang="en-US" dirty="0"/>
        </a:p>
      </dgm:t>
    </dgm:pt>
    <dgm:pt modelId="{10108714-D1ED-4EB1-ADDE-E1ADE90BFC0D}" type="parTrans" cxnId="{AE3B953F-392D-477D-9DE7-08EE7F87FD8A}">
      <dgm:prSet/>
      <dgm:spPr/>
      <dgm:t>
        <a:bodyPr/>
        <a:lstStyle/>
        <a:p>
          <a:endParaRPr lang="en-US"/>
        </a:p>
      </dgm:t>
    </dgm:pt>
    <dgm:pt modelId="{317A19A0-5501-439A-97A9-787648740328}" type="sibTrans" cxnId="{AE3B953F-392D-477D-9DE7-08EE7F87FD8A}">
      <dgm:prSet/>
      <dgm:spPr/>
      <dgm:t>
        <a:bodyPr/>
        <a:lstStyle/>
        <a:p>
          <a:endParaRPr lang="en-US"/>
        </a:p>
      </dgm:t>
    </dgm:pt>
    <dgm:pt modelId="{335CE575-E433-477A-997B-AE067F5081D4}">
      <dgm:prSet phldrT="[Text]"/>
      <dgm:spPr/>
      <dgm:t>
        <a:bodyPr/>
        <a:lstStyle/>
        <a:p>
          <a:r>
            <a:rPr lang="en-US" dirty="0" err="1"/>
            <a:t>Endelig</a:t>
          </a:r>
          <a:r>
            <a:rPr lang="en-US" dirty="0"/>
            <a:t> </a:t>
          </a:r>
        </a:p>
        <a:p>
          <a:r>
            <a:rPr lang="en-US" dirty="0" err="1"/>
            <a:t>ansettelse</a:t>
          </a:r>
          <a:endParaRPr lang="en-US" dirty="0"/>
        </a:p>
      </dgm:t>
    </dgm:pt>
    <dgm:pt modelId="{1177048C-DE04-4704-BD2C-80A44ABB7443}" type="parTrans" cxnId="{96FD4BE0-7971-4E1E-91C7-F2E17D2F88FC}">
      <dgm:prSet/>
      <dgm:spPr/>
      <dgm:t>
        <a:bodyPr/>
        <a:lstStyle/>
        <a:p>
          <a:endParaRPr lang="en-US"/>
        </a:p>
      </dgm:t>
    </dgm:pt>
    <dgm:pt modelId="{B13244B0-1353-4996-8408-A75DD159A4CD}" type="sibTrans" cxnId="{96FD4BE0-7971-4E1E-91C7-F2E17D2F88FC}">
      <dgm:prSet/>
      <dgm:spPr/>
      <dgm:t>
        <a:bodyPr/>
        <a:lstStyle/>
        <a:p>
          <a:endParaRPr lang="en-US"/>
        </a:p>
      </dgm:t>
    </dgm:pt>
    <dgm:pt modelId="{A98DF85D-46AB-4EF6-9EAF-7382780E0AEE}" type="pres">
      <dgm:prSet presAssocID="{99E7B74A-4E19-497D-B97C-088770263FC9}" presName="CompostProcess" presStyleCnt="0">
        <dgm:presLayoutVars>
          <dgm:dir/>
          <dgm:resizeHandles val="exact"/>
        </dgm:presLayoutVars>
      </dgm:prSet>
      <dgm:spPr/>
      <dgm:t>
        <a:bodyPr/>
        <a:lstStyle/>
        <a:p>
          <a:endParaRPr lang="en-US"/>
        </a:p>
      </dgm:t>
    </dgm:pt>
    <dgm:pt modelId="{FE8B8071-D35B-40F4-874B-A4F1AA69A59C}" type="pres">
      <dgm:prSet presAssocID="{99E7B74A-4E19-497D-B97C-088770263FC9}" presName="arrow" presStyleLbl="bgShp" presStyleIdx="0" presStyleCnt="1"/>
      <dgm:spPr/>
    </dgm:pt>
    <dgm:pt modelId="{DB01CCF7-0E7D-439D-85F8-876CCA17B5E3}" type="pres">
      <dgm:prSet presAssocID="{99E7B74A-4E19-497D-B97C-088770263FC9}" presName="linearProcess" presStyleCnt="0"/>
      <dgm:spPr/>
    </dgm:pt>
    <dgm:pt modelId="{B6C253BB-8D9B-42B4-AAC8-2EFC2E2353AE}" type="pres">
      <dgm:prSet presAssocID="{C97812D9-571D-4444-A1A4-9595B32444D6}" presName="textNode" presStyleLbl="node1" presStyleIdx="0" presStyleCnt="5">
        <dgm:presLayoutVars>
          <dgm:bulletEnabled val="1"/>
        </dgm:presLayoutVars>
      </dgm:prSet>
      <dgm:spPr/>
      <dgm:t>
        <a:bodyPr/>
        <a:lstStyle/>
        <a:p>
          <a:endParaRPr lang="en-US"/>
        </a:p>
      </dgm:t>
    </dgm:pt>
    <dgm:pt modelId="{9AC5B637-577D-4725-ADD7-7C27FAA76719}" type="pres">
      <dgm:prSet presAssocID="{565C9EB2-A899-4683-9671-F6BEAA838983}" presName="sibTrans" presStyleCnt="0"/>
      <dgm:spPr/>
    </dgm:pt>
    <dgm:pt modelId="{6B6EE603-5D6C-4BA2-B561-8488DFA91564}" type="pres">
      <dgm:prSet presAssocID="{C2976B2C-3BE9-4D17-A881-B5AB2588E1EE}" presName="textNode" presStyleLbl="node1" presStyleIdx="1" presStyleCnt="5">
        <dgm:presLayoutVars>
          <dgm:bulletEnabled val="1"/>
        </dgm:presLayoutVars>
      </dgm:prSet>
      <dgm:spPr/>
      <dgm:t>
        <a:bodyPr/>
        <a:lstStyle/>
        <a:p>
          <a:endParaRPr lang="en-US"/>
        </a:p>
      </dgm:t>
    </dgm:pt>
    <dgm:pt modelId="{EFAD2003-F7F3-4E06-ABD7-50F20B9D9729}" type="pres">
      <dgm:prSet presAssocID="{D0D5EFAD-0B4C-4B5E-BDAB-8646E2707FE9}" presName="sibTrans" presStyleCnt="0"/>
      <dgm:spPr/>
    </dgm:pt>
    <dgm:pt modelId="{C7DA0840-AC76-4EFE-B85E-5FDC32654D05}" type="pres">
      <dgm:prSet presAssocID="{790971CC-708E-4A89-993F-00064D6977E5}" presName="textNode" presStyleLbl="node1" presStyleIdx="2" presStyleCnt="5">
        <dgm:presLayoutVars>
          <dgm:bulletEnabled val="1"/>
        </dgm:presLayoutVars>
      </dgm:prSet>
      <dgm:spPr/>
      <dgm:t>
        <a:bodyPr/>
        <a:lstStyle/>
        <a:p>
          <a:endParaRPr lang="en-US"/>
        </a:p>
      </dgm:t>
    </dgm:pt>
    <dgm:pt modelId="{28DF1460-B017-48CC-92AA-81F9F6503A06}" type="pres">
      <dgm:prSet presAssocID="{AA7E1538-65AB-4C63-8E5E-B42FC5AAFD38}" presName="sibTrans" presStyleCnt="0"/>
      <dgm:spPr/>
    </dgm:pt>
    <dgm:pt modelId="{61C2803B-BF8D-40CD-9C21-43870F712C97}" type="pres">
      <dgm:prSet presAssocID="{3D449112-870F-45CC-83AB-E62CDDE35527}" presName="textNode" presStyleLbl="node1" presStyleIdx="3" presStyleCnt="5">
        <dgm:presLayoutVars>
          <dgm:bulletEnabled val="1"/>
        </dgm:presLayoutVars>
      </dgm:prSet>
      <dgm:spPr/>
      <dgm:t>
        <a:bodyPr/>
        <a:lstStyle/>
        <a:p>
          <a:endParaRPr lang="en-US"/>
        </a:p>
      </dgm:t>
    </dgm:pt>
    <dgm:pt modelId="{303B0DE4-3044-4433-ABEF-93B23B99DD17}" type="pres">
      <dgm:prSet presAssocID="{317A19A0-5501-439A-97A9-787648740328}" presName="sibTrans" presStyleCnt="0"/>
      <dgm:spPr/>
    </dgm:pt>
    <dgm:pt modelId="{11646299-7A65-48FF-A33E-EFECFD668780}" type="pres">
      <dgm:prSet presAssocID="{335CE575-E433-477A-997B-AE067F5081D4}" presName="textNode" presStyleLbl="node1" presStyleIdx="4" presStyleCnt="5">
        <dgm:presLayoutVars>
          <dgm:bulletEnabled val="1"/>
        </dgm:presLayoutVars>
      </dgm:prSet>
      <dgm:spPr/>
      <dgm:t>
        <a:bodyPr/>
        <a:lstStyle/>
        <a:p>
          <a:endParaRPr lang="en-US"/>
        </a:p>
      </dgm:t>
    </dgm:pt>
  </dgm:ptLst>
  <dgm:cxnLst>
    <dgm:cxn modelId="{E0B64CE0-E420-4D53-8A49-2CB19A32F017}" type="presOf" srcId="{99E7B74A-4E19-497D-B97C-088770263FC9}" destId="{A98DF85D-46AB-4EF6-9EAF-7382780E0AEE}" srcOrd="0" destOrd="0" presId="urn:microsoft.com/office/officeart/2005/8/layout/hProcess9"/>
    <dgm:cxn modelId="{B9CA51EF-5D3B-4FA6-910C-DCF3A779DC11}" type="presOf" srcId="{3D449112-870F-45CC-83AB-E62CDDE35527}" destId="{61C2803B-BF8D-40CD-9C21-43870F712C97}" srcOrd="0" destOrd="0" presId="urn:microsoft.com/office/officeart/2005/8/layout/hProcess9"/>
    <dgm:cxn modelId="{F24CE9AF-51EE-426D-82AB-5C1B70DF01AC}" type="presOf" srcId="{790971CC-708E-4A89-993F-00064D6977E5}" destId="{C7DA0840-AC76-4EFE-B85E-5FDC32654D05}" srcOrd="0" destOrd="0" presId="urn:microsoft.com/office/officeart/2005/8/layout/hProcess9"/>
    <dgm:cxn modelId="{0146DD46-A450-4B3F-A6F5-106F43024B72}" srcId="{99E7B74A-4E19-497D-B97C-088770263FC9}" destId="{790971CC-708E-4A89-993F-00064D6977E5}" srcOrd="2" destOrd="0" parTransId="{F537A2D0-0DD3-4CCB-B4D1-D32E48C4B12F}" sibTransId="{AA7E1538-65AB-4C63-8E5E-B42FC5AAFD38}"/>
    <dgm:cxn modelId="{AE3B953F-392D-477D-9DE7-08EE7F87FD8A}" srcId="{99E7B74A-4E19-497D-B97C-088770263FC9}" destId="{3D449112-870F-45CC-83AB-E62CDDE35527}" srcOrd="3" destOrd="0" parTransId="{10108714-D1ED-4EB1-ADDE-E1ADE90BFC0D}" sibTransId="{317A19A0-5501-439A-97A9-787648740328}"/>
    <dgm:cxn modelId="{96FD4BE0-7971-4E1E-91C7-F2E17D2F88FC}" srcId="{99E7B74A-4E19-497D-B97C-088770263FC9}" destId="{335CE575-E433-477A-997B-AE067F5081D4}" srcOrd="4" destOrd="0" parTransId="{1177048C-DE04-4704-BD2C-80A44ABB7443}" sibTransId="{B13244B0-1353-4996-8408-A75DD159A4CD}"/>
    <dgm:cxn modelId="{1FE6087E-AE4C-41B1-95FB-DD8BFE27DDF3}" srcId="{99E7B74A-4E19-497D-B97C-088770263FC9}" destId="{C2976B2C-3BE9-4D17-A881-B5AB2588E1EE}" srcOrd="1" destOrd="0" parTransId="{7738803C-8A86-4A00-AE2C-16B42A65E222}" sibTransId="{D0D5EFAD-0B4C-4B5E-BDAB-8646E2707FE9}"/>
    <dgm:cxn modelId="{5563DDC6-AE2F-4001-B1E0-3FA912EAF00B}" srcId="{99E7B74A-4E19-497D-B97C-088770263FC9}" destId="{C97812D9-571D-4444-A1A4-9595B32444D6}" srcOrd="0" destOrd="0" parTransId="{8E3EA2BC-70FA-4347-8BFF-4C4BF0EA0BF8}" sibTransId="{565C9EB2-A899-4683-9671-F6BEAA838983}"/>
    <dgm:cxn modelId="{B5395A0B-9F7C-4C45-B85F-55C0EB7748B9}" type="presOf" srcId="{335CE575-E433-477A-997B-AE067F5081D4}" destId="{11646299-7A65-48FF-A33E-EFECFD668780}" srcOrd="0" destOrd="0" presId="urn:microsoft.com/office/officeart/2005/8/layout/hProcess9"/>
    <dgm:cxn modelId="{3C5FAE85-D41F-47BA-BB96-93EC26597267}" type="presOf" srcId="{C97812D9-571D-4444-A1A4-9595B32444D6}" destId="{B6C253BB-8D9B-42B4-AAC8-2EFC2E2353AE}" srcOrd="0" destOrd="0" presId="urn:microsoft.com/office/officeart/2005/8/layout/hProcess9"/>
    <dgm:cxn modelId="{2F795383-C84B-44CE-817A-1F36F51DB398}" type="presOf" srcId="{C2976B2C-3BE9-4D17-A881-B5AB2588E1EE}" destId="{6B6EE603-5D6C-4BA2-B561-8488DFA91564}" srcOrd="0" destOrd="0" presId="urn:microsoft.com/office/officeart/2005/8/layout/hProcess9"/>
    <dgm:cxn modelId="{BE592996-6F5F-48F9-80ED-CEB451404FA5}" type="presParOf" srcId="{A98DF85D-46AB-4EF6-9EAF-7382780E0AEE}" destId="{FE8B8071-D35B-40F4-874B-A4F1AA69A59C}" srcOrd="0" destOrd="0" presId="urn:microsoft.com/office/officeart/2005/8/layout/hProcess9"/>
    <dgm:cxn modelId="{9B5D008F-A517-42DB-B975-0A0D82AEBF45}" type="presParOf" srcId="{A98DF85D-46AB-4EF6-9EAF-7382780E0AEE}" destId="{DB01CCF7-0E7D-439D-85F8-876CCA17B5E3}" srcOrd="1" destOrd="0" presId="urn:microsoft.com/office/officeart/2005/8/layout/hProcess9"/>
    <dgm:cxn modelId="{DB3BA9E2-33E4-4CC7-8A7F-7BF6CC1F67D6}" type="presParOf" srcId="{DB01CCF7-0E7D-439D-85F8-876CCA17B5E3}" destId="{B6C253BB-8D9B-42B4-AAC8-2EFC2E2353AE}" srcOrd="0" destOrd="0" presId="urn:microsoft.com/office/officeart/2005/8/layout/hProcess9"/>
    <dgm:cxn modelId="{D4114401-E755-4400-8F21-B6B68C74469B}" type="presParOf" srcId="{DB01CCF7-0E7D-439D-85F8-876CCA17B5E3}" destId="{9AC5B637-577D-4725-ADD7-7C27FAA76719}" srcOrd="1" destOrd="0" presId="urn:microsoft.com/office/officeart/2005/8/layout/hProcess9"/>
    <dgm:cxn modelId="{C56FA1B8-3A26-48C8-B9DF-5D970611521A}" type="presParOf" srcId="{DB01CCF7-0E7D-439D-85F8-876CCA17B5E3}" destId="{6B6EE603-5D6C-4BA2-B561-8488DFA91564}" srcOrd="2" destOrd="0" presId="urn:microsoft.com/office/officeart/2005/8/layout/hProcess9"/>
    <dgm:cxn modelId="{39D34149-F15C-4FBE-994E-6D88E003585B}" type="presParOf" srcId="{DB01CCF7-0E7D-439D-85F8-876CCA17B5E3}" destId="{EFAD2003-F7F3-4E06-ABD7-50F20B9D9729}" srcOrd="3" destOrd="0" presId="urn:microsoft.com/office/officeart/2005/8/layout/hProcess9"/>
    <dgm:cxn modelId="{2D6BAEBC-6EA7-41D3-9031-2C8F2D90EBC6}" type="presParOf" srcId="{DB01CCF7-0E7D-439D-85F8-876CCA17B5E3}" destId="{C7DA0840-AC76-4EFE-B85E-5FDC32654D05}" srcOrd="4" destOrd="0" presId="urn:microsoft.com/office/officeart/2005/8/layout/hProcess9"/>
    <dgm:cxn modelId="{8A9382F4-9A8C-4980-805F-ED57D6F0CA68}" type="presParOf" srcId="{DB01CCF7-0E7D-439D-85F8-876CCA17B5E3}" destId="{28DF1460-B017-48CC-92AA-81F9F6503A06}" srcOrd="5" destOrd="0" presId="urn:microsoft.com/office/officeart/2005/8/layout/hProcess9"/>
    <dgm:cxn modelId="{D3D9D29E-F0C6-4C46-A999-CC6C4DF28EE9}" type="presParOf" srcId="{DB01CCF7-0E7D-439D-85F8-876CCA17B5E3}" destId="{61C2803B-BF8D-40CD-9C21-43870F712C97}" srcOrd="6" destOrd="0" presId="urn:microsoft.com/office/officeart/2005/8/layout/hProcess9"/>
    <dgm:cxn modelId="{DCF97D0E-1D68-4DCB-A8B2-ABA9312F081C}" type="presParOf" srcId="{DB01CCF7-0E7D-439D-85F8-876CCA17B5E3}" destId="{303B0DE4-3044-4433-ABEF-93B23B99DD17}" srcOrd="7" destOrd="0" presId="urn:microsoft.com/office/officeart/2005/8/layout/hProcess9"/>
    <dgm:cxn modelId="{CAA71827-72D1-49F9-90CA-6B7B3D3FA359}" type="presParOf" srcId="{DB01CCF7-0E7D-439D-85F8-876CCA17B5E3}" destId="{11646299-7A65-48FF-A33E-EFECFD668780}" srcOrd="8"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8B8071-D35B-40F4-874B-A4F1AA69A59C}">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6C253BB-8D9B-42B4-AAC8-2EFC2E2353AE}">
      <dsp:nvSpPr>
        <dsp:cNvPr id="0" name=""/>
        <dsp:cNvSpPr/>
      </dsp:nvSpPr>
      <dsp:spPr>
        <a:xfrm>
          <a:off x="7127" y="1305401"/>
          <a:ext cx="195362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a:t>Utlysning</a:t>
          </a:r>
          <a:endParaRPr lang="en-US" sz="1700" kern="1200" dirty="0"/>
        </a:p>
      </dsp:txBody>
      <dsp:txXfrm>
        <a:off x="92093" y="1390367"/>
        <a:ext cx="1783693" cy="1570603"/>
      </dsp:txXfrm>
    </dsp:sp>
    <dsp:sp modelId="{6B6EE603-5D6C-4BA2-B561-8488DFA91564}">
      <dsp:nvSpPr>
        <dsp:cNvPr id="0" name=""/>
        <dsp:cNvSpPr/>
      </dsp:nvSpPr>
      <dsp:spPr>
        <a:xfrm>
          <a:off x="2144057" y="1305401"/>
          <a:ext cx="195362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a:t>Sorterings</a:t>
          </a:r>
          <a:r>
            <a:rPr lang="en-US" sz="1700" kern="1200" dirty="0"/>
            <a:t>-</a:t>
          </a:r>
        </a:p>
        <a:p>
          <a:pPr lvl="0" algn="ctr" defTabSz="755650">
            <a:lnSpc>
              <a:spcPct val="90000"/>
            </a:lnSpc>
            <a:spcBef>
              <a:spcPct val="0"/>
            </a:spcBef>
            <a:spcAft>
              <a:spcPct val="35000"/>
            </a:spcAft>
          </a:pPr>
          <a:r>
            <a:rPr lang="en-US" sz="1700" kern="1200" dirty="0" err="1"/>
            <a:t>komite</a:t>
          </a:r>
          <a:endParaRPr lang="en-US" sz="1700" kern="1200" dirty="0"/>
        </a:p>
      </dsp:txBody>
      <dsp:txXfrm>
        <a:off x="2229023" y="1390367"/>
        <a:ext cx="1783693" cy="1570603"/>
      </dsp:txXfrm>
    </dsp:sp>
    <dsp:sp modelId="{C7DA0840-AC76-4EFE-B85E-5FDC32654D05}">
      <dsp:nvSpPr>
        <dsp:cNvPr id="0" name=""/>
        <dsp:cNvSpPr/>
      </dsp:nvSpPr>
      <dsp:spPr>
        <a:xfrm>
          <a:off x="4280987" y="1305401"/>
          <a:ext cx="195362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a:t>Sakkyndig</a:t>
          </a:r>
          <a:endParaRPr lang="en-US" sz="1700" kern="1200" dirty="0"/>
        </a:p>
        <a:p>
          <a:pPr lvl="0" algn="ctr" defTabSz="755650">
            <a:lnSpc>
              <a:spcPct val="90000"/>
            </a:lnSpc>
            <a:spcBef>
              <a:spcPct val="0"/>
            </a:spcBef>
            <a:spcAft>
              <a:spcPct val="35000"/>
            </a:spcAft>
          </a:pPr>
          <a:r>
            <a:rPr lang="en-US" sz="1700" kern="1200" dirty="0" err="1"/>
            <a:t>komite</a:t>
          </a:r>
          <a:endParaRPr lang="en-US" sz="1700" kern="1200" dirty="0"/>
        </a:p>
      </dsp:txBody>
      <dsp:txXfrm>
        <a:off x="4365953" y="1390367"/>
        <a:ext cx="1783693" cy="1570603"/>
      </dsp:txXfrm>
    </dsp:sp>
    <dsp:sp modelId="{61C2803B-BF8D-40CD-9C21-43870F712C97}">
      <dsp:nvSpPr>
        <dsp:cNvPr id="0" name=""/>
        <dsp:cNvSpPr/>
      </dsp:nvSpPr>
      <dsp:spPr>
        <a:xfrm>
          <a:off x="6417917" y="1305401"/>
          <a:ext cx="195362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a:t>Intervju</a:t>
          </a:r>
          <a:r>
            <a:rPr lang="en-US" sz="1700" kern="1200" dirty="0"/>
            <a:t>- </a:t>
          </a:r>
          <a:r>
            <a:rPr lang="en-US" sz="1700" kern="1200" dirty="0" err="1"/>
            <a:t>og</a:t>
          </a:r>
          <a:r>
            <a:rPr lang="en-US" sz="1700" kern="1200" dirty="0"/>
            <a:t> </a:t>
          </a:r>
          <a:r>
            <a:rPr lang="en-US" sz="1700" kern="1200" dirty="0" err="1"/>
            <a:t>prøveforelesnings-komite</a:t>
          </a:r>
          <a:endParaRPr lang="en-US" sz="1700" kern="1200" dirty="0"/>
        </a:p>
      </dsp:txBody>
      <dsp:txXfrm>
        <a:off x="6502883" y="1390367"/>
        <a:ext cx="1783693" cy="1570603"/>
      </dsp:txXfrm>
    </dsp:sp>
    <dsp:sp modelId="{11646299-7A65-48FF-A33E-EFECFD668780}">
      <dsp:nvSpPr>
        <dsp:cNvPr id="0" name=""/>
        <dsp:cNvSpPr/>
      </dsp:nvSpPr>
      <dsp:spPr>
        <a:xfrm>
          <a:off x="8554847" y="1305401"/>
          <a:ext cx="1953625"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n-US" sz="1700" kern="1200" dirty="0" err="1"/>
            <a:t>Endelig</a:t>
          </a:r>
          <a:r>
            <a:rPr lang="en-US" sz="1700" kern="1200" dirty="0"/>
            <a:t> </a:t>
          </a:r>
        </a:p>
        <a:p>
          <a:pPr lvl="0" algn="ctr" defTabSz="755650">
            <a:lnSpc>
              <a:spcPct val="90000"/>
            </a:lnSpc>
            <a:spcBef>
              <a:spcPct val="0"/>
            </a:spcBef>
            <a:spcAft>
              <a:spcPct val="35000"/>
            </a:spcAft>
          </a:pPr>
          <a:r>
            <a:rPr lang="en-US" sz="1700" kern="1200" dirty="0" err="1"/>
            <a:t>ansettelse</a:t>
          </a:r>
          <a:endParaRPr lang="en-US" sz="1700" kern="1200" dirty="0"/>
        </a:p>
      </dsp:txBody>
      <dsp:txXfrm>
        <a:off x="8639813" y="1390367"/>
        <a:ext cx="1783693"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27AEE-2253-4E01-8825-D5F6CC200848}" type="datetimeFigureOut">
              <a:rPr lang="nb-NO" smtClean="0"/>
              <a:t>06.02.2022</a:t>
            </a:fld>
            <a:endParaRPr lang="nb-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87E374-0BDD-455D-BEBF-CCEF97DAB434}" type="slidenum">
              <a:rPr lang="nb-NO" smtClean="0"/>
              <a:t>‹#›</a:t>
            </a:fld>
            <a:endParaRPr lang="nb-NO"/>
          </a:p>
        </p:txBody>
      </p:sp>
    </p:spTree>
    <p:extLst>
      <p:ext uri="{BB962C8B-B14F-4D97-AF65-F5344CB8AC3E}">
        <p14:creationId xmlns:p14="http://schemas.microsoft.com/office/powerpoint/2010/main" val="82542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10"/>
          </p:nvPr>
        </p:nvSpPr>
        <p:spPr/>
        <p:txBody>
          <a:bodyPr/>
          <a:lstStyle/>
          <a:p>
            <a:fld id="{44C786B8-3DAA-4468-97D8-56A42CB56E41}" type="slidenum">
              <a:rPr lang="nb-NO" smtClean="0"/>
              <a:t>5</a:t>
            </a:fld>
            <a:endParaRPr lang="nb-NO"/>
          </a:p>
        </p:txBody>
      </p:sp>
    </p:spTree>
    <p:extLst>
      <p:ext uri="{BB962C8B-B14F-4D97-AF65-F5344CB8AC3E}">
        <p14:creationId xmlns:p14="http://schemas.microsoft.com/office/powerpoint/2010/main" val="2418306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0E52B4-B065-49A3-A9C1-5445FCF4DCD3}"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58385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268A88FD-0852-4270-A267-7E57DC762BF7}" type="slidenum">
              <a:rPr lang="nb-NO" smtClean="0"/>
              <a:t>21</a:t>
            </a:fld>
            <a:endParaRPr lang="nb-NO"/>
          </a:p>
        </p:txBody>
      </p:sp>
    </p:spTree>
    <p:extLst>
      <p:ext uri="{BB962C8B-B14F-4D97-AF65-F5344CB8AC3E}">
        <p14:creationId xmlns:p14="http://schemas.microsoft.com/office/powerpoint/2010/main" val="3118906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268A88FD-0852-4270-A267-7E57DC762BF7}" type="slidenum">
              <a:rPr lang="nb-NO" smtClean="0"/>
              <a:t>23</a:t>
            </a:fld>
            <a:endParaRPr lang="nb-NO"/>
          </a:p>
        </p:txBody>
      </p:sp>
    </p:spTree>
    <p:extLst>
      <p:ext uri="{BB962C8B-B14F-4D97-AF65-F5344CB8AC3E}">
        <p14:creationId xmlns:p14="http://schemas.microsoft.com/office/powerpoint/2010/main" val="13542195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Norge: Økonomer til</a:t>
            </a:r>
            <a:r>
              <a:rPr lang="nb-NO" baseline="0" dirty="0"/>
              <a:t> skatteøkonomisk avdeling, jurister til skattejuridisk avdeling, medievitere til medieavdelingen. Utdanningen er bygget på vitenskapelige idealer. Finansdepartementet sier «Vi skal være et faglig fyrtårn».</a:t>
            </a:r>
          </a:p>
          <a:p>
            <a:r>
              <a:rPr lang="nb-NO" baseline="0" dirty="0"/>
              <a:t>Frankrike: alle har litt jus, litt økonomi </a:t>
            </a:r>
          </a:p>
          <a:p>
            <a:r>
              <a:rPr lang="nb-NO" baseline="0" dirty="0"/>
              <a:t>Storbritannia: Filosof leder av avdeling for internasjonal skatt</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786B8-3DAA-4468-97D8-56A42CB56E4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65445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i="1" dirty="0"/>
          </a:p>
        </p:txBody>
      </p:sp>
      <p:sp>
        <p:nvSpPr>
          <p:cNvPr id="4" name="Slide Number Placeholder 3"/>
          <p:cNvSpPr>
            <a:spLocks noGrp="1"/>
          </p:cNvSpPr>
          <p:nvPr>
            <p:ph type="sldNum" sz="quarter" idx="10"/>
          </p:nvPr>
        </p:nvSpPr>
        <p:spPr/>
        <p:txBody>
          <a:bodyPr/>
          <a:lstStyle/>
          <a:p>
            <a:fld id="{44C786B8-3DAA-4468-97D8-56A42CB56E41}" type="slidenum">
              <a:rPr lang="nb-NO" smtClean="0"/>
              <a:t>7</a:t>
            </a:fld>
            <a:endParaRPr lang="nb-NO"/>
          </a:p>
        </p:txBody>
      </p:sp>
    </p:spTree>
    <p:extLst>
      <p:ext uri="{BB962C8B-B14F-4D97-AF65-F5344CB8AC3E}">
        <p14:creationId xmlns:p14="http://schemas.microsoft.com/office/powerpoint/2010/main" val="3533693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Er kontrasten til norske forhold så stor som det kunne se ut til ved første øyekast? Dersom det stemmer at de norske toppbyråkratene</a:t>
            </a:r>
            <a:r>
              <a:rPr lang="nb-NO" baseline="0" dirty="0"/>
              <a:t> virkelig trenger å være spesialister, mens de franske og de britiske trenger å være generalister, betyr det at de gjør forskjellige ting i jobben sin? Nei, intervjuene tyder på at de gjør det samme når det kommer til stykket. For selv om, når jeg først spurte om hva det var de måtte være gode på for å bli rekruttert inn i stillinger her, og lykkes og stige i gradene her, så svarte de norske informantene altså først at det viktigste var å være faglig veldig sterke, å være gode spesialister på sitt felt, så svarte de litt annerledes etter hvert utover i intervjuet. Når de ble bedt om å gi mer detaljerte beskrivelser av hva arbeidsoppgavene deres gikk ut på, og hva de måtte kunne for å mestre dem, og mer detaljerte beskrivelser av rekrutteringsprosessene, var det mange som svarte at det ikke holdt å være en god økonom, eller jurist. Man måtte også inneha en rekke ferdigheter som ligner veldig på den typen generelle ferdigheter som de franske og de britiske toppbyråkratene beskrev:</a:t>
            </a:r>
            <a:endParaRPr lang="nb-NO" dirty="0"/>
          </a:p>
        </p:txBody>
      </p:sp>
      <p:sp>
        <p:nvSpPr>
          <p:cNvPr id="4" name="Slide Number Placeholder 3"/>
          <p:cNvSpPr>
            <a:spLocks noGrp="1"/>
          </p:cNvSpPr>
          <p:nvPr>
            <p:ph type="sldNum" sz="quarter" idx="10"/>
          </p:nvPr>
        </p:nvSpPr>
        <p:spPr/>
        <p:txBody>
          <a:bodyPr/>
          <a:lstStyle/>
          <a:p>
            <a:fld id="{44C786B8-3DAA-4468-97D8-56A42CB56E41}" type="slidenum">
              <a:rPr lang="nb-NO" smtClean="0"/>
              <a:t>9</a:t>
            </a:fld>
            <a:endParaRPr lang="nb-NO"/>
          </a:p>
        </p:txBody>
      </p:sp>
    </p:spTree>
    <p:extLst>
      <p:ext uri="{BB962C8B-B14F-4D97-AF65-F5344CB8AC3E}">
        <p14:creationId xmlns:p14="http://schemas.microsoft.com/office/powerpoint/2010/main" val="674428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En</a:t>
            </a:r>
            <a:r>
              <a:rPr lang="nb-NO" baseline="0" dirty="0"/>
              <a:t> av informantene mine sammenlignet arbeidet med journalistikk: du må kunne formulere deg godt og raskt! Det byråkratene beskriver at de faktisk gjør – skrive korte notater på veldig kort tid – minner jo faktisk mye om journalistikk. </a:t>
            </a:r>
            <a:endParaRPr lang="nb-NO" dirty="0"/>
          </a:p>
        </p:txBody>
      </p:sp>
      <p:sp>
        <p:nvSpPr>
          <p:cNvPr id="4" name="Slide Number Placeholder 3"/>
          <p:cNvSpPr>
            <a:spLocks noGrp="1"/>
          </p:cNvSpPr>
          <p:nvPr>
            <p:ph type="sldNum" sz="quarter" idx="10"/>
          </p:nvPr>
        </p:nvSpPr>
        <p:spPr/>
        <p:txBody>
          <a:bodyPr/>
          <a:lstStyle/>
          <a:p>
            <a:fld id="{44C786B8-3DAA-4468-97D8-56A42CB56E41}" type="slidenum">
              <a:rPr lang="nb-NO" smtClean="0"/>
              <a:t>10</a:t>
            </a:fld>
            <a:endParaRPr lang="nb-NO"/>
          </a:p>
        </p:txBody>
      </p:sp>
    </p:spTree>
    <p:extLst>
      <p:ext uri="{BB962C8B-B14F-4D97-AF65-F5344CB8AC3E}">
        <p14:creationId xmlns:p14="http://schemas.microsoft.com/office/powerpoint/2010/main" val="2966056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Blant mine</a:t>
            </a:r>
            <a:r>
              <a:rPr lang="nb-NO" baseline="0" dirty="0"/>
              <a:t> informanter i Finansdepartementet var det flere som relativiserte betydningen av økonomisk spisskompetanse i det daglige arbeidet, de sa de kom langt med pluss og minus. Men derimot måtte de være veldig gode på kommaregler.</a:t>
            </a:r>
            <a:endParaRPr lang="nb-NO" dirty="0"/>
          </a:p>
        </p:txBody>
      </p:sp>
      <p:sp>
        <p:nvSpPr>
          <p:cNvPr id="4" name="Slide Number Placeholder 3"/>
          <p:cNvSpPr>
            <a:spLocks noGrp="1"/>
          </p:cNvSpPr>
          <p:nvPr>
            <p:ph type="sldNum" sz="quarter" idx="10"/>
          </p:nvPr>
        </p:nvSpPr>
        <p:spPr/>
        <p:txBody>
          <a:bodyPr/>
          <a:lstStyle/>
          <a:p>
            <a:fld id="{44C786B8-3DAA-4468-97D8-56A42CB56E41}" type="slidenum">
              <a:rPr lang="nb-NO" smtClean="0"/>
              <a:t>11</a:t>
            </a:fld>
            <a:endParaRPr lang="nb-NO"/>
          </a:p>
        </p:txBody>
      </p:sp>
    </p:spTree>
    <p:extLst>
      <p:ext uri="{BB962C8B-B14F-4D97-AF65-F5344CB8AC3E}">
        <p14:creationId xmlns:p14="http://schemas.microsoft.com/office/powerpoint/2010/main" val="531215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a:t>Poenget mitt her er ikke at det slett ikke finnes noen forskjell. De norske toppbyråkratene ER jo mer spesialiserte enn de britiske og de franske, og det å ha en høyere grad i en relevant disiplin er jo en betingelse for overhodet å komme i betraktning for disse stillingene i Norge. Men, jeg synes det er et poeng å få fram hvordan disse andre og mer generelle ferdighetene har betydning – både for seleksjon til maktposisjoner og for å mestre dette arbeidet – og det samtidig underkommuniseres. Både i toppbyråkratenes egne selvforståelse, og i de akademiske arbeidene som gjøres om denne dele av norsk offentlig forvaltning, så er det til stadighet denne verdsettingen av faglighet som framheves. De generelle ferdighetene er virksomme seleksjonskriterier, men mindre legitime i Norge enn i Frankrike og Storbritannia.</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C786B8-3DAA-4468-97D8-56A42CB56E41}" type="slidenum">
              <a:rPr kumimoji="0" lang="nb-NO"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nb-NO"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227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baseline="0" dirty="0"/>
              <a:t>* Tre klassiske universitetsfag. Alle tre har store andeler kvinner blant studenter og stipendiater, men lav andel kvinner blant professorer. De tre fagene representerer tre ulike disiplinfamilier med tradisjonelt ulik grad av internasjonalisering og formalisering – med biologi som det mest internasjonaliserte og formaliserte, statsvitenskap i midten, og historie som det minst internasjonaliserte og formaliserte.</a:t>
            </a:r>
            <a:endParaRPr lang="nb-NO" dirty="0"/>
          </a:p>
          <a:p>
            <a:r>
              <a:rPr lang="nb-NO" dirty="0"/>
              <a:t>*En analyse basert på 52 intervjuer med komitemedlemmer</a:t>
            </a:r>
            <a:r>
              <a:rPr lang="nb-NO" baseline="0" dirty="0"/>
              <a:t> og instituttledere involvert i rekruttering til faste vitenskapelige stillinger i tre fag: historie, statsvitenskap og biologi. Og i tillegg ansettelsesrapporter fra de sammen rekrutteringsprosessene: utlysningspapirer, søkerlister, sorteringskomiteens utvalg, sakkyndig komites vurdering og innstilling, samt info om utfall, altså hvem som fikk jobbe. </a:t>
            </a:r>
          </a:p>
          <a:p>
            <a:r>
              <a:rPr lang="nb-NO" baseline="0" dirty="0"/>
              <a:t>*Ansettelsesrapportene gir de offisielle begrunnelsene </a:t>
            </a:r>
          </a:p>
          <a:p>
            <a:r>
              <a:rPr lang="nb-NO" baseline="0" dirty="0"/>
              <a:t>*Intervjuene forteller mer om hva komitemedlemmene faktisk brukte som grunner i de ulike fasene av seleksjonsprosessen.</a:t>
            </a:r>
          </a:p>
          <a:p>
            <a:r>
              <a:rPr lang="nb-NO" dirty="0"/>
              <a:t>*På</a:t>
            </a:r>
            <a:r>
              <a:rPr lang="nb-NO" baseline="0" dirty="0"/>
              <a:t> tross av at det finnes noen interessante fagforskjeller, er likheten mellom fagene det mest interessante, og det er det jeg vil legge vekt på i dag.</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2B10F-AB6A-4E50-A08E-07D35A7252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0665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dirty="0"/>
              <a:t>* En idealtypisk modell. Muliggjør bedre forståelse av hvilke kriterier som er i bruk i seleksjon av kandidater til faste vitenskapelige</a:t>
            </a:r>
            <a:r>
              <a:rPr lang="nb-NO" baseline="0" dirty="0"/>
              <a:t> stillinger i UH-sektoren</a:t>
            </a:r>
            <a:r>
              <a:rPr lang="nb-NO" dirty="0"/>
              <a:t>,</a:t>
            </a:r>
            <a:r>
              <a:rPr lang="nb-NO" baseline="0" dirty="0"/>
              <a:t> </a:t>
            </a:r>
            <a:r>
              <a:rPr lang="nb-NO" dirty="0"/>
              <a:t>hvilke kriterier som teller mest, og hvor mulighetsrommet for tiltak finnes/ikke</a:t>
            </a:r>
            <a:r>
              <a:rPr lang="nb-NO" baseline="0" dirty="0"/>
              <a:t> finnes.</a:t>
            </a:r>
            <a:endParaRPr lang="nb-NO" dirty="0"/>
          </a:p>
          <a:p>
            <a:r>
              <a:rPr lang="nb-NO" dirty="0"/>
              <a:t>* Stillingsprofil,</a:t>
            </a:r>
            <a:r>
              <a:rPr lang="nb-NO" baseline="0" dirty="0"/>
              <a:t> smal eller bred? Potensielt kamper mellom undergrupper ved instituttet (samtidshistorie </a:t>
            </a:r>
            <a:r>
              <a:rPr lang="nb-NO" baseline="0" dirty="0" err="1"/>
              <a:t>vs</a:t>
            </a:r>
            <a:r>
              <a:rPr lang="nb-NO" baseline="0" dirty="0"/>
              <a:t> middelalder, på statsvitenskap lyser man ut stillinger på fire definerte områder (OPA, politisk teori </a:t>
            </a:r>
            <a:r>
              <a:rPr lang="nb-NO" baseline="0" dirty="0" err="1"/>
              <a:t>etc</a:t>
            </a:r>
            <a:r>
              <a:rPr lang="nb-NO" baseline="0" dirty="0"/>
              <a:t>), men på sosiologi har man vært opptatt av at man velger den beste, uansett tema). I Danmark har Mathias Wullum Nielsen funnet at kvinne stenges ute ved at stillinger blir definert slik at en påtenkt mann kan få jobben, men den slags har vi funnet lite av. Det virker ikke som det er der problemet ligger ved de institusjonene vi har studert.</a:t>
            </a:r>
            <a:endParaRPr lang="nb-NO" dirty="0"/>
          </a:p>
          <a:p>
            <a:r>
              <a:rPr lang="nb-NO" dirty="0"/>
              <a:t>*Ang kjønnsbalanse: Universitets-</a:t>
            </a:r>
            <a:r>
              <a:rPr lang="nb-NO" baseline="0" dirty="0"/>
              <a:t> og høgskoleloven gir følgende retningslinjer: «Hvis det ene kjønn er klart underrepresentert innen den aktuelle stillingskategori på vedkommende fagområde, skal de som er av dette kjønn spesielt inviteres til å søke». Dette kan bety forskjellige ting: det kan skrives i utlysningen av kvinner/menn oppfordres til å søke, noen steder opprettes det komiteer som skal lete fram gode potensielle søkere fra det underrepresenterte kjønn, men dette er mer sjeldent. Noen steder er det enkeltpersoner ved instituttet som tar kontakt med kvinner og oppfordrer dem til å søke, og så gremmer de seg etterpå hvis det ikke går bra utover i prosessen…</a:t>
            </a:r>
          </a:p>
          <a:p>
            <a:r>
              <a:rPr lang="nb-NO" baseline="0" dirty="0"/>
              <a:t>*Ikke systematisk om hensyn til foreldrepermisjon i definering av periode av karrieren som skal vurderes.</a:t>
            </a:r>
          </a:p>
          <a:p>
            <a:r>
              <a:rPr lang="nb-NO" baseline="0" dirty="0"/>
              <a:t>* Noe variasjon i datamaterialet med hensyn til hvor legitimt det oppfattes å gjøre endringer fra fase tre – den sakkyndige komiteen – til fase fire – intervjukomiteen. Noen steder sier de at det har blitt mer legitimt å gjøre endringer der (basert på erfaring med internasjonale kandidater som ikke har bidratt til undervisning?), mens andre steder har det blitt mindre legitimt å gjøre endringer (erfaring med store konflikter etter endring av rangering, dels knytta til kjønn, dels til ulik vurdering av meritter (publikasjonstype, prosjektinnhenting etc.).</a:t>
            </a:r>
          </a:p>
          <a:p>
            <a:r>
              <a:rPr lang="nb-NO" baseline="0" dirty="0"/>
              <a:t>* Siste fase: hvordan få den som er øverst rangert til å ta jobben? </a:t>
            </a:r>
            <a:endParaRPr lang="nb-NO"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E2B10F-AB6A-4E50-A08E-07D35A725285}"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nb-NO"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0767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BF96-98B1-4275-BF56-92A193B93BF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4C9E2781-E36F-45B3-84B8-8C419F311A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30E800D8-4C68-48D9-8A65-E97F8F4F7109}"/>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5" name="Footer Placeholder 4">
            <a:extLst>
              <a:ext uri="{FF2B5EF4-FFF2-40B4-BE49-F238E27FC236}">
                <a16:creationId xmlns:a16="http://schemas.microsoft.com/office/drawing/2014/main" id="{41DC4861-E8B2-4C65-A40D-FEEF348CDCC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164A2A7-DA96-4E11-8835-BBEE1C3B4707}"/>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9356022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ED7975-172D-4D59-AADF-005D186AD251}"/>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6DFF17A8-D1A0-47ED-A157-1EFE54C930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3C0653E2-B94D-417A-B4C7-7D769B5252B6}"/>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5" name="Footer Placeholder 4">
            <a:extLst>
              <a:ext uri="{FF2B5EF4-FFF2-40B4-BE49-F238E27FC236}">
                <a16:creationId xmlns:a16="http://schemas.microsoft.com/office/drawing/2014/main" id="{97216C87-2F96-406A-8C52-8F4A262D1155}"/>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2E5DE0B-9AFB-4C55-9460-BCD1360C874F}"/>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18255730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A38ABB5-C6C9-463A-A7CF-BE2106A68A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43CEAC17-FDD5-405B-8E4A-D18CF4495E4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568CEAE6-3399-40D0-86C2-624B3F12AA12}"/>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5" name="Footer Placeholder 4">
            <a:extLst>
              <a:ext uri="{FF2B5EF4-FFF2-40B4-BE49-F238E27FC236}">
                <a16:creationId xmlns:a16="http://schemas.microsoft.com/office/drawing/2014/main" id="{85868A14-6C33-43FF-8A97-CD5863901A49}"/>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EFEEA93-7CBE-4715-B36F-AADCAC9E77B6}"/>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2086576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FB05E-ED6F-4F7D-B4AA-62EF038044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nb-NO"/>
          </a:p>
        </p:txBody>
      </p:sp>
      <p:sp>
        <p:nvSpPr>
          <p:cNvPr id="3" name="Subtitle 2">
            <a:extLst>
              <a:ext uri="{FF2B5EF4-FFF2-40B4-BE49-F238E27FC236}">
                <a16:creationId xmlns:a16="http://schemas.microsoft.com/office/drawing/2014/main" id="{56F9EC8C-BD0C-447C-8D6F-24792FA137E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b-NO"/>
          </a:p>
        </p:txBody>
      </p:sp>
      <p:sp>
        <p:nvSpPr>
          <p:cNvPr id="4" name="Date Placeholder 3">
            <a:extLst>
              <a:ext uri="{FF2B5EF4-FFF2-40B4-BE49-F238E27FC236}">
                <a16:creationId xmlns:a16="http://schemas.microsoft.com/office/drawing/2014/main" id="{E429692A-18F4-41D8-9A0E-790F4647C86F}"/>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5" name="Footer Placeholder 4">
            <a:extLst>
              <a:ext uri="{FF2B5EF4-FFF2-40B4-BE49-F238E27FC236}">
                <a16:creationId xmlns:a16="http://schemas.microsoft.com/office/drawing/2014/main" id="{6A7A67D2-EE08-4607-A305-A3D9901329B7}"/>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911BF809-07AE-4F2F-B1DB-7631EC2437A5}"/>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3676382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7E1F0-D5BD-4F2F-AD56-D7EAA2E2026A}"/>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432BE1E8-F77B-4F19-AEA8-1044EAE353C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71634502-48BB-49F9-8BBB-8920F5784762}"/>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5" name="Footer Placeholder 4">
            <a:extLst>
              <a:ext uri="{FF2B5EF4-FFF2-40B4-BE49-F238E27FC236}">
                <a16:creationId xmlns:a16="http://schemas.microsoft.com/office/drawing/2014/main" id="{1346D01D-47BB-4A13-B46A-FA56AF779FB1}"/>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AE1702B3-97E6-4192-87E9-9E7AE7E826C0}"/>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1053663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0FE53-7FBC-4863-B42E-8F7823FFB4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A1B7544C-B47E-4779-B7FA-FCEB979F4A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ED302E-DCA6-41C2-8801-0B9BF258379D}"/>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5" name="Footer Placeholder 4">
            <a:extLst>
              <a:ext uri="{FF2B5EF4-FFF2-40B4-BE49-F238E27FC236}">
                <a16:creationId xmlns:a16="http://schemas.microsoft.com/office/drawing/2014/main" id="{4B0348DC-D6E4-442E-BF1A-A8034ED1A3CA}"/>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7E6928B3-43F7-4C57-B632-418682036103}"/>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9337803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06D8-90C9-4CCE-8553-B9429144CC32}"/>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A91EA85C-9F9A-45B0-B7FB-D16B45E15B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C938D776-54DB-4E5B-B27D-0E6242C16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07204DD9-61FD-46BF-9B2C-75BB01DA7864}"/>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6" name="Footer Placeholder 5">
            <a:extLst>
              <a:ext uri="{FF2B5EF4-FFF2-40B4-BE49-F238E27FC236}">
                <a16:creationId xmlns:a16="http://schemas.microsoft.com/office/drawing/2014/main" id="{F5745B1A-007F-4044-AB04-5558DF3080D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C34F0107-A0BF-483B-928F-5ADD9B8B6A85}"/>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11048495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23029-7C81-4536-BC8C-D29982DC8676}"/>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DF9A9E6-780E-4AC7-9C2F-95AB6CF492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7D0345-C008-4A1C-8F76-FD85639EA4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DFA7341C-96EA-45D1-959F-AA7EE7737E1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1E4C28-CFAD-447B-9560-9882D69F665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40DB4958-DB44-4007-BB94-D09C25447254}"/>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8" name="Footer Placeholder 7">
            <a:extLst>
              <a:ext uri="{FF2B5EF4-FFF2-40B4-BE49-F238E27FC236}">
                <a16:creationId xmlns:a16="http://schemas.microsoft.com/office/drawing/2014/main" id="{07C3316D-CE98-4D41-9F87-1C92DEE4F2AD}"/>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5E42F416-30C6-4037-94A7-7C1F79FAF5BA}"/>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4198850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3400E-FD44-46DB-8E31-538DB15374EA}"/>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B9502075-53D8-499A-8665-5A53E3C282ED}"/>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4" name="Footer Placeholder 3">
            <a:extLst>
              <a:ext uri="{FF2B5EF4-FFF2-40B4-BE49-F238E27FC236}">
                <a16:creationId xmlns:a16="http://schemas.microsoft.com/office/drawing/2014/main" id="{2B8E162D-1C8B-480C-A955-6798018B4989}"/>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6B2FFC9F-C4D5-4D8D-9E9F-0625312E62F3}"/>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9500287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19DCC4-0E55-4E3A-8BFE-E0D7209F9E2C}"/>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3" name="Footer Placeholder 2">
            <a:extLst>
              <a:ext uri="{FF2B5EF4-FFF2-40B4-BE49-F238E27FC236}">
                <a16:creationId xmlns:a16="http://schemas.microsoft.com/office/drawing/2014/main" id="{9D17F488-1F77-4AC6-9F91-04847B28878D}"/>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36461439-007E-41F2-8818-0B2D9220CAE8}"/>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8670605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A3EC8-9123-416B-B145-D2AE46D63A4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EC816DC0-D7E8-46C3-B3AE-3DE8EC8588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617CDE43-0ADC-4874-B239-1D2885FEA1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578E8B-1C6F-4AB6-B739-0137ED7EA1FF}"/>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6" name="Footer Placeholder 5">
            <a:extLst>
              <a:ext uri="{FF2B5EF4-FFF2-40B4-BE49-F238E27FC236}">
                <a16:creationId xmlns:a16="http://schemas.microsoft.com/office/drawing/2014/main" id="{8E187A96-B3B4-494B-9B79-097CE299046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D3EBBD44-02C3-4F49-9154-5016DE735A38}"/>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2253830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EC9BF-AC8B-4ACA-A996-36AA53848CA6}"/>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8E5E3259-581D-4E76-BDF5-B2A73F15DCA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667A9C-E731-429B-9303-5F9A07C8E7A7}"/>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5" name="Footer Placeholder 4">
            <a:extLst>
              <a:ext uri="{FF2B5EF4-FFF2-40B4-BE49-F238E27FC236}">
                <a16:creationId xmlns:a16="http://schemas.microsoft.com/office/drawing/2014/main" id="{882A0AA9-E61C-4DFC-8297-5290BCA6359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445B992-C14D-4236-989F-8D8EE786050F}"/>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42314481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73868-3F71-470E-8B3D-A29022DC58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B4B3CD5A-2B83-4CA9-ABB6-B87DA11E58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70A2D2F2-CB36-45F4-A909-31FC73399A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389BA1-6B04-4972-A914-C86F8A97696D}"/>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6" name="Footer Placeholder 5">
            <a:extLst>
              <a:ext uri="{FF2B5EF4-FFF2-40B4-BE49-F238E27FC236}">
                <a16:creationId xmlns:a16="http://schemas.microsoft.com/office/drawing/2014/main" id="{35512768-ABB9-46F7-80FF-698E0D0EC74A}"/>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0D22AA84-EA22-417E-9DBA-0B4CD0B4C73E}"/>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25822841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A6A46-91A0-4E6A-932F-1B31C3EE6D0E}"/>
              </a:ext>
            </a:extLst>
          </p:cNvPr>
          <p:cNvSpPr>
            <a:spLocks noGrp="1"/>
          </p:cNvSpPr>
          <p:nvPr>
            <p:ph type="title"/>
          </p:nvPr>
        </p:nvSpPr>
        <p:spPr/>
        <p:txBody>
          <a:bodyPr/>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07BDA836-674D-4FE5-9035-DD7B3516A7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1B9C4C20-7378-47FC-9442-0EF381F6A888}"/>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5" name="Footer Placeholder 4">
            <a:extLst>
              <a:ext uri="{FF2B5EF4-FFF2-40B4-BE49-F238E27FC236}">
                <a16:creationId xmlns:a16="http://schemas.microsoft.com/office/drawing/2014/main" id="{6D1128AB-46AC-41D4-BD7F-2A97754E8BA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1036DFBF-D948-40EE-B0AB-6B9C71247BB9}"/>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3513921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DC9F29-7943-469B-8E71-6586937733C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nb-NO"/>
          </a:p>
        </p:txBody>
      </p:sp>
      <p:sp>
        <p:nvSpPr>
          <p:cNvPr id="3" name="Vertical Text Placeholder 2">
            <a:extLst>
              <a:ext uri="{FF2B5EF4-FFF2-40B4-BE49-F238E27FC236}">
                <a16:creationId xmlns:a16="http://schemas.microsoft.com/office/drawing/2014/main" id="{1697A8DE-0875-41E2-8A84-33671BB2E8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DBA3070D-8AC8-4186-8DAE-5CC5F032E00B}"/>
              </a:ext>
            </a:extLst>
          </p:cNvPr>
          <p:cNvSpPr>
            <a:spLocks noGrp="1"/>
          </p:cNvSpPr>
          <p:nvPr>
            <p:ph type="dt" sz="half" idx="10"/>
          </p:nvPr>
        </p:nvSpPr>
        <p:spPr/>
        <p:txBody>
          <a:bodyPr/>
          <a:lstStyle/>
          <a:p>
            <a:fld id="{DB6378D4-6C03-49C5-9C68-DD6CC44ABEE1}" type="datetimeFigureOut">
              <a:rPr lang="nb-NO" smtClean="0"/>
              <a:t>06.02.2022</a:t>
            </a:fld>
            <a:endParaRPr lang="nb-NO"/>
          </a:p>
        </p:txBody>
      </p:sp>
      <p:sp>
        <p:nvSpPr>
          <p:cNvPr id="5" name="Footer Placeholder 4">
            <a:extLst>
              <a:ext uri="{FF2B5EF4-FFF2-40B4-BE49-F238E27FC236}">
                <a16:creationId xmlns:a16="http://schemas.microsoft.com/office/drawing/2014/main" id="{2291C482-A0CF-4481-9C65-3E9D741D71C8}"/>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82B79034-DDE3-4A34-8AC9-FFE7E266D09B}"/>
              </a:ext>
            </a:extLst>
          </p:cNvPr>
          <p:cNvSpPr>
            <a:spLocks noGrp="1"/>
          </p:cNvSpPr>
          <p:nvPr>
            <p:ph type="sldNum" sz="quarter" idx="12"/>
          </p:nvPr>
        </p:nvSpPr>
        <p:spPr/>
        <p:txBody>
          <a:bodyPr/>
          <a:lstStyle/>
          <a:p>
            <a:fld id="{07493AB1-20B2-43E7-8360-6DAACBBE87E3}" type="slidenum">
              <a:rPr lang="nb-NO" smtClean="0"/>
              <a:t>‹#›</a:t>
            </a:fld>
            <a:endParaRPr lang="nb-NO"/>
          </a:p>
        </p:txBody>
      </p:sp>
    </p:spTree>
    <p:extLst>
      <p:ext uri="{BB962C8B-B14F-4D97-AF65-F5344CB8AC3E}">
        <p14:creationId xmlns:p14="http://schemas.microsoft.com/office/powerpoint/2010/main" val="2321661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Forside med figur">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nb-NO" sz="1800" dirty="0"/>
          </a:p>
        </p:txBody>
      </p:sp>
      <p:pic>
        <p:nvPicPr>
          <p:cNvPr id="10" name="Picture 9" descr="blått_element.png"/>
          <p:cNvPicPr>
            <a:picLocks noChangeAspect="1"/>
          </p:cNvPicPr>
          <p:nvPr userDrawn="1"/>
        </p:nvPicPr>
        <p:blipFill>
          <a:blip r:embed="rId2" cstate="print"/>
          <a:srcRect l="18185" t="8330" r="7027" b="8330"/>
          <a:stretch>
            <a:fillRect/>
          </a:stretch>
        </p:blipFill>
        <p:spPr>
          <a:xfrm>
            <a:off x="2217375" y="571480"/>
            <a:ext cx="9117412" cy="5715040"/>
          </a:xfrm>
          <a:prstGeom prst="rect">
            <a:avLst/>
          </a:prstGeom>
        </p:spPr>
      </p:pic>
      <p:sp>
        <p:nvSpPr>
          <p:cNvPr id="19" name="Text Placeholder 17"/>
          <p:cNvSpPr>
            <a:spLocks noGrp="1"/>
          </p:cNvSpPr>
          <p:nvPr>
            <p:ph type="body" sz="quarter" idx="12"/>
          </p:nvPr>
        </p:nvSpPr>
        <p:spPr>
          <a:xfrm>
            <a:off x="2218267" y="1979614"/>
            <a:ext cx="7740651" cy="2905125"/>
          </a:xfrm>
          <a:solidFill>
            <a:schemeClr val="bg1"/>
          </a:solidFill>
        </p:spPr>
        <p:txBody>
          <a:bodyPr>
            <a:normAutofit/>
          </a:bodyPr>
          <a:lstStyle>
            <a:lvl1pPr>
              <a:buNone/>
              <a:defRPr sz="100">
                <a:solidFill>
                  <a:schemeClr val="bg1"/>
                </a:solidFill>
              </a:defRPr>
            </a:lvl1pPr>
          </a:lstStyle>
          <a:p>
            <a:pPr lvl="0"/>
            <a:r>
              <a:rPr lang="nb-NO"/>
              <a:t>Klikk for å redigere tekststiler i malen</a:t>
            </a:r>
          </a:p>
        </p:txBody>
      </p:sp>
      <p:sp>
        <p:nvSpPr>
          <p:cNvPr id="2" name="Title 1"/>
          <p:cNvSpPr>
            <a:spLocks noGrp="1"/>
          </p:cNvSpPr>
          <p:nvPr>
            <p:ph type="ctrTitle" hasCustomPrompt="1"/>
          </p:nvPr>
        </p:nvSpPr>
        <p:spPr>
          <a:xfrm>
            <a:off x="2565000" y="2014974"/>
            <a:ext cx="7080576" cy="1261626"/>
          </a:xfrm>
        </p:spPr>
        <p:txBody>
          <a:bodyPr anchor="b" anchorCtr="0">
            <a:normAutofit/>
          </a:bodyPr>
          <a:lstStyle>
            <a:lvl1pPr>
              <a:defRPr sz="3200"/>
            </a:lvl1pPr>
          </a:lstStyle>
          <a:p>
            <a:r>
              <a:rPr lang="nb-NO" dirty="0"/>
              <a:t>Klikk for å legge til tittel</a:t>
            </a:r>
          </a:p>
        </p:txBody>
      </p:sp>
      <p:sp>
        <p:nvSpPr>
          <p:cNvPr id="3" name="Subtitle 2"/>
          <p:cNvSpPr>
            <a:spLocks noGrp="1"/>
          </p:cNvSpPr>
          <p:nvPr>
            <p:ph type="subTitle" idx="1" hasCustomPrompt="1"/>
          </p:nvPr>
        </p:nvSpPr>
        <p:spPr>
          <a:xfrm>
            <a:off x="2565000" y="3529286"/>
            <a:ext cx="7080576" cy="384721"/>
          </a:xfrm>
        </p:spPr>
        <p:txBody>
          <a:bodyPr anchor="t" anchorCtr="0">
            <a:normAutofit/>
          </a:bodyPr>
          <a:lstStyle>
            <a:lvl1pPr marL="0" indent="0" algn="l">
              <a:buNone/>
              <a:defRPr sz="2200">
                <a:solidFill>
                  <a:schemeClr val="tx1"/>
                </a:solidFill>
                <a:latin typeface="+mj-lt"/>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nb-NO" dirty="0"/>
              <a:t>Klikk for å legge til undertittel</a:t>
            </a:r>
          </a:p>
        </p:txBody>
      </p:sp>
      <p:sp>
        <p:nvSpPr>
          <p:cNvPr id="11" name="Text Placeholder 10"/>
          <p:cNvSpPr>
            <a:spLocks noGrp="1"/>
          </p:cNvSpPr>
          <p:nvPr>
            <p:ph type="body" sz="quarter" idx="10" hasCustomPrompt="1"/>
          </p:nvPr>
        </p:nvSpPr>
        <p:spPr>
          <a:xfrm>
            <a:off x="2565000" y="4318114"/>
            <a:ext cx="7080576" cy="193508"/>
          </a:xfrm>
        </p:spPr>
        <p:txBody>
          <a:bodyPr>
            <a:noAutofit/>
          </a:bodyPr>
          <a:lstStyle>
            <a:lvl1pPr>
              <a:spcAft>
                <a:spcPts val="0"/>
              </a:spcAft>
              <a:buNone/>
              <a:defRPr sz="1100">
                <a:solidFill>
                  <a:srgbClr val="7F7F7F"/>
                </a:solidFill>
                <a:latin typeface="+mj-lt"/>
              </a:defRPr>
            </a:lvl1pPr>
            <a:lvl2pPr>
              <a:buNone/>
              <a:defRPr sz="1100"/>
            </a:lvl2pPr>
            <a:lvl3pPr>
              <a:buNone/>
              <a:defRPr sz="1100"/>
            </a:lvl3pPr>
            <a:lvl4pPr>
              <a:buNone/>
              <a:defRPr sz="1100"/>
            </a:lvl4pPr>
            <a:lvl5pPr>
              <a:buNone/>
              <a:defRPr sz="1100"/>
            </a:lvl5pPr>
          </a:lstStyle>
          <a:p>
            <a:pPr lvl="0"/>
            <a:r>
              <a:rPr lang="nb-NO" dirty="0"/>
              <a:t>Navn </a:t>
            </a:r>
            <a:r>
              <a:rPr lang="nb-NO" dirty="0" err="1"/>
              <a:t>Navnesen</a:t>
            </a:r>
            <a:endParaRPr lang="nb-NO" dirty="0"/>
          </a:p>
        </p:txBody>
      </p:sp>
      <p:sp>
        <p:nvSpPr>
          <p:cNvPr id="12" name="Text Placeholder 10"/>
          <p:cNvSpPr>
            <a:spLocks noGrp="1"/>
          </p:cNvSpPr>
          <p:nvPr>
            <p:ph type="body" sz="quarter" idx="11" hasCustomPrompt="1"/>
          </p:nvPr>
        </p:nvSpPr>
        <p:spPr>
          <a:xfrm>
            <a:off x="2565000" y="4511622"/>
            <a:ext cx="7080576" cy="173124"/>
          </a:xfrm>
        </p:spPr>
        <p:txBody>
          <a:bodyPr>
            <a:noAutofit/>
          </a:bodyPr>
          <a:lstStyle>
            <a:lvl1pPr>
              <a:spcAft>
                <a:spcPts val="0"/>
              </a:spcAft>
              <a:buNone/>
              <a:defRPr sz="1100">
                <a:solidFill>
                  <a:srgbClr val="7F7F7F"/>
                </a:solidFill>
                <a:latin typeface="+mj-lt"/>
              </a:defRPr>
            </a:lvl1pPr>
            <a:lvl2pPr>
              <a:buNone/>
              <a:defRPr sz="1100"/>
            </a:lvl2pPr>
            <a:lvl3pPr>
              <a:buNone/>
              <a:defRPr sz="1100"/>
            </a:lvl3pPr>
            <a:lvl4pPr>
              <a:buNone/>
              <a:defRPr sz="1100"/>
            </a:lvl4pPr>
            <a:lvl5pPr>
              <a:buNone/>
              <a:defRPr sz="1100"/>
            </a:lvl5pPr>
          </a:lstStyle>
          <a:p>
            <a:pPr lvl="0"/>
            <a:r>
              <a:rPr lang="nb-NO" dirty="0"/>
              <a:t>Sted, dato</a:t>
            </a:r>
          </a:p>
        </p:txBody>
      </p:sp>
      <p:pic>
        <p:nvPicPr>
          <p:cNvPr id="9" name="Bild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621539" cy="740666"/>
          </a:xfrm>
          <a:prstGeom prst="rect">
            <a:avLst/>
          </a:prstGeom>
        </p:spPr>
      </p:pic>
      <p:sp>
        <p:nvSpPr>
          <p:cNvPr id="16" name="Text Placeholder 15"/>
          <p:cNvSpPr>
            <a:spLocks noGrp="1"/>
          </p:cNvSpPr>
          <p:nvPr>
            <p:ph type="body" sz="quarter" idx="13" hasCustomPrompt="1"/>
          </p:nvPr>
        </p:nvSpPr>
        <p:spPr>
          <a:xfrm>
            <a:off x="2565000" y="3510000"/>
            <a:ext cx="7080000" cy="10800"/>
          </a:xfrm>
          <a:solidFill>
            <a:srgbClr val="CACACA"/>
          </a:solidFill>
        </p:spPr>
        <p:txBody>
          <a:bodyPr/>
          <a:lstStyle>
            <a:lvl1pPr>
              <a:buNone/>
              <a:defRPr/>
            </a:lvl1pPr>
          </a:lstStyle>
          <a:p>
            <a:pPr lvl="0"/>
            <a:r>
              <a:rPr lang="nb-NO" dirty="0"/>
              <a:t> </a:t>
            </a:r>
          </a:p>
        </p:txBody>
      </p:sp>
      <p:sp>
        <p:nvSpPr>
          <p:cNvPr id="13" name="Footer Placeholder 4"/>
          <p:cNvSpPr>
            <a:spLocks noGrp="1"/>
          </p:cNvSpPr>
          <p:nvPr>
            <p:ph type="ftr" sz="quarter" idx="14"/>
          </p:nvPr>
        </p:nvSpPr>
        <p:spPr>
          <a:xfrm>
            <a:off x="0" y="-7694"/>
            <a:ext cx="0" cy="15389"/>
          </a:xfrm>
        </p:spPr>
        <p:txBody>
          <a:bodyPr/>
          <a:lstStyle>
            <a:lvl1pPr>
              <a:defRPr sz="100">
                <a:solidFill>
                  <a:srgbClr val="E6E6E6"/>
                </a:solidFill>
              </a:defRPr>
            </a:lvl1pPr>
          </a:lstStyle>
          <a:p>
            <a:endParaRPr lang="nb-NO" dirty="0"/>
          </a:p>
        </p:txBody>
      </p:sp>
      <p:sp>
        <p:nvSpPr>
          <p:cNvPr id="15" name="Slide Number Placeholder 5"/>
          <p:cNvSpPr>
            <a:spLocks noGrp="1"/>
          </p:cNvSpPr>
          <p:nvPr>
            <p:ph type="sldNum" sz="quarter" idx="15"/>
          </p:nvPr>
        </p:nvSpPr>
        <p:spPr>
          <a:xfrm>
            <a:off x="0" y="-23083"/>
            <a:ext cx="0" cy="46166"/>
          </a:xfrm>
        </p:spPr>
        <p:txBody>
          <a:bodyPr/>
          <a:lstStyle>
            <a:lvl1pPr>
              <a:defRPr sz="100">
                <a:solidFill>
                  <a:srgbClr val="E6E6E6"/>
                </a:solidFill>
              </a:defRPr>
            </a:lvl1pPr>
          </a:lstStyle>
          <a:p>
            <a:fld id="{7B736B3F-DD3A-4638-BDE7-E2E0EC9584C9}" type="slidenum">
              <a:rPr lang="nb-NO" smtClean="0"/>
              <a:pPr/>
              <a:t>‹#›</a:t>
            </a:fld>
            <a:endParaRPr lang="nb-NO" dirty="0"/>
          </a:p>
        </p:txBody>
      </p:sp>
    </p:spTree>
    <p:extLst>
      <p:ext uri="{BB962C8B-B14F-4D97-AF65-F5344CB8AC3E}">
        <p14:creationId xmlns:p14="http://schemas.microsoft.com/office/powerpoint/2010/main" val="817338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Hvileslide - legg bilde under logo">
    <p:spTree>
      <p:nvGrpSpPr>
        <p:cNvPr id="1" name=""/>
        <p:cNvGrpSpPr/>
        <p:nvPr/>
      </p:nvGrpSpPr>
      <p:grpSpPr>
        <a:xfrm>
          <a:off x="0" y="0"/>
          <a:ext cx="0" cy="0"/>
          <a:chOff x="0" y="0"/>
          <a:chExt cx="0" cy="0"/>
        </a:xfrm>
      </p:grpSpPr>
      <p:pic>
        <p:nvPicPr>
          <p:cNvPr id="2" name="Bild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Footer Placeholder 4"/>
          <p:cNvSpPr>
            <a:spLocks noGrp="1"/>
          </p:cNvSpPr>
          <p:nvPr>
            <p:ph type="ftr" sz="quarter" idx="11"/>
          </p:nvPr>
        </p:nvSpPr>
        <p:spPr>
          <a:xfrm>
            <a:off x="0" y="-6412"/>
            <a:ext cx="0" cy="12824"/>
          </a:xfrm>
        </p:spPr>
        <p:txBody>
          <a:bodyPr/>
          <a:lstStyle>
            <a:lvl1pPr>
              <a:lnSpc>
                <a:spcPts val="50"/>
              </a:lnSpc>
              <a:defRPr sz="100">
                <a:solidFill>
                  <a:schemeClr val="bg1"/>
                </a:solidFill>
              </a:defRPr>
            </a:lvl1pPr>
          </a:lstStyle>
          <a:p>
            <a:endParaRPr lang="nb-NO" dirty="0"/>
          </a:p>
        </p:txBody>
      </p:sp>
      <p:sp>
        <p:nvSpPr>
          <p:cNvPr id="4" name="Slide Number Placeholder 5"/>
          <p:cNvSpPr>
            <a:spLocks noGrp="1"/>
          </p:cNvSpPr>
          <p:nvPr>
            <p:ph type="sldNum" sz="quarter" idx="12"/>
          </p:nvPr>
        </p:nvSpPr>
        <p:spPr>
          <a:xfrm>
            <a:off x="0" y="-19236"/>
            <a:ext cx="0" cy="38472"/>
          </a:xfrm>
        </p:spPr>
        <p:txBody>
          <a:bodyPr/>
          <a:lstStyle>
            <a:lvl1pPr>
              <a:lnSpc>
                <a:spcPts val="50"/>
              </a:lnSpc>
              <a:defRPr sz="100">
                <a:solidFill>
                  <a:schemeClr val="bg1"/>
                </a:solidFill>
              </a:defRPr>
            </a:lvl1pPr>
          </a:lstStyle>
          <a:p>
            <a:fld id="{7B736B3F-DD3A-4638-BDE7-E2E0EC9584C9}" type="slidenum">
              <a:rPr lang="nb-NO" smtClean="0"/>
              <a:pPr/>
              <a:t>‹#›</a:t>
            </a:fld>
            <a:endParaRPr lang="nb-NO" dirty="0"/>
          </a:p>
        </p:txBody>
      </p:sp>
    </p:spTree>
    <p:extLst>
      <p:ext uri="{BB962C8B-B14F-4D97-AF65-F5344CB8AC3E}">
        <p14:creationId xmlns:p14="http://schemas.microsoft.com/office/powerpoint/2010/main" val="13632914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p:cNvSpPr>
            <a:spLocks noGrp="1"/>
          </p:cNvSpPr>
          <p:nvPr>
            <p:ph type="dt" sz="half" idx="10"/>
          </p:nvPr>
        </p:nvSpPr>
        <p:spPr/>
        <p:txBody>
          <a:bodyPr/>
          <a:lstStyle/>
          <a:p>
            <a:fld id="{4811CB79-0A4A-4996-B571-3FE2F5C66DCB}" type="datetimeFigureOut">
              <a:rPr lang="nb-NO" smtClean="0"/>
              <a:t>06.02.2022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13846577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11CB79-0A4A-4996-B571-3FE2F5C66DCB}" type="datetimeFigureOut">
              <a:rPr lang="nb-NO" smtClean="0"/>
              <a:t>06.02.2022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17861843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4811CB79-0A4A-4996-B571-3FE2F5C66DCB}" type="datetimeFigureOut">
              <a:rPr lang="nb-NO" smtClean="0"/>
              <a:t>06.02.2022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39000236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4811CB79-0A4A-4996-B571-3FE2F5C66DCB}" type="datetimeFigureOut">
              <a:rPr lang="nb-NO" smtClean="0"/>
              <a:t>06.02.2022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26982009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4811CB79-0A4A-4996-B571-3FE2F5C66DCB}" type="datetimeFigureOut">
              <a:rPr lang="nb-NO" smtClean="0"/>
              <a:t>06.02.2022</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327173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B8F25-322F-41EA-8EA8-ECFAF83DA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nb-NO"/>
          </a:p>
        </p:txBody>
      </p:sp>
      <p:sp>
        <p:nvSpPr>
          <p:cNvPr id="3" name="Text Placeholder 2">
            <a:extLst>
              <a:ext uri="{FF2B5EF4-FFF2-40B4-BE49-F238E27FC236}">
                <a16:creationId xmlns:a16="http://schemas.microsoft.com/office/drawing/2014/main" id="{E1902D84-EF82-47B3-AC14-39D556518E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6051C0F-39C7-4179-AC06-201AEAB5B34E}"/>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5" name="Footer Placeholder 4">
            <a:extLst>
              <a:ext uri="{FF2B5EF4-FFF2-40B4-BE49-F238E27FC236}">
                <a16:creationId xmlns:a16="http://schemas.microsoft.com/office/drawing/2014/main" id="{5FF0D63C-91CB-4772-AD3B-AFA98B0DB6D2}"/>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DC5B39F8-009C-440D-B8DE-5705E8479C37}"/>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330055011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4811CB79-0A4A-4996-B571-3FE2F5C66DCB}" type="datetimeFigureOut">
              <a:rPr lang="nb-NO" smtClean="0"/>
              <a:t>06.02.2022</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505211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4811CB79-0A4A-4996-B571-3FE2F5C66DCB}" type="datetimeFigureOut">
              <a:rPr lang="nb-NO" smtClean="0"/>
              <a:t>06.02.2022</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23748863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11CB79-0A4A-4996-B571-3FE2F5C66DCB}" type="datetimeFigureOut">
              <a:rPr lang="nb-NO" smtClean="0"/>
              <a:t>06.02.2022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796001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4811CB79-0A4A-4996-B571-3FE2F5C66DCB}" type="datetimeFigureOut">
              <a:rPr lang="nb-NO" smtClean="0"/>
              <a:t>06.02.2022</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20122774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11CB79-0A4A-4996-B571-3FE2F5C66DCB}" type="datetimeFigureOut">
              <a:rPr lang="nb-NO" smtClean="0"/>
              <a:t>06.02.2022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18791817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4811CB79-0A4A-4996-B571-3FE2F5C66DCB}" type="datetimeFigureOut">
              <a:rPr lang="nb-NO" smtClean="0"/>
              <a:t>06.02.2022</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8AE13833-362E-4C30-8038-502422EBC464}" type="slidenum">
              <a:rPr lang="nb-NO" smtClean="0"/>
              <a:t>‹#›</a:t>
            </a:fld>
            <a:endParaRPr lang="nb-NO"/>
          </a:p>
        </p:txBody>
      </p:sp>
    </p:spTree>
    <p:extLst>
      <p:ext uri="{BB962C8B-B14F-4D97-AF65-F5344CB8AC3E}">
        <p14:creationId xmlns:p14="http://schemas.microsoft.com/office/powerpoint/2010/main" val="33309684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Forside uten figur">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a:endParaRPr lang="en-GB" sz="1800" dirty="0"/>
          </a:p>
        </p:txBody>
      </p:sp>
      <p:sp>
        <p:nvSpPr>
          <p:cNvPr id="19" name="Text Placeholder 17"/>
          <p:cNvSpPr>
            <a:spLocks noGrp="1"/>
          </p:cNvSpPr>
          <p:nvPr>
            <p:ph type="body" sz="quarter" idx="12"/>
          </p:nvPr>
        </p:nvSpPr>
        <p:spPr>
          <a:xfrm>
            <a:off x="2218267" y="1979614"/>
            <a:ext cx="7740651" cy="2905125"/>
          </a:xfrm>
          <a:solidFill>
            <a:schemeClr val="bg1"/>
          </a:solidFill>
        </p:spPr>
        <p:txBody>
          <a:bodyPr>
            <a:normAutofit/>
          </a:bodyPr>
          <a:lstStyle>
            <a:lvl1pPr>
              <a:buNone/>
              <a:defRPr sz="100">
                <a:solidFill>
                  <a:schemeClr val="bg1"/>
                </a:solidFill>
              </a:defRPr>
            </a:lvl1pPr>
          </a:lstStyle>
          <a:p>
            <a:pPr lvl="0"/>
            <a:r>
              <a:rPr lang="nb-NO"/>
              <a:t>Klikk for å redigere tekststiler i malen</a:t>
            </a:r>
          </a:p>
        </p:txBody>
      </p:sp>
      <p:sp>
        <p:nvSpPr>
          <p:cNvPr id="2" name="Title 1"/>
          <p:cNvSpPr>
            <a:spLocks noGrp="1"/>
          </p:cNvSpPr>
          <p:nvPr>
            <p:ph type="ctrTitle" hasCustomPrompt="1"/>
          </p:nvPr>
        </p:nvSpPr>
        <p:spPr>
          <a:xfrm>
            <a:off x="2565000" y="2014974"/>
            <a:ext cx="7080576" cy="1261626"/>
          </a:xfrm>
        </p:spPr>
        <p:txBody>
          <a:bodyPr anchor="b" anchorCtr="0">
            <a:normAutofit/>
          </a:bodyPr>
          <a:lstStyle>
            <a:lvl1pPr>
              <a:defRPr sz="3200"/>
            </a:lvl1pPr>
          </a:lstStyle>
          <a:p>
            <a:r>
              <a:rPr lang="en-GB" noProof="0" dirty="0"/>
              <a:t>Click to add title</a:t>
            </a:r>
            <a:endParaRPr lang="en-GB" dirty="0"/>
          </a:p>
        </p:txBody>
      </p:sp>
      <p:sp>
        <p:nvSpPr>
          <p:cNvPr id="3" name="Subtitle 2"/>
          <p:cNvSpPr>
            <a:spLocks noGrp="1"/>
          </p:cNvSpPr>
          <p:nvPr>
            <p:ph type="subTitle" idx="1" hasCustomPrompt="1"/>
          </p:nvPr>
        </p:nvSpPr>
        <p:spPr>
          <a:xfrm>
            <a:off x="2565000" y="3529286"/>
            <a:ext cx="7080576" cy="384721"/>
          </a:xfrm>
        </p:spPr>
        <p:txBody>
          <a:bodyPr anchor="t" anchorCtr="0">
            <a:normAutofit/>
          </a:bodyPr>
          <a:lstStyle>
            <a:lvl1pPr marL="0" indent="0" algn="l">
              <a:buNone/>
              <a:defRPr sz="2200">
                <a:solidFill>
                  <a:schemeClr val="tx1"/>
                </a:solidFill>
                <a:latin typeface="+mj-lt"/>
              </a:defRPr>
            </a:lvl1pPr>
            <a:lvl2pPr marL="457177" indent="0" algn="ctr">
              <a:buNone/>
              <a:defRPr>
                <a:solidFill>
                  <a:schemeClr val="tx1">
                    <a:tint val="75000"/>
                  </a:schemeClr>
                </a:solidFill>
              </a:defRPr>
            </a:lvl2pPr>
            <a:lvl3pPr marL="914353" indent="0" algn="ctr">
              <a:buNone/>
              <a:defRPr>
                <a:solidFill>
                  <a:schemeClr val="tx1">
                    <a:tint val="75000"/>
                  </a:schemeClr>
                </a:solidFill>
              </a:defRPr>
            </a:lvl3pPr>
            <a:lvl4pPr marL="1371530" indent="0" algn="ctr">
              <a:buNone/>
              <a:defRPr>
                <a:solidFill>
                  <a:schemeClr val="tx1">
                    <a:tint val="75000"/>
                  </a:schemeClr>
                </a:solidFill>
              </a:defRPr>
            </a:lvl4pPr>
            <a:lvl5pPr marL="1828706" indent="0" algn="ctr">
              <a:buNone/>
              <a:defRPr>
                <a:solidFill>
                  <a:schemeClr val="tx1">
                    <a:tint val="75000"/>
                  </a:schemeClr>
                </a:solidFill>
              </a:defRPr>
            </a:lvl5pPr>
            <a:lvl6pPr marL="2285883" indent="0" algn="ctr">
              <a:buNone/>
              <a:defRPr>
                <a:solidFill>
                  <a:schemeClr val="tx1">
                    <a:tint val="75000"/>
                  </a:schemeClr>
                </a:solidFill>
              </a:defRPr>
            </a:lvl6pPr>
            <a:lvl7pPr marL="2743060" indent="0" algn="ctr">
              <a:buNone/>
              <a:defRPr>
                <a:solidFill>
                  <a:schemeClr val="tx1">
                    <a:tint val="75000"/>
                  </a:schemeClr>
                </a:solidFill>
              </a:defRPr>
            </a:lvl7pPr>
            <a:lvl8pPr marL="3200236" indent="0" algn="ctr">
              <a:buNone/>
              <a:defRPr>
                <a:solidFill>
                  <a:schemeClr val="tx1">
                    <a:tint val="75000"/>
                  </a:schemeClr>
                </a:solidFill>
              </a:defRPr>
            </a:lvl8pPr>
            <a:lvl9pPr marL="3657413" indent="0" algn="ctr">
              <a:buNone/>
              <a:defRPr>
                <a:solidFill>
                  <a:schemeClr val="tx1">
                    <a:tint val="75000"/>
                  </a:schemeClr>
                </a:solidFill>
              </a:defRPr>
            </a:lvl9pPr>
          </a:lstStyle>
          <a:p>
            <a:r>
              <a:rPr lang="en-GB" dirty="0"/>
              <a:t>Click to add subtitle</a:t>
            </a:r>
          </a:p>
        </p:txBody>
      </p:sp>
      <p:sp>
        <p:nvSpPr>
          <p:cNvPr id="11" name="Text Placeholder 10"/>
          <p:cNvSpPr>
            <a:spLocks noGrp="1"/>
          </p:cNvSpPr>
          <p:nvPr>
            <p:ph type="body" sz="quarter" idx="10" hasCustomPrompt="1"/>
          </p:nvPr>
        </p:nvSpPr>
        <p:spPr>
          <a:xfrm>
            <a:off x="2565000" y="4318114"/>
            <a:ext cx="7080576" cy="193508"/>
          </a:xfrm>
        </p:spPr>
        <p:txBody>
          <a:bodyPr>
            <a:noAutofit/>
          </a:bodyPr>
          <a:lstStyle>
            <a:lvl1pPr>
              <a:spcAft>
                <a:spcPts val="0"/>
              </a:spcAft>
              <a:buNone/>
              <a:defRPr sz="1100">
                <a:solidFill>
                  <a:srgbClr val="7F7F7F"/>
                </a:solidFill>
                <a:latin typeface="+mj-lt"/>
              </a:defRPr>
            </a:lvl1pPr>
            <a:lvl2pPr>
              <a:buNone/>
              <a:defRPr sz="1100"/>
            </a:lvl2pPr>
            <a:lvl3pPr>
              <a:buNone/>
              <a:defRPr sz="1100"/>
            </a:lvl3pPr>
            <a:lvl4pPr>
              <a:buNone/>
              <a:defRPr sz="1100"/>
            </a:lvl4pPr>
            <a:lvl5pPr>
              <a:buNone/>
              <a:defRPr sz="1100"/>
            </a:lvl5pPr>
          </a:lstStyle>
          <a:p>
            <a:pPr lvl="0"/>
            <a:r>
              <a:rPr lang="en-GB" dirty="0"/>
              <a:t>Name Surname</a:t>
            </a:r>
          </a:p>
        </p:txBody>
      </p:sp>
      <p:sp>
        <p:nvSpPr>
          <p:cNvPr id="12" name="Text Placeholder 10"/>
          <p:cNvSpPr>
            <a:spLocks noGrp="1"/>
          </p:cNvSpPr>
          <p:nvPr>
            <p:ph type="body" sz="quarter" idx="11" hasCustomPrompt="1"/>
          </p:nvPr>
        </p:nvSpPr>
        <p:spPr>
          <a:xfrm>
            <a:off x="2565000" y="4511622"/>
            <a:ext cx="7080576" cy="173124"/>
          </a:xfrm>
        </p:spPr>
        <p:txBody>
          <a:bodyPr>
            <a:noAutofit/>
          </a:bodyPr>
          <a:lstStyle>
            <a:lvl1pPr>
              <a:spcAft>
                <a:spcPts val="0"/>
              </a:spcAft>
              <a:buNone/>
              <a:defRPr sz="1100">
                <a:solidFill>
                  <a:srgbClr val="7F7F7F"/>
                </a:solidFill>
                <a:latin typeface="+mj-lt"/>
              </a:defRPr>
            </a:lvl1pPr>
            <a:lvl2pPr>
              <a:buNone/>
              <a:defRPr sz="1100"/>
            </a:lvl2pPr>
            <a:lvl3pPr>
              <a:buNone/>
              <a:defRPr sz="1100"/>
            </a:lvl3pPr>
            <a:lvl4pPr>
              <a:buNone/>
              <a:defRPr sz="1100"/>
            </a:lvl4pPr>
            <a:lvl5pPr>
              <a:buNone/>
              <a:defRPr sz="1100"/>
            </a:lvl5pPr>
          </a:lstStyle>
          <a:p>
            <a:pPr lvl="0"/>
            <a:r>
              <a:rPr lang="en-GB" dirty="0"/>
              <a:t>Place, date</a:t>
            </a:r>
          </a:p>
        </p:txBody>
      </p:sp>
      <p:sp>
        <p:nvSpPr>
          <p:cNvPr id="10" name="Text Placeholder 15"/>
          <p:cNvSpPr>
            <a:spLocks noGrp="1"/>
          </p:cNvSpPr>
          <p:nvPr>
            <p:ph type="body" sz="quarter" idx="13" hasCustomPrompt="1"/>
          </p:nvPr>
        </p:nvSpPr>
        <p:spPr>
          <a:xfrm>
            <a:off x="2565000" y="3510000"/>
            <a:ext cx="7080000" cy="10800"/>
          </a:xfrm>
          <a:solidFill>
            <a:srgbClr val="CACACA"/>
          </a:solidFill>
        </p:spPr>
        <p:txBody>
          <a:bodyPr/>
          <a:lstStyle>
            <a:lvl1pPr>
              <a:buNone/>
              <a:defRPr/>
            </a:lvl1pPr>
          </a:lstStyle>
          <a:p>
            <a:pPr lvl="0"/>
            <a:r>
              <a:rPr lang="en-GB" dirty="0"/>
              <a:t> </a:t>
            </a:r>
          </a:p>
        </p:txBody>
      </p:sp>
      <p:sp>
        <p:nvSpPr>
          <p:cNvPr id="13" name="Footer Placeholder 4"/>
          <p:cNvSpPr>
            <a:spLocks noGrp="1"/>
          </p:cNvSpPr>
          <p:nvPr>
            <p:ph type="ftr" sz="quarter" idx="14"/>
          </p:nvPr>
        </p:nvSpPr>
        <p:spPr>
          <a:xfrm>
            <a:off x="0" y="-46166"/>
            <a:ext cx="0" cy="92333"/>
          </a:xfrm>
        </p:spPr>
        <p:txBody>
          <a:bodyPr/>
          <a:lstStyle>
            <a:lvl1pPr>
              <a:defRPr sz="100">
                <a:solidFill>
                  <a:srgbClr val="E6E6E6"/>
                </a:solidFill>
              </a:defRPr>
            </a:lvl1pPr>
          </a:lstStyle>
          <a:p>
            <a:r>
              <a:rPr lang="en-GB" dirty="0"/>
              <a:t>Footer</a:t>
            </a:r>
          </a:p>
        </p:txBody>
      </p:sp>
      <p:sp>
        <p:nvSpPr>
          <p:cNvPr id="15" name="Slide Number Placeholder 5"/>
          <p:cNvSpPr>
            <a:spLocks noGrp="1"/>
          </p:cNvSpPr>
          <p:nvPr>
            <p:ph type="sldNum" sz="quarter" idx="15"/>
          </p:nvPr>
        </p:nvSpPr>
        <p:spPr>
          <a:xfrm>
            <a:off x="0" y="-23083"/>
            <a:ext cx="0" cy="46166"/>
          </a:xfrm>
        </p:spPr>
        <p:txBody>
          <a:bodyPr/>
          <a:lstStyle>
            <a:lvl1pPr>
              <a:defRPr sz="100">
                <a:solidFill>
                  <a:srgbClr val="E6E6E6"/>
                </a:solidFill>
              </a:defRPr>
            </a:lvl1pPr>
          </a:lstStyle>
          <a:p>
            <a:fld id="{7B736B3F-DD3A-4638-BDE7-E2E0EC9584C9}" type="slidenum">
              <a:rPr lang="en-GB" smtClean="0"/>
              <a:pPr/>
              <a:t>‹#›</a:t>
            </a:fld>
            <a:endParaRPr lang="en-GB" dirty="0"/>
          </a:p>
        </p:txBody>
      </p:sp>
      <p:pic>
        <p:nvPicPr>
          <p:cNvPr id="16" name="Bilde 15" descr="logo.png"/>
          <p:cNvPicPr>
            <a:picLocks noChangeAspect="1"/>
          </p:cNvPicPr>
          <p:nvPr userDrawn="1"/>
        </p:nvPicPr>
        <p:blipFill>
          <a:blip r:embed="rId2"/>
          <a:stretch>
            <a:fillRect/>
          </a:stretch>
        </p:blipFill>
        <p:spPr>
          <a:xfrm>
            <a:off x="-132797" y="-101600"/>
            <a:ext cx="2367997" cy="1331998"/>
          </a:xfrm>
          <a:prstGeom prst="rect">
            <a:avLst/>
          </a:prstGeom>
        </p:spPr>
      </p:pic>
    </p:spTree>
    <p:extLst>
      <p:ext uri="{BB962C8B-B14F-4D97-AF65-F5344CB8AC3E}">
        <p14:creationId xmlns:p14="http://schemas.microsoft.com/office/powerpoint/2010/main" val="27649340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nb-NO"/>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nb-NO"/>
          </a:p>
        </p:txBody>
      </p:sp>
      <p:sp>
        <p:nvSpPr>
          <p:cNvPr id="4" name="Date Placeholder 3"/>
          <p:cNvSpPr>
            <a:spLocks noGrp="1"/>
          </p:cNvSpPr>
          <p:nvPr>
            <p:ph type="dt" sz="half" idx="10"/>
          </p:nvPr>
        </p:nvSpPr>
        <p:spPr/>
        <p:txBody>
          <a:bodyPr/>
          <a:lstStyle/>
          <a:p>
            <a:fld id="{B8C433F3-EECE-451C-8C60-69B560BFEC7E}" type="datetimeFigureOut">
              <a:rPr lang="nb-NO" smtClean="0"/>
              <a:t>06.02.2022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313077504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B8C433F3-EECE-451C-8C60-69B560BFEC7E}" type="datetimeFigureOut">
              <a:rPr lang="nb-NO" smtClean="0"/>
              <a:t>06.02.2022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13517638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nb-NO"/>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C433F3-EECE-451C-8C60-69B560BFEC7E}" type="datetimeFigureOut">
              <a:rPr lang="nb-NO" smtClean="0"/>
              <a:t>06.02.2022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963712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664DF-226A-4C6A-B580-7964C9A5384C}"/>
              </a:ext>
            </a:extLst>
          </p:cNvPr>
          <p:cNvSpPr>
            <a:spLocks noGrp="1"/>
          </p:cNvSpPr>
          <p:nvPr>
            <p:ph type="title"/>
          </p:nvPr>
        </p:nvSpPr>
        <p:spPr/>
        <p:txBody>
          <a:bodyPr/>
          <a:lstStyle/>
          <a:p>
            <a:r>
              <a:rPr lang="en-US"/>
              <a:t>Click to edit Master title style</a:t>
            </a:r>
            <a:endParaRPr lang="nb-NO"/>
          </a:p>
        </p:txBody>
      </p:sp>
      <p:sp>
        <p:nvSpPr>
          <p:cNvPr id="3" name="Content Placeholder 2">
            <a:extLst>
              <a:ext uri="{FF2B5EF4-FFF2-40B4-BE49-F238E27FC236}">
                <a16:creationId xmlns:a16="http://schemas.microsoft.com/office/drawing/2014/main" id="{99DD2C97-37DB-49E6-B38B-B45634BDE35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a:extLst>
              <a:ext uri="{FF2B5EF4-FFF2-40B4-BE49-F238E27FC236}">
                <a16:creationId xmlns:a16="http://schemas.microsoft.com/office/drawing/2014/main" id="{487E972E-77A8-452D-A691-DB2FAE02F42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a:extLst>
              <a:ext uri="{FF2B5EF4-FFF2-40B4-BE49-F238E27FC236}">
                <a16:creationId xmlns:a16="http://schemas.microsoft.com/office/drawing/2014/main" id="{22182D24-419C-4CE9-9EFD-916A3CF38DB5}"/>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6" name="Footer Placeholder 5">
            <a:extLst>
              <a:ext uri="{FF2B5EF4-FFF2-40B4-BE49-F238E27FC236}">
                <a16:creationId xmlns:a16="http://schemas.microsoft.com/office/drawing/2014/main" id="{426747C2-19EF-413A-9BD7-7E619387B334}"/>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773B1D50-EDDC-4ADA-92E2-9E758D0A7C91}"/>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2918660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Date Placeholder 4"/>
          <p:cNvSpPr>
            <a:spLocks noGrp="1"/>
          </p:cNvSpPr>
          <p:nvPr>
            <p:ph type="dt" sz="half" idx="10"/>
          </p:nvPr>
        </p:nvSpPr>
        <p:spPr/>
        <p:txBody>
          <a:bodyPr/>
          <a:lstStyle/>
          <a:p>
            <a:fld id="{B8C433F3-EECE-451C-8C60-69B560BFEC7E}" type="datetimeFigureOut">
              <a:rPr lang="nb-NO" smtClean="0"/>
              <a:t>06.02.2022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3244748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nb-NO"/>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p:cNvSpPr>
            <a:spLocks noGrp="1"/>
          </p:cNvSpPr>
          <p:nvPr>
            <p:ph type="dt" sz="half" idx="10"/>
          </p:nvPr>
        </p:nvSpPr>
        <p:spPr/>
        <p:txBody>
          <a:bodyPr/>
          <a:lstStyle/>
          <a:p>
            <a:fld id="{B8C433F3-EECE-451C-8C60-69B560BFEC7E}" type="datetimeFigureOut">
              <a:rPr lang="nb-NO" smtClean="0"/>
              <a:t>06.02.2022</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23435511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Date Placeholder 2"/>
          <p:cNvSpPr>
            <a:spLocks noGrp="1"/>
          </p:cNvSpPr>
          <p:nvPr>
            <p:ph type="dt" sz="half" idx="10"/>
          </p:nvPr>
        </p:nvSpPr>
        <p:spPr/>
        <p:txBody>
          <a:bodyPr/>
          <a:lstStyle/>
          <a:p>
            <a:fld id="{B8C433F3-EECE-451C-8C60-69B560BFEC7E}" type="datetimeFigureOut">
              <a:rPr lang="nb-NO" smtClean="0"/>
              <a:t>06.02.2022</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5348274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433F3-EECE-451C-8C60-69B560BFEC7E}" type="datetimeFigureOut">
              <a:rPr lang="nb-NO" smtClean="0"/>
              <a:t>06.02.2022</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24097952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nb-NO"/>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433F3-EECE-451C-8C60-69B560BFEC7E}" type="datetimeFigureOut">
              <a:rPr lang="nb-NO" smtClean="0"/>
              <a:t>06.02.2022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23047033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nb-NO"/>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C433F3-EECE-451C-8C60-69B560BFEC7E}" type="datetimeFigureOut">
              <a:rPr lang="nb-NO" smtClean="0"/>
              <a:t>06.02.2022</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37129867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B8C433F3-EECE-451C-8C60-69B560BFEC7E}" type="datetimeFigureOut">
              <a:rPr lang="nb-NO" smtClean="0"/>
              <a:t>06.02.2022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263921378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nb-NO"/>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10"/>
          </p:nvPr>
        </p:nvSpPr>
        <p:spPr/>
        <p:txBody>
          <a:bodyPr/>
          <a:lstStyle/>
          <a:p>
            <a:fld id="{B8C433F3-EECE-451C-8C60-69B560BFEC7E}" type="datetimeFigureOut">
              <a:rPr lang="nb-NO" smtClean="0"/>
              <a:t>06.02.2022</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70D686FA-528E-4083-9FDE-6193A45165BB}" type="slidenum">
              <a:rPr lang="nb-NO" smtClean="0"/>
              <a:t>‹#›</a:t>
            </a:fld>
            <a:endParaRPr lang="nb-NO"/>
          </a:p>
        </p:txBody>
      </p:sp>
    </p:spTree>
    <p:extLst>
      <p:ext uri="{BB962C8B-B14F-4D97-AF65-F5344CB8AC3E}">
        <p14:creationId xmlns:p14="http://schemas.microsoft.com/office/powerpoint/2010/main" val="805265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4094B-D877-42D6-B675-B4A715E4815E}"/>
              </a:ext>
            </a:extLst>
          </p:cNvPr>
          <p:cNvSpPr>
            <a:spLocks noGrp="1"/>
          </p:cNvSpPr>
          <p:nvPr>
            <p:ph type="title"/>
          </p:nvPr>
        </p:nvSpPr>
        <p:spPr>
          <a:xfrm>
            <a:off x="839788" y="365125"/>
            <a:ext cx="10515600" cy="1325563"/>
          </a:xfrm>
        </p:spPr>
        <p:txBody>
          <a:bodyPr/>
          <a:lstStyle/>
          <a:p>
            <a:r>
              <a:rPr lang="en-US"/>
              <a:t>Click to edit Master title style</a:t>
            </a:r>
            <a:endParaRPr lang="nb-NO"/>
          </a:p>
        </p:txBody>
      </p:sp>
      <p:sp>
        <p:nvSpPr>
          <p:cNvPr id="3" name="Text Placeholder 2">
            <a:extLst>
              <a:ext uri="{FF2B5EF4-FFF2-40B4-BE49-F238E27FC236}">
                <a16:creationId xmlns:a16="http://schemas.microsoft.com/office/drawing/2014/main" id="{180802E9-3CFA-4B27-9179-03D7028C23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5DDD18F-D3EA-4500-A473-D9F6B4A19C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5" name="Text Placeholder 4">
            <a:extLst>
              <a:ext uri="{FF2B5EF4-FFF2-40B4-BE49-F238E27FC236}">
                <a16:creationId xmlns:a16="http://schemas.microsoft.com/office/drawing/2014/main" id="{58C119E5-B0CB-47C4-9709-0A943EE2665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14F43-6736-4340-90B6-3792C7A516C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7" name="Date Placeholder 6">
            <a:extLst>
              <a:ext uri="{FF2B5EF4-FFF2-40B4-BE49-F238E27FC236}">
                <a16:creationId xmlns:a16="http://schemas.microsoft.com/office/drawing/2014/main" id="{919C5B53-893E-4AE2-B32F-96C51F9AA535}"/>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8" name="Footer Placeholder 7">
            <a:extLst>
              <a:ext uri="{FF2B5EF4-FFF2-40B4-BE49-F238E27FC236}">
                <a16:creationId xmlns:a16="http://schemas.microsoft.com/office/drawing/2014/main" id="{EA93E855-7C89-4A0F-924D-3EA7F377C851}"/>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C8FA0AC9-FEBB-475A-90A9-1F563EB8961D}"/>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3432690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0B805-A8C2-41BD-92DC-3B659497E2CB}"/>
              </a:ext>
            </a:extLst>
          </p:cNvPr>
          <p:cNvSpPr>
            <a:spLocks noGrp="1"/>
          </p:cNvSpPr>
          <p:nvPr>
            <p:ph type="title"/>
          </p:nvPr>
        </p:nvSpPr>
        <p:spPr/>
        <p:txBody>
          <a:bodyPr/>
          <a:lstStyle/>
          <a:p>
            <a:r>
              <a:rPr lang="en-US"/>
              <a:t>Click to edit Master title style</a:t>
            </a:r>
            <a:endParaRPr lang="nb-NO"/>
          </a:p>
        </p:txBody>
      </p:sp>
      <p:sp>
        <p:nvSpPr>
          <p:cNvPr id="3" name="Date Placeholder 2">
            <a:extLst>
              <a:ext uri="{FF2B5EF4-FFF2-40B4-BE49-F238E27FC236}">
                <a16:creationId xmlns:a16="http://schemas.microsoft.com/office/drawing/2014/main" id="{4B77B105-B6CC-48FD-B223-4C535F7C8E8F}"/>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4" name="Footer Placeholder 3">
            <a:extLst>
              <a:ext uri="{FF2B5EF4-FFF2-40B4-BE49-F238E27FC236}">
                <a16:creationId xmlns:a16="http://schemas.microsoft.com/office/drawing/2014/main" id="{BE605B28-3C33-4ACE-9577-61C04EC1574A}"/>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FE80B7BD-1BDC-4EBE-BDB2-021F960CCC44}"/>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2396187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6796F90-F84F-4A43-8B7B-05B7DB4A7C67}"/>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3" name="Footer Placeholder 2">
            <a:extLst>
              <a:ext uri="{FF2B5EF4-FFF2-40B4-BE49-F238E27FC236}">
                <a16:creationId xmlns:a16="http://schemas.microsoft.com/office/drawing/2014/main" id="{A64C8942-BEBF-4FB8-AC68-640F9FA0CB78}"/>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7C3E040E-D0CF-42F4-84A3-798AA82D20CE}"/>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287000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9AC84-4F7C-43A0-BEAF-892329EED1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Content Placeholder 2">
            <a:extLst>
              <a:ext uri="{FF2B5EF4-FFF2-40B4-BE49-F238E27FC236}">
                <a16:creationId xmlns:a16="http://schemas.microsoft.com/office/drawing/2014/main" id="{7826E990-96EC-4C39-A40A-C753C760E8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Text Placeholder 3">
            <a:extLst>
              <a:ext uri="{FF2B5EF4-FFF2-40B4-BE49-F238E27FC236}">
                <a16:creationId xmlns:a16="http://schemas.microsoft.com/office/drawing/2014/main" id="{92661313-C34D-4972-B594-2EFF42CC57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81B3FE-5C4B-4233-B101-369DE21C5FB0}"/>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6" name="Footer Placeholder 5">
            <a:extLst>
              <a:ext uri="{FF2B5EF4-FFF2-40B4-BE49-F238E27FC236}">
                <a16:creationId xmlns:a16="http://schemas.microsoft.com/office/drawing/2014/main" id="{1F5D477C-24A4-4A7E-9780-D2F7A7615901}"/>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9AD4611D-7219-46ED-A1EC-6B8EF51785AA}"/>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69698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C8598-F6BC-492E-A046-4F458C4BEF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nb-NO"/>
          </a:p>
        </p:txBody>
      </p:sp>
      <p:sp>
        <p:nvSpPr>
          <p:cNvPr id="3" name="Picture Placeholder 2">
            <a:extLst>
              <a:ext uri="{FF2B5EF4-FFF2-40B4-BE49-F238E27FC236}">
                <a16:creationId xmlns:a16="http://schemas.microsoft.com/office/drawing/2014/main" id="{3B482225-1F3B-4640-B5BF-4DA37C2487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a:extLst>
              <a:ext uri="{FF2B5EF4-FFF2-40B4-BE49-F238E27FC236}">
                <a16:creationId xmlns:a16="http://schemas.microsoft.com/office/drawing/2014/main" id="{1E154103-D3BD-4C37-B411-34CB1358EC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D20CE7D-6773-4FAA-82FD-3D52D0AF8ED0}"/>
              </a:ext>
            </a:extLst>
          </p:cNvPr>
          <p:cNvSpPr>
            <a:spLocks noGrp="1"/>
          </p:cNvSpPr>
          <p:nvPr>
            <p:ph type="dt" sz="half" idx="10"/>
          </p:nvPr>
        </p:nvSpPr>
        <p:spPr/>
        <p:txBody>
          <a:bodyPr/>
          <a:lstStyle/>
          <a:p>
            <a:fld id="{6FECE649-D0F6-4490-9E49-AF25AA3B4BCC}" type="datetimeFigureOut">
              <a:rPr lang="nb-NO" smtClean="0"/>
              <a:t>06.02.2022</a:t>
            </a:fld>
            <a:endParaRPr lang="nb-NO"/>
          </a:p>
        </p:txBody>
      </p:sp>
      <p:sp>
        <p:nvSpPr>
          <p:cNvPr id="6" name="Footer Placeholder 5">
            <a:extLst>
              <a:ext uri="{FF2B5EF4-FFF2-40B4-BE49-F238E27FC236}">
                <a16:creationId xmlns:a16="http://schemas.microsoft.com/office/drawing/2014/main" id="{7037931C-5713-4FF2-93C4-91FE52E69F4B}"/>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F77C89AC-496B-405B-B404-4940316B4504}"/>
              </a:ext>
            </a:extLst>
          </p:cNvPr>
          <p:cNvSpPr>
            <a:spLocks noGrp="1"/>
          </p:cNvSpPr>
          <p:nvPr>
            <p:ph type="sldNum" sz="quarter" idx="12"/>
          </p:nvPr>
        </p:nvSpPr>
        <p:spPr/>
        <p:txBody>
          <a:bodyPr/>
          <a:lstStyle/>
          <a:p>
            <a:fld id="{6BB86767-4B89-4796-AD92-0F072EA3F41A}" type="slidenum">
              <a:rPr lang="nb-NO" smtClean="0"/>
              <a:t>‹#›</a:t>
            </a:fld>
            <a:endParaRPr lang="nb-NO"/>
          </a:p>
        </p:txBody>
      </p:sp>
    </p:spTree>
    <p:extLst>
      <p:ext uri="{BB962C8B-B14F-4D97-AF65-F5344CB8AC3E}">
        <p14:creationId xmlns:p14="http://schemas.microsoft.com/office/powerpoint/2010/main" val="324824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82B85A-1E2B-43D4-AC81-1469719FFD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45A0DA26-5861-4C47-871F-8B08673304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2296C947-29A6-411A-9DAC-400F9B2C2BD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ECE649-D0F6-4490-9E49-AF25AA3B4BCC}" type="datetimeFigureOut">
              <a:rPr lang="nb-NO" smtClean="0"/>
              <a:t>06.02.2022</a:t>
            </a:fld>
            <a:endParaRPr lang="nb-NO"/>
          </a:p>
        </p:txBody>
      </p:sp>
      <p:sp>
        <p:nvSpPr>
          <p:cNvPr id="5" name="Footer Placeholder 4">
            <a:extLst>
              <a:ext uri="{FF2B5EF4-FFF2-40B4-BE49-F238E27FC236}">
                <a16:creationId xmlns:a16="http://schemas.microsoft.com/office/drawing/2014/main" id="{8225568C-F373-49C6-8252-DCBF67588A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440F7F9A-F881-4C23-9320-22CB7B6B0C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86767-4B89-4796-AD92-0F072EA3F41A}" type="slidenum">
              <a:rPr lang="nb-NO" smtClean="0"/>
              <a:t>‹#›</a:t>
            </a:fld>
            <a:endParaRPr lang="nb-NO"/>
          </a:p>
        </p:txBody>
      </p:sp>
    </p:spTree>
    <p:extLst>
      <p:ext uri="{BB962C8B-B14F-4D97-AF65-F5344CB8AC3E}">
        <p14:creationId xmlns:p14="http://schemas.microsoft.com/office/powerpoint/2010/main" val="2381694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D3634"/>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3BB4EF-1F1D-435F-B6BE-E9FD90208B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a:extLst>
              <a:ext uri="{FF2B5EF4-FFF2-40B4-BE49-F238E27FC236}">
                <a16:creationId xmlns:a16="http://schemas.microsoft.com/office/drawing/2014/main" id="{90C534CA-5201-437A-B93D-2522C73588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a:extLst>
              <a:ext uri="{FF2B5EF4-FFF2-40B4-BE49-F238E27FC236}">
                <a16:creationId xmlns:a16="http://schemas.microsoft.com/office/drawing/2014/main" id="{B4B5147F-6DF5-4509-AB55-03A190872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6378D4-6C03-49C5-9C68-DD6CC44ABEE1}" type="datetimeFigureOut">
              <a:rPr lang="nb-NO" smtClean="0"/>
              <a:t>06.02.2022</a:t>
            </a:fld>
            <a:endParaRPr lang="nb-NO"/>
          </a:p>
        </p:txBody>
      </p:sp>
      <p:sp>
        <p:nvSpPr>
          <p:cNvPr id="5" name="Footer Placeholder 4">
            <a:extLst>
              <a:ext uri="{FF2B5EF4-FFF2-40B4-BE49-F238E27FC236}">
                <a16:creationId xmlns:a16="http://schemas.microsoft.com/office/drawing/2014/main" id="{FF5383DD-5DF6-441F-A7B6-D587FBB5D4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a:extLst>
              <a:ext uri="{FF2B5EF4-FFF2-40B4-BE49-F238E27FC236}">
                <a16:creationId xmlns:a16="http://schemas.microsoft.com/office/drawing/2014/main" id="{72C73883-686A-4431-A8DB-297449FE2C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93AB1-20B2-43E7-8360-6DAACBBE87E3}" type="slidenum">
              <a:rPr lang="nb-NO" smtClean="0"/>
              <a:t>‹#›</a:t>
            </a:fld>
            <a:endParaRPr lang="nb-NO"/>
          </a:p>
        </p:txBody>
      </p:sp>
    </p:spTree>
    <p:extLst>
      <p:ext uri="{BB962C8B-B14F-4D97-AF65-F5344CB8AC3E}">
        <p14:creationId xmlns:p14="http://schemas.microsoft.com/office/powerpoint/2010/main" val="1007236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1CB79-0A4A-4996-B571-3FE2F5C66DCB}" type="datetimeFigureOut">
              <a:rPr lang="nb-NO" smtClean="0"/>
              <a:t>06.02.2022</a:t>
            </a:fld>
            <a:endParaRPr lang="nb-NO"/>
          </a:p>
        </p:txBody>
      </p:sp>
      <p:sp>
        <p:nvSpPr>
          <p:cNvPr id="5" name="Plassholder for bunn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E13833-362E-4C30-8038-502422EBC464}" type="slidenum">
              <a:rPr lang="nb-NO" smtClean="0"/>
              <a:t>‹#›</a:t>
            </a:fld>
            <a:endParaRPr lang="nb-NO"/>
          </a:p>
        </p:txBody>
      </p:sp>
    </p:spTree>
    <p:extLst>
      <p:ext uri="{BB962C8B-B14F-4D97-AF65-F5344CB8AC3E}">
        <p14:creationId xmlns:p14="http://schemas.microsoft.com/office/powerpoint/2010/main" val="279987328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nb-NO"/>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b-NO"/>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C433F3-EECE-451C-8C60-69B560BFEC7E}" type="datetimeFigureOut">
              <a:rPr lang="nb-NO" smtClean="0"/>
              <a:t>06.02.2022</a:t>
            </a:fld>
            <a:endParaRPr lang="nb-NO"/>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686FA-528E-4083-9FDE-6193A45165BB}" type="slidenum">
              <a:rPr lang="nb-NO" smtClean="0"/>
              <a:t>‹#›</a:t>
            </a:fld>
            <a:endParaRPr lang="nb-NO"/>
          </a:p>
        </p:txBody>
      </p:sp>
    </p:spTree>
    <p:extLst>
      <p:ext uri="{BB962C8B-B14F-4D97-AF65-F5344CB8AC3E}">
        <p14:creationId xmlns:p14="http://schemas.microsoft.com/office/powerpoint/2010/main" val="3199805533"/>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E798B4-385D-416E-8075-102313234C9E}"/>
              </a:ext>
            </a:extLst>
          </p:cNvPr>
          <p:cNvSpPr>
            <a:spLocks noGrp="1"/>
          </p:cNvSpPr>
          <p:nvPr>
            <p:ph type="ctrTitle"/>
          </p:nvPr>
        </p:nvSpPr>
        <p:spPr>
          <a:xfrm>
            <a:off x="890338" y="640080"/>
            <a:ext cx="3734014" cy="3566160"/>
          </a:xfrm>
        </p:spPr>
        <p:txBody>
          <a:bodyPr anchor="b">
            <a:normAutofit/>
          </a:bodyPr>
          <a:lstStyle/>
          <a:p>
            <a:pPr algn="l"/>
            <a:r>
              <a:rPr lang="nb-NO" sz="4600" dirty="0"/>
              <a:t>Utfordringer og muligheter for mangfoldig rekruttering i Staten</a:t>
            </a:r>
          </a:p>
        </p:txBody>
      </p:sp>
      <p:sp>
        <p:nvSpPr>
          <p:cNvPr id="3" name="Subtitle 2">
            <a:extLst>
              <a:ext uri="{FF2B5EF4-FFF2-40B4-BE49-F238E27FC236}">
                <a16:creationId xmlns:a16="http://schemas.microsoft.com/office/drawing/2014/main" id="{48C1B824-D7B3-4E2B-B61B-090D678B5BC0}"/>
              </a:ext>
            </a:extLst>
          </p:cNvPr>
          <p:cNvSpPr>
            <a:spLocks noGrp="1"/>
          </p:cNvSpPr>
          <p:nvPr>
            <p:ph type="subTitle" idx="1"/>
          </p:nvPr>
        </p:nvSpPr>
        <p:spPr>
          <a:xfrm>
            <a:off x="890339" y="4636008"/>
            <a:ext cx="3734014" cy="1572768"/>
          </a:xfrm>
        </p:spPr>
        <p:txBody>
          <a:bodyPr>
            <a:normAutofit/>
          </a:bodyPr>
          <a:lstStyle/>
          <a:p>
            <a:pPr algn="l"/>
            <a:r>
              <a:rPr lang="nb-NO" sz="1700" dirty="0"/>
              <a:t>Marte Mangset</a:t>
            </a:r>
          </a:p>
          <a:p>
            <a:pPr algn="l"/>
            <a:r>
              <a:rPr lang="nb-NO" sz="1700" dirty="0"/>
              <a:t>førsteamanuensis ved Senter for profesjonsstudier, </a:t>
            </a:r>
            <a:r>
              <a:rPr lang="nb-NO" sz="1700" dirty="0" err="1"/>
              <a:t>OsloMet</a:t>
            </a:r>
            <a:r>
              <a:rPr lang="nb-NO" sz="1700" dirty="0"/>
              <a:t> og</a:t>
            </a:r>
          </a:p>
          <a:p>
            <a:pPr algn="l"/>
            <a:r>
              <a:rPr lang="nb-NO" sz="1700" dirty="0"/>
              <a:t>forsker ved Institutt for samfunnsforskning</a:t>
            </a:r>
          </a:p>
        </p:txBody>
      </p:sp>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81BB321E-62BF-4893-BA13-48577062093A}"/>
              </a:ext>
            </a:extLst>
          </p:cNvPr>
          <p:cNvPicPr>
            <a:picLocks noChangeAspect="1"/>
          </p:cNvPicPr>
          <p:nvPr/>
        </p:nvPicPr>
        <p:blipFill rotWithShape="1">
          <a:blip r:embed="rId2"/>
          <a:srcRect t="443" r="1" b="30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2356541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Tempo</a:t>
            </a:r>
          </a:p>
        </p:txBody>
      </p:sp>
      <p:sp>
        <p:nvSpPr>
          <p:cNvPr id="3" name="Content Placeholder 2"/>
          <p:cNvSpPr>
            <a:spLocks noGrp="1"/>
          </p:cNvSpPr>
          <p:nvPr>
            <p:ph idx="1"/>
          </p:nvPr>
        </p:nvSpPr>
        <p:spPr/>
        <p:txBody>
          <a:bodyPr>
            <a:normAutofit/>
          </a:bodyPr>
          <a:lstStyle/>
          <a:p>
            <a:pPr marL="0" indent="0">
              <a:buNone/>
            </a:pPr>
            <a:r>
              <a:rPr lang="nb-NO" dirty="0"/>
              <a:t>«Og så er det noe med å skulle </a:t>
            </a:r>
            <a:r>
              <a:rPr lang="nb-NO" dirty="0">
                <a:solidFill>
                  <a:srgbClr val="FF0000"/>
                </a:solidFill>
              </a:rPr>
              <a:t>kunne jobbe under press</a:t>
            </a:r>
            <a:r>
              <a:rPr lang="nb-NO" dirty="0"/>
              <a:t>, og skulle kunne takle det å jobbe med </a:t>
            </a:r>
            <a:r>
              <a:rPr lang="nb-NO" dirty="0">
                <a:solidFill>
                  <a:srgbClr val="FF0000"/>
                </a:solidFill>
              </a:rPr>
              <a:t>korte frister</a:t>
            </a:r>
            <a:r>
              <a:rPr lang="nb-NO" dirty="0"/>
              <a:t>. En del mennesker passer ikke personlighetsmessig til denne avdelinga fordi de liker å jobbe grundig med ting. Det får du ikke.»</a:t>
            </a:r>
          </a:p>
          <a:p>
            <a:pPr marL="0" indent="0">
              <a:buNone/>
            </a:pPr>
            <a:r>
              <a:rPr lang="nb-NO" dirty="0"/>
              <a:t>					(Norge, Finans)</a:t>
            </a:r>
          </a:p>
        </p:txBody>
      </p:sp>
    </p:spTree>
    <p:extLst>
      <p:ext uri="{BB962C8B-B14F-4D97-AF65-F5344CB8AC3E}">
        <p14:creationId xmlns:p14="http://schemas.microsoft.com/office/powerpoint/2010/main" val="39362288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dirty="0"/>
              <a:t>Retoriske ferdigheter</a:t>
            </a:r>
          </a:p>
        </p:txBody>
      </p:sp>
      <p:sp>
        <p:nvSpPr>
          <p:cNvPr id="3" name="Content Placeholder 2"/>
          <p:cNvSpPr>
            <a:spLocks noGrp="1"/>
          </p:cNvSpPr>
          <p:nvPr>
            <p:ph idx="1"/>
          </p:nvPr>
        </p:nvSpPr>
        <p:spPr>
          <a:xfrm>
            <a:off x="1991544" y="1556793"/>
            <a:ext cx="8229600" cy="4525963"/>
          </a:xfrm>
        </p:spPr>
        <p:txBody>
          <a:bodyPr>
            <a:normAutofit/>
          </a:bodyPr>
          <a:lstStyle/>
          <a:p>
            <a:pPr marL="0" indent="0">
              <a:buNone/>
            </a:pPr>
            <a:endParaRPr lang="nb-NO" dirty="0"/>
          </a:p>
          <a:p>
            <a:pPr marL="0" indent="0">
              <a:buNone/>
            </a:pPr>
            <a:r>
              <a:rPr lang="nb-NO" dirty="0"/>
              <a:t>«Så er vi jo opptatt av at folk skal </a:t>
            </a:r>
            <a:r>
              <a:rPr lang="nb-NO" i="1" dirty="0">
                <a:solidFill>
                  <a:srgbClr val="FF0000"/>
                </a:solidFill>
              </a:rPr>
              <a:t>skrive bra</a:t>
            </a:r>
            <a:r>
              <a:rPr lang="nb-NO" i="1" dirty="0"/>
              <a:t>.</a:t>
            </a:r>
            <a:r>
              <a:rPr lang="nb-NO" dirty="0"/>
              <a:t> Vi ser på </a:t>
            </a:r>
            <a:r>
              <a:rPr lang="nb-NO" i="1" dirty="0"/>
              <a:t>karakteren i norsk fra videregående</a:t>
            </a:r>
            <a:r>
              <a:rPr lang="nb-NO" dirty="0"/>
              <a:t> faktisk, for det er det siste stedet hvor vi kan sammenligne alle»</a:t>
            </a:r>
          </a:p>
          <a:p>
            <a:pPr marL="0" indent="0">
              <a:buNone/>
            </a:pPr>
            <a:r>
              <a:rPr lang="nb-NO" dirty="0"/>
              <a:t>					(Norge, Finans)</a:t>
            </a:r>
          </a:p>
          <a:p>
            <a:endParaRPr lang="nb-NO" dirty="0"/>
          </a:p>
        </p:txBody>
      </p:sp>
    </p:spTree>
    <p:extLst>
      <p:ext uri="{BB962C8B-B14F-4D97-AF65-F5344CB8AC3E}">
        <p14:creationId xmlns:p14="http://schemas.microsoft.com/office/powerpoint/2010/main" val="270939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AC2B95-CB3A-4976-A4B7-25EBB794A8BE}"/>
              </a:ext>
            </a:extLst>
          </p:cNvPr>
          <p:cNvSpPr>
            <a:spLocks noGrp="1"/>
          </p:cNvSpPr>
          <p:nvPr>
            <p:ph type="title"/>
          </p:nvPr>
        </p:nvSpPr>
        <p:spPr>
          <a:xfrm>
            <a:off x="686834" y="1153572"/>
            <a:ext cx="3200400" cy="4461163"/>
          </a:xfrm>
        </p:spPr>
        <p:txBody>
          <a:bodyPr>
            <a:normAutofit/>
          </a:bodyPr>
          <a:lstStyle/>
          <a:p>
            <a:r>
              <a:rPr lang="nb-NO">
                <a:solidFill>
                  <a:srgbClr val="FFFFFF"/>
                </a:solidFill>
              </a:rPr>
              <a:t>Svært ulike utdanninger, men like profesjonelle praksiser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B0EB0468-54D9-433F-8A01-2D9F9A6C2DA4}"/>
              </a:ext>
            </a:extLst>
          </p:cNvPr>
          <p:cNvSpPr>
            <a:spLocks noGrp="1"/>
          </p:cNvSpPr>
          <p:nvPr>
            <p:ph idx="1"/>
          </p:nvPr>
        </p:nvSpPr>
        <p:spPr>
          <a:xfrm>
            <a:off x="4447308" y="591344"/>
            <a:ext cx="6906491" cy="5585619"/>
          </a:xfrm>
        </p:spPr>
        <p:txBody>
          <a:bodyPr anchor="ctr">
            <a:normAutofit/>
          </a:bodyPr>
          <a:lstStyle/>
          <a:p>
            <a:r>
              <a:rPr lang="nb-NO" dirty="0"/>
              <a:t>Mye læres etter ansettelse</a:t>
            </a:r>
          </a:p>
          <a:p>
            <a:r>
              <a:rPr lang="nb-NO" dirty="0"/>
              <a:t>I Storbritannia lærer de mye økonomi etter ansettelse</a:t>
            </a:r>
          </a:p>
          <a:p>
            <a:r>
              <a:rPr lang="nb-NO" dirty="0"/>
              <a:t>I Norge lærer man mye om å skrive korte notater etter ansettelse</a:t>
            </a:r>
          </a:p>
          <a:p>
            <a:r>
              <a:rPr lang="nb-NO" dirty="0"/>
              <a:t>I alle tre land stoler man på at de man har rekruttert er i stand til å lære seg det som trengs for å gjøre jobben</a:t>
            </a:r>
          </a:p>
        </p:txBody>
      </p:sp>
    </p:spTree>
    <p:extLst>
      <p:ext uri="{BB962C8B-B14F-4D97-AF65-F5344CB8AC3E}">
        <p14:creationId xmlns:p14="http://schemas.microsoft.com/office/powerpoint/2010/main" val="3594210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r>
              <a:rPr lang="nb-NO" sz="3400" dirty="0">
                <a:solidFill>
                  <a:srgbClr val="FFFFFF"/>
                </a:solidFill>
              </a:rPr>
              <a:t>Meritokratiets garantister - kontekstualisert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pPr>
              <a:lnSpc>
                <a:spcPct val="90000"/>
              </a:lnSpc>
              <a:buFont typeface="Wingdings" panose="05000000000000000000" pitchFamily="2" charset="2"/>
              <a:buChar char="Ø"/>
            </a:pPr>
            <a:r>
              <a:rPr lang="nb-NO" sz="2200" dirty="0"/>
              <a:t>Når fransk, britisk og norsk sentraladministrasjon henter sine kandidater fra utdanningsinstitusjoner med ulik profil </a:t>
            </a:r>
          </a:p>
          <a:p>
            <a:pPr lvl="1">
              <a:lnSpc>
                <a:spcPct val="90000"/>
              </a:lnSpc>
              <a:buFont typeface="Arial" panose="020B0604020202020204" pitchFamily="34" charset="0"/>
              <a:buChar char="•"/>
            </a:pPr>
            <a:endParaRPr lang="nb-NO" sz="2200" dirty="0"/>
          </a:p>
          <a:p>
            <a:pPr>
              <a:lnSpc>
                <a:spcPct val="90000"/>
              </a:lnSpc>
              <a:buFont typeface="Wingdings" panose="05000000000000000000" pitchFamily="2" charset="2"/>
              <a:buChar char="Ø"/>
            </a:pPr>
            <a:r>
              <a:rPr lang="nb-NO" sz="2200" dirty="0"/>
              <a:t>har det mindre å gjøre med at man krever ulik kompetanse i de ulike landene, </a:t>
            </a:r>
          </a:p>
          <a:p>
            <a:pPr>
              <a:lnSpc>
                <a:spcPct val="90000"/>
              </a:lnSpc>
              <a:buFont typeface="Wingdings" panose="05000000000000000000" pitchFamily="2" charset="2"/>
              <a:buChar char="Ø"/>
            </a:pPr>
            <a:endParaRPr lang="nb-NO" sz="2200" dirty="0"/>
          </a:p>
          <a:p>
            <a:pPr>
              <a:lnSpc>
                <a:spcPct val="90000"/>
              </a:lnSpc>
              <a:buFont typeface="Wingdings" panose="05000000000000000000" pitchFamily="2" charset="2"/>
              <a:buChar char="Ø"/>
            </a:pPr>
            <a:r>
              <a:rPr lang="nb-NO" sz="2200" dirty="0"/>
              <a:t>og mer med at det er ulike utdanningsinstitusjoner som fungerer som </a:t>
            </a:r>
            <a:r>
              <a:rPr lang="nb-NO" sz="2200" u="sng" dirty="0">
                <a:solidFill>
                  <a:srgbClr val="FF0000"/>
                </a:solidFill>
              </a:rPr>
              <a:t>meritokratiets garantister</a:t>
            </a:r>
            <a:r>
              <a:rPr lang="nb-NO" sz="2200" u="sng" dirty="0"/>
              <a:t> </a:t>
            </a:r>
            <a:r>
              <a:rPr lang="nb-NO" sz="2200" dirty="0"/>
              <a:t>i de tre landene.</a:t>
            </a:r>
          </a:p>
        </p:txBody>
      </p:sp>
    </p:spTree>
    <p:extLst>
      <p:ext uri="{BB962C8B-B14F-4D97-AF65-F5344CB8AC3E}">
        <p14:creationId xmlns:p14="http://schemas.microsoft.com/office/powerpoint/2010/main" val="1035304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E72B1018-49AC-4B38-A7B4-7D269C2372C4}"/>
              </a:ext>
            </a:extLst>
          </p:cNvPr>
          <p:cNvSpPr>
            <a:spLocks noGrp="1"/>
          </p:cNvSpPr>
          <p:nvPr>
            <p:ph type="title"/>
          </p:nvPr>
        </p:nvSpPr>
        <p:spPr>
          <a:xfrm>
            <a:off x="584246" y="2074363"/>
            <a:ext cx="2808188" cy="2760527"/>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kern="1200" dirty="0" err="1">
                <a:solidFill>
                  <a:srgbClr val="FFFFFF"/>
                </a:solidFill>
                <a:latin typeface="+mj-lt"/>
                <a:ea typeface="+mj-ea"/>
                <a:cs typeface="+mj-cs"/>
              </a:rPr>
              <a:t>Rekruttering</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i</a:t>
            </a:r>
            <a:r>
              <a:rPr lang="en-US" sz="2000" kern="1200" dirty="0">
                <a:solidFill>
                  <a:srgbClr val="FFFFFF"/>
                </a:solidFill>
                <a:latin typeface="+mj-lt"/>
                <a:ea typeface="+mj-ea"/>
                <a:cs typeface="+mj-cs"/>
              </a:rPr>
              <a:t> </a:t>
            </a:r>
            <a:r>
              <a:rPr lang="en-US" sz="2000" kern="1200" dirty="0" err="1">
                <a:solidFill>
                  <a:srgbClr val="FFFFFF"/>
                </a:solidFill>
                <a:latin typeface="+mj-lt"/>
                <a:ea typeface="+mj-ea"/>
                <a:cs typeface="+mj-cs"/>
              </a:rPr>
              <a:t>akademia</a:t>
            </a:r>
            <a:r>
              <a:rPr lang="en-US" sz="2000" kern="1200" dirty="0">
                <a:solidFill>
                  <a:srgbClr val="FFFFFF"/>
                </a:solidFill>
                <a:latin typeface="+mj-lt"/>
                <a:ea typeface="+mj-ea"/>
                <a:cs typeface="+mj-cs"/>
              </a:rPr>
              <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
            </a:r>
            <a:br>
              <a:rPr lang="en-US" sz="2000" kern="1200" dirty="0">
                <a:solidFill>
                  <a:srgbClr val="FFFFFF"/>
                </a:solidFill>
                <a:latin typeface="+mj-lt"/>
                <a:ea typeface="+mj-ea"/>
                <a:cs typeface="+mj-cs"/>
              </a:rPr>
            </a:br>
            <a:r>
              <a:rPr lang="en-US" sz="2000" kern="1200" dirty="0">
                <a:solidFill>
                  <a:srgbClr val="FFFFFF"/>
                </a:solidFill>
                <a:latin typeface="+mj-lt"/>
                <a:ea typeface="+mj-ea"/>
                <a:cs typeface="+mj-cs"/>
              </a:rPr>
              <a:t>Mangset &amp; Orupabo</a:t>
            </a:r>
          </a:p>
        </p:txBody>
      </p:sp>
      <p:sp>
        <p:nvSpPr>
          <p:cNvPr id="3" name="Content Placeholder 2"/>
          <p:cNvSpPr>
            <a:spLocks noGrp="1"/>
          </p:cNvSpPr>
          <p:nvPr>
            <p:ph idx="1"/>
          </p:nvPr>
        </p:nvSpPr>
        <p:spPr>
          <a:xfrm>
            <a:off x="3529854" y="571500"/>
            <a:ext cx="7823946" cy="5605463"/>
          </a:xfrm>
        </p:spPr>
        <p:txBody>
          <a:bodyPr>
            <a:normAutofit/>
          </a:bodyPr>
          <a:lstStyle/>
          <a:p>
            <a:r>
              <a:rPr lang="nb-NO" dirty="0">
                <a:solidFill>
                  <a:srgbClr val="FF0000"/>
                </a:solidFill>
              </a:rPr>
              <a:t>Rekruttering til faste vitenskapelige stillinger </a:t>
            </a:r>
          </a:p>
          <a:p>
            <a:r>
              <a:rPr lang="nb-NO" dirty="0">
                <a:solidFill>
                  <a:srgbClr val="FF0000"/>
                </a:solidFill>
              </a:rPr>
              <a:t>3 fag</a:t>
            </a:r>
            <a:endParaRPr lang="nb-NO" dirty="0"/>
          </a:p>
          <a:p>
            <a:pPr lvl="1">
              <a:buFont typeface="Wingdings" panose="05000000000000000000" pitchFamily="2" charset="2"/>
              <a:buChar char="Ø"/>
            </a:pPr>
            <a:r>
              <a:rPr lang="nb-NO" dirty="0"/>
              <a:t>Historie</a:t>
            </a:r>
          </a:p>
          <a:p>
            <a:pPr lvl="1">
              <a:buFont typeface="Wingdings" panose="05000000000000000000" pitchFamily="2" charset="2"/>
              <a:buChar char="Ø"/>
            </a:pPr>
            <a:r>
              <a:rPr lang="nb-NO" dirty="0"/>
              <a:t>Statsvitenskap </a:t>
            </a:r>
          </a:p>
          <a:p>
            <a:pPr lvl="1">
              <a:buFont typeface="Wingdings" panose="05000000000000000000" pitchFamily="2" charset="2"/>
              <a:buChar char="Ø"/>
            </a:pPr>
            <a:r>
              <a:rPr lang="nb-NO" dirty="0"/>
              <a:t>Biologi</a:t>
            </a:r>
          </a:p>
          <a:p>
            <a:r>
              <a:rPr lang="nb-NO" dirty="0">
                <a:solidFill>
                  <a:srgbClr val="FF0000"/>
                </a:solidFill>
              </a:rPr>
              <a:t>3 institusjoner</a:t>
            </a:r>
            <a:r>
              <a:rPr lang="nb-NO" dirty="0"/>
              <a:t> med ulik størrelse og geografisk plassering</a:t>
            </a:r>
          </a:p>
          <a:p>
            <a:r>
              <a:rPr lang="nb-NO" dirty="0">
                <a:solidFill>
                  <a:srgbClr val="FF0000"/>
                </a:solidFill>
              </a:rPr>
              <a:t>Data</a:t>
            </a:r>
            <a:endParaRPr lang="nb-NO" dirty="0"/>
          </a:p>
          <a:p>
            <a:pPr lvl="1">
              <a:buFont typeface="Wingdings" panose="05000000000000000000" pitchFamily="2" charset="2"/>
              <a:buChar char="Ø"/>
            </a:pPr>
            <a:r>
              <a:rPr lang="nb-NO" dirty="0"/>
              <a:t>52 intervjuer med komitemedlemmer og instituttledere involvert i rekruttering</a:t>
            </a:r>
          </a:p>
          <a:p>
            <a:pPr lvl="1">
              <a:buFont typeface="Wingdings" panose="05000000000000000000" pitchFamily="2" charset="2"/>
              <a:buChar char="Ø"/>
            </a:pPr>
            <a:r>
              <a:rPr lang="nb-NO" dirty="0"/>
              <a:t>48 ansettelsesrapporter </a:t>
            </a:r>
          </a:p>
        </p:txBody>
      </p:sp>
      <p:pic>
        <p:nvPicPr>
          <p:cNvPr id="6" name="Bilde 4"/>
          <p:cNvPicPr>
            <a:picLocks noChangeAspect="1"/>
          </p:cNvPicPr>
          <p:nvPr/>
        </p:nvPicPr>
        <p:blipFill>
          <a:blip r:embed="rId3"/>
          <a:stretch>
            <a:fillRect/>
          </a:stretch>
        </p:blipFill>
        <p:spPr>
          <a:xfrm>
            <a:off x="9060385" y="1957395"/>
            <a:ext cx="2547369" cy="1665027"/>
          </a:xfrm>
          <a:prstGeom prst="rect">
            <a:avLst/>
          </a:prstGeom>
        </p:spPr>
      </p:pic>
    </p:spTree>
    <p:extLst>
      <p:ext uri="{BB962C8B-B14F-4D97-AF65-F5344CB8AC3E}">
        <p14:creationId xmlns:p14="http://schemas.microsoft.com/office/powerpoint/2010/main" val="250697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1000"/>
                                        <p:tgtEl>
                                          <p:spTgt spid="3">
                                            <p:txEl>
                                              <p:pRg st="4" end="4"/>
                                            </p:txEl>
                                          </p:spTgt>
                                        </p:tgtEl>
                                      </p:cBhvr>
                                    </p:animEffect>
                                    <p:anim calcmode="lin" valueType="num">
                                      <p:cBhvr>
                                        <p:cTn id="3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animEffect transition="in" filter="fade">
                                      <p:cBhvr>
                                        <p:cTn id="36" dur="1000"/>
                                        <p:tgtEl>
                                          <p:spTgt spid="3">
                                            <p:txEl>
                                              <p:pRg st="5" end="5"/>
                                            </p:txEl>
                                          </p:spTgt>
                                        </p:tgtEl>
                                      </p:cBhvr>
                                    </p:animEffect>
                                    <p:anim calcmode="lin" valueType="num">
                                      <p:cBhvr>
                                        <p:cTn id="3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1000"/>
                                        <p:tgtEl>
                                          <p:spTgt spid="3">
                                            <p:txEl>
                                              <p:pRg st="6" end="6"/>
                                            </p:txEl>
                                          </p:spTgt>
                                        </p:tgtEl>
                                      </p:cBhvr>
                                    </p:animEffect>
                                    <p:anim calcmode="lin" valueType="num">
                                      <p:cBhvr>
                                        <p:cTn id="44"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
                                            <p:txEl>
                                              <p:pRg st="8" end="8"/>
                                            </p:txEl>
                                          </p:spTgt>
                                        </p:tgtEl>
                                        <p:attrNameLst>
                                          <p:attrName>style.visibility</p:attrName>
                                        </p:attrNameLst>
                                      </p:cBhvr>
                                      <p:to>
                                        <p:strVal val="visible"/>
                                      </p:to>
                                    </p:set>
                                    <p:animEffect transition="in" filter="fade">
                                      <p:cBhvr>
                                        <p:cTn id="53" dur="1000"/>
                                        <p:tgtEl>
                                          <p:spTgt spid="3">
                                            <p:txEl>
                                              <p:pRg st="8" end="8"/>
                                            </p:txEl>
                                          </p:spTgt>
                                        </p:tgtEl>
                                      </p:cBhvr>
                                    </p:animEffect>
                                    <p:anim calcmode="lin" valueType="num">
                                      <p:cBhvr>
                                        <p:cTn id="54"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5"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6C4028FD-8BAA-4A19-BFDE-594D991B755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3CE0A8DD-E107-4968-8E4B-6D5AD8C33316}"/>
              </a:ext>
            </a:extLst>
          </p:cNvPr>
          <p:cNvSpPr>
            <a:spLocks noGrp="1"/>
          </p:cNvSpPr>
          <p:nvPr>
            <p:ph type="title"/>
          </p:nvPr>
        </p:nvSpPr>
        <p:spPr>
          <a:xfrm>
            <a:off x="838200" y="556995"/>
            <a:ext cx="10515600" cy="1133693"/>
          </a:xfrm>
          <a:prstGeom prst="ellipse">
            <a:avLst/>
          </a:prstGeom>
        </p:spPr>
        <p:txBody>
          <a:bodyPr>
            <a:normAutofit/>
          </a:bodyPr>
          <a:lstStyle/>
          <a:p>
            <a:r>
              <a:rPr lang="nb-NO" sz="2500" dirty="0"/>
              <a:t>Fem faser i ansettelsesprosessen</a:t>
            </a:r>
          </a:p>
        </p:txBody>
      </p:sp>
      <p:graphicFrame>
        <p:nvGraphicFramePr>
          <p:cNvPr id="3" name="Diagram 2"/>
          <p:cNvGraphicFramePr/>
          <p:nvPr>
            <p:extLst>
              <p:ext uri="{D42A27DB-BD31-4B8C-83A1-F6EECF244321}">
                <p14:modId xmlns:p14="http://schemas.microsoft.com/office/powerpoint/2010/main" val="53519304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18091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92420"/>
            <a:ext cx="10515600" cy="1325563"/>
          </a:xfrm>
        </p:spPr>
        <p:txBody>
          <a:bodyPr/>
          <a:lstStyle/>
          <a:p>
            <a:r>
              <a:rPr lang="nb-NO" dirty="0"/>
              <a:t>Variasjoner i kvalitetsforståelser innad i steg 3</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Plassholder for innhold 9"/>
          <p:cNvGraphicFramePr>
            <a:graphicFrameLocks noGrp="1"/>
          </p:cNvGraphicFramePr>
          <p:nvPr>
            <p:ph idx="1"/>
            <p:extLst>
              <p:ext uri="{D42A27DB-BD31-4B8C-83A1-F6EECF244321}">
                <p14:modId xmlns:p14="http://schemas.microsoft.com/office/powerpoint/2010/main" val="2000522490"/>
              </p:ext>
            </p:extLst>
          </p:nvPr>
        </p:nvGraphicFramePr>
        <p:xfrm>
          <a:off x="1173706" y="1902953"/>
          <a:ext cx="9416956" cy="4494449"/>
        </p:xfrm>
        <a:graphic>
          <a:graphicData uri="http://schemas.openxmlformats.org/drawingml/2006/table">
            <a:tbl>
              <a:tblPr firstRow="1" firstCol="1" bandRow="1"/>
              <a:tblGrid>
                <a:gridCol w="2159052">
                  <a:extLst>
                    <a:ext uri="{9D8B030D-6E8A-4147-A177-3AD203B41FA5}">
                      <a16:colId xmlns:a16="http://schemas.microsoft.com/office/drawing/2014/main" val="20000"/>
                    </a:ext>
                  </a:extLst>
                </a:gridCol>
                <a:gridCol w="1848279">
                  <a:extLst>
                    <a:ext uri="{9D8B030D-6E8A-4147-A177-3AD203B41FA5}">
                      <a16:colId xmlns:a16="http://schemas.microsoft.com/office/drawing/2014/main" val="20001"/>
                    </a:ext>
                  </a:extLst>
                </a:gridCol>
                <a:gridCol w="2756608">
                  <a:extLst>
                    <a:ext uri="{9D8B030D-6E8A-4147-A177-3AD203B41FA5}">
                      <a16:colId xmlns:a16="http://schemas.microsoft.com/office/drawing/2014/main" val="20002"/>
                    </a:ext>
                  </a:extLst>
                </a:gridCol>
                <a:gridCol w="2653017">
                  <a:extLst>
                    <a:ext uri="{9D8B030D-6E8A-4147-A177-3AD203B41FA5}">
                      <a16:colId xmlns:a16="http://schemas.microsoft.com/office/drawing/2014/main" val="20003"/>
                    </a:ext>
                  </a:extLst>
                </a:gridCol>
              </a:tblGrid>
              <a:tr h="0">
                <a:tc gridSpan="4">
                  <a:txBody>
                    <a:bodyPr/>
                    <a:lstStyle/>
                    <a:p>
                      <a:pPr algn="ctr">
                        <a:lnSpc>
                          <a:spcPct val="107000"/>
                        </a:lnSpc>
                        <a:spcAft>
                          <a:spcPts val="0"/>
                        </a:spcAft>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Fire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dimensjoner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ved</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kvalitetene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verdsatt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steg</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3</a:t>
                      </a: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935664">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Ulike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av</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vitenskapelig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ansatts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arbeid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Epistemologi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Forholdet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mellom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universitet</a:t>
                      </a:r>
                      <a:r>
                        <a:rPr lang="en-GB" sz="1800" dirty="0">
                          <a:effectLst/>
                          <a:latin typeface="Calibri" panose="020F0502020204030204" pitchFamily="34" charset="0"/>
                          <a:ea typeface="Calibri" panose="020F0502020204030204" pitchFamily="34" charset="0"/>
                          <a:cs typeface="Times New Roman" panose="02020603050405020304" pitchFamily="18" charset="0"/>
                        </a:rPr>
                        <a:t> og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samfunn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Publisering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5288">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Undervisning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Formidling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Veiledning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Skaffe ekstern finansering</a:t>
                      </a: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Ledelse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Administrasjon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Metode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Data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Teori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Forskningsdesign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Originalitet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Norsk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engelsk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språk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Norsk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utenlandsk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empirisk</a:t>
                      </a:r>
                      <a:r>
                        <a:rPr lang="en-GB" sz="1800" dirty="0">
                          <a:effectLst/>
                          <a:latin typeface="Calibri" panose="020F0502020204030204" pitchFamily="34" charset="0"/>
                          <a:ea typeface="Calibri" panose="020F0502020204030204" pitchFamily="34" charset="0"/>
                          <a:cs typeface="Times New Roman" panose="02020603050405020304" pitchFamily="18" charset="0"/>
                        </a:rPr>
                        <a:t> felt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Samfunnsrelevante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forskningsspørsmål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Demografisk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mangfold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Kvantitet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Tidsramme</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effektivitet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Format: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Artikler</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bok</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antologier</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rapporter</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Publiseringskanal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hvilket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tidsskrift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1973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FF9B822F-893E-44C8-963C-64F50ACECBB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1">
            <a:extLst>
              <a:ext uri="{FF2B5EF4-FFF2-40B4-BE49-F238E27FC236}">
                <a16:creationId xmlns:a16="http://schemas.microsoft.com/office/drawing/2014/main" id="{EBF87945-A001-489F-9D9B-7D9435F0B9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5216"/>
            <a:ext cx="10515600" cy="1325563"/>
          </a:xfrm>
        </p:spPr>
        <p:txBody>
          <a:bodyPr>
            <a:normAutofit/>
          </a:bodyPr>
          <a:lstStyle/>
          <a:p>
            <a:r>
              <a:rPr lang="nb-NO">
                <a:solidFill>
                  <a:schemeClr val="bg1"/>
                </a:solidFill>
              </a:rPr>
              <a:t>Å sammenligne, vurdere og rangere kandidatene er utfordrende</a:t>
            </a:r>
          </a:p>
        </p:txBody>
      </p:sp>
      <p:pic>
        <p:nvPicPr>
          <p:cNvPr id="5" name="Picture 4">
            <a:extLst>
              <a:ext uri="{FF2B5EF4-FFF2-40B4-BE49-F238E27FC236}">
                <a16:creationId xmlns:a16="http://schemas.microsoft.com/office/drawing/2014/main" id="{7BB0551E-E3A0-49C4-A004-A8B8E6BD5BDE}"/>
              </a:ext>
            </a:extLst>
          </p:cNvPr>
          <p:cNvPicPr>
            <a:picLocks noChangeAspect="1"/>
          </p:cNvPicPr>
          <p:nvPr/>
        </p:nvPicPr>
        <p:blipFill rotWithShape="1">
          <a:blip r:embed="rId2"/>
          <a:srcRect r="2479" b="2"/>
          <a:stretch/>
        </p:blipFill>
        <p:spPr>
          <a:xfrm>
            <a:off x="841248" y="2516777"/>
            <a:ext cx="5254752" cy="3660185"/>
          </a:xfrm>
          <a:prstGeom prst="rect">
            <a:avLst/>
          </a:prstGeom>
        </p:spPr>
      </p:pic>
      <p:sp>
        <p:nvSpPr>
          <p:cNvPr id="3" name="Content Placeholder 2"/>
          <p:cNvSpPr>
            <a:spLocks noGrp="1"/>
          </p:cNvSpPr>
          <p:nvPr>
            <p:ph idx="1"/>
          </p:nvPr>
        </p:nvSpPr>
        <p:spPr>
          <a:xfrm>
            <a:off x="6492239" y="2516777"/>
            <a:ext cx="5157215" cy="3660185"/>
          </a:xfrm>
        </p:spPr>
        <p:txBody>
          <a:bodyPr anchor="ctr">
            <a:normAutofit/>
          </a:bodyPr>
          <a:lstStyle/>
          <a:p>
            <a:pPr>
              <a:buFont typeface="Wingdings" panose="05000000000000000000" pitchFamily="2" charset="2"/>
              <a:buChar char="Ø"/>
            </a:pPr>
            <a:r>
              <a:rPr lang="nb-NO" sz="2000" dirty="0"/>
              <a:t>Kandidatene har kvaliteter som er </a:t>
            </a:r>
            <a:r>
              <a:rPr lang="nb-NO" sz="2000" dirty="0">
                <a:solidFill>
                  <a:srgbClr val="FF0000"/>
                </a:solidFill>
              </a:rPr>
              <a:t>vanskelige å sammenligne </a:t>
            </a:r>
            <a:endParaRPr lang="nb-NO" sz="2000" dirty="0"/>
          </a:p>
          <a:p>
            <a:pPr>
              <a:buFont typeface="Wingdings" panose="05000000000000000000" pitchFamily="2" charset="2"/>
              <a:buChar char="Ø"/>
            </a:pPr>
            <a:r>
              <a:rPr lang="nb-NO" sz="2000" dirty="0"/>
              <a:t>Komitemedlemmene </a:t>
            </a:r>
            <a:r>
              <a:rPr lang="nb-NO" sz="2000" dirty="0">
                <a:solidFill>
                  <a:srgbClr val="FF0000"/>
                </a:solidFill>
              </a:rPr>
              <a:t>vurderer ulike kvaliteter ulikt</a:t>
            </a:r>
            <a:r>
              <a:rPr lang="nb-NO" sz="2000" dirty="0"/>
              <a:t> </a:t>
            </a:r>
          </a:p>
          <a:p>
            <a:pPr>
              <a:buFont typeface="Wingdings" panose="05000000000000000000" pitchFamily="2" charset="2"/>
              <a:buChar char="Ø"/>
            </a:pPr>
            <a:r>
              <a:rPr lang="nb-NO" sz="2000" dirty="0"/>
              <a:t>Ender opp med å ty til </a:t>
            </a:r>
            <a:r>
              <a:rPr lang="nb-NO" sz="2000" dirty="0">
                <a:solidFill>
                  <a:srgbClr val="FF0000"/>
                </a:solidFill>
              </a:rPr>
              <a:t>evalueringsverktøy</a:t>
            </a:r>
            <a:r>
              <a:rPr lang="nb-NO" sz="2000" dirty="0"/>
              <a:t> for å bli enig om en beslutning, og gjøre det på det som oppfattes på en rettferdig måte</a:t>
            </a:r>
          </a:p>
        </p:txBody>
      </p:sp>
      <p:sp>
        <p:nvSpPr>
          <p:cNvPr id="4" name="Footer Placeholder 3"/>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spcBef>
                <a:spcPts val="0"/>
              </a:spcBef>
              <a:spcAft>
                <a:spcPts val="600"/>
              </a:spcAft>
              <a:buClrTx/>
              <a:buSzTx/>
              <a:buFontTx/>
              <a:buNone/>
              <a:tabLst/>
              <a:defRPr/>
            </a:pPr>
            <a:r>
              <a:rPr kumimoji="0" lang="en-GB" b="0" i="0" u="none" strike="noStrike" kern="1200" cap="none" spc="0" normalizeH="0" baseline="0" noProof="0">
                <a:ln>
                  <a:noFill/>
                </a:ln>
                <a:effectLst/>
                <a:uLnTx/>
                <a:uFillTx/>
                <a:latin typeface="Calibri" panose="020F0502020204030204"/>
                <a:ea typeface="+mn-ea"/>
                <a:cs typeface="+mn-cs"/>
              </a:rPr>
              <a:t>Footer</a:t>
            </a:r>
          </a:p>
        </p:txBody>
      </p:sp>
    </p:spTree>
    <p:extLst>
      <p:ext uri="{BB962C8B-B14F-4D97-AF65-F5344CB8AC3E}">
        <p14:creationId xmlns:p14="http://schemas.microsoft.com/office/powerpoint/2010/main" val="208874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92420"/>
            <a:ext cx="10515600" cy="1325563"/>
          </a:xfrm>
        </p:spPr>
        <p:txBody>
          <a:bodyPr/>
          <a:lstStyle/>
          <a:p>
            <a:r>
              <a:rPr lang="nb-NO" dirty="0"/>
              <a:t>Variasjoner i kvalitetsforståelser innad i steg 3</a:t>
            </a:r>
          </a:p>
        </p:txBody>
      </p:sp>
      <p:sp>
        <p:nvSpPr>
          <p:cNvPr id="7"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10" name="Plassholder for innhold 9"/>
          <p:cNvGraphicFramePr>
            <a:graphicFrameLocks noGrp="1"/>
          </p:cNvGraphicFramePr>
          <p:nvPr>
            <p:ph idx="1"/>
          </p:nvPr>
        </p:nvGraphicFramePr>
        <p:xfrm>
          <a:off x="1173706" y="1902953"/>
          <a:ext cx="9416956" cy="4481432"/>
        </p:xfrm>
        <a:graphic>
          <a:graphicData uri="http://schemas.openxmlformats.org/drawingml/2006/table">
            <a:tbl>
              <a:tblPr firstRow="1" firstCol="1" bandRow="1"/>
              <a:tblGrid>
                <a:gridCol w="2159052">
                  <a:extLst>
                    <a:ext uri="{9D8B030D-6E8A-4147-A177-3AD203B41FA5}">
                      <a16:colId xmlns:a16="http://schemas.microsoft.com/office/drawing/2014/main" val="20000"/>
                    </a:ext>
                  </a:extLst>
                </a:gridCol>
                <a:gridCol w="1848279">
                  <a:extLst>
                    <a:ext uri="{9D8B030D-6E8A-4147-A177-3AD203B41FA5}">
                      <a16:colId xmlns:a16="http://schemas.microsoft.com/office/drawing/2014/main" val="20001"/>
                    </a:ext>
                  </a:extLst>
                </a:gridCol>
                <a:gridCol w="2756608">
                  <a:extLst>
                    <a:ext uri="{9D8B030D-6E8A-4147-A177-3AD203B41FA5}">
                      <a16:colId xmlns:a16="http://schemas.microsoft.com/office/drawing/2014/main" val="20002"/>
                    </a:ext>
                  </a:extLst>
                </a:gridCol>
                <a:gridCol w="2653017">
                  <a:extLst>
                    <a:ext uri="{9D8B030D-6E8A-4147-A177-3AD203B41FA5}">
                      <a16:colId xmlns:a16="http://schemas.microsoft.com/office/drawing/2014/main" val="20003"/>
                    </a:ext>
                  </a:extLst>
                </a:gridCol>
              </a:tblGrid>
              <a:tr h="0">
                <a:tc gridSpan="4">
                  <a:txBody>
                    <a:bodyPr/>
                    <a:lstStyle/>
                    <a:p>
                      <a:pPr algn="ct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Fire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dimensjoner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ved</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kvalitetene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verdsatt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steg</a:t>
                      </a:r>
                      <a:r>
                        <a:rPr lang="en-GB" sz="1800" dirty="0">
                          <a:effectLst/>
                          <a:latin typeface="Calibri" panose="020F0502020204030204" pitchFamily="34" charset="0"/>
                          <a:ea typeface="Calibri" panose="020F0502020204030204" pitchFamily="34" charset="0"/>
                          <a:cs typeface="Times New Roman" panose="02020603050405020304" pitchFamily="18" charset="0"/>
                        </a:rPr>
                        <a:t> 3</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nb-NO"/>
                    </a:p>
                  </a:txBody>
                  <a:tcPr/>
                </a:tc>
                <a:tc hMerge="1">
                  <a:txBody>
                    <a:bodyPr/>
                    <a:lstStyle/>
                    <a:p>
                      <a:endParaRPr lang="nb-NO"/>
                    </a:p>
                  </a:txBody>
                  <a:tcPr/>
                </a:tc>
                <a:tc hMerge="1">
                  <a:txBody>
                    <a:bodyPr/>
                    <a:lstStyle/>
                    <a:p>
                      <a:endParaRPr lang="nb-NO"/>
                    </a:p>
                  </a:txBody>
                  <a:tcPr/>
                </a:tc>
                <a:extLst>
                  <a:ext uri="{0D108BD9-81ED-4DB2-BD59-A6C34878D82A}">
                    <a16:rowId xmlns:a16="http://schemas.microsoft.com/office/drawing/2014/main" val="10000"/>
                  </a:ext>
                </a:extLst>
              </a:tr>
              <a:tr h="935664">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Ulike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deler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av</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vitenskapelig</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ansatts</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arbeid</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alpha val="88000"/>
                      </a:schemeClr>
                    </a:solidFill>
                  </a:tcPr>
                </a:tc>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Epistemologi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alpha val="88000"/>
                      </a:schemeClr>
                    </a:solidFill>
                  </a:tcPr>
                </a:tc>
                <a:tc>
                  <a:txBody>
                    <a:bodyPr/>
                    <a:lstStyle/>
                    <a:p>
                      <a:pPr>
                        <a:lnSpc>
                          <a:spcPct val="107000"/>
                        </a:lnSpc>
                        <a:spcAft>
                          <a:spcPts val="0"/>
                        </a:spcAft>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Forholdet</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mellom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universitet</a:t>
                      </a:r>
                      <a:r>
                        <a:rPr lang="en-GB" sz="1800" dirty="0">
                          <a:effectLst/>
                          <a:latin typeface="Calibri" panose="020F0502020204030204" pitchFamily="34" charset="0"/>
                          <a:ea typeface="Calibri" panose="020F0502020204030204" pitchFamily="34" charset="0"/>
                          <a:cs typeface="Times New Roman" panose="02020603050405020304" pitchFamily="18" charset="0"/>
                        </a:rPr>
                        <a:t> og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samfunn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alpha val="88000"/>
                      </a:schemeClr>
                    </a:solidFill>
                  </a:tcPr>
                </a:tc>
                <a:tc>
                  <a:txBody>
                    <a:bodyPr/>
                    <a:lstStyle/>
                    <a:p>
                      <a:pPr>
                        <a:lnSpc>
                          <a:spcPct val="107000"/>
                        </a:lnSpc>
                        <a:spcAft>
                          <a:spcPts val="0"/>
                        </a:spcAft>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Publisering</a:t>
                      </a: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265288">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Undervisning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Formidling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Veiledning</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nb-NO" sz="1800" dirty="0">
                          <a:effectLst/>
                          <a:latin typeface="Calibri" panose="020F0502020204030204" pitchFamily="34" charset="0"/>
                          <a:ea typeface="Calibri" panose="020F0502020204030204" pitchFamily="34" charset="0"/>
                          <a:cs typeface="Times New Roman" panose="02020603050405020304" pitchFamily="18" charset="0"/>
                        </a:rPr>
                        <a:t>Skaffe ekstern finansering</a:t>
                      </a: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Ledelse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Administrasjon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alpha val="88000"/>
                      </a:schemeClr>
                    </a:solidFill>
                  </a:tcPr>
                </a:tc>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Metode</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Data</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Teori</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Forskningsdesign</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Originalitet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alpha val="88000"/>
                      </a:schemeClr>
                    </a:solidFill>
                  </a:tcPr>
                </a:tc>
                <a:tc>
                  <a:txBody>
                    <a:bodyPr/>
                    <a:lstStyle/>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Norsk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engelsk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som</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språk</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Norsk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eller</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utenlandsk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empirisk</a:t>
                      </a:r>
                      <a:r>
                        <a:rPr lang="en-GB" sz="1800" dirty="0">
                          <a:effectLst/>
                          <a:latin typeface="Calibri" panose="020F0502020204030204" pitchFamily="34" charset="0"/>
                          <a:ea typeface="Calibri" panose="020F0502020204030204" pitchFamily="34" charset="0"/>
                          <a:cs typeface="Times New Roman" panose="02020603050405020304" pitchFamily="18" charset="0"/>
                        </a:rPr>
                        <a:t> felt</a:t>
                      </a: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Samfunnsrelevante</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forskningsspørsmål</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07000"/>
                        </a:lnSpc>
                        <a:spcAft>
                          <a:spcPts val="0"/>
                        </a:spcAft>
                        <a:buFont typeface="Arial" panose="020B0604020202020204" pitchFamily="34" charset="0"/>
                        <a:buChar char="•"/>
                      </a:pPr>
                      <a:r>
                        <a:rPr lang="en-GB" sz="1800" dirty="0" err="1">
                          <a:effectLst/>
                          <a:latin typeface="Calibri" panose="020F0502020204030204" pitchFamily="34" charset="0"/>
                          <a:ea typeface="Calibri" panose="020F0502020204030204" pitchFamily="34" charset="0"/>
                          <a:cs typeface="Times New Roman" panose="02020603050405020304" pitchFamily="18" charset="0"/>
                        </a:rPr>
                        <a:t>Demografisk</a:t>
                      </a: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r>
                        <a:rPr lang="en-GB" sz="1800" dirty="0" err="1">
                          <a:effectLst/>
                          <a:latin typeface="Calibri" panose="020F0502020204030204" pitchFamily="34" charset="0"/>
                          <a:ea typeface="Calibri" panose="020F0502020204030204" pitchFamily="34" charset="0"/>
                          <a:cs typeface="Times New Roman" panose="02020603050405020304" pitchFamily="18" charset="0"/>
                        </a:rPr>
                        <a:t>mangfold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alpha val="88000"/>
                      </a:schemeClr>
                    </a:solidFill>
                  </a:tcPr>
                </a:tc>
                <a:tc>
                  <a:txBody>
                    <a:bodyPr/>
                    <a:lstStyle/>
                    <a:p>
                      <a:pPr marL="285750" indent="-285750">
                        <a:lnSpc>
                          <a:spcPct val="107000"/>
                        </a:lnSpc>
                        <a:spcAft>
                          <a:spcPts val="0"/>
                        </a:spcAft>
                        <a:buFont typeface="Arial" panose="020B0604020202020204" pitchFamily="34" charset="0"/>
                        <a:buChar cha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Kvantitet</a:t>
                      </a: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Tidsramme</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effektivitet</a:t>
                      </a: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b="1" dirty="0">
                          <a:effectLst/>
                          <a:latin typeface="Calibri" panose="020F0502020204030204" pitchFamily="34" charset="0"/>
                          <a:ea typeface="Calibri" panose="020F0502020204030204" pitchFamily="34" charset="0"/>
                          <a:cs typeface="Times New Roman" panose="02020603050405020304" pitchFamily="18" charset="0"/>
                        </a:rPr>
                        <a:t>Format: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Artikler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bok</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antologier</a:t>
                      </a:r>
                      <a:r>
                        <a:rPr lang="en-GB" sz="1800" b="1" dirty="0">
                          <a:effectLst/>
                          <a:latin typeface="Calibri" panose="020F0502020204030204" pitchFamily="34" charset="0"/>
                          <a:ea typeface="Calibri" panose="020F0502020204030204" pitchFamily="34" charset="0"/>
                          <a:cs typeface="Times New Roman" panose="02020603050405020304" pitchFamily="18" charset="0"/>
                        </a:rPr>
                        <a:t>/</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rapporter</a:t>
                      </a: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0"/>
                        </a:spcAft>
                        <a:buFont typeface="Arial" panose="020B0604020202020204" pitchFamily="34" charset="0"/>
                        <a:buChar char="•"/>
                      </a:pP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Publiseringskanal</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hvilket</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en-GB" sz="1800" b="1" dirty="0" err="1">
                          <a:effectLst/>
                          <a:latin typeface="Calibri" panose="020F0502020204030204" pitchFamily="34" charset="0"/>
                          <a:ea typeface="Calibri" panose="020F0502020204030204" pitchFamily="34" charset="0"/>
                          <a:cs typeface="Times New Roman" panose="02020603050405020304" pitchFamily="18" charset="0"/>
                        </a:rPr>
                        <a:t>tidsskrift</a:t>
                      </a:r>
                      <a:endParaRPr lang="nb-NO"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 name="Rectangle 3"/>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b-NO"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4507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89560" y="856180"/>
            <a:ext cx="4560584" cy="1128068"/>
          </a:xfrm>
        </p:spPr>
        <p:txBody>
          <a:bodyPr anchor="ctr">
            <a:normAutofit/>
          </a:bodyPr>
          <a:lstStyle/>
          <a:p>
            <a:r>
              <a:rPr lang="nb-NO" sz="3700"/>
              <a:t>Hva karakteriserer disse instrumentene?</a:t>
            </a:r>
          </a:p>
        </p:txBody>
      </p:sp>
      <p:grpSp>
        <p:nvGrpSpPr>
          <p:cNvPr id="21" name="Group 11">
            <a:extLst>
              <a:ext uri="{FF2B5EF4-FFF2-40B4-BE49-F238E27FC236}">
                <a16:creationId xmlns:a16="http://schemas.microsoft.com/office/drawing/2014/main"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3" name="Rectangle 12">
              <a:extLst>
                <a:ext uri="{FF2B5EF4-FFF2-40B4-BE49-F238E27FC236}">
                  <a16:creationId xmlns:a16="http://schemas.microsoft.com/office/drawing/2014/main"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3">
              <a:extLst>
                <a:ext uri="{FF2B5EF4-FFF2-40B4-BE49-F238E27FC236}">
                  <a16:creationId xmlns:a16="http://schemas.microsoft.com/office/drawing/2014/main"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5">
            <a:extLst>
              <a:ext uri="{FF2B5EF4-FFF2-40B4-BE49-F238E27FC236}">
                <a16:creationId xmlns:a16="http://schemas.microsoft.com/office/drawing/2014/main"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90719" y="2330505"/>
            <a:ext cx="4559425" cy="3979585"/>
          </a:xfrm>
        </p:spPr>
        <p:txBody>
          <a:bodyPr anchor="ctr">
            <a:noAutofit/>
          </a:bodyPr>
          <a:lstStyle/>
          <a:p>
            <a:pPr>
              <a:buFont typeface="Wingdings" panose="05000000000000000000" pitchFamily="2" charset="2"/>
              <a:buChar char="Ø"/>
            </a:pPr>
            <a:r>
              <a:rPr lang="nb-NO" sz="2000" dirty="0"/>
              <a:t>Eksplisitte</a:t>
            </a:r>
          </a:p>
          <a:p>
            <a:pPr>
              <a:buFont typeface="Wingdings" panose="05000000000000000000" pitchFamily="2" charset="2"/>
              <a:buChar char="Ø"/>
            </a:pPr>
            <a:r>
              <a:rPr lang="nb-NO" sz="2000" dirty="0"/>
              <a:t>Kvantifiserte</a:t>
            </a:r>
          </a:p>
          <a:p>
            <a:pPr>
              <a:buFont typeface="Wingdings" panose="05000000000000000000" pitchFamily="2" charset="2"/>
              <a:buChar char="Ø"/>
            </a:pPr>
            <a:r>
              <a:rPr lang="nb-NO" sz="2000" dirty="0"/>
              <a:t>Utvetydige</a:t>
            </a:r>
          </a:p>
          <a:p>
            <a:pPr marL="0" indent="0">
              <a:buNone/>
            </a:pPr>
            <a:endParaRPr lang="nb-NO" sz="1800" dirty="0"/>
          </a:p>
          <a:p>
            <a:pPr>
              <a:buFont typeface="Wingdings" panose="05000000000000000000" pitchFamily="2" charset="2"/>
              <a:buChar char="Ø"/>
            </a:pPr>
            <a:r>
              <a:rPr lang="en-US" sz="2000" dirty="0" err="1"/>
              <a:t>Vurderingen</a:t>
            </a:r>
            <a:r>
              <a:rPr lang="en-US" sz="2000" dirty="0"/>
              <a:t> </a:t>
            </a:r>
            <a:r>
              <a:rPr lang="en-US" sz="2000" dirty="0" err="1"/>
              <a:t>framstår</a:t>
            </a:r>
            <a:r>
              <a:rPr lang="en-US" sz="2000" dirty="0"/>
              <a:t> </a:t>
            </a:r>
            <a:r>
              <a:rPr lang="en-US" sz="2000" dirty="0" err="1"/>
              <a:t>som</a:t>
            </a:r>
            <a:r>
              <a:rPr lang="en-US" sz="2000" dirty="0"/>
              <a:t> </a:t>
            </a:r>
          </a:p>
          <a:p>
            <a:pPr lvl="1">
              <a:buFont typeface="Wingdings" panose="05000000000000000000" pitchFamily="2" charset="2"/>
              <a:buChar char="Ø"/>
            </a:pPr>
            <a:r>
              <a:rPr lang="en-US" sz="2000" dirty="0"/>
              <a:t>Transparent</a:t>
            </a:r>
          </a:p>
          <a:p>
            <a:pPr lvl="1">
              <a:buFont typeface="Wingdings" panose="05000000000000000000" pitchFamily="2" charset="2"/>
              <a:buChar char="Ø"/>
            </a:pPr>
            <a:r>
              <a:rPr lang="en-US" sz="2000" dirty="0" err="1"/>
              <a:t>Logikken</a:t>
            </a:r>
            <a:r>
              <a:rPr lang="en-US" sz="2000" dirty="0"/>
              <a:t> </a:t>
            </a:r>
            <a:r>
              <a:rPr lang="en-US" sz="2000" dirty="0" err="1"/>
              <a:t>bak</a:t>
            </a:r>
            <a:r>
              <a:rPr lang="en-US" sz="2000" dirty="0"/>
              <a:t> er </a:t>
            </a:r>
            <a:r>
              <a:rPr lang="en-US" sz="2000" dirty="0" err="1"/>
              <a:t>enkel</a:t>
            </a:r>
            <a:r>
              <a:rPr lang="en-US" sz="2000" dirty="0"/>
              <a:t> å </a:t>
            </a:r>
            <a:r>
              <a:rPr lang="en-US" sz="2000" dirty="0" err="1"/>
              <a:t>forklare</a:t>
            </a:r>
            <a:r>
              <a:rPr lang="en-US" sz="2000" dirty="0"/>
              <a:t> og </a:t>
            </a:r>
            <a:r>
              <a:rPr lang="en-US" sz="2000" dirty="0" err="1"/>
              <a:t>rettferdiggjøre</a:t>
            </a:r>
            <a:endParaRPr lang="en-US" sz="2000" dirty="0"/>
          </a:p>
          <a:p>
            <a:pPr lvl="1">
              <a:buFont typeface="Wingdings" panose="05000000000000000000" pitchFamily="2" charset="2"/>
              <a:buChar char="Ø"/>
            </a:pPr>
            <a:r>
              <a:rPr lang="en-US" sz="2000" dirty="0" err="1"/>
              <a:t>Prosedyral</a:t>
            </a:r>
            <a:r>
              <a:rPr lang="en-US" sz="2000" dirty="0"/>
              <a:t> </a:t>
            </a:r>
            <a:r>
              <a:rPr lang="en-US" sz="2000" dirty="0" err="1"/>
              <a:t>rettferdighet</a:t>
            </a:r>
            <a:r>
              <a:rPr lang="en-US" sz="2000" dirty="0"/>
              <a:t> </a:t>
            </a:r>
            <a:r>
              <a:rPr lang="en-US" sz="2000" dirty="0" err="1"/>
              <a:t>uavhengig</a:t>
            </a:r>
            <a:r>
              <a:rPr lang="en-US" sz="2000" dirty="0"/>
              <a:t> av </a:t>
            </a:r>
            <a:r>
              <a:rPr lang="en-US" sz="2000" dirty="0" err="1"/>
              <a:t>uenighet</a:t>
            </a:r>
            <a:r>
              <a:rPr lang="en-US" sz="2000" dirty="0"/>
              <a:t> om </a:t>
            </a:r>
            <a:r>
              <a:rPr lang="en-US" sz="2000" dirty="0" err="1"/>
              <a:t>innhold</a:t>
            </a:r>
            <a:endParaRPr lang="nb-NO" sz="2000" dirty="0"/>
          </a:p>
        </p:txBody>
      </p:sp>
      <p:sp>
        <p:nvSpPr>
          <p:cNvPr id="18" name="Rectangle 17">
            <a:extLst>
              <a:ext uri="{FF2B5EF4-FFF2-40B4-BE49-F238E27FC236}">
                <a16:creationId xmlns:a16="http://schemas.microsoft.com/office/drawing/2014/main"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28293D5-C1C1-4361-B0C6-DC26579FD3A5}"/>
              </a:ext>
            </a:extLst>
          </p:cNvPr>
          <p:cNvPicPr>
            <a:picLocks noChangeAspect="1"/>
          </p:cNvPicPr>
          <p:nvPr/>
        </p:nvPicPr>
        <p:blipFill rotWithShape="1">
          <a:blip r:embed="rId3"/>
          <a:srcRect l="22833" r="1175" b="-1"/>
          <a:stretch/>
        </p:blipFill>
        <p:spPr>
          <a:xfrm>
            <a:off x="5977788" y="799352"/>
            <a:ext cx="5425410" cy="5259296"/>
          </a:xfrm>
          <a:prstGeom prst="rect">
            <a:avLst/>
          </a:prstGeom>
        </p:spPr>
      </p:pic>
      <p:sp>
        <p:nvSpPr>
          <p:cNvPr id="4" name="Footer Placeholder 3"/>
          <p:cNvSpPr>
            <a:spLocks noGrp="1"/>
          </p:cNvSpPr>
          <p:nvPr>
            <p:ph type="ftr" sz="quarter" idx="11"/>
          </p:nvPr>
        </p:nvSpPr>
        <p:spPr>
          <a:xfrm>
            <a:off x="5685810" y="6492240"/>
            <a:ext cx="3050866" cy="365125"/>
          </a:xfrm>
        </p:spPr>
        <p:txBody>
          <a:bodyPr>
            <a:normAutofit/>
          </a:bodyPr>
          <a:lstStyle/>
          <a:p>
            <a:pPr marL="0" marR="0" lvl="0" indent="0" algn="l" defTabSz="914400" rtl="0" eaLnBrk="1" fontAlgn="auto" latinLnBrk="0" hangingPunct="1">
              <a:spcBef>
                <a:spcPts val="0"/>
              </a:spcBef>
              <a:spcAft>
                <a:spcPts val="600"/>
              </a:spcAft>
              <a:buClrTx/>
              <a:buSzTx/>
              <a:buFontTx/>
              <a:buNone/>
              <a:tabLst/>
              <a:defRPr/>
            </a:pPr>
            <a:r>
              <a:rPr kumimoji="0" lang="en-GB" b="0" i="0" u="none" strike="noStrike" kern="1200" cap="none" spc="0" normalizeH="0" baseline="0" noProof="0">
                <a:ln>
                  <a:noFill/>
                </a:ln>
                <a:effectLst/>
                <a:uLnTx/>
                <a:uFillTx/>
                <a:latin typeface="Calibri" panose="020F0502020204030204"/>
                <a:ea typeface="+mn-ea"/>
                <a:cs typeface="+mn-cs"/>
              </a:rPr>
              <a:t>Footer</a:t>
            </a:r>
          </a:p>
        </p:txBody>
      </p:sp>
    </p:spTree>
    <p:extLst>
      <p:ext uri="{BB962C8B-B14F-4D97-AF65-F5344CB8AC3E}">
        <p14:creationId xmlns:p14="http://schemas.microsoft.com/office/powerpoint/2010/main" val="2129360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1000"/>
                                        <p:tgtEl>
                                          <p:spTgt spid="3">
                                            <p:txEl>
                                              <p:pRg st="5" end="5"/>
                                            </p:txEl>
                                          </p:spTgt>
                                        </p:tgtEl>
                                      </p:cBhvr>
                                    </p:animEffect>
                                    <p:anim calcmode="lin" valueType="num">
                                      <p:cBhvr>
                                        <p:cTn id="3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F13C74B1-5B17-4795-BED0-7140497B44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AB7C41-69EB-4AF9-9619-4BA27A5626E0}"/>
              </a:ext>
            </a:extLst>
          </p:cNvPr>
          <p:cNvSpPr>
            <a:spLocks noGrp="1"/>
          </p:cNvSpPr>
          <p:nvPr>
            <p:ph type="title"/>
          </p:nvPr>
        </p:nvSpPr>
        <p:spPr>
          <a:xfrm>
            <a:off x="640080" y="325369"/>
            <a:ext cx="4368602" cy="1956841"/>
          </a:xfrm>
        </p:spPr>
        <p:txBody>
          <a:bodyPr anchor="b">
            <a:normAutofit/>
          </a:bodyPr>
          <a:lstStyle/>
          <a:p>
            <a:r>
              <a:rPr lang="nb-NO" sz="4200"/>
              <a:t>Problemdefinisjon – og utfordringer for endring</a:t>
            </a:r>
          </a:p>
        </p:txBody>
      </p:sp>
      <p:sp>
        <p:nvSpPr>
          <p:cNvPr id="24"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xmln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67414F8-B777-47BB-946C-6950056EA410}"/>
              </a:ext>
            </a:extLst>
          </p:cNvPr>
          <p:cNvSpPr>
            <a:spLocks noGrp="1"/>
          </p:cNvSpPr>
          <p:nvPr>
            <p:ph idx="1"/>
          </p:nvPr>
        </p:nvSpPr>
        <p:spPr>
          <a:xfrm>
            <a:off x="640080" y="2872899"/>
            <a:ext cx="4243589" cy="3320668"/>
          </a:xfrm>
        </p:spPr>
        <p:txBody>
          <a:bodyPr>
            <a:normAutofit/>
          </a:bodyPr>
          <a:lstStyle/>
          <a:p>
            <a:pPr marL="0" indent="0">
              <a:buNone/>
            </a:pPr>
            <a:r>
              <a:rPr lang="nb-NO" sz="1500" dirty="0"/>
              <a:t>Problemdefinisjon</a:t>
            </a:r>
          </a:p>
          <a:p>
            <a:pPr marL="514350" indent="-514350">
              <a:buFont typeface="Arial" panose="020B0604020202020204" pitchFamily="34" charset="0"/>
              <a:buAutoNum type="arabicParenR"/>
            </a:pPr>
            <a:r>
              <a:rPr lang="nb-NO" sz="1500" dirty="0"/>
              <a:t>Fare for elitedannelse, maktkonsentrasjon og manglende representativitet?</a:t>
            </a:r>
          </a:p>
          <a:p>
            <a:pPr marL="514350" indent="-514350">
              <a:buAutoNum type="arabicParenR"/>
            </a:pPr>
            <a:r>
              <a:rPr lang="nb-NO" sz="1500" dirty="0"/>
              <a:t>Ensidig tenkning – manglende perspektivmangfold?</a:t>
            </a:r>
          </a:p>
          <a:p>
            <a:pPr marL="514350" indent="-514350">
              <a:buAutoNum type="arabicParenR"/>
            </a:pPr>
            <a:endParaRPr lang="nb-NO" sz="1500" dirty="0"/>
          </a:p>
          <a:p>
            <a:pPr marL="0" indent="0">
              <a:buNone/>
            </a:pPr>
            <a:r>
              <a:rPr lang="nb-NO" sz="1500" dirty="0"/>
              <a:t>Utfordringer for endring?</a:t>
            </a:r>
          </a:p>
          <a:p>
            <a:pPr marL="514350" indent="-514350">
              <a:buAutoNum type="arabicParenR"/>
            </a:pPr>
            <a:r>
              <a:rPr lang="nb-NO" sz="1500" dirty="0"/>
              <a:t>Juridiske rammer</a:t>
            </a:r>
          </a:p>
          <a:p>
            <a:pPr marL="514350" indent="-514350">
              <a:buAutoNum type="arabicParenR"/>
            </a:pPr>
            <a:r>
              <a:rPr lang="nb-NO" sz="1500" dirty="0"/>
              <a:t>Sosiale normer </a:t>
            </a:r>
          </a:p>
          <a:p>
            <a:pPr marL="514350" indent="-514350">
              <a:buAutoNum type="arabicParenR"/>
            </a:pPr>
            <a:r>
              <a:rPr lang="nb-NO" sz="1500" dirty="0"/>
              <a:t>Begrenset forståelse av hva kvalitet er og hvordan man måler det</a:t>
            </a:r>
          </a:p>
          <a:p>
            <a:pPr marL="514350" indent="-514350">
              <a:buAutoNum type="arabicParenR"/>
            </a:pPr>
            <a:endParaRPr lang="nb-NO" sz="1500" dirty="0"/>
          </a:p>
        </p:txBody>
      </p:sp>
      <p:pic>
        <p:nvPicPr>
          <p:cNvPr id="7" name="Picture 6">
            <a:extLst>
              <a:ext uri="{FF2B5EF4-FFF2-40B4-BE49-F238E27FC236}">
                <a16:creationId xmlns:a16="http://schemas.microsoft.com/office/drawing/2014/main" id="{7A14B2C1-937E-46C0-9ACF-A2561E02F557}"/>
              </a:ext>
            </a:extLst>
          </p:cNvPr>
          <p:cNvPicPr>
            <a:picLocks noChangeAspect="1"/>
          </p:cNvPicPr>
          <p:nvPr/>
        </p:nvPicPr>
        <p:blipFill rotWithShape="1">
          <a:blip r:embed="rId2"/>
          <a:srcRect l="8022" r="23771"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08144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72DEB9-C085-4EB9-9B16-49C2172E8C99}"/>
              </a:ext>
            </a:extLst>
          </p:cNvPr>
          <p:cNvSpPr>
            <a:spLocks noGrp="1"/>
          </p:cNvSpPr>
          <p:nvPr>
            <p:ph type="title"/>
          </p:nvPr>
        </p:nvSpPr>
        <p:spPr>
          <a:xfrm>
            <a:off x="686834" y="1153572"/>
            <a:ext cx="3200400" cy="4461163"/>
          </a:xfrm>
        </p:spPr>
        <p:txBody>
          <a:bodyPr>
            <a:normAutofit/>
          </a:bodyPr>
          <a:lstStyle/>
          <a:p>
            <a:r>
              <a:rPr lang="nb-NO" sz="4100" dirty="0">
                <a:solidFill>
                  <a:srgbClr val="FFFFFF"/>
                </a:solidFill>
              </a:rPr>
              <a:t>Dersom det er sammenheng mellom…</a:t>
            </a:r>
          </a:p>
        </p:txBody>
      </p:sp>
      <p:sp>
        <p:nvSpPr>
          <p:cNvPr id="21"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29EF85B1-221E-4534-A725-C0640D532FEA}"/>
              </a:ext>
            </a:extLst>
          </p:cNvPr>
          <p:cNvSpPr>
            <a:spLocks noGrp="1"/>
          </p:cNvSpPr>
          <p:nvPr>
            <p:ph idx="1"/>
          </p:nvPr>
        </p:nvSpPr>
        <p:spPr>
          <a:xfrm>
            <a:off x="4447308" y="591344"/>
            <a:ext cx="6906491" cy="5585619"/>
          </a:xfrm>
        </p:spPr>
        <p:txBody>
          <a:bodyPr anchor="ctr">
            <a:normAutofit/>
          </a:bodyPr>
          <a:lstStyle/>
          <a:p>
            <a:r>
              <a:rPr lang="nb-NO" sz="2400" dirty="0"/>
              <a:t>Publiseringspraksiser og tema </a:t>
            </a:r>
          </a:p>
          <a:p>
            <a:r>
              <a:rPr lang="nb-NO" sz="2400" dirty="0"/>
              <a:t>Publiseringspraksiser og metode</a:t>
            </a:r>
          </a:p>
          <a:p>
            <a:r>
              <a:rPr lang="nb-NO" sz="2400" dirty="0"/>
              <a:t>Publiseringspraksiser og kjønn</a:t>
            </a:r>
          </a:p>
          <a:p>
            <a:r>
              <a:rPr lang="nb-NO" sz="2400" dirty="0"/>
              <a:t>Kjønn og metode</a:t>
            </a:r>
          </a:p>
          <a:p>
            <a:pPr marL="0" indent="0">
              <a:buNone/>
            </a:pPr>
            <a:r>
              <a:rPr lang="nb-NO" sz="2400" dirty="0"/>
              <a:t>…så kan det å favorisere publisering, og publisering i en bestemt type tidsskrift, føre til at noen grupper (eks. menn) ender opp med å innta de høyeste posisjonene, men også at</a:t>
            </a:r>
          </a:p>
          <a:p>
            <a:r>
              <a:rPr lang="nb-NO" sz="2400" b="1" dirty="0">
                <a:solidFill>
                  <a:srgbClr val="FF0000"/>
                </a:solidFill>
              </a:rPr>
              <a:t>Noen temaer og noen metoder favoriseres, og at perspektivbredden begrenses</a:t>
            </a:r>
          </a:p>
        </p:txBody>
      </p:sp>
    </p:spTree>
    <p:extLst>
      <p:ext uri="{BB962C8B-B14F-4D97-AF65-F5344CB8AC3E}">
        <p14:creationId xmlns:p14="http://schemas.microsoft.com/office/powerpoint/2010/main" val="39321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tel 1"/>
          <p:cNvSpPr>
            <a:spLocks noGrp="1"/>
          </p:cNvSpPr>
          <p:nvPr>
            <p:ph type="title"/>
          </p:nvPr>
        </p:nvSpPr>
        <p:spPr>
          <a:xfrm>
            <a:off x="762001" y="803325"/>
            <a:ext cx="5314536" cy="1325563"/>
          </a:xfrm>
        </p:spPr>
        <p:txBody>
          <a:bodyPr>
            <a:normAutofit/>
          </a:bodyPr>
          <a:lstStyle/>
          <a:p>
            <a:r>
              <a:rPr lang="nb-NO" dirty="0"/>
              <a:t>Konsekvenser for mangfold?</a:t>
            </a:r>
          </a:p>
        </p:txBody>
      </p:sp>
      <p:sp>
        <p:nvSpPr>
          <p:cNvPr id="3" name="Plassholder for innhold 2"/>
          <p:cNvSpPr>
            <a:spLocks noGrp="1"/>
          </p:cNvSpPr>
          <p:nvPr>
            <p:ph idx="1"/>
          </p:nvPr>
        </p:nvSpPr>
        <p:spPr>
          <a:xfrm>
            <a:off x="762000" y="2279018"/>
            <a:ext cx="5314543" cy="3375920"/>
          </a:xfrm>
        </p:spPr>
        <p:txBody>
          <a:bodyPr anchor="t">
            <a:normAutofit fontScale="92500"/>
          </a:bodyPr>
          <a:lstStyle/>
          <a:p>
            <a:r>
              <a:rPr lang="nb-NO" dirty="0"/>
              <a:t>Bruken av strenge måleinstrumenter i rekruttering kan motvirke bias, og åpne opp for grupper som ellers ville vært utsatt for diskriminering</a:t>
            </a:r>
          </a:p>
          <a:p>
            <a:endParaRPr lang="nb-NO" dirty="0"/>
          </a:p>
          <a:p>
            <a:r>
              <a:rPr lang="nb-NO" dirty="0"/>
              <a:t>Men de kan også redusere mangfold fordi de snevrer inn hvilken kompetanse som teller</a:t>
            </a:r>
          </a:p>
          <a:p>
            <a:endParaRPr lang="nb-NO" sz="1800" dirty="0"/>
          </a:p>
          <a:p>
            <a:endParaRPr lang="nb-NO" sz="1800" dirty="0"/>
          </a:p>
        </p:txBody>
      </p:sp>
      <p:sp>
        <p:nvSpPr>
          <p:cNvPr id="16" name="Freeform: Shape 15">
            <a:extLst>
              <a:ext uri="{FF2B5EF4-FFF2-40B4-BE49-F238E27FC236}">
                <a16:creationId xmlns:a16="http://schemas.microsoft.com/office/drawing/2014/main" id="{CF62D2A7-8207-488C-9F46-316BA81A16C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44106A6-52A8-49CE-BCC8-F167822AA156}"/>
              </a:ext>
            </a:extLst>
          </p:cNvPr>
          <p:cNvPicPr>
            <a:picLocks noChangeAspect="1"/>
          </p:cNvPicPr>
          <p:nvPr/>
        </p:nvPicPr>
        <p:blipFill rotWithShape="1">
          <a:blip r:embed="rId3"/>
          <a:srcRect l="11765" r="17714"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276263819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48F891-F0F4-4E99-BA30-872573B34198}"/>
              </a:ext>
            </a:extLst>
          </p:cNvPr>
          <p:cNvSpPr>
            <a:spLocks noGrp="1"/>
          </p:cNvSpPr>
          <p:nvPr>
            <p:ph type="title"/>
          </p:nvPr>
        </p:nvSpPr>
        <p:spPr>
          <a:xfrm>
            <a:off x="686834" y="1153572"/>
            <a:ext cx="3200400" cy="4461163"/>
          </a:xfrm>
        </p:spPr>
        <p:txBody>
          <a:bodyPr>
            <a:normAutofit/>
          </a:bodyPr>
          <a:lstStyle/>
          <a:p>
            <a:r>
              <a:rPr lang="nb-NO" sz="2400" dirty="0">
                <a:solidFill>
                  <a:srgbClr val="FFFFFF"/>
                </a:solidFill>
              </a:rPr>
              <a:t>Bredere kompetanseforståelse kan gi mer rom for mangfold</a:t>
            </a:r>
            <a:endParaRPr lang="nb-NO" sz="2400">
              <a:solidFill>
                <a:srgbClr val="FFFFFF"/>
              </a:solidFill>
            </a:endParaRPr>
          </a:p>
        </p:txBody>
      </p:sp>
      <p:sp>
        <p:nvSpPr>
          <p:cNvPr id="23" name="Arc 22">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5A83069B-BFA5-4200-AD31-A36BC7272FE1}"/>
              </a:ext>
            </a:extLst>
          </p:cNvPr>
          <p:cNvSpPr>
            <a:spLocks noGrp="1"/>
          </p:cNvSpPr>
          <p:nvPr>
            <p:ph idx="1"/>
          </p:nvPr>
        </p:nvSpPr>
        <p:spPr>
          <a:xfrm>
            <a:off x="4447308" y="591344"/>
            <a:ext cx="6906491" cy="5585619"/>
          </a:xfrm>
        </p:spPr>
        <p:txBody>
          <a:bodyPr anchor="ctr">
            <a:normAutofit/>
          </a:bodyPr>
          <a:lstStyle/>
          <a:p>
            <a:pPr>
              <a:lnSpc>
                <a:spcPct val="90000"/>
              </a:lnSpc>
              <a:spcAft>
                <a:spcPts val="800"/>
              </a:spcAft>
            </a:pPr>
            <a:r>
              <a:rPr lang="nb-NO" sz="2700" dirty="0">
                <a:effectLst/>
                <a:latin typeface="Calibri" panose="020F0502020204030204" pitchFamily="34" charset="0"/>
                <a:ea typeface="Calibri" panose="020F0502020204030204" pitchFamily="34" charset="0"/>
                <a:cs typeface="Times New Roman" panose="02020603050405020304" pitchFamily="18" charset="0"/>
              </a:rPr>
              <a:t>Dersom man har et for </a:t>
            </a:r>
            <a:r>
              <a:rPr lang="nb-NO"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smalt kvalitetskriterium</a:t>
            </a:r>
            <a:r>
              <a:rPr lang="nb-NO" sz="2700" dirty="0">
                <a:effectLst/>
                <a:latin typeface="Calibri" panose="020F0502020204030204" pitchFamily="34" charset="0"/>
                <a:ea typeface="Calibri" panose="020F0502020204030204" pitchFamily="34" charset="0"/>
                <a:cs typeface="Times New Roman" panose="02020603050405020304" pitchFamily="18" charset="0"/>
              </a:rPr>
              <a:t>, blir kandidatene </a:t>
            </a:r>
            <a:r>
              <a:rPr lang="nb-NO" sz="27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mer like</a:t>
            </a:r>
            <a:r>
              <a:rPr lang="nb-NO" sz="27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90000"/>
              </a:lnSpc>
              <a:spcAft>
                <a:spcPts val="800"/>
              </a:spcAft>
            </a:pPr>
            <a:r>
              <a:rPr lang="nb-NO" sz="2700" dirty="0">
                <a:effectLst/>
                <a:latin typeface="Calibri" panose="020F0502020204030204" pitchFamily="34" charset="0"/>
                <a:ea typeface="Calibri" panose="020F0502020204030204" pitchFamily="34" charset="0"/>
                <a:cs typeface="Times New Roman" panose="02020603050405020304" pitchFamily="18" charset="0"/>
              </a:rPr>
              <a:t>dersom man har bredere kvalitetskriterier, kan det også være rom for større variasjon blant kandidatene</a:t>
            </a:r>
            <a:endParaRPr lang="nb-NO" sz="2700" dirty="0">
              <a:latin typeface="Calibri" panose="020F0502020204030204" pitchFamily="34" charset="0"/>
              <a:ea typeface="Calibri" panose="020F0502020204030204" pitchFamily="34" charset="0"/>
              <a:cs typeface="Times New Roman" panose="02020603050405020304" pitchFamily="18" charset="0"/>
            </a:endParaRPr>
          </a:p>
          <a:p>
            <a:pPr lvl="1">
              <a:lnSpc>
                <a:spcPct val="90000"/>
              </a:lnSpc>
              <a:spcAft>
                <a:spcPts val="800"/>
              </a:spcAft>
              <a:buFont typeface="Wingdings" panose="05000000000000000000" pitchFamily="2" charset="2"/>
              <a:buChar char="Ø"/>
            </a:pPr>
            <a:r>
              <a:rPr lang="nb-NO"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kompetanseprofiler</a:t>
            </a:r>
            <a:r>
              <a:rPr lang="nb-NO" sz="2300" dirty="0">
                <a:effectLst/>
                <a:latin typeface="Calibri" panose="020F0502020204030204" pitchFamily="34" charset="0"/>
                <a:ea typeface="Calibri" panose="020F0502020204030204" pitchFamily="34" charset="0"/>
                <a:cs typeface="Times New Roman" panose="02020603050405020304" pitchFamily="18" charset="0"/>
              </a:rPr>
              <a:t> </a:t>
            </a:r>
          </a:p>
          <a:p>
            <a:pPr lvl="1">
              <a:lnSpc>
                <a:spcPct val="90000"/>
              </a:lnSpc>
              <a:spcAft>
                <a:spcPts val="800"/>
              </a:spcAft>
              <a:buFont typeface="Wingdings" panose="05000000000000000000" pitchFamily="2" charset="2"/>
              <a:buChar char="Ø"/>
            </a:pPr>
            <a:r>
              <a:rPr lang="nb-NO" sz="23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demografiske kjennetegn</a:t>
            </a:r>
            <a:r>
              <a:rPr lang="nb-NO" sz="2300" dirty="0">
                <a:effectLst/>
                <a:latin typeface="Calibri" panose="020F0502020204030204" pitchFamily="34" charset="0"/>
                <a:ea typeface="Calibri" panose="020F0502020204030204" pitchFamily="34" charset="0"/>
                <a:cs typeface="Times New Roman" panose="02020603050405020304" pitchFamily="18" charset="0"/>
              </a:rPr>
              <a:t> (kjønn, geografi, alder, etnisitet, sosial bakgrunn).</a:t>
            </a:r>
          </a:p>
          <a:p>
            <a:pPr marL="0" indent="0">
              <a:lnSpc>
                <a:spcPct val="90000"/>
              </a:lnSpc>
              <a:buNone/>
            </a:pPr>
            <a:endParaRPr lang="nb-NO" sz="2700" dirty="0"/>
          </a:p>
        </p:txBody>
      </p:sp>
    </p:spTree>
    <p:extLst>
      <p:ext uri="{BB962C8B-B14F-4D97-AF65-F5344CB8AC3E}">
        <p14:creationId xmlns:p14="http://schemas.microsoft.com/office/powerpoint/2010/main" val="182424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8638" y="386930"/>
            <a:ext cx="9236700" cy="1188950"/>
          </a:xfrm>
        </p:spPr>
        <p:txBody>
          <a:bodyPr anchor="b">
            <a:normAutofit/>
          </a:bodyPr>
          <a:lstStyle/>
          <a:p>
            <a:r>
              <a:rPr lang="nb-NO" sz="4200" dirty="0"/>
              <a:t>Videre lesning</a:t>
            </a:r>
          </a:p>
        </p:txBody>
      </p:sp>
      <p:sp>
        <p:nvSpPr>
          <p:cNvPr id="3" name="Content Placeholder 2"/>
          <p:cNvSpPr>
            <a:spLocks noGrp="1"/>
          </p:cNvSpPr>
          <p:nvPr>
            <p:ph idx="1"/>
          </p:nvPr>
        </p:nvSpPr>
        <p:spPr>
          <a:xfrm>
            <a:off x="793660" y="2027583"/>
            <a:ext cx="10143668" cy="4007457"/>
          </a:xfrm>
        </p:spPr>
        <p:txBody>
          <a:bodyPr anchor="ctr">
            <a:normAutofit/>
          </a:bodyPr>
          <a:lstStyle/>
          <a:p>
            <a:r>
              <a:rPr lang="nb-NO" sz="2000" dirty="0"/>
              <a:t>«</a:t>
            </a:r>
            <a:r>
              <a:rPr lang="nb-NO" sz="2000" dirty="0" err="1"/>
              <a:t>Promoting</a:t>
            </a:r>
            <a:r>
              <a:rPr lang="nb-NO" sz="2000" dirty="0"/>
              <a:t> </a:t>
            </a:r>
            <a:r>
              <a:rPr lang="nb-NO" sz="2000" dirty="0" err="1"/>
              <a:t>diversity</a:t>
            </a:r>
            <a:r>
              <a:rPr lang="nb-NO" sz="2000" dirty="0"/>
              <a:t> </a:t>
            </a:r>
            <a:r>
              <a:rPr lang="nb-NO" sz="2000" dirty="0" err="1"/>
              <a:t>but</a:t>
            </a:r>
            <a:r>
              <a:rPr lang="nb-NO" sz="2000" dirty="0"/>
              <a:t> </a:t>
            </a:r>
            <a:r>
              <a:rPr lang="nb-NO" sz="2000" dirty="0" err="1"/>
              <a:t>striving</a:t>
            </a:r>
            <a:r>
              <a:rPr lang="nb-NO" sz="2000" dirty="0"/>
              <a:t> for </a:t>
            </a:r>
            <a:r>
              <a:rPr lang="nb-NO" sz="2000" dirty="0" err="1"/>
              <a:t>excellence</a:t>
            </a:r>
            <a:r>
              <a:rPr lang="nb-NO" sz="2000" dirty="0"/>
              <a:t>: </a:t>
            </a:r>
            <a:r>
              <a:rPr lang="nb-NO" sz="2000" dirty="0" err="1"/>
              <a:t>opening</a:t>
            </a:r>
            <a:r>
              <a:rPr lang="nb-NO" sz="2000" dirty="0"/>
              <a:t> </a:t>
            </a:r>
            <a:r>
              <a:rPr lang="nb-NO" sz="2000" dirty="0" err="1"/>
              <a:t>the</a:t>
            </a:r>
            <a:r>
              <a:rPr lang="nb-NO" sz="2000" dirty="0"/>
              <a:t> ‘</a:t>
            </a:r>
            <a:r>
              <a:rPr lang="nb-NO" sz="2000" dirty="0" err="1"/>
              <a:t>black</a:t>
            </a:r>
            <a:r>
              <a:rPr lang="nb-NO" sz="2000" dirty="0"/>
              <a:t> </a:t>
            </a:r>
            <a:r>
              <a:rPr lang="nb-NO" sz="2000" dirty="0" err="1"/>
              <a:t>box'</a:t>
            </a:r>
            <a:r>
              <a:rPr lang="nb-NO" sz="2000" dirty="0"/>
              <a:t> </a:t>
            </a:r>
            <a:r>
              <a:rPr lang="nb-NO" sz="2000" dirty="0" err="1"/>
              <a:t>of</a:t>
            </a:r>
            <a:r>
              <a:rPr lang="nb-NO" sz="2000" dirty="0"/>
              <a:t> </a:t>
            </a:r>
            <a:r>
              <a:rPr lang="nb-NO" sz="2000" dirty="0" err="1"/>
              <a:t>academic</a:t>
            </a:r>
            <a:r>
              <a:rPr lang="nb-NO" sz="2000" dirty="0"/>
              <a:t> </a:t>
            </a:r>
            <a:r>
              <a:rPr lang="nb-NO" sz="2000" dirty="0" err="1"/>
              <a:t>hiring</a:t>
            </a:r>
            <a:r>
              <a:rPr lang="nb-NO" sz="2000" dirty="0"/>
              <a:t>», </a:t>
            </a:r>
            <a:r>
              <a:rPr lang="nb-NO" sz="2000" i="1" dirty="0"/>
              <a:t>Sociology</a:t>
            </a:r>
            <a:r>
              <a:rPr lang="nb-NO" sz="2000" dirty="0"/>
              <a:t> 2021, med Orupabo</a:t>
            </a:r>
          </a:p>
          <a:p>
            <a:r>
              <a:rPr lang="nb-NO" sz="2000" dirty="0"/>
              <a:t>«Tillit, sosial orden og kunnskap: sosiologiske perspektiver på tillitens natur og funksjon i </a:t>
            </a:r>
            <a:r>
              <a:rPr lang="nb-NO" sz="2000" dirty="0" err="1"/>
              <a:t>senmoderne</a:t>
            </a:r>
            <a:r>
              <a:rPr lang="nb-NO" sz="2000" dirty="0"/>
              <a:t> samfunn», </a:t>
            </a:r>
            <a:r>
              <a:rPr lang="nb-NO" sz="2000" i="1" dirty="0"/>
              <a:t>Tidsskrift for samfunnsforskning </a:t>
            </a:r>
            <a:r>
              <a:rPr lang="nb-NO" sz="2000" dirty="0"/>
              <a:t>2021.</a:t>
            </a:r>
          </a:p>
          <a:p>
            <a:r>
              <a:rPr lang="nb-NO" sz="2000" dirty="0"/>
              <a:t>«The </a:t>
            </a:r>
            <a:r>
              <a:rPr lang="nb-NO" sz="2000" dirty="0" err="1"/>
              <a:t>bureaucratic</a:t>
            </a:r>
            <a:r>
              <a:rPr lang="nb-NO" sz="2000" dirty="0"/>
              <a:t> </a:t>
            </a:r>
            <a:r>
              <a:rPr lang="nb-NO" sz="2000" dirty="0" err="1"/>
              <a:t>power</a:t>
            </a:r>
            <a:r>
              <a:rPr lang="nb-NO" sz="2000" dirty="0"/>
              <a:t> in note-</a:t>
            </a:r>
            <a:r>
              <a:rPr lang="nb-NO" sz="2000" dirty="0" err="1"/>
              <a:t>writing</a:t>
            </a:r>
            <a:r>
              <a:rPr lang="nb-NO" sz="2000" dirty="0"/>
              <a:t>», </a:t>
            </a:r>
            <a:r>
              <a:rPr lang="nb-NO" sz="2000" i="1" dirty="0"/>
              <a:t>British Journal </a:t>
            </a:r>
            <a:r>
              <a:rPr lang="nb-NO" sz="2000" i="1" dirty="0" err="1"/>
              <a:t>of</a:t>
            </a:r>
            <a:r>
              <a:rPr lang="nb-NO" sz="2000" i="1" dirty="0"/>
              <a:t> Sociology </a:t>
            </a:r>
            <a:r>
              <a:rPr lang="nb-NO" sz="2000" dirty="0"/>
              <a:t>2019, med Asdal. </a:t>
            </a:r>
          </a:p>
          <a:p>
            <a:r>
              <a:rPr lang="en-GB" sz="2000" dirty="0"/>
              <a:t>“Elite Circulation and the Convertibility of Knowledge. Comparing Different Types and Forms of Knowledge and Degrees of Elite Circulation in Europe” </a:t>
            </a:r>
            <a:r>
              <a:rPr lang="en-GB" sz="2000" i="1" dirty="0"/>
              <a:t>Journal of Education and Work, </a:t>
            </a:r>
            <a:r>
              <a:rPr lang="en-GB" sz="2000" dirty="0"/>
              <a:t>issue nr 2.</a:t>
            </a:r>
            <a:endParaRPr lang="nb-NO" sz="2000" dirty="0"/>
          </a:p>
          <a:p>
            <a:r>
              <a:rPr lang="nb-NO" sz="2000" dirty="0"/>
              <a:t>«</a:t>
            </a:r>
            <a:r>
              <a:rPr lang="nb-NO" sz="2000" dirty="0" err="1"/>
              <a:t>Contextually</a:t>
            </a:r>
            <a:r>
              <a:rPr lang="nb-NO" sz="2000" dirty="0"/>
              <a:t> </a:t>
            </a:r>
            <a:r>
              <a:rPr lang="nb-NO" sz="2000" dirty="0" err="1"/>
              <a:t>bound</a:t>
            </a:r>
            <a:r>
              <a:rPr lang="nb-NO" sz="2000" dirty="0"/>
              <a:t> </a:t>
            </a:r>
            <a:r>
              <a:rPr lang="nb-NO" sz="2000" dirty="0" err="1"/>
              <a:t>authoritative</a:t>
            </a:r>
            <a:r>
              <a:rPr lang="nb-NO" sz="2000" dirty="0"/>
              <a:t> </a:t>
            </a:r>
            <a:r>
              <a:rPr lang="nb-NO" sz="2000" dirty="0" err="1"/>
              <a:t>knowledge</a:t>
            </a:r>
            <a:r>
              <a:rPr lang="nb-NO" sz="2000" dirty="0"/>
              <a:t>», </a:t>
            </a:r>
            <a:r>
              <a:rPr lang="nb-NO" sz="2000" i="1" dirty="0"/>
              <a:t>World Yearbook </a:t>
            </a:r>
            <a:r>
              <a:rPr lang="nb-NO" sz="2000" i="1" dirty="0" err="1"/>
              <a:t>of</a:t>
            </a:r>
            <a:r>
              <a:rPr lang="nb-NO" sz="2000" i="1" dirty="0"/>
              <a:t> </a:t>
            </a:r>
            <a:r>
              <a:rPr lang="nb-NO" sz="2000" i="1" dirty="0" err="1"/>
              <a:t>Education</a:t>
            </a:r>
            <a:r>
              <a:rPr lang="nb-NO" sz="2000" i="1" dirty="0"/>
              <a:t> 2015</a:t>
            </a:r>
            <a:endParaRPr lang="nb-NO" sz="2000" dirty="0"/>
          </a:p>
          <a:p>
            <a:pPr marL="0" indent="0">
              <a:buNone/>
            </a:pPr>
            <a:endParaRPr lang="nb-NO" sz="1500" dirty="0"/>
          </a:p>
        </p:txBody>
      </p:sp>
    </p:spTree>
    <p:extLst>
      <p:ext uri="{BB962C8B-B14F-4D97-AF65-F5344CB8AC3E}">
        <p14:creationId xmlns:p14="http://schemas.microsoft.com/office/powerpoint/2010/main" val="994273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9C53B-14C2-40DF-9107-D8BE1BBBFF9E}"/>
              </a:ext>
            </a:extLst>
          </p:cNvPr>
          <p:cNvSpPr>
            <a:spLocks noGrp="1"/>
          </p:cNvSpPr>
          <p:nvPr>
            <p:ph type="title"/>
          </p:nvPr>
        </p:nvSpPr>
        <p:spPr/>
        <p:txBody>
          <a:bodyPr/>
          <a:lstStyle/>
          <a:p>
            <a:r>
              <a:rPr lang="nb-NO" dirty="0"/>
              <a:t>To empirisk baserte studier av rekruttering</a:t>
            </a:r>
          </a:p>
        </p:txBody>
      </p:sp>
      <p:sp>
        <p:nvSpPr>
          <p:cNvPr id="3" name="Content Placeholder 2">
            <a:extLst>
              <a:ext uri="{FF2B5EF4-FFF2-40B4-BE49-F238E27FC236}">
                <a16:creationId xmlns:a16="http://schemas.microsoft.com/office/drawing/2014/main" id="{0193A83D-7AD0-4EE3-BA33-7F28599F4A7B}"/>
              </a:ext>
            </a:extLst>
          </p:cNvPr>
          <p:cNvSpPr>
            <a:spLocks noGrp="1"/>
          </p:cNvSpPr>
          <p:nvPr>
            <p:ph idx="1"/>
          </p:nvPr>
        </p:nvSpPr>
        <p:spPr>
          <a:xfrm>
            <a:off x="838200" y="1690688"/>
            <a:ext cx="10515600" cy="4486275"/>
          </a:xfrm>
        </p:spPr>
        <p:txBody>
          <a:bodyPr>
            <a:normAutofit/>
          </a:bodyPr>
          <a:lstStyle/>
          <a:p>
            <a:r>
              <a:rPr lang="nb-NO" dirty="0"/>
              <a:t>Rekruttering til </a:t>
            </a:r>
            <a:r>
              <a:rPr lang="nb-NO" u="sng" dirty="0"/>
              <a:t>lederstillinger i sentralforvaltningen i Norge, Storbritannia og Frankrike</a:t>
            </a:r>
          </a:p>
          <a:p>
            <a:r>
              <a:rPr lang="nb-NO" dirty="0"/>
              <a:t>Rekruttering til </a:t>
            </a:r>
            <a:r>
              <a:rPr lang="nb-NO" u="sng" dirty="0"/>
              <a:t>høyere vitenskapelige stillinger ved norske universiteter</a:t>
            </a:r>
          </a:p>
          <a:p>
            <a:r>
              <a:rPr lang="nb-NO" dirty="0"/>
              <a:t>I begge studiene er jeg interessert i </a:t>
            </a:r>
          </a:p>
          <a:p>
            <a:pPr lvl="1">
              <a:buFont typeface="Wingdings" panose="05000000000000000000" pitchFamily="2" charset="2"/>
              <a:buChar char="Ø"/>
            </a:pPr>
            <a:r>
              <a:rPr lang="nb-NO" dirty="0">
                <a:solidFill>
                  <a:srgbClr val="FF0000"/>
                </a:solidFill>
              </a:rPr>
              <a:t>hva slags kompetanse som verdsettes i rekrutteringsprosessen</a:t>
            </a:r>
          </a:p>
          <a:p>
            <a:r>
              <a:rPr lang="nb-NO" dirty="0"/>
              <a:t>Jeg er også opptatt av hvorvidt og hvordan rekrutteringsprosessen gir rom for et mangfold av kandidatprofiler </a:t>
            </a:r>
          </a:p>
          <a:p>
            <a:pPr lvl="1">
              <a:buFont typeface="Wingdings" panose="05000000000000000000" pitchFamily="2" charset="2"/>
              <a:buChar char="Ø"/>
            </a:pPr>
            <a:r>
              <a:rPr lang="nb-NO" dirty="0"/>
              <a:t>demografisk mangfold </a:t>
            </a:r>
          </a:p>
          <a:p>
            <a:pPr lvl="1">
              <a:buFont typeface="Wingdings" panose="05000000000000000000" pitchFamily="2" charset="2"/>
              <a:buChar char="Ø"/>
            </a:pPr>
            <a:r>
              <a:rPr lang="nb-NO" dirty="0"/>
              <a:t>kompetansemangfold</a:t>
            </a:r>
          </a:p>
        </p:txBody>
      </p:sp>
    </p:spTree>
    <p:extLst>
      <p:ext uri="{BB962C8B-B14F-4D97-AF65-F5344CB8AC3E}">
        <p14:creationId xmlns:p14="http://schemas.microsoft.com/office/powerpoint/2010/main" val="280288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23D94-DD6A-4479-BC51-C9FCD3F455AB}"/>
              </a:ext>
            </a:extLst>
          </p:cNvPr>
          <p:cNvSpPr>
            <a:spLocks noGrp="1"/>
          </p:cNvSpPr>
          <p:nvPr>
            <p:ph type="title"/>
          </p:nvPr>
        </p:nvSpPr>
        <p:spPr>
          <a:xfrm>
            <a:off x="686834" y="1153572"/>
            <a:ext cx="3200400" cy="4461163"/>
          </a:xfrm>
        </p:spPr>
        <p:txBody>
          <a:bodyPr>
            <a:normAutofit/>
          </a:bodyPr>
          <a:lstStyle/>
          <a:p>
            <a:r>
              <a:rPr lang="nb-NO" sz="4000" dirty="0">
                <a:solidFill>
                  <a:srgbClr val="FFFFFF"/>
                </a:solidFill>
              </a:rPr>
              <a:t>Rekruttering til lederstillinger i sentral-forvaltningen</a:t>
            </a:r>
          </a:p>
        </p:txBody>
      </p:sp>
      <p:sp>
        <p:nvSpPr>
          <p:cNvPr id="7"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C7771E9C-A72E-4D92-9C36-DF3FC1A62E6F}"/>
              </a:ext>
            </a:extLst>
          </p:cNvPr>
          <p:cNvSpPr>
            <a:spLocks noGrp="1"/>
          </p:cNvSpPr>
          <p:nvPr>
            <p:ph idx="1"/>
          </p:nvPr>
        </p:nvSpPr>
        <p:spPr>
          <a:xfrm>
            <a:off x="4447308" y="591344"/>
            <a:ext cx="6906491" cy="5585619"/>
          </a:xfrm>
        </p:spPr>
        <p:txBody>
          <a:bodyPr anchor="ctr">
            <a:normAutofit/>
          </a:bodyPr>
          <a:lstStyle/>
          <a:p>
            <a:pPr marL="0" indent="0">
              <a:buNone/>
            </a:pPr>
            <a:endParaRPr lang="nb-NO" dirty="0"/>
          </a:p>
          <a:p>
            <a:pPr marL="0" indent="0">
              <a:buNone/>
            </a:pPr>
            <a:endParaRPr lang="nb-NO" dirty="0"/>
          </a:p>
          <a:p>
            <a:pPr marL="0" indent="0">
              <a:buNone/>
            </a:pPr>
            <a:r>
              <a:rPr lang="nb-NO" sz="2400" dirty="0"/>
              <a:t>En sammenlignende studie av rekruttering til lederstillinger i sentralforvaltningen i </a:t>
            </a:r>
          </a:p>
          <a:p>
            <a:pPr marL="0" indent="0">
              <a:buNone/>
            </a:pPr>
            <a:r>
              <a:rPr lang="nb-NO" sz="2400" dirty="0"/>
              <a:t>Norge, Frankrike og Storbritannia</a:t>
            </a:r>
          </a:p>
          <a:p>
            <a:pPr>
              <a:lnSpc>
                <a:spcPct val="150000"/>
              </a:lnSpc>
            </a:pPr>
            <a:r>
              <a:rPr lang="nb-NO" sz="2400" dirty="0"/>
              <a:t>Finans- og kulturdepartementene</a:t>
            </a:r>
          </a:p>
          <a:p>
            <a:pPr>
              <a:lnSpc>
                <a:spcPct val="150000"/>
              </a:lnSpc>
            </a:pPr>
            <a:r>
              <a:rPr lang="nb-NO" sz="2400" dirty="0"/>
              <a:t>81 kvalitative intervjuer på </a:t>
            </a:r>
            <a:r>
              <a:rPr lang="nb-NO" sz="2400" dirty="0" err="1"/>
              <a:t>ca</a:t>
            </a:r>
            <a:r>
              <a:rPr lang="nb-NO" sz="2400" dirty="0"/>
              <a:t> 1 time</a:t>
            </a:r>
          </a:p>
          <a:p>
            <a:pPr>
              <a:lnSpc>
                <a:spcPct val="150000"/>
              </a:lnSpc>
            </a:pPr>
            <a:r>
              <a:rPr lang="nb-NO" sz="2400" dirty="0"/>
              <a:t>Fra underdirektør og oppover</a:t>
            </a:r>
          </a:p>
          <a:p>
            <a:r>
              <a:rPr lang="nb-NO" sz="2400" dirty="0"/>
              <a:t>dokumenter og litteratur</a:t>
            </a:r>
          </a:p>
          <a:p>
            <a:pPr marL="0" indent="0">
              <a:buNone/>
            </a:pPr>
            <a:endParaRPr lang="nb-NO" dirty="0"/>
          </a:p>
        </p:txBody>
      </p:sp>
    </p:spTree>
    <p:extLst>
      <p:ext uri="{BB962C8B-B14F-4D97-AF65-F5344CB8AC3E}">
        <p14:creationId xmlns:p14="http://schemas.microsoft.com/office/powerpoint/2010/main" val="4293413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66B332A4-D438-4773-A77F-5ED49A448D9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DF9AD32D-FF05-44F4-BD4D-9CEE89B71EB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2555631" y="1441938"/>
            <a:ext cx="7080738" cy="3974124"/>
          </a:xfrm>
        </p:spPr>
        <p:txBody>
          <a:bodyPr>
            <a:normAutofit/>
          </a:bodyPr>
          <a:lstStyle/>
          <a:p>
            <a:pPr algn="ctr"/>
            <a:r>
              <a:rPr lang="nb-NO" sz="5400">
                <a:solidFill>
                  <a:schemeClr val="bg1">
                    <a:lumMod val="95000"/>
                    <a:lumOff val="5000"/>
                  </a:schemeClr>
                </a:solidFill>
              </a:rPr>
              <a:t>Kompetanse legitimerer innflytelse på politikkutformingen</a:t>
            </a:r>
            <a:br>
              <a:rPr lang="nb-NO" sz="5400">
                <a:solidFill>
                  <a:schemeClr val="bg1">
                    <a:lumMod val="95000"/>
                    <a:lumOff val="5000"/>
                  </a:schemeClr>
                </a:solidFill>
              </a:rPr>
            </a:br>
            <a:r>
              <a:rPr lang="nb-NO" sz="5400">
                <a:solidFill>
                  <a:schemeClr val="bg1">
                    <a:lumMod val="95000"/>
                    <a:lumOff val="5000"/>
                  </a:schemeClr>
                </a:solidFill>
              </a:rPr>
              <a:t> </a:t>
            </a:r>
            <a:br>
              <a:rPr lang="nb-NO" sz="5400">
                <a:solidFill>
                  <a:schemeClr val="bg1">
                    <a:lumMod val="95000"/>
                    <a:lumOff val="5000"/>
                  </a:schemeClr>
                </a:solidFill>
              </a:rPr>
            </a:br>
            <a:r>
              <a:rPr lang="nb-NO" sz="5400">
                <a:solidFill>
                  <a:schemeClr val="bg1">
                    <a:lumMod val="95000"/>
                    <a:lumOff val="5000"/>
                  </a:schemeClr>
                </a:solidFill>
              </a:rPr>
              <a:t>– </a:t>
            </a:r>
            <a:r>
              <a:rPr lang="nb-NO" sz="5400" i="1">
                <a:solidFill>
                  <a:schemeClr val="bg1">
                    <a:lumMod val="95000"/>
                    <a:lumOff val="5000"/>
                  </a:schemeClr>
                </a:solidFill>
              </a:rPr>
              <a:t>hva slags </a:t>
            </a:r>
            <a:r>
              <a:rPr lang="nb-NO" sz="5400">
                <a:solidFill>
                  <a:schemeClr val="bg1">
                    <a:lumMod val="95000"/>
                    <a:lumOff val="5000"/>
                  </a:schemeClr>
                </a:solidFill>
              </a:rPr>
              <a:t>kompetanse?</a:t>
            </a:r>
          </a:p>
        </p:txBody>
      </p:sp>
    </p:spTree>
    <p:extLst>
      <p:ext uri="{BB962C8B-B14F-4D97-AF65-F5344CB8AC3E}">
        <p14:creationId xmlns:p14="http://schemas.microsoft.com/office/powerpoint/2010/main" val="17892401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66687"/>
            <a:ext cx="10972800" cy="1143000"/>
          </a:xfrm>
        </p:spPr>
        <p:txBody>
          <a:bodyPr/>
          <a:lstStyle/>
          <a:p>
            <a:r>
              <a:rPr lang="nb-NO"/>
              <a:t>Ulike utdanninger</a:t>
            </a:r>
            <a:endParaRPr lang="nb-NO" dirty="0"/>
          </a:p>
        </p:txBody>
      </p:sp>
      <p:sp>
        <p:nvSpPr>
          <p:cNvPr id="3" name="Content Placeholder 2"/>
          <p:cNvSpPr>
            <a:spLocks noGrp="1"/>
          </p:cNvSpPr>
          <p:nvPr>
            <p:ph idx="1"/>
          </p:nvPr>
        </p:nvSpPr>
        <p:spPr>
          <a:xfrm>
            <a:off x="609600" y="1600201"/>
            <a:ext cx="10972800" cy="5062992"/>
          </a:xfrm>
        </p:spPr>
        <p:txBody>
          <a:bodyPr>
            <a:normAutofit fontScale="70000" lnSpcReduction="20000"/>
          </a:bodyPr>
          <a:lstStyle/>
          <a:p>
            <a:pPr marL="0" indent="0">
              <a:buNone/>
            </a:pPr>
            <a:r>
              <a:rPr lang="nb-NO" sz="3400" dirty="0"/>
              <a:t>Norge</a:t>
            </a:r>
          </a:p>
          <a:p>
            <a:pPr lvl="1">
              <a:buFont typeface="Wingdings" panose="05000000000000000000" pitchFamily="2" charset="2"/>
              <a:buChar char="Ø"/>
            </a:pPr>
            <a:r>
              <a:rPr lang="nb-NO" sz="2900" dirty="0"/>
              <a:t>Høyere grad fra universitet eller vitenskapelig høgskole </a:t>
            </a:r>
          </a:p>
          <a:p>
            <a:pPr lvl="1">
              <a:buFont typeface="Wingdings" panose="05000000000000000000" pitchFamily="2" charset="2"/>
              <a:buChar char="Ø"/>
            </a:pPr>
            <a:r>
              <a:rPr lang="nb-NO" sz="2900" dirty="0"/>
              <a:t>Finans: økonomi, jus, statsvitenskap</a:t>
            </a:r>
          </a:p>
          <a:p>
            <a:pPr lvl="1">
              <a:buFont typeface="Wingdings" panose="05000000000000000000" pitchFamily="2" charset="2"/>
              <a:buChar char="Ø"/>
            </a:pPr>
            <a:r>
              <a:rPr lang="nb-NO" sz="2900" dirty="0"/>
              <a:t>Kultur: humaniora eller samfunnsvitenskap (medievitenskap, litteratur, diverse)</a:t>
            </a:r>
          </a:p>
          <a:p>
            <a:pPr marL="0" indent="0">
              <a:buNone/>
            </a:pPr>
            <a:endParaRPr lang="nb-NO" dirty="0"/>
          </a:p>
          <a:p>
            <a:pPr marL="0" indent="0">
              <a:buNone/>
            </a:pPr>
            <a:r>
              <a:rPr lang="nb-NO" sz="3400" dirty="0"/>
              <a:t>Storbritannia</a:t>
            </a:r>
          </a:p>
          <a:p>
            <a:pPr lvl="1">
              <a:buFont typeface="Wingdings" panose="05000000000000000000" pitchFamily="2" charset="2"/>
              <a:buChar char="Ø"/>
            </a:pPr>
            <a:r>
              <a:rPr lang="nb-NO" sz="2900" dirty="0"/>
              <a:t>Lavere grad, helst fra Oxford eller Cambridge</a:t>
            </a:r>
          </a:p>
          <a:p>
            <a:pPr lvl="1">
              <a:buFont typeface="Wingdings" panose="05000000000000000000" pitchFamily="2" charset="2"/>
              <a:buChar char="Ø"/>
            </a:pPr>
            <a:r>
              <a:rPr lang="nb-NO" sz="2900" dirty="0"/>
              <a:t>Finans og kultur: hvilken som helst disiplin, helst humaniora (filosofi, litteratur, fysikk)</a:t>
            </a:r>
          </a:p>
          <a:p>
            <a:pPr marL="0" indent="0">
              <a:buNone/>
            </a:pPr>
            <a:endParaRPr lang="nb-NO" dirty="0"/>
          </a:p>
          <a:p>
            <a:pPr marL="0" indent="0">
              <a:buNone/>
            </a:pPr>
            <a:r>
              <a:rPr lang="nb-NO" sz="3400" dirty="0"/>
              <a:t>Frankrike </a:t>
            </a:r>
          </a:p>
          <a:p>
            <a:pPr lvl="1">
              <a:buFont typeface="Wingdings" panose="05000000000000000000" pitchFamily="2" charset="2"/>
              <a:buChar char="Ø"/>
            </a:pPr>
            <a:r>
              <a:rPr lang="nb-NO" sz="2900" dirty="0"/>
              <a:t>Høyere grad fra praksisrettet nasjonal byråkratskole (ENA)</a:t>
            </a:r>
          </a:p>
          <a:p>
            <a:pPr lvl="1">
              <a:buFont typeface="Wingdings" panose="05000000000000000000" pitchFamily="2" charset="2"/>
              <a:buChar char="Ø"/>
            </a:pPr>
            <a:r>
              <a:rPr lang="nb-NO" sz="2900" dirty="0"/>
              <a:t>Finans og kultur: blanding av økonomi, jus, statsvitenskap, praksis, byråkrater står for undervisningen, ikke forskere</a:t>
            </a:r>
          </a:p>
          <a:p>
            <a:pPr marL="0" indent="0">
              <a:buNone/>
            </a:pPr>
            <a:endParaRPr lang="nb-NO" sz="3300" dirty="0"/>
          </a:p>
          <a:p>
            <a:pPr marL="0" indent="0">
              <a:buNone/>
            </a:pPr>
            <a:r>
              <a:rPr lang="nb-NO" sz="3300" b="1" dirty="0">
                <a:solidFill>
                  <a:srgbClr val="FF0000"/>
                </a:solidFill>
              </a:rPr>
              <a:t>Norge verdsetter spesialistkompetanse, Storbritannia og Frankrike generalistkompetanse</a:t>
            </a:r>
          </a:p>
        </p:txBody>
      </p:sp>
    </p:spTree>
    <p:extLst>
      <p:ext uri="{BB962C8B-B14F-4D97-AF65-F5344CB8AC3E}">
        <p14:creationId xmlns:p14="http://schemas.microsoft.com/office/powerpoint/2010/main" val="1977101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1000"/>
                                        <p:tgtEl>
                                          <p:spTgt spid="3">
                                            <p:txEl>
                                              <p:pRg st="6" end="6"/>
                                            </p:txEl>
                                          </p:spTgt>
                                        </p:tgtEl>
                                      </p:cBhvr>
                                    </p:animEffect>
                                    <p:anim calcmode="lin" valueType="num">
                                      <p:cBhvr>
                                        <p:cTn id="3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1000"/>
                                        <p:tgtEl>
                                          <p:spTgt spid="3">
                                            <p:txEl>
                                              <p:pRg st="9" end="9"/>
                                            </p:txEl>
                                          </p:spTgt>
                                        </p:tgtEl>
                                      </p:cBhvr>
                                    </p:animEffect>
                                    <p:anim calcmode="lin" valueType="num">
                                      <p:cBhvr>
                                        <p:cTn id="4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9" end="9"/>
                                            </p:txEl>
                                          </p:spTgt>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1000"/>
                                        <p:tgtEl>
                                          <p:spTgt spid="3">
                                            <p:txEl>
                                              <p:pRg st="10" end="10"/>
                                            </p:txEl>
                                          </p:spTgt>
                                        </p:tgtEl>
                                      </p:cBhvr>
                                    </p:animEffect>
                                    <p:anim calcmode="lin" valueType="num">
                                      <p:cBhvr>
                                        <p:cTn id="52"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3"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fade">
                                      <p:cBhvr>
                                        <p:cTn id="56" dur="1000"/>
                                        <p:tgtEl>
                                          <p:spTgt spid="3">
                                            <p:txEl>
                                              <p:pRg st="11" end="11"/>
                                            </p:txEl>
                                          </p:spTgt>
                                        </p:tgtEl>
                                      </p:cBhvr>
                                    </p:animEffect>
                                    <p:anim calcmode="lin" valueType="num">
                                      <p:cBhvr>
                                        <p:cTn id="57"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animEffect transition="in" filter="fade">
                                      <p:cBhvr>
                                        <p:cTn id="63" dur="1000"/>
                                        <p:tgtEl>
                                          <p:spTgt spid="3">
                                            <p:txEl>
                                              <p:pRg st="13" end="13"/>
                                            </p:txEl>
                                          </p:spTgt>
                                        </p:tgtEl>
                                      </p:cBhvr>
                                    </p:animEffect>
                                    <p:anim calcmode="lin" valueType="num">
                                      <p:cBhvr>
                                        <p:cTn id="64" dur="1000" fill="hold"/>
                                        <p:tgtEl>
                                          <p:spTgt spid="3">
                                            <p:txEl>
                                              <p:pRg st="13" end="13"/>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86834" y="1153572"/>
            <a:ext cx="3200400" cy="4461163"/>
          </a:xfrm>
        </p:spPr>
        <p:txBody>
          <a:bodyPr>
            <a:normAutofit/>
          </a:bodyPr>
          <a:lstStyle/>
          <a:p>
            <a:pPr>
              <a:lnSpc>
                <a:spcPct val="90000"/>
              </a:lnSpc>
            </a:pPr>
            <a:r>
              <a:rPr lang="nb-NO" sz="3700" dirty="0">
                <a:solidFill>
                  <a:srgbClr val="FFFFFF"/>
                </a:solidFill>
              </a:rPr>
              <a:t>Hvilke generelle ferdigheter?</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p:cNvSpPr>
            <a:spLocks noGrp="1"/>
          </p:cNvSpPr>
          <p:nvPr>
            <p:ph idx="1"/>
          </p:nvPr>
        </p:nvSpPr>
        <p:spPr>
          <a:xfrm>
            <a:off x="4447308" y="591344"/>
            <a:ext cx="6906491" cy="5585619"/>
          </a:xfrm>
        </p:spPr>
        <p:txBody>
          <a:bodyPr anchor="ctr">
            <a:normAutofit/>
          </a:bodyPr>
          <a:lstStyle/>
          <a:p>
            <a:r>
              <a:rPr lang="nb-NO" dirty="0"/>
              <a:t>Retorikk (skrive- og taleferdigheter)</a:t>
            </a:r>
          </a:p>
          <a:p>
            <a:r>
              <a:rPr lang="nb-NO" dirty="0"/>
              <a:t>Tempo</a:t>
            </a:r>
          </a:p>
          <a:p>
            <a:r>
              <a:rPr lang="nb-NO" dirty="0"/>
              <a:t>Intelligens</a:t>
            </a:r>
          </a:p>
          <a:p>
            <a:r>
              <a:rPr lang="nb-NO" dirty="0"/>
              <a:t>Selvsikkerhet</a:t>
            </a:r>
          </a:p>
        </p:txBody>
      </p:sp>
    </p:spTree>
    <p:extLst>
      <p:ext uri="{BB962C8B-B14F-4D97-AF65-F5344CB8AC3E}">
        <p14:creationId xmlns:p14="http://schemas.microsoft.com/office/powerpoint/2010/main" val="316342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7A9BB7-0C6D-432A-81A2-8FB1E8C61C2F}"/>
              </a:ext>
            </a:extLst>
          </p:cNvPr>
          <p:cNvSpPr>
            <a:spLocks noGrp="1"/>
          </p:cNvSpPr>
          <p:nvPr>
            <p:ph type="title"/>
          </p:nvPr>
        </p:nvSpPr>
        <p:spPr>
          <a:xfrm>
            <a:off x="1171074" y="1396686"/>
            <a:ext cx="3240506" cy="4064628"/>
          </a:xfrm>
        </p:spPr>
        <p:txBody>
          <a:bodyPr>
            <a:normAutofit/>
          </a:bodyPr>
          <a:lstStyle/>
          <a:p>
            <a:r>
              <a:rPr lang="nb-NO">
                <a:solidFill>
                  <a:srgbClr val="FFFFFF"/>
                </a:solidFill>
              </a:rPr>
              <a:t>I det praktiske arbeidet gjorde alle det samme</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5C9BA65-E9A0-48C8-B5F9-3814AC164DBB}"/>
              </a:ext>
            </a:extLst>
          </p:cNvPr>
          <p:cNvSpPr>
            <a:spLocks noGrp="1"/>
          </p:cNvSpPr>
          <p:nvPr>
            <p:ph idx="1"/>
          </p:nvPr>
        </p:nvSpPr>
        <p:spPr>
          <a:xfrm>
            <a:off x="5370153" y="1526033"/>
            <a:ext cx="5536397" cy="3935281"/>
          </a:xfrm>
        </p:spPr>
        <p:txBody>
          <a:bodyPr>
            <a:normAutofit/>
          </a:bodyPr>
          <a:lstStyle/>
          <a:p>
            <a:pPr marL="0" indent="0">
              <a:buNone/>
            </a:pPr>
            <a:r>
              <a:rPr lang="nb-NO" dirty="0"/>
              <a:t>…for å mestre det daglige arbeidet påpekte også de norske behovet for de samme </a:t>
            </a:r>
            <a:r>
              <a:rPr lang="nb-NO" b="1" dirty="0"/>
              <a:t>generelle ferdighetene </a:t>
            </a:r>
          </a:p>
        </p:txBody>
      </p:sp>
    </p:spTree>
    <p:extLst>
      <p:ext uri="{BB962C8B-B14F-4D97-AF65-F5344CB8AC3E}">
        <p14:creationId xmlns:p14="http://schemas.microsoft.com/office/powerpoint/2010/main" val="3103692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922114"/>
          </a:xfrm>
        </p:spPr>
        <p:txBody>
          <a:bodyPr>
            <a:normAutofit fontScale="90000"/>
          </a:bodyPr>
          <a:lstStyle/>
          <a:p>
            <a:r>
              <a:rPr lang="nb-NO" dirty="0"/>
              <a:t>Spesialistkompetanse ikke like viktig som det hevdes?</a:t>
            </a:r>
          </a:p>
        </p:txBody>
      </p:sp>
      <p:sp>
        <p:nvSpPr>
          <p:cNvPr id="3" name="Content Placeholder 2"/>
          <p:cNvSpPr>
            <a:spLocks noGrp="1"/>
          </p:cNvSpPr>
          <p:nvPr>
            <p:ph idx="1"/>
          </p:nvPr>
        </p:nvSpPr>
        <p:spPr>
          <a:xfrm>
            <a:off x="1981200" y="1600200"/>
            <a:ext cx="8229600" cy="4637112"/>
          </a:xfrm>
        </p:spPr>
        <p:txBody>
          <a:bodyPr>
            <a:noAutofit/>
          </a:bodyPr>
          <a:lstStyle/>
          <a:p>
            <a:pPr marL="0" indent="0">
              <a:buNone/>
            </a:pPr>
            <a:endParaRPr lang="nb-NO" sz="2400" dirty="0"/>
          </a:p>
          <a:p>
            <a:pPr marL="0" indent="0">
              <a:buNone/>
            </a:pPr>
            <a:endParaRPr lang="nb-NO" sz="2400" dirty="0"/>
          </a:p>
          <a:p>
            <a:pPr marL="0" indent="0">
              <a:buNone/>
            </a:pPr>
            <a:r>
              <a:rPr lang="nb-NO" sz="2400" dirty="0"/>
              <a:t>«Jeg har jo ikke den økonomidelen som alle andre her har. Men det skal sies at vi driver jo ikke med økonomi som sådan (…) </a:t>
            </a:r>
            <a:r>
              <a:rPr lang="nb-NO" sz="2400" i="1" dirty="0"/>
              <a:t>vi</a:t>
            </a:r>
            <a:r>
              <a:rPr lang="nb-NO" sz="2400" dirty="0"/>
              <a:t> driver med statens finanser, som er kort og godt statsbudsjettet. Og ... det er sjelden at vi kommer inn på vanskelige økonomiske problemstillinger. </a:t>
            </a:r>
            <a:r>
              <a:rPr lang="nb-NO" sz="2400" dirty="0">
                <a:solidFill>
                  <a:srgbClr val="FF0000"/>
                </a:solidFill>
              </a:rPr>
              <a:t>Som regel er det mer sånn opp i dagen hva som er god økonomi og dårlig økonomi. Og jeg har det minimum av forståelse for økonomi som gjør at man </a:t>
            </a:r>
            <a:r>
              <a:rPr lang="nb-NO" sz="2400" dirty="0" err="1">
                <a:solidFill>
                  <a:srgbClr val="FF0000"/>
                </a:solidFill>
              </a:rPr>
              <a:t>catcher</a:t>
            </a:r>
            <a:r>
              <a:rPr lang="nb-NO" sz="2400" dirty="0">
                <a:solidFill>
                  <a:srgbClr val="FF0000"/>
                </a:solidFill>
              </a:rPr>
              <a:t> det grunnleggende</a:t>
            </a:r>
            <a:r>
              <a:rPr lang="nb-NO" sz="2400" dirty="0"/>
              <a:t>...»</a:t>
            </a:r>
          </a:p>
          <a:p>
            <a:pPr marL="0" indent="0">
              <a:buNone/>
            </a:pPr>
            <a:r>
              <a:rPr lang="nb-NO" sz="2400" dirty="0"/>
              <a:t>					(Norge, Finans) </a:t>
            </a:r>
          </a:p>
        </p:txBody>
      </p:sp>
    </p:spTree>
    <p:extLst>
      <p:ext uri="{BB962C8B-B14F-4D97-AF65-F5344CB8AC3E}">
        <p14:creationId xmlns:p14="http://schemas.microsoft.com/office/powerpoint/2010/main" val="38825079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2224</Words>
  <Application>Microsoft Office PowerPoint</Application>
  <PresentationFormat>Widescreen</PresentationFormat>
  <Paragraphs>216</Paragraphs>
  <Slides>23</Slides>
  <Notes>12</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23</vt:i4>
      </vt:variant>
    </vt:vector>
  </HeadingPairs>
  <TitlesOfParts>
    <vt:vector size="32" baseType="lpstr">
      <vt:lpstr>Arial</vt:lpstr>
      <vt:lpstr>Calibri</vt:lpstr>
      <vt:lpstr>Calibri Light</vt:lpstr>
      <vt:lpstr>Times New Roman</vt:lpstr>
      <vt:lpstr>Wingdings</vt:lpstr>
      <vt:lpstr>Office Theme</vt:lpstr>
      <vt:lpstr>1_Office Theme</vt:lpstr>
      <vt:lpstr>Office-tema</vt:lpstr>
      <vt:lpstr>2_Office Theme</vt:lpstr>
      <vt:lpstr>Utfordringer og muligheter for mangfoldig rekruttering i Staten</vt:lpstr>
      <vt:lpstr>Problemdefinisjon – og utfordringer for endring</vt:lpstr>
      <vt:lpstr>To empirisk baserte studier av rekruttering</vt:lpstr>
      <vt:lpstr>Rekruttering til lederstillinger i sentral-forvaltningen</vt:lpstr>
      <vt:lpstr>Kompetanse legitimerer innflytelse på politikkutformingen   – hva slags kompetanse?</vt:lpstr>
      <vt:lpstr>Ulike utdanninger</vt:lpstr>
      <vt:lpstr>Hvilke generelle ferdigheter?</vt:lpstr>
      <vt:lpstr>I det praktiske arbeidet gjorde alle det samme</vt:lpstr>
      <vt:lpstr>Spesialistkompetanse ikke like viktig som det hevdes?</vt:lpstr>
      <vt:lpstr>Tempo</vt:lpstr>
      <vt:lpstr>Retoriske ferdigheter</vt:lpstr>
      <vt:lpstr>Svært ulike utdanninger, men like profesjonelle praksiser</vt:lpstr>
      <vt:lpstr>Meritokratiets garantister - kontekstualisert</vt:lpstr>
      <vt:lpstr>Rekruttering i akademia  Mangset &amp; Orupabo</vt:lpstr>
      <vt:lpstr>Fem faser i ansettelsesprosessen</vt:lpstr>
      <vt:lpstr>Variasjoner i kvalitetsforståelser innad i steg 3</vt:lpstr>
      <vt:lpstr>Å sammenligne, vurdere og rangere kandidatene er utfordrende</vt:lpstr>
      <vt:lpstr>Variasjoner i kvalitetsforståelser innad i steg 3</vt:lpstr>
      <vt:lpstr>Hva karakteriserer disse instrumentene?</vt:lpstr>
      <vt:lpstr>Dersom det er sammenheng mellom…</vt:lpstr>
      <vt:lpstr>Konsekvenser for mangfold?</vt:lpstr>
      <vt:lpstr>Bredere kompetanseforståelse kan gi mer rom for mangfold</vt:lpstr>
      <vt:lpstr>Videre lesning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Utfordringer og muligheter for mangfoldig rekruttering i staten</dc:title>
  <dc:creator>Marte Mangset</dc:creator>
  <cp:lastModifiedBy>Camilla Bruusgaard Greve</cp:lastModifiedBy>
  <cp:revision>7</cp:revision>
  <dcterms:created xsi:type="dcterms:W3CDTF">2021-10-20T12:54:17Z</dcterms:created>
  <dcterms:modified xsi:type="dcterms:W3CDTF">2022-02-06T21:18:33Z</dcterms:modified>
</cp:coreProperties>
</file>