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11"/>
  </p:notesMasterIdLst>
  <p:handoutMasterIdLst>
    <p:handoutMasterId r:id="rId12"/>
  </p:handoutMasterIdLst>
  <p:sldIdLst>
    <p:sldId id="820" r:id="rId6"/>
    <p:sldId id="2147196273" r:id="rId7"/>
    <p:sldId id="847" r:id="rId8"/>
    <p:sldId id="2147196274" r:id="rId9"/>
    <p:sldId id="2147196276" r:id="rId10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30C6CA99-D4A5-4322-B2E1-89E860544A44}">
          <p14:sldIdLst>
            <p14:sldId id="820"/>
            <p14:sldId id="2147196273"/>
            <p14:sldId id="847"/>
            <p14:sldId id="2147196274"/>
            <p14:sldId id="2147196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e Barland" initials="MB" lastIdx="1" clrIdx="0">
    <p:extLst>
      <p:ext uri="{19B8F6BF-5375-455C-9EA6-DF929625EA0E}">
        <p15:presenceInfo xmlns:p15="http://schemas.microsoft.com/office/powerpoint/2012/main" userId="S::Marianne.Barland@teknologiradet.no::fdf8b26d-fa3a-4834-8002-919266d26c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7C1F"/>
    <a:srgbClr val="CCECFF"/>
    <a:srgbClr val="66CCFF"/>
    <a:srgbClr val="FF4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28ED9-59A7-0C3D-C6A9-CCF8E58CEE31}" v="30" dt="2024-06-05T13:30:34.849"/>
    <p1510:client id="{3A17D5C4-D402-47F4-A0DB-08AC94209D69}" v="1136" dt="2024-06-05T23:43:45.173"/>
    <p1510:client id="{7544871B-353D-2780-FF72-58E7482C0EBB}" v="3" dt="2024-06-05T13:16:02.890"/>
    <p1510:client id="{CBF2E618-BB55-B563-0DEE-7EE63FD9EC5A}" v="1" dt="2024-06-05T11:32:17.261"/>
    <p1510:client id="{ED2BE5CA-3434-F74A-9E2E-F33F5937566D}" v="2219" dt="2024-06-05T15:07:04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902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D5E89-2640-4541-9475-4560EFB6589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4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902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F105B-8454-4AEC-B34C-10FB607C30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2700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5" y="5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B7FAC-4E0F-414D-895D-9BAC20FB565F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9A1DE-DC60-45A4-BA49-38CD20C097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59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9A1DE-DC60-45A4-BA49-38CD20C097F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8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Fra 2035 vil antall yrkesaktive falle</a:t>
            </a:r>
          </a:p>
          <a:p>
            <a:r>
              <a:rPr lang="nb-NO"/>
              <a:t>Kollektiv erfaring og snakkende arkiver – (som lagt frem av Olstad) – all erfaring og forskning fra i.e. et sykehus eller arkivet til en institusjon samlet på ett sted, og enkelt søkbart</a:t>
            </a:r>
            <a:endParaRPr lang="en-US"/>
          </a:p>
          <a:p>
            <a:pPr marL="227965" indent="-227965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b-NO"/>
              <a:t>NB-</a:t>
            </a:r>
            <a:r>
              <a:rPr lang="nb-NO" err="1"/>
              <a:t>Whisper</a:t>
            </a:r>
            <a:endParaRPr lang="en-US"/>
          </a:p>
          <a:p>
            <a:pPr marL="685165" lvl="1" indent="-227965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b-NO"/>
              <a:t>Tilpasset fra Open AIs </a:t>
            </a:r>
            <a:r>
              <a:rPr lang="nb-NO" err="1"/>
              <a:t>Whisper</a:t>
            </a:r>
            <a:endParaRPr lang="nb-NO">
              <a:cs typeface="Calibri"/>
            </a:endParaRPr>
          </a:p>
          <a:p>
            <a:pPr marL="685165" lvl="1" indent="-227965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b-NO"/>
              <a:t>60.000 timer fra NRK og Stortinget</a:t>
            </a:r>
            <a:endParaRPr lang="en-US"/>
          </a:p>
          <a:p>
            <a:pPr marL="685165" lvl="1" indent="-227965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b-NO"/>
              <a:t>Halvering av feil </a:t>
            </a:r>
            <a:r>
              <a:rPr lang="nb-NO" err="1"/>
              <a:t>vs</a:t>
            </a:r>
            <a:r>
              <a:rPr lang="nb-NO"/>
              <a:t> </a:t>
            </a:r>
            <a:r>
              <a:rPr lang="nb-NO" err="1"/>
              <a:t>Whisper</a:t>
            </a:r>
            <a:endParaRPr lang="nb-NO">
              <a:cs typeface="Calibri"/>
            </a:endParaRPr>
          </a:p>
          <a:p>
            <a:pPr marL="227965" indent="-227965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b-NO"/>
              <a:t>Nesten på nivå med menneske</a:t>
            </a:r>
            <a:endParaRPr lang="en-US"/>
          </a:p>
          <a:p>
            <a:pPr marL="685165" lvl="1" indent="-227965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b-NO"/>
              <a:t>Ulike versjoner forkorter ulikt</a:t>
            </a:r>
            <a:endParaRPr lang="en-US"/>
          </a:p>
          <a:p>
            <a:pPr marL="685165" lvl="1" indent="-227965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b-NO"/>
              <a:t>Mulig å skille mellom hvem som snakker</a:t>
            </a:r>
            <a:endParaRPr lang="en-US"/>
          </a:p>
          <a:p>
            <a:pPr marL="685165" lvl="1" indent="-227965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b-NO"/>
              <a:t>Tidsstempel – lett å sjekke</a:t>
            </a:r>
            <a:endParaRPr lang="en-US"/>
          </a:p>
          <a:p>
            <a:pPr marL="227965" indent="-227965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b-NO"/>
              <a:t>Stort bruksområde </a:t>
            </a:r>
            <a:endParaRPr lang="en-US"/>
          </a:p>
          <a:p>
            <a:pPr marL="685165" lvl="1" indent="-227965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b-NO"/>
              <a:t>Forelesninger, intervjuer, rettssaker, møter, avhør</a:t>
            </a:r>
            <a:endParaRPr lang="en-US"/>
          </a:p>
          <a:p>
            <a:pPr marL="685165" lvl="1" indent="-227965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b-NO"/>
              <a:t>Schibsted sparte 18.000 timer i 2023</a:t>
            </a:r>
            <a:endParaRPr lang="en-US"/>
          </a:p>
          <a:p>
            <a:endParaRPr lang="nb-NO">
              <a:cs typeface="Calibri"/>
            </a:endParaRPr>
          </a:p>
          <a:p>
            <a:endParaRPr lang="nb-NO"/>
          </a:p>
          <a:p>
            <a:r>
              <a:rPr lang="nb-NO" b="0" i="0" err="1"/>
              <a:t>OpenAI</a:t>
            </a:r>
            <a:r>
              <a:rPr lang="nb-NO" b="0" i="0"/>
              <a:t>: jobber i USA, som er utsatt for </a:t>
            </a:r>
            <a:r>
              <a:rPr lang="nb-NO" b="0" i="0" err="1"/>
              <a:t>LLMs</a:t>
            </a:r>
            <a:r>
              <a:rPr lang="nb-NO" b="0" i="0"/>
              <a:t> som </a:t>
            </a:r>
            <a:r>
              <a:rPr lang="nb-NO" b="0" i="0" err="1"/>
              <a:t>ChatGPT</a:t>
            </a:r>
            <a:r>
              <a:rPr lang="nb-NO" b="0" i="0"/>
              <a:t>. «Utsatt» - skiller ikke mellom </a:t>
            </a:r>
            <a:r>
              <a:rPr lang="nb-NO" b="0" i="0" err="1"/>
              <a:t>labor-agumenting</a:t>
            </a:r>
            <a:r>
              <a:rPr lang="nb-NO" b="0" i="0"/>
              <a:t> og </a:t>
            </a:r>
            <a:r>
              <a:rPr lang="nb-NO" b="0" i="0" err="1"/>
              <a:t>labor-displacing</a:t>
            </a:r>
            <a:r>
              <a:rPr lang="nb-NO" b="0" i="0"/>
              <a:t> effekter.</a:t>
            </a:r>
            <a:endParaRPr lang="en-US">
              <a:ea typeface="Calibri"/>
              <a:cs typeface="Calibri"/>
            </a:endParaRPr>
          </a:p>
          <a:p>
            <a:r>
              <a:rPr lang="nb-NO" b="0" i="0"/>
              <a:t>80% av amerikanske arbeidstakere blir berørt ;</a:t>
            </a:r>
            <a:endParaRPr lang="nb-NO" b="0" i="0">
              <a:ea typeface="Calibri"/>
              <a:cs typeface="Calibri"/>
            </a:endParaRPr>
          </a:p>
          <a:p>
            <a:r>
              <a:rPr lang="nb-NO" b="0" i="0"/>
              <a:t>Seks av 10 - minst 10%, To av 10 minst 50% av oppgavene</a:t>
            </a:r>
            <a:endParaRPr lang="nb-NO" b="0" i="0">
              <a:ea typeface="Calibri"/>
              <a:cs typeface="Calibri"/>
            </a:endParaRPr>
          </a:p>
          <a:p>
            <a:r>
              <a:rPr lang="nb-NO"/>
              <a:t> </a:t>
            </a:r>
            <a:endParaRPr lang="nb-NO">
              <a:cs typeface="Calibri"/>
            </a:endParaRPr>
          </a:p>
          <a:p>
            <a:r>
              <a:rPr lang="nb-NO" b="0" i="0"/>
              <a:t>Hvilke typer oppgaver:</a:t>
            </a:r>
            <a:endParaRPr lang="nb-NO" b="0" i="0">
              <a:ea typeface="Calibri"/>
              <a:cs typeface="Calibri"/>
            </a:endParaRPr>
          </a:p>
          <a:p>
            <a:pPr>
              <a:defRPr/>
            </a:pPr>
            <a:r>
              <a:rPr lang="nb-NO" b="0" i="0"/>
              <a:t>- KI</a:t>
            </a:r>
            <a:r>
              <a:rPr lang="nb-NO"/>
              <a:t> </a:t>
            </a:r>
            <a:r>
              <a:rPr lang="nb-NO" b="0" i="0"/>
              <a:t> antas å være i stand til å utføre oppgaver som å fylle ut selvangivelser for en liten bedrift; vurdere et komplekst forsikringskrav; eller dokumentere resultatene av en åstedsundersøkelse.</a:t>
            </a:r>
            <a:endParaRPr lang="nb-NO" b="0" i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/>
              <a:t>- Jurister og administrativt ansatte er blant de som har høyest risiko for å bli overflødige.</a:t>
            </a:r>
            <a:endParaRPr lang="nb-NO" b="0" i="0">
              <a:ea typeface="Calibri"/>
              <a:cs typeface="Calibri"/>
            </a:endParaRPr>
          </a:p>
          <a:p>
            <a:endParaRPr lang="nb-NO" b="0" i="0"/>
          </a:p>
          <a:p>
            <a:pPr marL="227965" indent="-227965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b-NO">
                <a:solidFill>
                  <a:srgbClr val="000000"/>
                </a:solidFill>
              </a:rPr>
              <a:t>Godt nytt for ferskinger</a:t>
            </a:r>
            <a:endParaRPr lang="en-US">
              <a:solidFill>
                <a:srgbClr val="000000"/>
              </a:solidFill>
            </a:endParaRPr>
          </a:p>
          <a:p>
            <a:pPr marL="685165" lvl="1" indent="-227965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b-NO">
                <a:solidFill>
                  <a:srgbClr val="000000"/>
                </a:solidFill>
              </a:rPr>
              <a:t>17% </a:t>
            </a:r>
            <a:r>
              <a:rPr lang="nb-NO" err="1">
                <a:solidFill>
                  <a:srgbClr val="000000"/>
                </a:solidFill>
              </a:rPr>
              <a:t>vs</a:t>
            </a:r>
            <a:r>
              <a:rPr lang="nb-NO">
                <a:solidFill>
                  <a:srgbClr val="000000"/>
                </a:solidFill>
              </a:rPr>
              <a:t> 43 % forbedring for konsulenter</a:t>
            </a:r>
            <a:endParaRPr lang="en-US">
              <a:solidFill>
                <a:srgbClr val="000000"/>
              </a:solidFill>
            </a:endParaRPr>
          </a:p>
          <a:p>
            <a:pPr algn="l">
              <a:buFont typeface="Arial" panose="020B0604020202020204" pitchFamily="34" charset="0"/>
              <a:buNone/>
            </a:pPr>
            <a:endParaRPr lang="nb-NO" sz="1200" b="0" i="0" u="none" strike="noStrike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nb-NO" err="1">
                <a:solidFill>
                  <a:srgbClr val="000000"/>
                </a:solidFill>
              </a:rPr>
              <a:t>There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was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one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catch</a:t>
            </a:r>
            <a:r>
              <a:rPr lang="nb-NO">
                <a:solidFill>
                  <a:srgbClr val="000000"/>
                </a:solidFill>
              </a:rPr>
              <a:t>: </a:t>
            </a:r>
            <a:r>
              <a:rPr lang="nb-NO" err="1">
                <a:solidFill>
                  <a:srgbClr val="000000"/>
                </a:solidFill>
              </a:rPr>
              <a:t>on</a:t>
            </a:r>
            <a:r>
              <a:rPr lang="nb-NO">
                <a:solidFill>
                  <a:srgbClr val="000000"/>
                </a:solidFill>
              </a:rPr>
              <a:t> a more </a:t>
            </a:r>
            <a:r>
              <a:rPr lang="nb-NO" err="1">
                <a:solidFill>
                  <a:srgbClr val="000000"/>
                </a:solidFill>
              </a:rPr>
              <a:t>nuanced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task</a:t>
            </a:r>
            <a:r>
              <a:rPr lang="nb-NO">
                <a:solidFill>
                  <a:srgbClr val="000000"/>
                </a:solidFill>
              </a:rPr>
              <a:t>, </a:t>
            </a:r>
            <a:r>
              <a:rPr lang="nb-NO" err="1">
                <a:solidFill>
                  <a:srgbClr val="000000"/>
                </a:solidFill>
              </a:rPr>
              <a:t>which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involved</a:t>
            </a:r>
            <a:r>
              <a:rPr lang="nb-NO">
                <a:solidFill>
                  <a:srgbClr val="000000"/>
                </a:solidFill>
              </a:rPr>
              <a:t> analysing </a:t>
            </a:r>
            <a:r>
              <a:rPr lang="nb-NO" err="1">
                <a:solidFill>
                  <a:srgbClr val="000000"/>
                </a:solidFill>
              </a:rPr>
              <a:t>quantitative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evidence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only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after</a:t>
            </a:r>
            <a:r>
              <a:rPr lang="nb-NO">
                <a:solidFill>
                  <a:srgbClr val="000000"/>
                </a:solidFill>
              </a:rPr>
              <a:t> a </a:t>
            </a:r>
            <a:r>
              <a:rPr lang="nb-NO" err="1">
                <a:solidFill>
                  <a:srgbClr val="000000"/>
                </a:solidFill>
              </a:rPr>
              <a:t>careful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reading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of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qualitative</a:t>
            </a:r>
            <a:r>
              <a:rPr lang="nb-NO">
                <a:solidFill>
                  <a:srgbClr val="000000"/>
                </a:solidFill>
              </a:rPr>
              <a:t> materials, AI-</a:t>
            </a:r>
            <a:r>
              <a:rPr lang="nb-NO" err="1">
                <a:solidFill>
                  <a:srgbClr val="000000"/>
                </a:solidFill>
              </a:rPr>
              <a:t>assisted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consultants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fared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worse</a:t>
            </a:r>
            <a:r>
              <a:rPr lang="nb-NO">
                <a:solidFill>
                  <a:srgbClr val="000000"/>
                </a:solidFill>
              </a:rPr>
              <a:t>: GPT </a:t>
            </a:r>
            <a:r>
              <a:rPr lang="nb-NO" err="1">
                <a:solidFill>
                  <a:srgbClr val="000000"/>
                </a:solidFill>
              </a:rPr>
              <a:t>missed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the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subtleties</a:t>
            </a:r>
            <a:r>
              <a:rPr lang="nb-NO">
                <a:solidFill>
                  <a:srgbClr val="000000"/>
                </a:solidFill>
              </a:rPr>
              <a:t>. </a:t>
            </a:r>
            <a:r>
              <a:rPr lang="nb-NO" err="1">
                <a:solidFill>
                  <a:srgbClr val="000000"/>
                </a:solidFill>
              </a:rPr>
              <a:t>But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two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groups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of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participants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bucked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that</a:t>
            </a:r>
            <a:r>
              <a:rPr lang="nb-NO">
                <a:solidFill>
                  <a:srgbClr val="000000"/>
                </a:solidFill>
              </a:rPr>
              <a:t> trend. The first — </a:t>
            </a:r>
            <a:r>
              <a:rPr lang="nb-NO" err="1">
                <a:solidFill>
                  <a:srgbClr val="000000"/>
                </a:solidFill>
              </a:rPr>
              <a:t>termed</a:t>
            </a:r>
            <a:r>
              <a:rPr lang="nb-NO">
                <a:solidFill>
                  <a:srgbClr val="000000"/>
                </a:solidFill>
              </a:rPr>
              <a:t> “</a:t>
            </a:r>
            <a:r>
              <a:rPr lang="nb-NO" err="1">
                <a:solidFill>
                  <a:srgbClr val="000000"/>
                </a:solidFill>
              </a:rPr>
              <a:t>cyborgs</a:t>
            </a:r>
            <a:r>
              <a:rPr lang="nb-NO">
                <a:solidFill>
                  <a:srgbClr val="000000"/>
                </a:solidFill>
              </a:rPr>
              <a:t>” by </a:t>
            </a:r>
            <a:r>
              <a:rPr lang="nb-NO" err="1">
                <a:solidFill>
                  <a:srgbClr val="000000"/>
                </a:solidFill>
              </a:rPr>
              <a:t>the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authors</a:t>
            </a:r>
            <a:r>
              <a:rPr lang="nb-NO">
                <a:solidFill>
                  <a:srgbClr val="000000"/>
                </a:solidFill>
              </a:rPr>
              <a:t> — </a:t>
            </a:r>
            <a:r>
              <a:rPr lang="nb-NO" err="1">
                <a:solidFill>
                  <a:srgbClr val="000000"/>
                </a:solidFill>
              </a:rPr>
              <a:t>intertwined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with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the</a:t>
            </a:r>
            <a:r>
              <a:rPr lang="nb-NO">
                <a:solidFill>
                  <a:srgbClr val="000000"/>
                </a:solidFill>
              </a:rPr>
              <a:t> AI, </a:t>
            </a:r>
            <a:r>
              <a:rPr lang="nb-NO" err="1">
                <a:solidFill>
                  <a:srgbClr val="000000"/>
                </a:solidFill>
              </a:rPr>
              <a:t>constantly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moulding</a:t>
            </a:r>
            <a:r>
              <a:rPr lang="nb-NO">
                <a:solidFill>
                  <a:srgbClr val="000000"/>
                </a:solidFill>
              </a:rPr>
              <a:t>, </a:t>
            </a:r>
            <a:r>
              <a:rPr lang="nb-NO" err="1">
                <a:solidFill>
                  <a:srgbClr val="000000"/>
                </a:solidFill>
              </a:rPr>
              <a:t>checking</a:t>
            </a:r>
            <a:r>
              <a:rPr lang="nb-NO">
                <a:solidFill>
                  <a:srgbClr val="000000"/>
                </a:solidFill>
              </a:rPr>
              <a:t> and </a:t>
            </a:r>
            <a:r>
              <a:rPr lang="nb-NO" err="1">
                <a:solidFill>
                  <a:srgbClr val="000000"/>
                </a:solidFill>
              </a:rPr>
              <a:t>refining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its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responses</a:t>
            </a:r>
            <a:r>
              <a:rPr lang="nb-NO">
                <a:solidFill>
                  <a:srgbClr val="000000"/>
                </a:solidFill>
              </a:rPr>
              <a:t>, </a:t>
            </a:r>
            <a:r>
              <a:rPr lang="nb-NO" err="1">
                <a:solidFill>
                  <a:srgbClr val="000000"/>
                </a:solidFill>
              </a:rPr>
              <a:t>while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the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second</a:t>
            </a:r>
            <a:r>
              <a:rPr lang="nb-NO">
                <a:solidFill>
                  <a:srgbClr val="000000"/>
                </a:solidFill>
              </a:rPr>
              <a:t> — “centaurs” — </a:t>
            </a:r>
            <a:r>
              <a:rPr lang="nb-NO" err="1">
                <a:solidFill>
                  <a:srgbClr val="000000"/>
                </a:solidFill>
              </a:rPr>
              <a:t>divided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labour</a:t>
            </a:r>
            <a:r>
              <a:rPr lang="nb-NO">
                <a:solidFill>
                  <a:srgbClr val="000000"/>
                </a:solidFill>
              </a:rPr>
              <a:t>, </a:t>
            </a:r>
            <a:r>
              <a:rPr lang="nb-NO" err="1">
                <a:solidFill>
                  <a:srgbClr val="000000"/>
                </a:solidFill>
              </a:rPr>
              <a:t>handing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off</a:t>
            </a:r>
            <a:r>
              <a:rPr lang="nb-NO">
                <a:solidFill>
                  <a:srgbClr val="000000"/>
                </a:solidFill>
              </a:rPr>
              <a:t> more AI-</a:t>
            </a:r>
            <a:r>
              <a:rPr lang="nb-NO" err="1">
                <a:solidFill>
                  <a:srgbClr val="000000"/>
                </a:solidFill>
              </a:rPr>
              <a:t>suited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subtasks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while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focusing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on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their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own</a:t>
            </a:r>
            <a:r>
              <a:rPr lang="nb-NO">
                <a:solidFill>
                  <a:srgbClr val="000000"/>
                </a:solidFill>
              </a:rPr>
              <a:t> areas </a:t>
            </a:r>
            <a:r>
              <a:rPr lang="nb-NO" err="1">
                <a:solidFill>
                  <a:srgbClr val="000000"/>
                </a:solidFill>
              </a:rPr>
              <a:t>of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 err="1">
                <a:solidFill>
                  <a:srgbClr val="000000"/>
                </a:solidFill>
              </a:rPr>
              <a:t>expertise</a:t>
            </a:r>
            <a:r>
              <a:rPr lang="nb-NO">
                <a:solidFill>
                  <a:srgbClr val="000000"/>
                </a:solidFill>
              </a:rPr>
              <a:t>.</a:t>
            </a:r>
            <a:endParaRPr lang="nb-NO">
              <a:solidFill>
                <a:srgbClr val="000000"/>
              </a:solidFill>
              <a:cs typeface="Calibri"/>
            </a:endParaRPr>
          </a:p>
          <a:p>
            <a:endParaRPr lang="nb-NO">
              <a:solidFill>
                <a:srgbClr val="000000"/>
              </a:solidFill>
            </a:endParaRPr>
          </a:p>
          <a:p>
            <a:r>
              <a:rPr lang="nb-NO"/>
              <a:t>7 av 10 kan redusere arbeidstiden med 10 %</a:t>
            </a:r>
            <a:endParaRPr lang="nb-NO">
              <a:cs typeface="Calibri"/>
            </a:endParaRPr>
          </a:p>
          <a:p>
            <a:r>
              <a:rPr lang="nb-NO"/>
              <a:t>Ola Nordmann kan spare inn én dag i uka</a:t>
            </a:r>
            <a:endParaRPr lang="nb-NO">
              <a:cs typeface="Calibri"/>
            </a:endParaRPr>
          </a:p>
          <a:p>
            <a:r>
              <a:rPr lang="nb-NO"/>
              <a:t>155 000 årsverk i offentlig sektor</a:t>
            </a:r>
            <a:endParaRPr lang="nb-NO">
              <a:cs typeface="Calibri"/>
            </a:endParaRPr>
          </a:p>
          <a:p>
            <a:r>
              <a:rPr lang="nb-NO"/>
              <a:t>577 milliarder NOK i årlig verdiskaping</a:t>
            </a:r>
            <a:endParaRPr lang="nb-NO">
              <a:cs typeface="Calibri"/>
            </a:endParaRPr>
          </a:p>
          <a:p>
            <a:r>
              <a:rPr lang="nb-NO"/>
              <a:t>Ingeniører, matematikere, programmerere, juridisk og finansiell tjenesteyting, </a:t>
            </a:r>
            <a:r>
              <a:rPr lang="nb-NO" err="1"/>
              <a:t>admin</a:t>
            </a: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9A1DE-DC60-45A4-BA49-38CD20C097F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6651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9A1DE-DC60-45A4-BA49-38CD20C097F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209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Kvalitetsdata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Premiss: Det kreves tilgang på betydelige mengder norske kvalitetsdata for at språkmodeller skal fungere best mulig på norsk, og dermed en konkurransedyktig KI-industri i Norge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Ni av ti bøker og 80 prosent av avisutgavene som er gitt ut i Norge, samt hele NRKs radioarkiv, er digitalisert.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Den digitaliserte samlingen er blant verdens største, med over 6,9 milliarder 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Encyclopedia </a:t>
            </a:r>
            <a:r>
              <a:rPr lang="nb-NO" b="0" err="1"/>
              <a:t>Britannica</a:t>
            </a:r>
            <a:r>
              <a:rPr lang="nb-NO" b="0"/>
              <a:t> har bare 40 millioner 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Kvalitetsdata er et konkurransefortrinn for norske utviklere, og en forutsetning for pålitelige og gode norskspråklige tjenester.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Det må bli enklere å ta opp til bruk data som finnes i Nasjonalbiblioteket til opptrening av språkmodeller. Lovdata og Arkivverkets ressurser bør også kunne benyttes.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Nasjonalbiblioteket bør også få mandat til å utforme og forvalte kompensasjonsordninger for bruk av åndsverk til å utvikle språkmodeller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Norske kvalitetsdata som en ressurs, og forvalte disse strategisk. Det bør nøye vurderes hvilke data som gjøres tilgjengelige.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/>
              <a:t>Regnekraft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Premiss: Behovet for regnekraft vil øke betraktelig både for forskningsinstitusjoner, offentlige og private virksomheter de neste årene.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Norges har begrenset medregnekraft sammenliknet med andre land.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Sveriges største maskin </a:t>
            </a:r>
            <a:r>
              <a:rPr lang="nb-NO" b="0" err="1"/>
              <a:t>Berzelius</a:t>
            </a:r>
            <a:r>
              <a:rPr lang="nb-NO" b="0"/>
              <a:t> er drøyt 50 ganger kraftigere enn Norges kraftigste maskin Betzy.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I Danmark skal et offentlig-privat samarbeid bygge superdatamaskinen </a:t>
            </a:r>
            <a:r>
              <a:rPr lang="nb-NO" b="0" err="1"/>
              <a:t>Gefion</a:t>
            </a:r>
            <a:r>
              <a:rPr lang="nb-NO" b="0"/>
              <a:t>, som vil bli blant verdens kraftigste.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Norges superdatamaskiner er hovedsakelig forbeholdt avgrensede forskningsprosjekter.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Fremover trengs også regnekraft til utvikling, drift, distribusjon og forskning på KI-tjenester basert alle språkmodellene som utvikles. Dette er ikke systemet rigget for å tilby i dag.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Det bør prioriteres tilgang til superdatamaskiner for offentlige virksomheter, som av sikkerhetshensyn ikke alltid kan kjøpe regnekraft fra private leverandører som Amazon Web Services.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USA, Frankrike og Storbritannia er regnekraft i større grad industripolitikk, noe som reflekteres i pengebruken. Storbritannia vil bruke 900 millioner pund på superdatamaskiner fremover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/>
              <a:t>Språkmodeller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Premiss: Forvaltningen, universitetssektoren og KI-industrien vil trenge stabil og kvalitetssikret tilgang på norskutviklede språkmodeller for å utvikle og levere konkurransedyktige digitale tjenester i årene fremover.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Å utelukkende basere seg på markedsledende utenlandske språkmodeller er sårbart, og vil gjøre det krevende å tillate samfunnskritisk infrastruktur som banksystemer eller offentlige tjenester å bygge på teknologien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Uten innsikt i modellens data, design og størrelse, blir det krevende å kvalitetssikre og forklare hvordan de fungerer.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/>
              <a:t>Det kan handle om sannsynlighet for diskriminering, å forklare automatiserte avgjørelser som modeller er involvert i, eller hvor energi- og ressurskrevende de 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b="1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0"/>
              <a:t>Fremover kommer vi til å se en rekke ulike modeller tilpasset norsk språk og norsk kontekst. De vil til sammen utgjøre viktige byggeklosser for norske digitale tjenester og systemer på alle samfunnsområder. Det vil derfor være naturlig å betrakte slike modeller som viktige elementer i Norges digitale infrastruktur.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b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0"/>
              <a:t>Imidlertid er det tilfeldig om og hvordan slike modeller, både forhåndstrente og tilpassede modeller, blir forvaltet og gjort tilgjengelig for norske virksomheter. Det er heller ikke enkelt å få oversikt over alternative modeller og deres egenskaper. Det finnes ingen sentral oversikt i Norge over modeller tilpasset norsk.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b="1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0"/>
              <a:t>For å stimulere til spredning av norske modeller, og sikre en forsvarlig drift og forvaltning av disse, bør etableres en ny funksjon for drift og forvaltning av norskutviklede språkmodeller.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b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0"/>
              <a:t>Denne kan organiseres som en nasjonal fellestjeneste, på line med </a:t>
            </a:r>
            <a:r>
              <a:rPr lang="nb-NO" b="0" err="1"/>
              <a:t>Altinn</a:t>
            </a:r>
            <a:r>
              <a:rPr lang="nb-NO" b="0"/>
              <a:t>, ID-porten eller Folkeregistret.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b="1"/>
          </a:p>
          <a:p>
            <a:pPr marL="0" indent="0">
              <a:buFont typeface="Arial" panose="020B0604020202020204" pitchFamily="34" charset="0"/>
              <a:buNone/>
            </a:pPr>
            <a:endParaRPr lang="nb-NO" b="1"/>
          </a:p>
          <a:p>
            <a:pPr marL="0" indent="0">
              <a:buFont typeface="Arial" panose="020B0604020202020204" pitchFamily="34" charset="0"/>
              <a:buNone/>
            </a:pPr>
            <a:endParaRPr lang="nb-NO" b="1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9A1DE-DC60-45A4-BA49-38CD20C097F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6050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>
                <a:cs typeface="Calibri"/>
              </a:rPr>
              <a:t>Hokusai</a:t>
            </a:r>
            <a:r>
              <a:rPr lang="nb-NO">
                <a:cs typeface="Calibri"/>
              </a:rPr>
              <a:t>: Den store bølgen ved </a:t>
            </a:r>
            <a:r>
              <a:rPr lang="nb-NO" err="1">
                <a:cs typeface="Calibri"/>
              </a:rPr>
              <a:t>Kanagawa</a:t>
            </a:r>
            <a:r>
              <a:rPr lang="nb-NO">
                <a:cs typeface="Calibri"/>
              </a:rPr>
              <a:t> (Trettiseks utsyn mot Fuji-fjellet)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9A1DE-DC60-45A4-BA49-38CD20C097F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47102" y="3068901"/>
            <a:ext cx="5283657" cy="360099"/>
          </a:xfrm>
        </p:spPr>
        <p:txBody>
          <a:bodyPr anchor="t">
            <a:normAutofit/>
          </a:bodyPr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nb-NO"/>
              <a:t>Foredragstittel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447102" y="2728773"/>
            <a:ext cx="1438543" cy="246221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fld id="{465BBCCF-056B-45DA-B424-2592994EFCCA}" type="datetimeFigureOut">
              <a:rPr lang="nb-NO" smtClean="0"/>
              <a:pPr/>
              <a:t>06.06.2024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447101" y="4015440"/>
            <a:ext cx="5283657" cy="246221"/>
          </a:xfrm>
        </p:spPr>
        <p:txBody>
          <a:bodyPr/>
          <a:lstStyle>
            <a:lvl1pPr algn="l">
              <a:defRPr sz="1600">
                <a:solidFill>
                  <a:srgbClr val="FF4E10"/>
                </a:solidFill>
              </a:defRPr>
            </a:lvl1pPr>
          </a:lstStyle>
          <a:p>
            <a:r>
              <a:rPr lang="nb-NO"/>
              <a:t>teknologiradet.no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370892" y="6311105"/>
            <a:ext cx="427513" cy="184666"/>
          </a:xfrm>
        </p:spPr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447102" y="3734722"/>
            <a:ext cx="5283657" cy="257250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 sz="1600">
                <a:solidFill>
                  <a:srgbClr val="FF4E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306181E-0F33-4D20-881C-B35E659B53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4"/>
            <a:ext cx="4685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79644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merert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0" y="1292732"/>
            <a:ext cx="9168000" cy="44319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254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innhold og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0" y="0"/>
            <a:ext cx="5712000" cy="6858000"/>
          </a:xfrm>
          <a:solidFill>
            <a:schemeClr val="bg1">
              <a:lumMod val="75000"/>
            </a:schemeClr>
          </a:solidFill>
        </p:spPr>
        <p:txBody>
          <a:bodyPr bIns="72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Bildeboks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1" y="1292735"/>
            <a:ext cx="5823523" cy="44319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2005" y="2529562"/>
            <a:ext cx="5223521" cy="36474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5125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rt tittel, innhold,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0" y="0"/>
            <a:ext cx="5712000" cy="6858000"/>
          </a:xfrm>
          <a:solidFill>
            <a:schemeClr val="bg1">
              <a:lumMod val="75000"/>
            </a:schemeClr>
          </a:solidFill>
        </p:spPr>
        <p:txBody>
          <a:bodyPr bIns="72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Bildeboks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1" y="1292735"/>
            <a:ext cx="5823523" cy="44319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2005" y="2529562"/>
            <a:ext cx="5223521" cy="36474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14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32000" y="2529555"/>
            <a:ext cx="4176000" cy="36474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23999" y="2529555"/>
            <a:ext cx="4176000" cy="36474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6031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2000" y="2172683"/>
            <a:ext cx="4176000" cy="332399"/>
          </a:xfrm>
        </p:spPr>
        <p:txBody>
          <a:bodyPr wrap="square" anchor="b">
            <a:spAutoFit/>
          </a:bodyPr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424000" y="2172683"/>
            <a:ext cx="4176000" cy="332399"/>
          </a:xfrm>
        </p:spPr>
        <p:txBody>
          <a:bodyPr wrap="square" anchor="b">
            <a:spAutoFit/>
          </a:bodyPr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432000" y="1292732"/>
            <a:ext cx="9168000" cy="44319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/>
          </p:nvPr>
        </p:nvSpPr>
        <p:spPr>
          <a:xfrm>
            <a:off x="1032000" y="2529555"/>
            <a:ext cx="4176000" cy="36474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innhold 3"/>
          <p:cNvSpPr>
            <a:spLocks noGrp="1"/>
          </p:cNvSpPr>
          <p:nvPr>
            <p:ph sz="half" idx="2"/>
          </p:nvPr>
        </p:nvSpPr>
        <p:spPr>
          <a:xfrm>
            <a:off x="5423999" y="2529555"/>
            <a:ext cx="4176000" cy="36474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88622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8949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026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4E10"/>
                </a:solidFill>
                <a:uFill>
                  <a:solidFill>
                    <a:srgbClr val="FF4E10"/>
                  </a:solidFill>
                </a:u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032000" y="2529556"/>
            <a:ext cx="4176001" cy="432844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84775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47944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552002" y="3064407"/>
            <a:ext cx="5283657" cy="360099"/>
          </a:xfrm>
        </p:spPr>
        <p:txBody>
          <a:bodyPr anchor="t">
            <a:normAutofit/>
          </a:bodyPr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nb-NO"/>
              <a:t>Foredragstittel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552002" y="2724279"/>
            <a:ext cx="1438543" cy="246221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fld id="{465BBCCF-056B-45DA-B424-2592994EFCCA}" type="datetimeFigureOut">
              <a:rPr lang="nb-NO" smtClean="0"/>
              <a:pPr/>
              <a:t>06.06.2024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552001" y="4010946"/>
            <a:ext cx="5283657" cy="246221"/>
          </a:xfrm>
        </p:spPr>
        <p:txBody>
          <a:bodyPr/>
          <a:lstStyle>
            <a:lvl1pPr algn="l">
              <a:defRPr sz="1600">
                <a:solidFill>
                  <a:srgbClr val="FF4E10"/>
                </a:solidFill>
              </a:defRPr>
            </a:lvl1pPr>
          </a:lstStyle>
          <a:p>
            <a:r>
              <a:rPr lang="nb-NO"/>
              <a:t>teknologiradet.no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370889" y="6311105"/>
            <a:ext cx="427513" cy="184666"/>
          </a:xfrm>
        </p:spPr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552002" y="3730228"/>
            <a:ext cx="5283657" cy="257250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 sz="1600">
                <a:solidFill>
                  <a:srgbClr val="FF4E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4079644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6061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552002" y="3064407"/>
            <a:ext cx="5283657" cy="360099"/>
          </a:xfrm>
        </p:spPr>
        <p:txBody>
          <a:bodyPr anchor="t">
            <a:normAutofit/>
          </a:bodyPr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nb-NO"/>
              <a:t>Foredragstittel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552002" y="3730228"/>
            <a:ext cx="5283657" cy="257250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 sz="1600">
                <a:solidFill>
                  <a:srgbClr val="FF4E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552002" y="2724279"/>
            <a:ext cx="1438543" cy="246221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fld id="{465BBCCF-056B-45DA-B424-2592994EFCCA}" type="datetimeFigureOut">
              <a:rPr lang="nb-NO" smtClean="0"/>
              <a:pPr/>
              <a:t>06.06.2024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370889" y="6311105"/>
            <a:ext cx="427513" cy="184666"/>
          </a:xfrm>
        </p:spPr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712000" cy="6858000"/>
          </a:xfrm>
          <a:solidFill>
            <a:schemeClr val="bg1">
              <a:lumMod val="75000"/>
            </a:schemeClr>
          </a:solidFill>
        </p:spPr>
        <p:txBody>
          <a:bodyPr bIns="72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Bildeboks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1166400"/>
            <a:ext cx="2450597" cy="1005842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552001" y="4010946"/>
            <a:ext cx="5283657" cy="246221"/>
          </a:xfrm>
        </p:spPr>
        <p:txBody>
          <a:bodyPr/>
          <a:lstStyle>
            <a:lvl1pPr algn="l">
              <a:defRPr sz="1600">
                <a:solidFill>
                  <a:srgbClr val="FF4E10"/>
                </a:solidFill>
              </a:defRPr>
            </a:lvl1pPr>
          </a:lstStyle>
          <a:p>
            <a:r>
              <a:rPr lang="nb-NO"/>
              <a:t>teknologiradet.no</a:t>
            </a:r>
          </a:p>
        </p:txBody>
      </p:sp>
    </p:spTree>
    <p:extLst>
      <p:ext uri="{BB962C8B-B14F-4D97-AF65-F5344CB8AC3E}">
        <p14:creationId xmlns:p14="http://schemas.microsoft.com/office/powerpoint/2010/main" val="353218067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552005" y="3064411"/>
            <a:ext cx="5283657" cy="360099"/>
          </a:xfrm>
        </p:spPr>
        <p:txBody>
          <a:bodyPr anchor="t">
            <a:normAutofit/>
          </a:bodyPr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nb-NO"/>
              <a:t>Foredragstittel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552005" y="3730228"/>
            <a:ext cx="5283657" cy="257250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 sz="1600">
                <a:solidFill>
                  <a:srgbClr val="FF4E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552005" y="2724283"/>
            <a:ext cx="1438543" cy="246221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fld id="{465BBCCF-056B-45DA-B424-2592994EFCCA}" type="datetimeFigureOut">
              <a:rPr lang="nb-NO" smtClean="0"/>
              <a:pPr/>
              <a:t>06.06.2024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370892" y="6311105"/>
            <a:ext cx="427513" cy="184666"/>
          </a:xfrm>
        </p:spPr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712000" cy="6858000"/>
          </a:xfrm>
          <a:solidFill>
            <a:schemeClr val="bg1">
              <a:lumMod val="75000"/>
            </a:schemeClr>
          </a:solidFill>
        </p:spPr>
        <p:txBody>
          <a:bodyPr bIns="72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Bildeboks</a:t>
            </a: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552004" y="4010946"/>
            <a:ext cx="5283657" cy="246221"/>
          </a:xfrm>
        </p:spPr>
        <p:txBody>
          <a:bodyPr/>
          <a:lstStyle>
            <a:lvl1pPr algn="l">
              <a:defRPr sz="1600">
                <a:solidFill>
                  <a:srgbClr val="FF4E10"/>
                </a:solidFill>
              </a:defRPr>
            </a:lvl1pPr>
          </a:lstStyle>
          <a:p>
            <a:r>
              <a:rPr lang="nb-NO"/>
              <a:t>teknologiradet.no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1B2AD94-68CA-4CC7-A770-37A44936B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80" y="1122363"/>
            <a:ext cx="1837948" cy="10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80677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632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innhold og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0" y="0"/>
            <a:ext cx="5712000" cy="6858000"/>
          </a:xfrm>
          <a:solidFill>
            <a:schemeClr val="bg1">
              <a:lumMod val="75000"/>
            </a:schemeClr>
          </a:solidFill>
        </p:spPr>
        <p:txBody>
          <a:bodyPr bIns="72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Bildeboks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1999" y="1292732"/>
            <a:ext cx="5823523" cy="44319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2001" y="2529556"/>
            <a:ext cx="5223521" cy="36474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5125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32000" y="2529555"/>
            <a:ext cx="4176000" cy="36474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23999" y="2529555"/>
            <a:ext cx="4176000" cy="36474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6031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2000" y="1840279"/>
            <a:ext cx="4176000" cy="664797"/>
          </a:xfrm>
        </p:spPr>
        <p:txBody>
          <a:bodyPr wrap="square" anchor="b">
            <a:spAutoFit/>
          </a:bodyPr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424000" y="1840279"/>
            <a:ext cx="4176000" cy="664797"/>
          </a:xfrm>
        </p:spPr>
        <p:txBody>
          <a:bodyPr wrap="square" anchor="b">
            <a:spAutoFit/>
          </a:bodyPr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432000" y="1292732"/>
            <a:ext cx="9168000" cy="44319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/>
          </p:nvPr>
        </p:nvSpPr>
        <p:spPr>
          <a:xfrm>
            <a:off x="1032000" y="2529555"/>
            <a:ext cx="4176000" cy="36474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innhold 3"/>
          <p:cNvSpPr>
            <a:spLocks noGrp="1"/>
          </p:cNvSpPr>
          <p:nvPr>
            <p:ph sz="half" idx="2"/>
          </p:nvPr>
        </p:nvSpPr>
        <p:spPr>
          <a:xfrm>
            <a:off x="5423999" y="2529555"/>
            <a:ext cx="4176000" cy="36474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88622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632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innhold og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0" y="0"/>
            <a:ext cx="5712000" cy="6858000"/>
          </a:xfrm>
          <a:solidFill>
            <a:schemeClr val="bg1">
              <a:lumMod val="75000"/>
            </a:schemeClr>
          </a:solidFill>
        </p:spPr>
        <p:txBody>
          <a:bodyPr bIns="72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Bildeboks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0" y="1292733"/>
            <a:ext cx="5823523" cy="44319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2002" y="2529558"/>
            <a:ext cx="5223521" cy="36474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5125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32000" y="2529555"/>
            <a:ext cx="4176000" cy="36474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23999" y="2529555"/>
            <a:ext cx="4176000" cy="36474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6031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2000" y="2172679"/>
            <a:ext cx="4176000" cy="332399"/>
          </a:xfrm>
        </p:spPr>
        <p:txBody>
          <a:bodyPr wrap="square" anchor="b">
            <a:spAutoFit/>
          </a:bodyPr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424000" y="2172679"/>
            <a:ext cx="4176000" cy="332399"/>
          </a:xfrm>
        </p:spPr>
        <p:txBody>
          <a:bodyPr wrap="square" anchor="b">
            <a:spAutoFit/>
          </a:bodyPr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432000" y="1292732"/>
            <a:ext cx="9168000" cy="44319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/>
          </p:nvPr>
        </p:nvSpPr>
        <p:spPr>
          <a:xfrm>
            <a:off x="1032000" y="2529555"/>
            <a:ext cx="4176000" cy="36474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innhold 3"/>
          <p:cNvSpPr>
            <a:spLocks noGrp="1"/>
          </p:cNvSpPr>
          <p:nvPr>
            <p:ph sz="half" idx="2"/>
          </p:nvPr>
        </p:nvSpPr>
        <p:spPr>
          <a:xfrm>
            <a:off x="5423999" y="2529555"/>
            <a:ext cx="4176000" cy="36474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88622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8949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02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6061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552005" y="3064411"/>
            <a:ext cx="5283657" cy="360099"/>
          </a:xfrm>
        </p:spPr>
        <p:txBody>
          <a:bodyPr anchor="t">
            <a:normAutofit/>
          </a:bodyPr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nb-NO"/>
              <a:t>Foredragstittel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552005" y="3730228"/>
            <a:ext cx="5283657" cy="257250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 sz="1600">
                <a:solidFill>
                  <a:srgbClr val="FF4E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552005" y="2724283"/>
            <a:ext cx="1438543" cy="246221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fld id="{465BBCCF-056B-45DA-B424-2592994EFCCA}" type="datetimeFigureOut">
              <a:rPr lang="nb-NO" smtClean="0"/>
              <a:pPr/>
              <a:t>06.06.2024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370892" y="6311105"/>
            <a:ext cx="427513" cy="184666"/>
          </a:xfrm>
        </p:spPr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712000" cy="6858000"/>
          </a:xfrm>
          <a:solidFill>
            <a:schemeClr val="bg1">
              <a:lumMod val="75000"/>
            </a:schemeClr>
          </a:solidFill>
        </p:spPr>
        <p:txBody>
          <a:bodyPr bIns="72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Bildeboks</a:t>
            </a: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552004" y="4010946"/>
            <a:ext cx="5283657" cy="246221"/>
          </a:xfrm>
        </p:spPr>
        <p:txBody>
          <a:bodyPr/>
          <a:lstStyle>
            <a:lvl1pPr algn="l">
              <a:defRPr sz="1600">
                <a:solidFill>
                  <a:srgbClr val="FF4E10"/>
                </a:solidFill>
              </a:defRPr>
            </a:lvl1pPr>
          </a:lstStyle>
          <a:p>
            <a:r>
              <a:rPr lang="nb-NO"/>
              <a:t>teknologiradet.no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1B2AD94-68CA-4CC7-A770-37A44936BA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80" y="1122363"/>
            <a:ext cx="1837948" cy="10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80677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B124E21B-801F-4136-9DD2-71C4379C542C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467A3F0-8666-4928-8CDE-8007AB9A2599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985FD90B-A550-4BA9-AAEE-14F96C1FD9A5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830DBAAD-1943-4701-9A80-A40F5CB899E3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3" name="addin_image" hidden="1">
            <a:extLst>
              <a:ext uri="{FF2B5EF4-FFF2-40B4-BE49-F238E27FC236}">
                <a16:creationId xmlns:a16="http://schemas.microsoft.com/office/drawing/2014/main" id="{5828C2D5-69AB-4716-B811-8C682B914C11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4" name="addin_grouplist" hidden="1">
            <a:extLst>
              <a:ext uri="{FF2B5EF4-FFF2-40B4-BE49-F238E27FC236}">
                <a16:creationId xmlns:a16="http://schemas.microsoft.com/office/drawing/2014/main" id="{827FE57B-FC1E-42D6-86C3-5B8E867723AC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25AEE7BB-6293-42D6-911E-395B73B65564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7" name="addin_fillplaceholders" hidden="1">
            <a:extLst>
              <a:ext uri="{FF2B5EF4-FFF2-40B4-BE49-F238E27FC236}">
                <a16:creationId xmlns:a16="http://schemas.microsoft.com/office/drawing/2014/main" id="{584A260F-6529-4993-8928-68CB579AAF31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8FCC6581-2257-492D-817C-FE398A0E05C6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1BB073-B2D6-403F-9218-92EB5D3B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43BF0F8-28C9-4C5A-ADF4-CD32B8552A7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235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69228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B0E60-3547-4C9A-BE1E-87B0E1DC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B71A1-734C-4C77-9BE2-2289B1B8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23387A4E-0734-42C2-9410-1A5CACAFF84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8DCD4C24-0F0D-4D2A-8678-8BB9108CCF71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851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9B97B0-7BE1-41B3-8AD6-00C053AB167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27A861-73AB-4996-A205-5D7C21FD469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724FE5B7-D576-42E4-A689-8A4576E63669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9E4CAB2E-DD74-4C32-8502-40754EB58245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CC15E2A5-5E1B-4B3B-B4E2-4DFD253257E4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E0FBBCDD-8050-404B-A748-1BA12CFE7446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92F6CCA8-74D2-4909-B417-B7DF9AEF66A0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825245AA-07CE-4818-99B2-EA20EBCAA972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2FBFF7B2-80A4-4E76-B915-6465DA83BD3E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2" name="addin_fillplaceholders" hidden="1">
            <a:extLst>
              <a:ext uri="{FF2B5EF4-FFF2-40B4-BE49-F238E27FC236}">
                <a16:creationId xmlns:a16="http://schemas.microsoft.com/office/drawing/2014/main" id="{4967C2E5-1370-44B6-8684-8FCEEE11ADD9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A985701D-3354-4E19-9091-9D6A274DA475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AC18C4-ED35-4F5F-9FF6-2FC1A2B3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B0B15A2-66B2-481D-9D4B-EA00D0937AC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C8C024-6390-4159-8434-9D7849FA96F1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F4A7735-C7D6-4152-964E-DED6180F25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5D1CC9E-7D67-4FFF-A8C7-76FA1003D166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32411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096001" y="3056098"/>
            <a:ext cx="5283657" cy="360099"/>
          </a:xfrm>
        </p:spPr>
        <p:txBody>
          <a:bodyPr anchor="t">
            <a:normAutofit/>
          </a:bodyPr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nb-NO"/>
              <a:t>Foredragstittel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096001" y="3721915"/>
            <a:ext cx="5283657" cy="257250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 sz="1600">
                <a:solidFill>
                  <a:srgbClr val="FF4E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1" y="2715970"/>
            <a:ext cx="1438543" cy="246221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fld id="{465BBCCF-056B-45DA-B424-2592994EFCCA}" type="datetimeFigureOut">
              <a:rPr lang="nb-NO" smtClean="0"/>
              <a:pPr/>
              <a:t>06.06.2024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370892" y="6311105"/>
            <a:ext cx="427513" cy="184666"/>
          </a:xfrm>
        </p:spPr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004262" cy="6858000"/>
          </a:xfrm>
          <a:solidFill>
            <a:schemeClr val="bg1">
              <a:lumMod val="75000"/>
            </a:schemeClr>
          </a:solidFill>
        </p:spPr>
        <p:txBody>
          <a:bodyPr bIns="72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Bildeboks</a:t>
            </a: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096000" y="4002633"/>
            <a:ext cx="5283657" cy="246221"/>
          </a:xfrm>
        </p:spPr>
        <p:txBody>
          <a:bodyPr/>
          <a:lstStyle>
            <a:lvl1pPr algn="l">
              <a:defRPr sz="1600">
                <a:solidFill>
                  <a:srgbClr val="FF4E10"/>
                </a:solidFill>
              </a:defRPr>
            </a:lvl1pPr>
          </a:lstStyle>
          <a:p>
            <a:r>
              <a:rPr lang="nb-NO"/>
              <a:t>teknologiradet.no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1B2AD94-68CA-4CC7-A770-37A44936B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22363"/>
            <a:ext cx="1837948" cy="10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8067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63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en animasjon i tekstbok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32F4B9-3790-984F-A899-949BE815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DF1DCEC-6532-C24E-9C68-24D15289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pPr/>
              <a:t>06.06.2024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D57B2ED-C1A5-D243-B927-8FEB9358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B15265-29F3-A741-BD35-1F47E6E3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27433D53-1FE6-EF42-B7CB-A2836F073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000" y="2529562"/>
            <a:ext cx="8568000" cy="36474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4870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merert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0" y="1292732"/>
            <a:ext cx="9168000" cy="44319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25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innhold og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0" y="0"/>
            <a:ext cx="5712000" cy="6858000"/>
          </a:xfrm>
          <a:solidFill>
            <a:schemeClr val="bg1">
              <a:lumMod val="75000"/>
            </a:schemeClr>
          </a:solidFill>
        </p:spPr>
        <p:txBody>
          <a:bodyPr bIns="72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Bildeboks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1" y="1292735"/>
            <a:ext cx="5823523" cy="44319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2005" y="2529562"/>
            <a:ext cx="5223521" cy="36474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51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rt tittel, innhold,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0" y="0"/>
            <a:ext cx="5712000" cy="6858000"/>
          </a:xfrm>
          <a:solidFill>
            <a:schemeClr val="bg1">
              <a:lumMod val="75000"/>
            </a:schemeClr>
          </a:solidFill>
        </p:spPr>
        <p:txBody>
          <a:bodyPr bIns="72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Bildeboks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1" y="1292735"/>
            <a:ext cx="5823523" cy="44319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2005" y="2529562"/>
            <a:ext cx="5223521" cy="36474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CCF-056B-45DA-B424-2592994EFCCA}" type="datetimeFigureOut">
              <a:rPr lang="nb-NO" smtClean="0"/>
              <a:t>06.06.2024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4CD3-9A93-467E-9DFF-9A6F9156D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1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2000" y="1292732"/>
            <a:ext cx="9168000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2000" y="2529562"/>
            <a:ext cx="8568000" cy="3647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32005" y="6311105"/>
            <a:ext cx="1110145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200">
                <a:solidFill>
                  <a:srgbClr val="FF4E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5BBCCF-056B-45DA-B424-2592994EFCCA}" type="datetimeFigureOut">
              <a:rPr lang="nb-NO" smtClean="0"/>
              <a:pPr/>
              <a:t>06.06.2024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04217" y="6311105"/>
            <a:ext cx="6528987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1200">
                <a:solidFill>
                  <a:srgbClr val="FF4E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172490" y="6311105"/>
            <a:ext cx="42751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200">
                <a:solidFill>
                  <a:srgbClr val="FF4E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FF4CD3-9A93-467E-9DFF-9A6F9156D72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327D22B-7CE3-426C-A138-C5936ED7611E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99" y="5888956"/>
            <a:ext cx="1447803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4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73" r:id="rId3"/>
    <p:sldLayoutId id="2147483660" r:id="rId4"/>
    <p:sldLayoutId id="2147483650" r:id="rId5"/>
    <p:sldLayoutId id="2147483664" r:id="rId6"/>
    <p:sldLayoutId id="2147483675" r:id="rId7"/>
    <p:sldLayoutId id="2147483676" r:id="rId8"/>
    <p:sldLayoutId id="2147483677" r:id="rId9"/>
    <p:sldLayoutId id="2147483663" r:id="rId10"/>
    <p:sldLayoutId id="2147483661" r:id="rId11"/>
    <p:sldLayoutId id="2147483662" r:id="rId12"/>
    <p:sldLayoutId id="2147483652" r:id="rId13"/>
    <p:sldLayoutId id="2147483653" r:id="rId14"/>
    <p:sldLayoutId id="2147483654" r:id="rId15"/>
    <p:sldLayoutId id="2147483655" r:id="rId16"/>
    <p:sldLayoutId id="2147483666" r:id="rId17"/>
  </p:sldLayoutIdLst>
  <p:txStyles>
    <p:titleStyle>
      <a:lvl1pPr marL="457200" indent="-457200" algn="l" defTabSz="914377" rtl="0" eaLnBrk="1" latinLnBrk="0" hangingPunct="1">
        <a:lnSpc>
          <a:spcPct val="90000"/>
        </a:lnSpc>
        <a:spcBef>
          <a:spcPct val="0"/>
        </a:spcBef>
        <a:buFont typeface="Wingdings 3" panose="05040102010807070707" pitchFamily="18" charset="2"/>
        <a:buChar char="u"/>
        <a:defRPr sz="3200" kern="1200">
          <a:solidFill>
            <a:srgbClr val="FF4E10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FF4E10"/>
        </a:buClr>
        <a:buSzPct val="50000"/>
        <a:buFont typeface="Wingdings 3" panose="05040102010807070707" pitchFamily="18" charset="2"/>
        <a:buChar char="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FF4E10"/>
        </a:buClr>
        <a:buSzPct val="5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FF4E10"/>
        </a:buClr>
        <a:buSzPct val="5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FF4E10"/>
        </a:buClr>
        <a:buSzPct val="5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FF4E10"/>
        </a:buClr>
        <a:buSzPct val="5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98" y="5891782"/>
            <a:ext cx="1930404" cy="96621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2000" y="1292732"/>
            <a:ext cx="9168000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2000" y="2529558"/>
            <a:ext cx="8568000" cy="3647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32002" y="6311105"/>
            <a:ext cx="1110145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200">
                <a:solidFill>
                  <a:srgbClr val="FF4E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5BBCCF-056B-45DA-B424-2592994EFCCA}" type="datetimeFigureOut">
              <a:rPr lang="nb-NO" smtClean="0"/>
              <a:pPr/>
              <a:t>06.06.2024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04217" y="6311105"/>
            <a:ext cx="6528987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1200">
                <a:solidFill>
                  <a:srgbClr val="FF4E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172488" y="6311105"/>
            <a:ext cx="42751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200">
                <a:solidFill>
                  <a:srgbClr val="FF4E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FF4CD3-9A93-467E-9DFF-9A6F9156D72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14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3" r:id="rId2"/>
    <p:sldLayoutId id="2147483678" r:id="rId3"/>
    <p:sldLayoutId id="2147483679" r:id="rId4"/>
    <p:sldLayoutId id="2147483680" r:id="rId5"/>
    <p:sldLayoutId id="2147483681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marL="457200" indent="-457200" algn="l" defTabSz="914377" rtl="0" eaLnBrk="1" latinLnBrk="0" hangingPunct="1">
        <a:lnSpc>
          <a:spcPct val="90000"/>
        </a:lnSpc>
        <a:spcBef>
          <a:spcPct val="0"/>
        </a:spcBef>
        <a:buFont typeface="Wingdings 3" panose="05040102010807070707" pitchFamily="18" charset="2"/>
        <a:buChar char="u"/>
        <a:defRPr sz="3200" kern="1200">
          <a:solidFill>
            <a:srgbClr val="FF4E10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FF4E10"/>
        </a:buClr>
        <a:buSzPct val="50000"/>
        <a:buFont typeface="Wingdings 3" panose="05040102010807070707" pitchFamily="18" charset="2"/>
        <a:buChar char="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FF4E10"/>
        </a:buClr>
        <a:buSzPct val="5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FF4E10"/>
        </a:buClr>
        <a:buSzPct val="5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FF4E10"/>
        </a:buClr>
        <a:buSzPct val="5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FF4E10"/>
        </a:buClr>
        <a:buSzPct val="5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2419E-1D9E-6D57-7B7E-D5AF1764E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2632" y="3037197"/>
            <a:ext cx="5493968" cy="360411"/>
          </a:xfrm>
        </p:spPr>
        <p:txBody>
          <a:bodyPr wrap="square" anchor="t">
            <a:normAutofit fontScale="90000"/>
          </a:bodyPr>
          <a:lstStyle/>
          <a:p>
            <a:r>
              <a:rPr lang="nb-NO"/>
              <a:t>Generativ kunstig intelligens og offentlig sektor – en god match?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19CEB15-B8BA-F22A-CE83-D11C66B41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9618" y="3765537"/>
            <a:ext cx="5283657" cy="257250"/>
          </a:xfrm>
        </p:spPr>
        <p:txBody>
          <a:bodyPr vert="horz" wrap="square" lIns="0" tIns="0" rIns="0" bIns="0" rtlCol="0">
            <a:normAutofit/>
          </a:bodyPr>
          <a:lstStyle/>
          <a:p>
            <a:r>
              <a:rPr lang="en-US"/>
              <a:t>Tore Tennøe</a:t>
            </a:r>
            <a:endParaRPr lang="en-US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A71A8E-C408-12A5-B647-5613206B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9617" y="4023861"/>
            <a:ext cx="5283657" cy="246221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www.teknologiradet.no</a:t>
            </a:r>
          </a:p>
        </p:txBody>
      </p:sp>
      <p:pic>
        <p:nvPicPr>
          <p:cNvPr id="5" name="Bilde 4" descr="Et bilde som inneholder tekst, bok, blomster, kunst&#10;&#10;Automatisk generert beskrivelse">
            <a:extLst>
              <a:ext uri="{FF2B5EF4-FFF2-40B4-BE49-F238E27FC236}">
                <a16:creationId xmlns:a16="http://schemas.microsoft.com/office/drawing/2014/main" id="{9F1C5CCF-FD1D-0686-0915-DCAA007F5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0" y="-61451"/>
            <a:ext cx="5101405" cy="69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9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4F90C3-4386-6D95-8F4B-CFBE5F801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292732"/>
            <a:ext cx="6396962" cy="443198"/>
          </a:xfrm>
        </p:spPr>
        <p:txBody>
          <a:bodyPr/>
          <a:lstStyle/>
          <a:p>
            <a:r>
              <a:rPr lang="nb-NO"/>
              <a:t>Revolusjon for kunnskapsarbeid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F3FA90-06E1-FE60-5199-1EE47E94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40" y="2193762"/>
            <a:ext cx="6156825" cy="4034864"/>
          </a:xfrm>
        </p:spPr>
        <p:txBody>
          <a:bodyPr vert="horz" lIns="0" tIns="0" rIns="0" bIns="0" rtlCol="0" anchor="t">
            <a:normAutofit/>
          </a:bodyPr>
          <a:lstStyle/>
          <a:p>
            <a:pPr marL="227965" indent="-227965"/>
            <a:r>
              <a:rPr lang="nb-NO"/>
              <a:t>Endelig produktivitet?</a:t>
            </a:r>
          </a:p>
          <a:p>
            <a:pPr marL="685165" lvl="1" indent="-227965"/>
            <a:r>
              <a:rPr lang="nb-NO"/>
              <a:t>2040: Dobling av eldre over 80 år</a:t>
            </a:r>
          </a:p>
          <a:p>
            <a:pPr marL="685165" lvl="1" indent="-227965"/>
            <a:r>
              <a:rPr lang="nb-NO"/>
              <a:t>1,5 % - eller 155 000 årsverk i offentlig sektor</a:t>
            </a:r>
          </a:p>
          <a:p>
            <a:pPr marL="227965" indent="-227965"/>
            <a:r>
              <a:rPr lang="nb-NO"/>
              <a:t>Bedre forvaltning: Effektivitet og kvalitet</a:t>
            </a:r>
          </a:p>
          <a:p>
            <a:pPr marL="685154" lvl="1" indent="-227965"/>
            <a:r>
              <a:rPr lang="nb-NO"/>
              <a:t>Rapport, referat, oppgaver og snakkende arkiver</a:t>
            </a:r>
          </a:p>
          <a:p>
            <a:pPr marL="685165" lvl="1" indent="-227965"/>
            <a:r>
              <a:rPr lang="nb-NO"/>
              <a:t>BCG: 25% raskere og 40% høyere kvalitet</a:t>
            </a:r>
          </a:p>
          <a:p>
            <a:pPr marL="685165" lvl="1" indent="-227965"/>
            <a:r>
              <a:rPr lang="nb-NO"/>
              <a:t>Beslutningsstøtte: Flere gjør ekspertvurderinger </a:t>
            </a:r>
          </a:p>
          <a:p>
            <a:pPr marL="685165" lvl="1" indent="-227965"/>
            <a:r>
              <a:rPr lang="nb-NO"/>
              <a:t>Sykepleiere </a:t>
            </a:r>
            <a:r>
              <a:rPr lang="nb-NO">
                <a:sym typeface="Wingdings" panose="05000000000000000000" pitchFamily="2" charset="2"/>
              </a:rPr>
              <a:t> leger</a:t>
            </a:r>
            <a:endParaRPr lang="nb-NO"/>
          </a:p>
          <a:p>
            <a:pPr marL="227976" indent="-227965"/>
            <a:r>
              <a:rPr lang="nb-NO"/>
              <a:t>Tilgjengelig og brukerrettet</a:t>
            </a:r>
          </a:p>
          <a:p>
            <a:pPr marL="685165" lvl="1" indent="-227965"/>
            <a:r>
              <a:rPr lang="nb-NO"/>
              <a:t>Universell utforming</a:t>
            </a:r>
          </a:p>
          <a:p>
            <a:pPr marL="685165" lvl="1" indent="-227965"/>
            <a:r>
              <a:rPr lang="nb-NO"/>
              <a:t>Hva med en trygdebot?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A581C8C-3DEA-1524-9DA2-98C3FA7C6AD7}"/>
              </a:ext>
            </a:extLst>
          </p:cNvPr>
          <p:cNvSpPr txBox="1"/>
          <p:nvPr/>
        </p:nvSpPr>
        <p:spPr>
          <a:xfrm>
            <a:off x="11408229" y="1382486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b-NO" sz="1600">
              <a:solidFill>
                <a:srgbClr val="FF4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60E2073-91CE-3830-E7A7-661968A74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694" y="1628707"/>
            <a:ext cx="4110877" cy="4504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3A2388-E0CE-137B-A871-1BA0C7B6B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523" y="1265041"/>
            <a:ext cx="3941852" cy="421661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7CBE7CC-455E-9F6E-D25C-7FF6BEC97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070" y="1735930"/>
            <a:ext cx="4800757" cy="488025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8E696B6-28D9-46A3-3134-6FA51516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33" y="724678"/>
            <a:ext cx="4970294" cy="60895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1A475F1-FB90-9F6D-6BE8-4608DF36A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1605" y="1874928"/>
            <a:ext cx="3710654" cy="371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8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B1C14ED1-DCD2-67DE-BFA8-408C91330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150" y="1970361"/>
            <a:ext cx="4178467" cy="46899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FAA8E8E-CDFA-612C-4F7D-824E49F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292732"/>
            <a:ext cx="6915857" cy="443198"/>
          </a:xfrm>
        </p:spPr>
        <p:txBody>
          <a:bodyPr/>
          <a:lstStyle/>
          <a:p>
            <a:r>
              <a:rPr lang="nb-NO"/>
              <a:t>Men: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D4E988-2D83-6605-F5EE-2B6AD2BB2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000" y="2184074"/>
            <a:ext cx="5739676" cy="3992891"/>
          </a:xfrm>
        </p:spPr>
        <p:txBody>
          <a:bodyPr vert="horz" lIns="0" tIns="0" rIns="0" bIns="0" rtlCol="0" anchor="t">
            <a:normAutofit/>
          </a:bodyPr>
          <a:lstStyle/>
          <a:p>
            <a:pPr marL="227965" indent="-227965"/>
            <a:r>
              <a:rPr lang="nb-NO"/>
              <a:t>Pålitelighet og tillit</a:t>
            </a:r>
            <a:endParaRPr lang="en-US"/>
          </a:p>
          <a:p>
            <a:pPr marL="685165" lvl="1" indent="-227965"/>
            <a:r>
              <a:rPr lang="nb-NO"/>
              <a:t>Hallusinerer, kjenner ikke sannhet</a:t>
            </a:r>
          </a:p>
          <a:p>
            <a:pPr marL="685165" lvl="1" indent="-227965"/>
            <a:r>
              <a:rPr lang="nb-NO"/>
              <a:t>KI kan være uforutsigbar og ha andre mål og verdier enn oss</a:t>
            </a:r>
          </a:p>
          <a:p>
            <a:pPr marL="227965" indent="-227965"/>
            <a:r>
              <a:rPr lang="nb-NO"/>
              <a:t>Diskriminerer</a:t>
            </a:r>
          </a:p>
          <a:p>
            <a:pPr marL="685165" lvl="1" indent="-227965"/>
            <a:r>
              <a:rPr lang="nb-NO"/>
              <a:t>Historiske data som ikke er norske</a:t>
            </a:r>
          </a:p>
          <a:p>
            <a:pPr marL="227965" indent="-227965"/>
            <a:r>
              <a:rPr lang="nb-NO"/>
              <a:t>Begrunnelse - forklarbarhet</a:t>
            </a:r>
          </a:p>
          <a:p>
            <a:pPr marL="685165" lvl="1" indent="-227965"/>
            <a:r>
              <a:rPr lang="nb-NO"/>
              <a:t>Ingen forstår helt hvordan KI virker</a:t>
            </a:r>
          </a:p>
          <a:p>
            <a:pPr marL="685165" lvl="1" indent="-227965"/>
            <a:r>
              <a:rPr lang="nb-NO" err="1"/>
              <a:t>OpenAI</a:t>
            </a:r>
            <a:r>
              <a:rPr lang="nb-NO"/>
              <a:t> er lukket</a:t>
            </a:r>
          </a:p>
          <a:p>
            <a:pPr marL="0" indent="0">
              <a:buNone/>
            </a:pPr>
            <a:endParaRPr lang="nb-NO"/>
          </a:p>
          <a:p>
            <a:pPr marL="227965" indent="-227965"/>
            <a:endParaRPr lang="nb-NO"/>
          </a:p>
          <a:p>
            <a:pPr marL="685165" lvl="1" indent="-227965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2BB93DC-38BD-E18D-021D-0ADB8DAD9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884" y="1615681"/>
            <a:ext cx="3982997" cy="4081262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8FA12166-6AC6-1155-7908-6A28801DB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535" y="1476347"/>
            <a:ext cx="5011346" cy="3645724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6363A0FA-1474-AA12-DF42-36CB0924B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3990" y="2241093"/>
            <a:ext cx="3987682" cy="41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1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1F0AC-207A-5A70-CA48-2F3CF189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292732"/>
            <a:ext cx="7967585" cy="443198"/>
          </a:xfrm>
        </p:spPr>
        <p:txBody>
          <a:bodyPr/>
          <a:lstStyle/>
          <a:p>
            <a:r>
              <a:rPr lang="nb-NO"/>
              <a:t>Dette bør vi gjøre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82AEF9-D848-CE49-4895-5CE8D6064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93" y="2115359"/>
            <a:ext cx="7008822" cy="4119185"/>
          </a:xfrm>
        </p:spPr>
        <p:txBody>
          <a:bodyPr>
            <a:normAutofit fontScale="92500" lnSpcReduction="20000"/>
          </a:bodyPr>
          <a:lstStyle/>
          <a:p>
            <a:r>
              <a:rPr lang="nb-NO"/>
              <a:t>Omfavne AI </a:t>
            </a:r>
            <a:r>
              <a:rPr lang="nb-NO" err="1"/>
              <a:t>Act</a:t>
            </a:r>
            <a:r>
              <a:rPr lang="nb-NO"/>
              <a:t> </a:t>
            </a:r>
          </a:p>
          <a:p>
            <a:pPr lvl="1"/>
            <a:r>
              <a:rPr lang="nb-NO"/>
              <a:t>Strenge krav til høyrisiko-KI – utdanning, velferdstjenester, arbeidsliv, rettspleie, migrasjon mm.</a:t>
            </a:r>
          </a:p>
          <a:p>
            <a:pPr lvl="1"/>
            <a:r>
              <a:rPr lang="nb-NO"/>
              <a:t>Menneskelig tilsyn, logging av bruk, vurdere risiko for skadevirkninger</a:t>
            </a:r>
          </a:p>
          <a:p>
            <a:r>
              <a:rPr lang="nb-NO"/>
              <a:t>Stimulere innovasjon i offentlig sektor</a:t>
            </a:r>
          </a:p>
          <a:p>
            <a:pPr lvl="1"/>
            <a:r>
              <a:rPr lang="nb-NO"/>
              <a:t>Inkubator – utvikle smarte og generelle anvendelser. </a:t>
            </a:r>
            <a:r>
              <a:rPr lang="nb-NO" i="1"/>
              <a:t>Oppsummere høringsinnspill</a:t>
            </a:r>
          </a:p>
          <a:p>
            <a:pPr lvl="1"/>
            <a:r>
              <a:rPr lang="nb-NO"/>
              <a:t>Problemløser – bli enige om usikkerhet og risiko. </a:t>
            </a:r>
            <a:r>
              <a:rPr lang="nb-NO" i="1"/>
              <a:t>Når er NAV-boten pålitelig nok?</a:t>
            </a:r>
          </a:p>
          <a:p>
            <a:r>
              <a:rPr lang="nb-NO"/>
              <a:t>Bygge infrastruktur for KI i Norge</a:t>
            </a:r>
          </a:p>
          <a:p>
            <a:pPr lvl="1"/>
            <a:r>
              <a:rPr lang="nb-NO"/>
              <a:t>Tilgang til kvalitetsdata, regnekraft og kvalitetssikrede språkmodeller</a:t>
            </a:r>
          </a:p>
          <a:p>
            <a:r>
              <a:rPr lang="nb-NO"/>
              <a:t>Være mennesket i loopen </a:t>
            </a:r>
          </a:p>
          <a:p>
            <a:pPr lvl="1"/>
            <a:r>
              <a:rPr lang="nb-NO"/>
              <a:t>– med unikt perspektiv, kritisk tenkning, etikk og ansvar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3E3361E-4041-4126-2C7C-3611F8FFE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069" y="1560652"/>
            <a:ext cx="3098828" cy="420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2419E-1D9E-6D57-7B7E-D5AF1764E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3169" y="3073883"/>
            <a:ext cx="2968242" cy="353961"/>
          </a:xfrm>
        </p:spPr>
        <p:txBody>
          <a:bodyPr wrap="square" anchor="t">
            <a:normAutofit fontScale="90000"/>
          </a:bodyPr>
          <a:lstStyle/>
          <a:p>
            <a:r>
              <a:rPr lang="nb-NO"/>
              <a:t>Takk for meg!</a:t>
            </a: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19CEB15-B8BA-F22A-CE83-D11C66B41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3169" y="3723323"/>
            <a:ext cx="4425688" cy="257250"/>
          </a:xfrm>
        </p:spPr>
        <p:txBody>
          <a:bodyPr vert="horz" wrap="square" lIns="0" tIns="0" rIns="0" bIns="0" rtlCol="0">
            <a:normAutofit lnSpcReduction="10000"/>
          </a:bodyPr>
          <a:lstStyle/>
          <a:p>
            <a:r>
              <a:rPr lang="en-US" err="1"/>
              <a:t>Rapporten</a:t>
            </a:r>
            <a:r>
              <a:rPr lang="en-US"/>
              <a:t> </a:t>
            </a:r>
            <a:r>
              <a:rPr lang="en-US" err="1"/>
              <a:t>finner</a:t>
            </a:r>
            <a:r>
              <a:rPr lang="en-US"/>
              <a:t> du </a:t>
            </a:r>
            <a:r>
              <a:rPr lang="en-US" err="1"/>
              <a:t>på</a:t>
            </a:r>
            <a:r>
              <a:rPr lang="en-US"/>
              <a:t> 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4E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www.teknologiradet.no</a:t>
            </a:r>
          </a:p>
          <a:p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47D9A694-FE59-C7B2-82F3-468AD7E07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158" b="8350"/>
          <a:stretch/>
        </p:blipFill>
        <p:spPr>
          <a:xfrm>
            <a:off x="-177273" y="-14749"/>
            <a:ext cx="5678845" cy="68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3029"/>
      </p:ext>
    </p:extLst>
  </p:cSld>
  <p:clrMapOvr>
    <a:masterClrMapping/>
  </p:clrMapOvr>
</p:sld>
</file>

<file path=ppt/theme/theme1.xml><?xml version="1.0" encoding="utf-8"?>
<a:theme xmlns:a="http://schemas.openxmlformats.org/drawingml/2006/main" name="Teknologirådet">
  <a:themeElements>
    <a:clrScheme name="Teknologiråd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4E10"/>
      </a:accent1>
      <a:accent2>
        <a:srgbClr val="872300"/>
      </a:accent2>
      <a:accent3>
        <a:srgbClr val="CB3400"/>
      </a:accent3>
      <a:accent4>
        <a:srgbClr val="FF946F"/>
      </a:accent4>
      <a:accent5>
        <a:srgbClr val="FFB89F"/>
      </a:accent5>
      <a:accent6>
        <a:srgbClr val="FFDBCF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600" dirty="0">
            <a:solidFill>
              <a:srgbClr val="FF4E1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emsyn og trender for KI i klinikken" id="{EC72962C-2914-449C-8D63-01C3F9993416}" vid="{A651DC6F-539A-4140-8607-6912234B9370}"/>
    </a:ext>
  </a:extLst>
</a:theme>
</file>

<file path=ppt/theme/theme2.xml><?xml version="1.0" encoding="utf-8"?>
<a:theme xmlns:a="http://schemas.openxmlformats.org/drawingml/2006/main" name="Teknologirådet">
  <a:themeElements>
    <a:clrScheme name="Teknologiråd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4E10"/>
      </a:accent1>
      <a:accent2>
        <a:srgbClr val="872300"/>
      </a:accent2>
      <a:accent3>
        <a:srgbClr val="CB3400"/>
      </a:accent3>
      <a:accent4>
        <a:srgbClr val="FF946F"/>
      </a:accent4>
      <a:accent5>
        <a:srgbClr val="FFB89F"/>
      </a:accent5>
      <a:accent6>
        <a:srgbClr val="FFDBCF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600" dirty="0">
            <a:solidFill>
              <a:srgbClr val="FF4E1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knologirådet_PPT.potx" id="{5A7A8589-B26E-401F-A4DB-E4129956A102}" vid="{5BC3C23E-1446-4712-8C1F-BAA7E83AC42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BBF6807258024CBFA2A08E4F3031D1" ma:contentTypeVersion="20" ma:contentTypeDescription="Opprett et nytt dokument." ma:contentTypeScope="" ma:versionID="bb8b319ea82a8d32d61ab84564fe4aa5">
  <xsd:schema xmlns:xsd="http://www.w3.org/2001/XMLSchema" xmlns:xs="http://www.w3.org/2001/XMLSchema" xmlns:p="http://schemas.microsoft.com/office/2006/metadata/properties" xmlns:ns2="c40e9bf9-9914-4b8b-8381-8399ff21de5d" xmlns:ns3="9ad920ad-6258-40e7-8fe5-3953e68e7598" targetNamespace="http://schemas.microsoft.com/office/2006/metadata/properties" ma:root="true" ma:fieldsID="e1c1427c77cd20df74bd6ac63ad5ea67" ns2:_="" ns3:_="">
    <xsd:import namespace="c40e9bf9-9914-4b8b-8381-8399ff21de5d"/>
    <xsd:import namespace="9ad920ad-6258-40e7-8fe5-3953e68e75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e9bf9-9914-4b8b-8381-8399ff21d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bd68e7b9-a548-4348-b799-6b26d0f0c4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Godkjenningsstatus" ma:internalName="Godkjennings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920ad-6258-40e7-8fe5-3953e68e759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4c6804-e80a-45b0-b4ef-539fa6f7de38}" ma:internalName="TaxCatchAll" ma:showField="CatchAllData" ma:web="9ad920ad-6258-40e7-8fe5-3953e68e75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0e9bf9-9914-4b8b-8381-8399ff21de5d">
      <Terms xmlns="http://schemas.microsoft.com/office/infopath/2007/PartnerControls"/>
    </lcf76f155ced4ddcb4097134ff3c332f>
    <TaxCatchAll xmlns="9ad920ad-6258-40e7-8fe5-3953e68e7598" xsi:nil="true"/>
    <_Flow_SignoffStatus xmlns="c40e9bf9-9914-4b8b-8381-8399ff21de5d" xsi:nil="true"/>
    <SharedWithUsers xmlns="9ad920ad-6258-40e7-8fe5-3953e68e7598">
      <UserInfo>
        <DisplayName>Nicoline Wiik</DisplayName>
        <AccountId>44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DC1B98-3478-4C93-B689-E3698310459A}">
  <ds:schemaRefs>
    <ds:schemaRef ds:uri="9ad920ad-6258-40e7-8fe5-3953e68e7598"/>
    <ds:schemaRef ds:uri="c40e9bf9-9914-4b8b-8381-8399ff21de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18D4368-6086-40EC-B757-CF246BC934BD}">
  <ds:schemaRefs>
    <ds:schemaRef ds:uri="9ad920ad-6258-40e7-8fe5-3953e68e7598"/>
    <ds:schemaRef ds:uri="c40e9bf9-9914-4b8b-8381-8399ff21de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6FF89B-DEF1-43EB-A404-5D8AF68699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1170</Words>
  <Application>Microsoft Office PowerPoint</Application>
  <PresentationFormat>Widescreen</PresentationFormat>
  <Paragraphs>113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Wingdings 3</vt:lpstr>
      <vt:lpstr>Teknologirådet</vt:lpstr>
      <vt:lpstr>Teknologirådet</vt:lpstr>
      <vt:lpstr>Generativ kunstig intelligens og offentlig sektor – en god match?</vt:lpstr>
      <vt:lpstr>Revolusjon for kunnskapsarbeid</vt:lpstr>
      <vt:lpstr>Men:</vt:lpstr>
      <vt:lpstr>Dette bør vi gjøre</vt:lpstr>
      <vt:lpstr>Takk for meg!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Livslang læring:  en ny læreplan for Norge</dc:title>
  <dc:creator>Marianne Barland</dc:creator>
  <cp:lastModifiedBy>Camilla Bruusgaard</cp:lastModifiedBy>
  <cp:revision>2</cp:revision>
  <cp:lastPrinted>2024-06-05T23:43:15Z</cp:lastPrinted>
  <dcterms:created xsi:type="dcterms:W3CDTF">2020-04-23T10:23:43Z</dcterms:created>
  <dcterms:modified xsi:type="dcterms:W3CDTF">2024-06-06T04:13:58Z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0x0101009ABBF6807258024CBFA2A08E4F3031D1</vt:lpwstr>
  </property>
  <property fmtid="{D5CDD505-2E9C-101B-9397-08002B2CF9AE}" pid="3" name="Order">
    <vt:r8>1048500</vt:r8>
  </property>
  <property fmtid="{D5CDD505-2E9C-101B-9397-08002B2CF9AE}" pid="4" name="Tittel">
    <vt:lpwstr>Livslang læring:  en ny læreplan for Norge</vt:lpwstr>
  </property>
  <property fmtid="{D5CDD505-2E9C-101B-9397-08002B2CF9AE}" pid="5" name="MediaServiceImageTags">
    <vt:lpwstr/>
  </property>
</Properties>
</file>