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4" r:id="rId9"/>
    <p:sldId id="267" r:id="rId10"/>
    <p:sldId id="266" r:id="rId11"/>
    <p:sldId id="268" r:id="rId12"/>
    <p:sldId id="265"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0000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6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476A6F-C098-484A-A89D-6D0977A51B6B}" type="datetimeFigureOut">
              <a:rPr lang="en-GB" smtClean="0"/>
              <a:t>08/01/2017</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1BB81-9B6D-4015-82F0-B42DCD46991B}" type="slidenum">
              <a:rPr lang="en-GB" smtClean="0"/>
              <a:t>‹#›</a:t>
            </a:fld>
            <a:endParaRPr lang="en-GB"/>
          </a:p>
        </p:txBody>
      </p:sp>
    </p:spTree>
    <p:extLst>
      <p:ext uri="{BB962C8B-B14F-4D97-AF65-F5344CB8AC3E}">
        <p14:creationId xmlns:p14="http://schemas.microsoft.com/office/powerpoint/2010/main" val="1105893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nb-NO" smtClean="0"/>
          </a:p>
        </p:txBody>
      </p:sp>
      <p:sp>
        <p:nvSpPr>
          <p:cNvPr id="12292" name="Plassholder for lysbilde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F23894-F59D-4AEC-B07D-FE679A0B7E59}" type="slidenum">
              <a:rPr lang="nb-NO" altLang="nb-NO"/>
              <a:pPr fontAlgn="base">
                <a:spcBef>
                  <a:spcPct val="0"/>
                </a:spcBef>
                <a:spcAft>
                  <a:spcPct val="0"/>
                </a:spcAft>
              </a:pPr>
              <a:t>7</a:t>
            </a:fld>
            <a:endParaRPr lang="nb-NO" altLang="nb-NO"/>
          </a:p>
        </p:txBody>
      </p:sp>
    </p:spTree>
    <p:extLst>
      <p:ext uri="{BB962C8B-B14F-4D97-AF65-F5344CB8AC3E}">
        <p14:creationId xmlns:p14="http://schemas.microsoft.com/office/powerpoint/2010/main" val="2783958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nb-NO" smtClean="0"/>
          </a:p>
        </p:txBody>
      </p:sp>
      <p:sp>
        <p:nvSpPr>
          <p:cNvPr id="12292" name="Plassholder for lysbilde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F23894-F59D-4AEC-B07D-FE679A0B7E59}" type="slidenum">
              <a:rPr lang="nb-NO" altLang="nb-NO"/>
              <a:pPr fontAlgn="base">
                <a:spcBef>
                  <a:spcPct val="0"/>
                </a:spcBef>
                <a:spcAft>
                  <a:spcPct val="0"/>
                </a:spcAft>
              </a:pPr>
              <a:t>8</a:t>
            </a:fld>
            <a:endParaRPr lang="nb-NO" altLang="nb-NO"/>
          </a:p>
        </p:txBody>
      </p:sp>
    </p:spTree>
    <p:extLst>
      <p:ext uri="{BB962C8B-B14F-4D97-AF65-F5344CB8AC3E}">
        <p14:creationId xmlns:p14="http://schemas.microsoft.com/office/powerpoint/2010/main" val="2369307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4C1AD3BA-1D9F-4ABE-A9B9-BC508B38B509}" type="datetimeFigureOut">
              <a:rPr lang="en-GB" smtClean="0"/>
              <a:t>08/01/2017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62605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4C1AD3BA-1D9F-4ABE-A9B9-BC508B38B509}" type="datetimeFigureOut">
              <a:rPr lang="en-GB" smtClean="0"/>
              <a:t>08/01/2017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1835494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4C1AD3BA-1D9F-4ABE-A9B9-BC508B38B509}" type="datetimeFigureOut">
              <a:rPr lang="en-GB" smtClean="0"/>
              <a:t>08/01/2017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245550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4C1AD3BA-1D9F-4ABE-A9B9-BC508B38B509}" type="datetimeFigureOut">
              <a:rPr lang="en-GB" smtClean="0"/>
              <a:t>08/01/2017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473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4C1AD3BA-1D9F-4ABE-A9B9-BC508B38B509}" type="datetimeFigureOut">
              <a:rPr lang="en-GB" smtClean="0"/>
              <a:t>08/01/2017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57536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4C1AD3BA-1D9F-4ABE-A9B9-BC508B38B509}" type="datetimeFigureOut">
              <a:rPr lang="en-GB" smtClean="0"/>
              <a:t>08/01/2017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201400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4C1AD3BA-1D9F-4ABE-A9B9-BC508B38B509}" type="datetimeFigureOut">
              <a:rPr lang="en-GB" smtClean="0"/>
              <a:t>08/01/2017</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22400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4C1AD3BA-1D9F-4ABE-A9B9-BC508B38B509}" type="datetimeFigureOut">
              <a:rPr lang="en-GB" smtClean="0"/>
              <a:t>08/01/2017</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198486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C1AD3BA-1D9F-4ABE-A9B9-BC508B38B509}" type="datetimeFigureOut">
              <a:rPr lang="en-GB" smtClean="0"/>
              <a:t>08/01/2017</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3892456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4C1AD3BA-1D9F-4ABE-A9B9-BC508B38B509}" type="datetimeFigureOut">
              <a:rPr lang="en-GB" smtClean="0"/>
              <a:t>08/01/2017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201448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4C1AD3BA-1D9F-4ABE-A9B9-BC508B38B509}" type="datetimeFigureOut">
              <a:rPr lang="en-GB" smtClean="0"/>
              <a:t>08/01/2017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3AC80592-0773-4360-8D7A-0BB13967FA8C}" type="slidenum">
              <a:rPr lang="en-GB" smtClean="0"/>
              <a:t>‹#›</a:t>
            </a:fld>
            <a:endParaRPr lang="en-GB"/>
          </a:p>
        </p:txBody>
      </p:sp>
    </p:spTree>
    <p:extLst>
      <p:ext uri="{BB962C8B-B14F-4D97-AF65-F5344CB8AC3E}">
        <p14:creationId xmlns:p14="http://schemas.microsoft.com/office/powerpoint/2010/main" val="415253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en-GB"/>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AD3BA-1D9F-4ABE-A9B9-BC508B38B509}" type="datetimeFigureOut">
              <a:rPr lang="en-GB" smtClean="0"/>
              <a:t>08/01/2017</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80592-0773-4360-8D7A-0BB13967FA8C}" type="slidenum">
              <a:rPr lang="en-GB" smtClean="0"/>
              <a:t>‹#›</a:t>
            </a:fld>
            <a:endParaRPr lang="en-GB"/>
          </a:p>
        </p:txBody>
      </p:sp>
    </p:spTree>
    <p:extLst>
      <p:ext uri="{BB962C8B-B14F-4D97-AF65-F5344CB8AC3E}">
        <p14:creationId xmlns:p14="http://schemas.microsoft.com/office/powerpoint/2010/main" val="2186905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smtClean="0">
                <a:solidFill>
                  <a:srgbClr val="0000FF"/>
                </a:solidFill>
              </a:rPr>
              <a:t>Automatiseringsvennlig lovgivning – hva er det og hvordan gjør man det? </a:t>
            </a:r>
            <a:endParaRPr lang="en-GB">
              <a:solidFill>
                <a:srgbClr val="0000FF"/>
              </a:solidFill>
            </a:endParaRPr>
          </a:p>
        </p:txBody>
      </p:sp>
      <p:sp>
        <p:nvSpPr>
          <p:cNvPr id="3" name="Undertittel 2"/>
          <p:cNvSpPr>
            <a:spLocks noGrp="1"/>
          </p:cNvSpPr>
          <p:nvPr>
            <p:ph type="subTitle" idx="1"/>
          </p:nvPr>
        </p:nvSpPr>
        <p:spPr/>
        <p:txBody>
          <a:bodyPr/>
          <a:lstStyle/>
          <a:p>
            <a:r>
              <a:rPr lang="en-GB" smtClean="0"/>
              <a:t>Dag Wiese Schartum,</a:t>
            </a:r>
          </a:p>
          <a:p>
            <a:r>
              <a:rPr lang="en-GB" smtClean="0"/>
              <a:t>Senter for rettsinformatikk,</a:t>
            </a:r>
          </a:p>
          <a:p>
            <a:r>
              <a:rPr lang="en-GB" smtClean="0"/>
              <a:t>Avdeling for forvaltningsinformatikk</a:t>
            </a:r>
            <a:endParaRPr lang="en-GB"/>
          </a:p>
        </p:txBody>
      </p:sp>
    </p:spTree>
    <p:extLst>
      <p:ext uri="{BB962C8B-B14F-4D97-AF65-F5344CB8AC3E}">
        <p14:creationId xmlns:p14="http://schemas.microsoft.com/office/powerpoint/2010/main" val="2352003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7522" y="386921"/>
            <a:ext cx="9249266" cy="928694"/>
          </a:xfrm>
        </p:spPr>
        <p:txBody>
          <a:bodyPr>
            <a:noAutofit/>
          </a:bodyPr>
          <a:lstStyle/>
          <a:p>
            <a:pPr lvl="1" algn="ctr" rtl="0">
              <a:spcBef>
                <a:spcPct val="0"/>
              </a:spcBef>
            </a:pPr>
            <a:r>
              <a:rPr lang="en-GB" sz="3600">
                <a:solidFill>
                  <a:srgbClr val="3333FF"/>
                </a:solidFill>
                <a:latin typeface="Calibri" panose="020F0502020204030204" pitchFamily="34" charset="0"/>
                <a:cs typeface="Calibri" panose="020F0502020204030204" pitchFamily="34" charset="0"/>
              </a:rPr>
              <a:t/>
            </a:r>
            <a:br>
              <a:rPr lang="en-GB" sz="3600">
                <a:solidFill>
                  <a:srgbClr val="3333FF"/>
                </a:solidFill>
                <a:latin typeface="Calibri" panose="020F0502020204030204" pitchFamily="34" charset="0"/>
                <a:cs typeface="Calibri" panose="020F0502020204030204" pitchFamily="34" charset="0"/>
              </a:rPr>
            </a:br>
            <a:r>
              <a:rPr lang="en-GB" sz="3600">
                <a:solidFill>
                  <a:srgbClr val="3333FF"/>
                </a:solidFill>
                <a:latin typeface="Calibri" panose="020F0502020204030204" pitchFamily="34" charset="0"/>
                <a:cs typeface="Calibri" panose="020F0502020204030204" pitchFamily="34" charset="0"/>
              </a:rPr>
              <a:t>L</a:t>
            </a:r>
            <a:r>
              <a:rPr lang="en-GB" sz="3600" smtClean="0">
                <a:solidFill>
                  <a:srgbClr val="3333FF"/>
                </a:solidFill>
                <a:latin typeface="Calibri" panose="020F0502020204030204" pitchFamily="34" charset="0"/>
                <a:cs typeface="Calibri" panose="020F0502020204030204" pitchFamily="34" charset="0"/>
              </a:rPr>
              <a:t>ovgiver bør klart angi og definere alle sentrale opplysningstyper</a:t>
            </a:r>
            <a:r>
              <a:rPr lang="en-GB" sz="3600" dirty="0">
                <a:solidFill>
                  <a:srgbClr val="3333FF"/>
                </a:solidFill>
                <a:latin typeface="Calibri" panose="020F0502020204030204" pitchFamily="34" charset="0"/>
                <a:cs typeface="Calibri" panose="020F0502020204030204" pitchFamily="34" charset="0"/>
              </a:rPr>
              <a:t/>
            </a:r>
            <a:br>
              <a:rPr lang="en-GB" sz="3600" dirty="0">
                <a:solidFill>
                  <a:srgbClr val="3333FF"/>
                </a:solidFill>
                <a:latin typeface="Calibri" panose="020F0502020204030204" pitchFamily="34" charset="0"/>
                <a:cs typeface="Calibri" panose="020F0502020204030204" pitchFamily="34" charset="0"/>
              </a:rPr>
            </a:br>
            <a:endParaRPr lang="en-GB" sz="3600" dirty="0">
              <a:solidFill>
                <a:srgbClr val="3333FF"/>
              </a:solidFill>
              <a:latin typeface="Calibri" panose="020F0502020204030204" pitchFamily="34" charset="0"/>
              <a:cs typeface="Calibri" panose="020F0502020204030204" pitchFamily="34" charset="0"/>
            </a:endParaRPr>
          </a:p>
        </p:txBody>
      </p:sp>
      <p:sp>
        <p:nvSpPr>
          <p:cNvPr id="3" name="Plassholder for innhold 2"/>
          <p:cNvSpPr>
            <a:spLocks noGrp="1"/>
          </p:cNvSpPr>
          <p:nvPr>
            <p:ph idx="1"/>
          </p:nvPr>
        </p:nvSpPr>
        <p:spPr>
          <a:xfrm>
            <a:off x="754144" y="1677970"/>
            <a:ext cx="10599656" cy="4741683"/>
          </a:xfrm>
        </p:spPr>
        <p:txBody>
          <a:bodyPr>
            <a:normAutofit lnSpcReduction="10000"/>
          </a:bodyPr>
          <a:lstStyle/>
          <a:p>
            <a:r>
              <a:rPr lang="nb-NO" sz="2500" dirty="0" smtClean="0"/>
              <a:t>Lovgiver bør tydelig angi alle opplysningstyper som skal være beslutningsgrunnlag for enkeltvedtak</a:t>
            </a:r>
          </a:p>
          <a:p>
            <a:r>
              <a:rPr lang="nb-NO" sz="2500" smtClean="0"/>
              <a:t>For å oppnå </a:t>
            </a:r>
            <a:r>
              <a:rPr lang="nb-NO" sz="2500" smtClean="0">
                <a:solidFill>
                  <a:srgbClr val="C00000"/>
                </a:solidFill>
              </a:rPr>
              <a:t>høy grad av automatisering</a:t>
            </a:r>
            <a:r>
              <a:rPr lang="nb-NO" sz="2500" smtClean="0"/>
              <a:t> bør lovgiver vurdere </a:t>
            </a:r>
            <a:r>
              <a:rPr lang="nb-NO" sz="2500" dirty="0" smtClean="0"/>
              <a:t>om </a:t>
            </a:r>
            <a:r>
              <a:rPr lang="nb-NO" sz="2500" smtClean="0"/>
              <a:t>hver opplysningstype </a:t>
            </a:r>
            <a:r>
              <a:rPr lang="nb-NO" sz="2500" dirty="0" smtClean="0"/>
              <a:t>kan </a:t>
            </a:r>
            <a:r>
              <a:rPr lang="nb-NO" sz="2500" smtClean="0"/>
              <a:t>defineres i samsvar med opplysninger som finnes i </a:t>
            </a:r>
            <a:r>
              <a:rPr lang="nb-NO" sz="2500" dirty="0" smtClean="0"/>
              <a:t>maskinlesbare kilder</a:t>
            </a:r>
          </a:p>
          <a:p>
            <a:pPr lvl="1"/>
            <a:r>
              <a:rPr lang="nb-NO" sz="2300" smtClean="0"/>
              <a:t>F.eks. som resultat av enkeltvedtak </a:t>
            </a:r>
            <a:r>
              <a:rPr lang="nb-NO" sz="2300" dirty="0" smtClean="0"/>
              <a:t>i samme og </a:t>
            </a:r>
            <a:r>
              <a:rPr lang="nb-NO" sz="2300" smtClean="0"/>
              <a:t>andre forvaltningsorganer, eller</a:t>
            </a:r>
            <a:endParaRPr lang="nb-NO" sz="2300" dirty="0" smtClean="0"/>
          </a:p>
          <a:p>
            <a:pPr lvl="1"/>
            <a:r>
              <a:rPr lang="nb-NO" sz="2300" smtClean="0"/>
              <a:t>opplysninger i andre autorativt registre</a:t>
            </a:r>
          </a:p>
          <a:p>
            <a:pPr lvl="1"/>
            <a:r>
              <a:rPr lang="nb-NO" sz="2300" smtClean="0"/>
              <a:t>Bør ikke nødvendigvis bruke legaldefinisjoner; presiseringer i særlige merknader kan ofte være å foretrekke</a:t>
            </a:r>
            <a:endParaRPr lang="nb-NO" sz="2300" dirty="0" smtClean="0"/>
          </a:p>
          <a:p>
            <a:r>
              <a:rPr lang="nb-NO" sz="2500" dirty="0" smtClean="0"/>
              <a:t>Lovgiver bør om mulig arbeide ut i </a:t>
            </a:r>
            <a:r>
              <a:rPr lang="nb-NO" sz="2500" smtClean="0"/>
              <a:t>fra data-</a:t>
            </a:r>
            <a:r>
              <a:rPr lang="nb-NO" sz="2500" dirty="0" smtClean="0"/>
              <a:t>/begrepsmodeller innen det aktuelle forvaltningsområdet</a:t>
            </a:r>
          </a:p>
          <a:p>
            <a:pPr lvl="1"/>
            <a:r>
              <a:rPr lang="nb-NO" sz="2300" smtClean="0"/>
              <a:t>Kan gjerne omfatte flere lover</a:t>
            </a:r>
          </a:p>
          <a:p>
            <a:pPr lvl="1"/>
            <a:r>
              <a:rPr lang="nb-NO" sz="2300" smtClean="0"/>
              <a:t>Bør </a:t>
            </a:r>
            <a:r>
              <a:rPr lang="nb-NO" sz="2300" dirty="0" smtClean="0"/>
              <a:t>om mulig legges </a:t>
            </a:r>
            <a:r>
              <a:rPr lang="nb-NO" sz="2300" dirty="0"/>
              <a:t>til grunn i </a:t>
            </a:r>
            <a:r>
              <a:rPr lang="nb-NO" sz="2300" dirty="0" smtClean="0"/>
              <a:t>alle </a:t>
            </a:r>
            <a:r>
              <a:rPr lang="nb-NO" sz="2300" smtClean="0"/>
              <a:t>fremtidige lovarbeider innen området</a:t>
            </a:r>
            <a:endParaRPr lang="nb-NO" sz="2300" dirty="0" smtClean="0"/>
          </a:p>
        </p:txBody>
      </p:sp>
    </p:spTree>
    <p:extLst>
      <p:ext uri="{BB962C8B-B14F-4D97-AF65-F5344CB8AC3E}">
        <p14:creationId xmlns:p14="http://schemas.microsoft.com/office/powerpoint/2010/main" val="127893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noChangeAspect="1"/>
          </p:cNvGrpSpPr>
          <p:nvPr/>
        </p:nvGrpSpPr>
        <p:grpSpPr bwMode="auto">
          <a:xfrm>
            <a:off x="2109099" y="75415"/>
            <a:ext cx="7271406" cy="6217052"/>
            <a:chOff x="1781" y="7454"/>
            <a:chExt cx="9000" cy="7696"/>
          </a:xfrm>
        </p:grpSpPr>
        <p:sp>
          <p:nvSpPr>
            <p:cNvPr id="4" name="AutoShape 3"/>
            <p:cNvSpPr>
              <a:spLocks noChangeAspect="1" noChangeArrowheads="1"/>
            </p:cNvSpPr>
            <p:nvPr/>
          </p:nvSpPr>
          <p:spPr bwMode="auto">
            <a:xfrm>
              <a:off x="1781" y="7454"/>
              <a:ext cx="9000" cy="7696"/>
            </a:xfrm>
            <a:prstGeom prst="rect">
              <a:avLst/>
            </a:prstGeom>
            <a:noFill/>
            <a:ln w="9525">
              <a:noFill/>
              <a:miter lim="800000"/>
              <a:headEnd/>
              <a:tailEnd/>
            </a:ln>
          </p:spPr>
          <p:txBody>
            <a:bodyPr/>
            <a:lstStyle/>
            <a:p>
              <a:endParaRPr lang="nb-NO">
                <a:latin typeface="Calibri" pitchFamily="34" charset="0"/>
              </a:endParaRPr>
            </a:p>
          </p:txBody>
        </p:sp>
        <p:sp>
          <p:nvSpPr>
            <p:cNvPr id="5" name="Rectangle 4"/>
            <p:cNvSpPr>
              <a:spLocks noChangeArrowheads="1"/>
            </p:cNvSpPr>
            <p:nvPr/>
          </p:nvSpPr>
          <p:spPr bwMode="auto">
            <a:xfrm>
              <a:off x="4301" y="9254"/>
              <a:ext cx="1101" cy="720"/>
            </a:xfrm>
            <a:prstGeom prst="rect">
              <a:avLst/>
            </a:prstGeom>
            <a:solidFill>
              <a:srgbClr val="4F81BD"/>
            </a:solidFill>
            <a:ln w="9525">
              <a:solidFill>
                <a:srgbClr val="000000"/>
              </a:solidFill>
              <a:miter lim="800000"/>
              <a:headEnd/>
              <a:tailEnd/>
            </a:ln>
          </p:spPr>
          <p:txBody>
            <a:bodyPr/>
            <a:lstStyle/>
            <a:p>
              <a:pPr algn="ctr"/>
              <a:r>
                <a:rPr lang="en-US" sz="1050" b="1">
                  <a:solidFill>
                    <a:srgbClr val="FFFFFF"/>
                  </a:solidFill>
                  <a:latin typeface="Times New Roman" pitchFamily="18" charset="0"/>
                </a:rPr>
                <a:t>Pasient</a:t>
              </a:r>
            </a:p>
            <a:p>
              <a:pPr algn="ctr"/>
              <a:r>
                <a:rPr lang="en-US" sz="1050">
                  <a:solidFill>
                    <a:srgbClr val="FFFFFF"/>
                  </a:solidFill>
                  <a:latin typeface="Times New Roman" pitchFamily="18" charset="0"/>
                </a:rPr>
                <a:t> (Registrert)</a:t>
              </a:r>
              <a:endParaRPr lang="nb-NO" sz="1050"/>
            </a:p>
          </p:txBody>
        </p:sp>
        <p:sp>
          <p:nvSpPr>
            <p:cNvPr id="6" name="Rectangle 5"/>
            <p:cNvSpPr>
              <a:spLocks noChangeArrowheads="1"/>
            </p:cNvSpPr>
            <p:nvPr/>
          </p:nvSpPr>
          <p:spPr bwMode="auto">
            <a:xfrm>
              <a:off x="2862" y="12742"/>
              <a:ext cx="1619" cy="720"/>
            </a:xfrm>
            <a:prstGeom prst="rect">
              <a:avLst/>
            </a:prstGeom>
            <a:solidFill>
              <a:srgbClr val="FDE9D9"/>
            </a:solidFill>
            <a:ln w="9525">
              <a:solidFill>
                <a:srgbClr val="000000"/>
              </a:solidFill>
              <a:miter lim="800000"/>
              <a:headEnd/>
              <a:tailEnd/>
            </a:ln>
          </p:spPr>
          <p:txBody>
            <a:bodyPr/>
            <a:lstStyle/>
            <a:p>
              <a:pPr algn="ctr"/>
              <a:r>
                <a:rPr lang="en-US" sz="1050" b="1">
                  <a:latin typeface="Times New Roman" pitchFamily="18" charset="0"/>
                </a:rPr>
                <a:t>Helseopplysninger</a:t>
              </a:r>
            </a:p>
            <a:p>
              <a:pPr algn="ctr"/>
              <a:r>
                <a:rPr lang="en-US" sz="1050">
                  <a:latin typeface="Times New Roman" pitchFamily="18" charset="0"/>
                </a:rPr>
                <a:t>(Personopplysning)</a:t>
              </a:r>
            </a:p>
            <a:p>
              <a:endParaRPr lang="nb-NO"/>
            </a:p>
          </p:txBody>
        </p:sp>
        <p:sp>
          <p:nvSpPr>
            <p:cNvPr id="7" name="Rectangle 6"/>
            <p:cNvSpPr>
              <a:spLocks noChangeArrowheads="1"/>
            </p:cNvSpPr>
            <p:nvPr/>
          </p:nvSpPr>
          <p:spPr bwMode="auto">
            <a:xfrm>
              <a:off x="1781" y="11462"/>
              <a:ext cx="1620" cy="740"/>
            </a:xfrm>
            <a:prstGeom prst="rect">
              <a:avLst/>
            </a:prstGeom>
            <a:solidFill>
              <a:srgbClr val="FDE9D9"/>
            </a:solidFill>
            <a:ln w="9525">
              <a:solidFill>
                <a:srgbClr val="000000"/>
              </a:solidFill>
              <a:miter lim="800000"/>
              <a:headEnd/>
              <a:tailEnd/>
            </a:ln>
          </p:spPr>
          <p:txBody>
            <a:bodyPr/>
            <a:lstStyle/>
            <a:p>
              <a:pPr algn="ctr"/>
              <a:r>
                <a:rPr lang="en-US" sz="1050" b="1">
                  <a:latin typeface="Times New Roman" pitchFamily="18" charset="0"/>
                </a:rPr>
                <a:t>Avidentifiserte helseopplysninger</a:t>
              </a:r>
            </a:p>
            <a:p>
              <a:pPr algn="ctr"/>
              <a:r>
                <a:rPr lang="en-US" sz="1050">
                  <a:latin typeface="Times New Roman" pitchFamily="18" charset="0"/>
                </a:rPr>
                <a:t>(Personopplysning)</a:t>
              </a:r>
            </a:p>
            <a:p>
              <a:endParaRPr lang="nb-NO"/>
            </a:p>
          </p:txBody>
        </p:sp>
        <p:sp>
          <p:nvSpPr>
            <p:cNvPr id="8" name="Rectangle 7"/>
            <p:cNvSpPr>
              <a:spLocks noChangeArrowheads="1"/>
            </p:cNvSpPr>
            <p:nvPr/>
          </p:nvSpPr>
          <p:spPr bwMode="auto">
            <a:xfrm>
              <a:off x="1781" y="14002"/>
              <a:ext cx="1620" cy="720"/>
            </a:xfrm>
            <a:prstGeom prst="rect">
              <a:avLst/>
            </a:prstGeom>
            <a:solidFill>
              <a:srgbClr val="FDE9D9"/>
            </a:solidFill>
            <a:ln w="9525">
              <a:solidFill>
                <a:srgbClr val="000000"/>
              </a:solidFill>
              <a:miter lim="800000"/>
              <a:headEnd/>
              <a:tailEnd/>
            </a:ln>
          </p:spPr>
          <p:txBody>
            <a:bodyPr/>
            <a:lstStyle/>
            <a:p>
              <a:pPr algn="ctr"/>
              <a:r>
                <a:rPr lang="en-US" sz="1050" b="1">
                  <a:latin typeface="Times New Roman" pitchFamily="18" charset="0"/>
                </a:rPr>
                <a:t>Pseudonyme helseopplysninger</a:t>
              </a:r>
            </a:p>
            <a:p>
              <a:pPr algn="ctr"/>
              <a:r>
                <a:rPr lang="en-US" sz="1050">
                  <a:latin typeface="Times New Roman" pitchFamily="18" charset="0"/>
                </a:rPr>
                <a:t>(Personopplysning)</a:t>
              </a:r>
              <a:endParaRPr lang="nb-NO" sz="1050"/>
            </a:p>
          </p:txBody>
        </p:sp>
        <p:sp>
          <p:nvSpPr>
            <p:cNvPr id="9" name="Rectangle 8"/>
            <p:cNvSpPr>
              <a:spLocks noChangeArrowheads="1"/>
            </p:cNvSpPr>
            <p:nvPr/>
          </p:nvSpPr>
          <p:spPr bwMode="auto">
            <a:xfrm>
              <a:off x="4841" y="13822"/>
              <a:ext cx="1620" cy="720"/>
            </a:xfrm>
            <a:prstGeom prst="rect">
              <a:avLst/>
            </a:prstGeom>
            <a:solidFill>
              <a:srgbClr val="DBE5F1"/>
            </a:solidFill>
            <a:ln w="9525">
              <a:solidFill>
                <a:srgbClr val="000000"/>
              </a:solidFill>
              <a:miter lim="800000"/>
              <a:headEnd/>
              <a:tailEnd/>
            </a:ln>
          </p:spPr>
          <p:txBody>
            <a:bodyPr/>
            <a:lstStyle/>
            <a:p>
              <a:pPr algn="ctr"/>
              <a:r>
                <a:rPr lang="en-US" sz="1050" b="1" dirty="0" err="1">
                  <a:latin typeface="Times New Roman" pitchFamily="18" charset="0"/>
                </a:rPr>
                <a:t>Behandlingsrettet</a:t>
              </a:r>
              <a:r>
                <a:rPr lang="en-US" sz="1050" b="1" dirty="0">
                  <a:latin typeface="Times New Roman" pitchFamily="18" charset="0"/>
                </a:rPr>
                <a:t> </a:t>
              </a:r>
              <a:r>
                <a:rPr lang="en-US" sz="1050" b="1" dirty="0" err="1">
                  <a:latin typeface="Times New Roman" pitchFamily="18" charset="0"/>
                </a:rPr>
                <a:t>helseregister</a:t>
              </a:r>
              <a:endParaRPr lang="en-US" sz="1050" b="1" dirty="0">
                <a:latin typeface="Times New Roman" pitchFamily="18" charset="0"/>
              </a:endParaRPr>
            </a:p>
            <a:p>
              <a:pPr algn="ctr"/>
              <a:r>
                <a:rPr lang="en-US" sz="1050" dirty="0">
                  <a:latin typeface="Times New Roman" pitchFamily="18" charset="0"/>
                </a:rPr>
                <a:t>(</a:t>
              </a:r>
              <a:r>
                <a:rPr lang="en-US" sz="1050" dirty="0" err="1">
                  <a:latin typeface="Times New Roman" pitchFamily="18" charset="0"/>
                </a:rPr>
                <a:t>Personregister</a:t>
              </a:r>
              <a:r>
                <a:rPr lang="en-US" sz="1050" dirty="0">
                  <a:latin typeface="Times New Roman" pitchFamily="18" charset="0"/>
                </a:rPr>
                <a:t>)</a:t>
              </a:r>
              <a:endParaRPr lang="nb-NO" sz="1050" dirty="0"/>
            </a:p>
          </p:txBody>
        </p:sp>
        <p:sp>
          <p:nvSpPr>
            <p:cNvPr id="10" name="Rectangle 9"/>
            <p:cNvSpPr>
              <a:spLocks noChangeArrowheads="1"/>
            </p:cNvSpPr>
            <p:nvPr/>
          </p:nvSpPr>
          <p:spPr bwMode="auto">
            <a:xfrm>
              <a:off x="4841" y="12742"/>
              <a:ext cx="1620" cy="720"/>
            </a:xfrm>
            <a:prstGeom prst="rect">
              <a:avLst/>
            </a:prstGeom>
            <a:solidFill>
              <a:srgbClr val="DBE5F1"/>
            </a:solidFill>
            <a:ln w="9525">
              <a:solidFill>
                <a:srgbClr val="000000"/>
              </a:solidFill>
              <a:miter lim="800000"/>
              <a:headEnd/>
              <a:tailEnd/>
            </a:ln>
          </p:spPr>
          <p:txBody>
            <a:bodyPr/>
            <a:lstStyle/>
            <a:p>
              <a:pPr algn="ctr"/>
              <a:r>
                <a:rPr lang="en-US" sz="1050" b="1">
                  <a:latin typeface="Times New Roman" pitchFamily="18" charset="0"/>
                </a:rPr>
                <a:t>Helseregister</a:t>
              </a:r>
            </a:p>
            <a:p>
              <a:pPr algn="ctr"/>
              <a:r>
                <a:rPr lang="en-US" sz="1050">
                  <a:latin typeface="Times New Roman" pitchFamily="18" charset="0"/>
                </a:rPr>
                <a:t>(Personregister)</a:t>
              </a:r>
              <a:endParaRPr lang="nb-NO" sz="1050"/>
            </a:p>
          </p:txBody>
        </p:sp>
        <p:sp>
          <p:nvSpPr>
            <p:cNvPr id="11" name="Rectangle 10"/>
            <p:cNvSpPr>
              <a:spLocks noChangeArrowheads="1"/>
            </p:cNvSpPr>
            <p:nvPr/>
          </p:nvSpPr>
          <p:spPr bwMode="auto">
            <a:xfrm>
              <a:off x="8441" y="11662"/>
              <a:ext cx="1440" cy="720"/>
            </a:xfrm>
            <a:prstGeom prst="rect">
              <a:avLst/>
            </a:prstGeom>
            <a:solidFill>
              <a:srgbClr val="DDD8C2"/>
            </a:solidFill>
            <a:ln w="9525">
              <a:solidFill>
                <a:srgbClr val="000000"/>
              </a:solidFill>
              <a:miter lim="800000"/>
              <a:headEnd/>
              <a:tailEnd/>
            </a:ln>
          </p:spPr>
          <p:txBody>
            <a:bodyPr/>
            <a:lstStyle/>
            <a:p>
              <a:pPr algn="ctr"/>
              <a:r>
                <a:rPr lang="en-US" sz="1050" b="1">
                  <a:latin typeface="Times New Roman" pitchFamily="18" charset="0"/>
                </a:rPr>
                <a:t>Databehandler</a:t>
              </a:r>
            </a:p>
            <a:p>
              <a:pPr algn="ctr"/>
              <a:r>
                <a:rPr lang="en-US" sz="1050">
                  <a:latin typeface="Times New Roman" pitchFamily="18" charset="0"/>
                </a:rPr>
                <a:t>(Databehandler)</a:t>
              </a:r>
              <a:endParaRPr lang="nb-NO" sz="1050"/>
            </a:p>
          </p:txBody>
        </p:sp>
        <p:sp>
          <p:nvSpPr>
            <p:cNvPr id="12" name="Rectangle 11"/>
            <p:cNvSpPr>
              <a:spLocks noChangeArrowheads="1"/>
            </p:cNvSpPr>
            <p:nvPr/>
          </p:nvSpPr>
          <p:spPr bwMode="auto">
            <a:xfrm>
              <a:off x="7361" y="9322"/>
              <a:ext cx="1260" cy="720"/>
            </a:xfrm>
            <a:prstGeom prst="rect">
              <a:avLst/>
            </a:prstGeom>
            <a:solidFill>
              <a:srgbClr val="E5DFEC"/>
            </a:solidFill>
            <a:ln w="9525">
              <a:solidFill>
                <a:srgbClr val="000000"/>
              </a:solidFill>
              <a:miter lim="800000"/>
              <a:headEnd/>
              <a:tailEnd/>
            </a:ln>
          </p:spPr>
          <p:txBody>
            <a:bodyPr/>
            <a:lstStyle/>
            <a:p>
              <a:pPr algn="ctr"/>
              <a:r>
                <a:rPr lang="en-US" sz="1050" b="1" dirty="0" err="1">
                  <a:latin typeface="Times New Roman" pitchFamily="18" charset="0"/>
                </a:rPr>
                <a:t>Helsetjenesten</a:t>
              </a:r>
              <a:endParaRPr lang="en-US" sz="1050" b="1" dirty="0">
                <a:latin typeface="Times New Roman" pitchFamily="18" charset="0"/>
              </a:endParaRPr>
            </a:p>
            <a:p>
              <a:endParaRPr lang="nb-NO" dirty="0"/>
            </a:p>
          </p:txBody>
        </p:sp>
        <p:sp>
          <p:nvSpPr>
            <p:cNvPr id="13" name="Rectangle 12"/>
            <p:cNvSpPr>
              <a:spLocks noChangeArrowheads="1"/>
            </p:cNvSpPr>
            <p:nvPr/>
          </p:nvSpPr>
          <p:spPr bwMode="auto">
            <a:xfrm>
              <a:off x="9161" y="10402"/>
              <a:ext cx="1620" cy="740"/>
            </a:xfrm>
            <a:prstGeom prst="rect">
              <a:avLst/>
            </a:prstGeom>
            <a:solidFill>
              <a:srgbClr val="E5DFEC"/>
            </a:solidFill>
            <a:ln w="9525">
              <a:solidFill>
                <a:srgbClr val="000000"/>
              </a:solidFill>
              <a:miter lim="800000"/>
              <a:headEnd/>
              <a:tailEnd/>
            </a:ln>
          </p:spPr>
          <p:txBody>
            <a:bodyPr/>
            <a:lstStyle/>
            <a:p>
              <a:pPr algn="ctr"/>
              <a:r>
                <a:rPr lang="en-US" sz="1050" b="1">
                  <a:latin typeface="Times New Roman" pitchFamily="18" charset="0"/>
                </a:rPr>
                <a:t>Helseinstitusjon</a:t>
              </a:r>
              <a:endParaRPr lang="nb-NO" sz="1050"/>
            </a:p>
          </p:txBody>
        </p:sp>
        <p:sp>
          <p:nvSpPr>
            <p:cNvPr id="14" name="Rectangle 13"/>
            <p:cNvSpPr>
              <a:spLocks noChangeArrowheads="1"/>
            </p:cNvSpPr>
            <p:nvPr/>
          </p:nvSpPr>
          <p:spPr bwMode="auto">
            <a:xfrm>
              <a:off x="9161" y="8242"/>
              <a:ext cx="1620" cy="740"/>
            </a:xfrm>
            <a:prstGeom prst="rect">
              <a:avLst/>
            </a:prstGeom>
            <a:solidFill>
              <a:srgbClr val="E5DFEC"/>
            </a:solidFill>
            <a:ln w="9525">
              <a:solidFill>
                <a:srgbClr val="000000"/>
              </a:solidFill>
              <a:miter lim="800000"/>
              <a:headEnd/>
              <a:tailEnd/>
            </a:ln>
          </p:spPr>
          <p:txBody>
            <a:bodyPr/>
            <a:lstStyle/>
            <a:p>
              <a:pPr algn="ctr"/>
              <a:r>
                <a:rPr lang="en-US" sz="1050" b="1">
                  <a:latin typeface="Times New Roman" pitchFamily="18" charset="0"/>
                </a:rPr>
                <a:t>Kommunale helse- og sosialtjenester</a:t>
              </a:r>
            </a:p>
            <a:p>
              <a:endParaRPr lang="nb-NO"/>
            </a:p>
          </p:txBody>
        </p:sp>
        <p:sp>
          <p:nvSpPr>
            <p:cNvPr id="15" name="Rectangle 14"/>
            <p:cNvSpPr>
              <a:spLocks noChangeArrowheads="1"/>
            </p:cNvSpPr>
            <p:nvPr/>
          </p:nvSpPr>
          <p:spPr bwMode="auto">
            <a:xfrm>
              <a:off x="7361" y="7702"/>
              <a:ext cx="1260" cy="720"/>
            </a:xfrm>
            <a:prstGeom prst="rect">
              <a:avLst/>
            </a:prstGeom>
            <a:solidFill>
              <a:srgbClr val="4F81BD"/>
            </a:solidFill>
            <a:ln w="9525">
              <a:solidFill>
                <a:srgbClr val="000000"/>
              </a:solidFill>
              <a:miter lim="800000"/>
              <a:headEnd/>
              <a:tailEnd/>
            </a:ln>
          </p:spPr>
          <p:txBody>
            <a:bodyPr/>
            <a:lstStyle/>
            <a:p>
              <a:pPr algn="ctr"/>
              <a:r>
                <a:rPr lang="en-US" sz="1050" b="1" dirty="0" err="1">
                  <a:solidFill>
                    <a:srgbClr val="FFFFFF"/>
                  </a:solidFill>
                  <a:latin typeface="Times New Roman" pitchFamily="18" charset="0"/>
                </a:rPr>
                <a:t>Helsepersonell</a:t>
              </a:r>
              <a:endParaRPr lang="nb-NO" sz="1050" dirty="0"/>
            </a:p>
          </p:txBody>
        </p:sp>
        <p:sp>
          <p:nvSpPr>
            <p:cNvPr id="16" name="Rectangle 15"/>
            <p:cNvSpPr>
              <a:spLocks noChangeArrowheads="1"/>
            </p:cNvSpPr>
            <p:nvPr/>
          </p:nvSpPr>
          <p:spPr bwMode="auto">
            <a:xfrm>
              <a:off x="4842" y="7702"/>
              <a:ext cx="1619" cy="720"/>
            </a:xfrm>
            <a:prstGeom prst="rect">
              <a:avLst/>
            </a:prstGeom>
            <a:solidFill>
              <a:srgbClr val="95B3D7"/>
            </a:solidFill>
            <a:ln w="9525">
              <a:solidFill>
                <a:srgbClr val="000000"/>
              </a:solidFill>
              <a:miter lim="800000"/>
              <a:headEnd/>
              <a:tailEnd/>
            </a:ln>
          </p:spPr>
          <p:txBody>
            <a:bodyPr/>
            <a:lstStyle/>
            <a:p>
              <a:pPr algn="ctr"/>
              <a:r>
                <a:rPr lang="nb-NO" sz="1050" b="1">
                  <a:latin typeface="Times New Roman" pitchFamily="18" charset="0"/>
                </a:rPr>
                <a:t>Pasientens pårørende</a:t>
              </a:r>
              <a:endParaRPr lang="nb-NO" sz="1050"/>
            </a:p>
          </p:txBody>
        </p:sp>
        <p:sp>
          <p:nvSpPr>
            <p:cNvPr id="17" name="Rectangle 16"/>
            <p:cNvSpPr>
              <a:spLocks noChangeArrowheads="1"/>
            </p:cNvSpPr>
            <p:nvPr/>
          </p:nvSpPr>
          <p:spPr bwMode="auto">
            <a:xfrm>
              <a:off x="7361" y="10582"/>
              <a:ext cx="1260" cy="720"/>
            </a:xfrm>
            <a:prstGeom prst="rect">
              <a:avLst/>
            </a:prstGeom>
            <a:solidFill>
              <a:srgbClr val="E5DFEC"/>
            </a:solidFill>
            <a:ln w="9525">
              <a:solidFill>
                <a:srgbClr val="000000"/>
              </a:solidFill>
              <a:miter lim="800000"/>
              <a:headEnd/>
              <a:tailEnd/>
            </a:ln>
          </p:spPr>
          <p:txBody>
            <a:bodyPr/>
            <a:lstStyle/>
            <a:p>
              <a:pPr algn="ctr"/>
              <a:r>
                <a:rPr lang="nb-NO" sz="1050" b="1">
                  <a:latin typeface="Times New Roman" pitchFamily="18" charset="0"/>
                </a:rPr>
                <a:t>Helsehjelp</a:t>
              </a:r>
              <a:endParaRPr lang="nb-NO" sz="1050"/>
            </a:p>
          </p:txBody>
        </p:sp>
        <p:sp>
          <p:nvSpPr>
            <p:cNvPr id="18" name="Rectangle 17"/>
            <p:cNvSpPr>
              <a:spLocks noChangeArrowheads="1"/>
            </p:cNvSpPr>
            <p:nvPr/>
          </p:nvSpPr>
          <p:spPr bwMode="auto">
            <a:xfrm>
              <a:off x="4841" y="10582"/>
              <a:ext cx="1620" cy="720"/>
            </a:xfrm>
            <a:prstGeom prst="rect">
              <a:avLst/>
            </a:prstGeom>
            <a:solidFill>
              <a:srgbClr val="D6E3BC"/>
            </a:solidFill>
            <a:ln w="9525">
              <a:solidFill>
                <a:srgbClr val="000000"/>
              </a:solidFill>
              <a:miter lim="800000"/>
              <a:headEnd/>
              <a:tailEnd/>
            </a:ln>
          </p:spPr>
          <p:txBody>
            <a:bodyPr/>
            <a:lstStyle/>
            <a:p>
              <a:pPr algn="ctr"/>
              <a:r>
                <a:rPr lang="en-US" sz="1050" b="1">
                  <a:latin typeface="Times New Roman" pitchFamily="18" charset="0"/>
                </a:rPr>
                <a:t>Samtykke</a:t>
              </a:r>
            </a:p>
            <a:p>
              <a:pPr algn="ctr"/>
              <a:r>
                <a:rPr lang="en-US" sz="1050">
                  <a:latin typeface="Times New Roman" pitchFamily="18" charset="0"/>
                </a:rPr>
                <a:t>(Samtykke)</a:t>
              </a:r>
              <a:endParaRPr lang="nb-NO" sz="1050"/>
            </a:p>
          </p:txBody>
        </p:sp>
        <p:sp>
          <p:nvSpPr>
            <p:cNvPr id="19" name="Rectangle 18"/>
            <p:cNvSpPr>
              <a:spLocks noChangeArrowheads="1"/>
            </p:cNvSpPr>
            <p:nvPr/>
          </p:nvSpPr>
          <p:spPr bwMode="auto">
            <a:xfrm>
              <a:off x="4121" y="11662"/>
              <a:ext cx="1620" cy="720"/>
            </a:xfrm>
            <a:prstGeom prst="rect">
              <a:avLst/>
            </a:prstGeom>
            <a:solidFill>
              <a:srgbClr val="DBE5F1"/>
            </a:solidFill>
            <a:ln w="9525">
              <a:solidFill>
                <a:srgbClr val="000000"/>
              </a:solidFill>
              <a:miter lim="800000"/>
              <a:headEnd/>
              <a:tailEnd/>
            </a:ln>
          </p:spPr>
          <p:txBody>
            <a:bodyPr/>
            <a:lstStyle/>
            <a:p>
              <a:pPr algn="ctr"/>
              <a:r>
                <a:rPr lang="en-US" sz="1050" b="1">
                  <a:latin typeface="Times New Roman" pitchFamily="18" charset="0"/>
                </a:rPr>
                <a:t>Behandling av helseopplysninger</a:t>
              </a:r>
            </a:p>
            <a:p>
              <a:endParaRPr lang="nb-NO"/>
            </a:p>
          </p:txBody>
        </p:sp>
        <p:sp>
          <p:nvSpPr>
            <p:cNvPr id="20" name="Rectangle 19"/>
            <p:cNvSpPr>
              <a:spLocks noChangeArrowheads="1"/>
            </p:cNvSpPr>
            <p:nvPr/>
          </p:nvSpPr>
          <p:spPr bwMode="auto">
            <a:xfrm>
              <a:off x="5921" y="9254"/>
              <a:ext cx="1080" cy="720"/>
            </a:xfrm>
            <a:prstGeom prst="rect">
              <a:avLst/>
            </a:prstGeom>
            <a:solidFill>
              <a:srgbClr val="4F81BD"/>
            </a:solidFill>
            <a:ln w="9525">
              <a:solidFill>
                <a:srgbClr val="000000"/>
              </a:solidFill>
              <a:miter lim="800000"/>
              <a:headEnd/>
              <a:tailEnd/>
            </a:ln>
          </p:spPr>
          <p:txBody>
            <a:bodyPr/>
            <a:lstStyle/>
            <a:p>
              <a:pPr algn="ctr"/>
              <a:r>
                <a:rPr lang="en-US" sz="1050" b="1">
                  <a:solidFill>
                    <a:srgbClr val="FFFFFF"/>
                  </a:solidFill>
                  <a:latin typeface="Times New Roman" pitchFamily="18" charset="0"/>
                </a:rPr>
                <a:t>Registrert</a:t>
              </a:r>
            </a:p>
            <a:p>
              <a:pPr algn="ctr"/>
              <a:r>
                <a:rPr lang="en-US" sz="1050">
                  <a:solidFill>
                    <a:srgbClr val="FFFFFF"/>
                  </a:solidFill>
                  <a:latin typeface="Times New Roman" pitchFamily="18" charset="0"/>
                </a:rPr>
                <a:t>(Registrert)</a:t>
              </a:r>
              <a:endParaRPr lang="nb-NO" sz="1050"/>
            </a:p>
          </p:txBody>
        </p:sp>
        <p:sp>
          <p:nvSpPr>
            <p:cNvPr id="21" name="Rectangle 20"/>
            <p:cNvSpPr>
              <a:spLocks noChangeArrowheads="1"/>
            </p:cNvSpPr>
            <p:nvPr/>
          </p:nvSpPr>
          <p:spPr bwMode="auto">
            <a:xfrm>
              <a:off x="4121" y="9074"/>
              <a:ext cx="3060" cy="1080"/>
            </a:xfrm>
            <a:prstGeom prst="rect">
              <a:avLst/>
            </a:prstGeom>
            <a:noFill/>
            <a:ln w="9525">
              <a:solidFill>
                <a:srgbClr val="000000"/>
              </a:solidFill>
              <a:prstDash val="dash"/>
              <a:miter lim="800000"/>
              <a:headEnd/>
              <a:tailEnd/>
            </a:ln>
          </p:spPr>
          <p:txBody>
            <a:bodyPr/>
            <a:lstStyle/>
            <a:p>
              <a:endParaRPr lang="nb-NO">
                <a:latin typeface="Calibri" pitchFamily="34" charset="0"/>
              </a:endParaRPr>
            </a:p>
          </p:txBody>
        </p:sp>
        <p:cxnSp>
          <p:nvCxnSpPr>
            <p:cNvPr id="22" name="AutoShape 21"/>
            <p:cNvCxnSpPr>
              <a:cxnSpLocks noChangeShapeType="1"/>
              <a:stCxn id="13" idx="2"/>
              <a:endCxn id="10" idx="3"/>
            </p:cNvCxnSpPr>
            <p:nvPr/>
          </p:nvCxnSpPr>
          <p:spPr bwMode="auto">
            <a:xfrm rot="5400000">
              <a:off x="7236" y="10367"/>
              <a:ext cx="1960" cy="3510"/>
            </a:xfrm>
            <a:prstGeom prst="bentConnector2">
              <a:avLst/>
            </a:prstGeom>
            <a:noFill/>
            <a:ln w="9525">
              <a:solidFill>
                <a:srgbClr val="000000"/>
              </a:solidFill>
              <a:miter lim="800000"/>
              <a:headEnd/>
              <a:tailEnd/>
            </a:ln>
          </p:spPr>
        </p:cxnSp>
        <p:cxnSp>
          <p:nvCxnSpPr>
            <p:cNvPr id="23" name="AutoShape 22"/>
            <p:cNvCxnSpPr>
              <a:cxnSpLocks noChangeShapeType="1"/>
              <a:stCxn id="10" idx="2"/>
              <a:endCxn id="9" idx="0"/>
            </p:cNvCxnSpPr>
            <p:nvPr/>
          </p:nvCxnSpPr>
          <p:spPr bwMode="auto">
            <a:xfrm>
              <a:off x="5651" y="13462"/>
              <a:ext cx="1" cy="360"/>
            </a:xfrm>
            <a:prstGeom prst="straightConnector1">
              <a:avLst/>
            </a:prstGeom>
            <a:noFill/>
            <a:ln w="9525">
              <a:solidFill>
                <a:srgbClr val="000000"/>
              </a:solidFill>
              <a:round/>
              <a:headEnd/>
              <a:tailEnd type="triangle" w="med" len="med"/>
            </a:ln>
          </p:spPr>
        </p:cxnSp>
        <p:cxnSp>
          <p:nvCxnSpPr>
            <p:cNvPr id="24" name="AutoShape 23"/>
            <p:cNvCxnSpPr>
              <a:cxnSpLocks noChangeShapeType="1"/>
              <a:stCxn id="10" idx="1"/>
              <a:endCxn id="6" idx="3"/>
            </p:cNvCxnSpPr>
            <p:nvPr/>
          </p:nvCxnSpPr>
          <p:spPr bwMode="auto">
            <a:xfrm rot="10800000">
              <a:off x="4481" y="13102"/>
              <a:ext cx="360" cy="1"/>
            </a:xfrm>
            <a:prstGeom prst="straightConnector1">
              <a:avLst/>
            </a:prstGeom>
            <a:noFill/>
            <a:ln w="9525">
              <a:solidFill>
                <a:srgbClr val="000000"/>
              </a:solidFill>
              <a:round/>
              <a:headEnd/>
              <a:tailEnd/>
            </a:ln>
          </p:spPr>
        </p:cxnSp>
        <p:cxnSp>
          <p:nvCxnSpPr>
            <p:cNvPr id="25" name="AutoShape 24"/>
            <p:cNvCxnSpPr>
              <a:cxnSpLocks noChangeShapeType="1"/>
              <a:stCxn id="12" idx="3"/>
              <a:endCxn id="13" idx="0"/>
            </p:cNvCxnSpPr>
            <p:nvPr/>
          </p:nvCxnSpPr>
          <p:spPr bwMode="auto">
            <a:xfrm>
              <a:off x="8621" y="9682"/>
              <a:ext cx="1350" cy="720"/>
            </a:xfrm>
            <a:prstGeom prst="bentConnector2">
              <a:avLst/>
            </a:prstGeom>
            <a:noFill/>
            <a:ln w="9525">
              <a:solidFill>
                <a:srgbClr val="000000"/>
              </a:solidFill>
              <a:miter lim="800000"/>
              <a:headEnd/>
              <a:tailEnd type="triangle" w="med" len="med"/>
            </a:ln>
          </p:spPr>
        </p:cxnSp>
        <p:cxnSp>
          <p:nvCxnSpPr>
            <p:cNvPr id="26" name="AutoShape 25"/>
            <p:cNvCxnSpPr>
              <a:cxnSpLocks noChangeShapeType="1"/>
              <a:stCxn id="12" idx="3"/>
              <a:endCxn id="14" idx="2"/>
            </p:cNvCxnSpPr>
            <p:nvPr/>
          </p:nvCxnSpPr>
          <p:spPr bwMode="auto">
            <a:xfrm flipV="1">
              <a:off x="8621" y="8982"/>
              <a:ext cx="1350" cy="700"/>
            </a:xfrm>
            <a:prstGeom prst="bentConnector2">
              <a:avLst/>
            </a:prstGeom>
            <a:noFill/>
            <a:ln w="9525">
              <a:solidFill>
                <a:srgbClr val="000000"/>
              </a:solidFill>
              <a:miter lim="800000"/>
              <a:headEnd/>
              <a:tailEnd type="triangle" w="med" len="med"/>
            </a:ln>
          </p:spPr>
        </p:cxnSp>
        <p:cxnSp>
          <p:nvCxnSpPr>
            <p:cNvPr id="27" name="AutoShape 26"/>
            <p:cNvCxnSpPr>
              <a:cxnSpLocks noChangeShapeType="1"/>
              <a:stCxn id="12" idx="0"/>
              <a:endCxn id="15" idx="2"/>
            </p:cNvCxnSpPr>
            <p:nvPr/>
          </p:nvCxnSpPr>
          <p:spPr bwMode="auto">
            <a:xfrm rot="-5400000">
              <a:off x="7542" y="8871"/>
              <a:ext cx="900" cy="1"/>
            </a:xfrm>
            <a:prstGeom prst="straightConnector1">
              <a:avLst/>
            </a:prstGeom>
            <a:noFill/>
            <a:ln w="9525">
              <a:solidFill>
                <a:srgbClr val="000000"/>
              </a:solidFill>
              <a:round/>
              <a:headEnd/>
              <a:tailEnd/>
            </a:ln>
          </p:spPr>
        </p:cxnSp>
        <p:cxnSp>
          <p:nvCxnSpPr>
            <p:cNvPr id="28" name="AutoShape 27"/>
            <p:cNvCxnSpPr>
              <a:cxnSpLocks noChangeShapeType="1"/>
              <a:stCxn id="21" idx="2"/>
              <a:endCxn id="18" idx="0"/>
            </p:cNvCxnSpPr>
            <p:nvPr/>
          </p:nvCxnSpPr>
          <p:spPr bwMode="auto">
            <a:xfrm rot="5400000">
              <a:off x="5438" y="10367"/>
              <a:ext cx="428" cy="1"/>
            </a:xfrm>
            <a:prstGeom prst="straightConnector1">
              <a:avLst/>
            </a:prstGeom>
            <a:noFill/>
            <a:ln w="9525">
              <a:solidFill>
                <a:srgbClr val="000000"/>
              </a:solidFill>
              <a:round/>
              <a:headEnd/>
              <a:tailEnd/>
            </a:ln>
          </p:spPr>
        </p:cxnSp>
        <p:cxnSp>
          <p:nvCxnSpPr>
            <p:cNvPr id="29" name="AutoShape 28"/>
            <p:cNvCxnSpPr>
              <a:cxnSpLocks noChangeShapeType="1"/>
              <a:stCxn id="18" idx="2"/>
              <a:endCxn id="19" idx="0"/>
            </p:cNvCxnSpPr>
            <p:nvPr/>
          </p:nvCxnSpPr>
          <p:spPr bwMode="auto">
            <a:xfrm rot="5400000">
              <a:off x="5111" y="11122"/>
              <a:ext cx="360" cy="720"/>
            </a:xfrm>
            <a:prstGeom prst="bentConnector3">
              <a:avLst>
                <a:gd name="adj1" fmla="val 50000"/>
              </a:avLst>
            </a:prstGeom>
            <a:noFill/>
            <a:ln w="9525">
              <a:solidFill>
                <a:srgbClr val="000000"/>
              </a:solidFill>
              <a:miter lim="800000"/>
              <a:headEnd/>
              <a:tailEnd/>
            </a:ln>
          </p:spPr>
        </p:cxnSp>
        <p:cxnSp>
          <p:nvCxnSpPr>
            <p:cNvPr id="30" name="AutoShape 29"/>
            <p:cNvCxnSpPr>
              <a:cxnSpLocks noChangeShapeType="1"/>
              <a:stCxn id="19" idx="2"/>
              <a:endCxn id="10" idx="0"/>
            </p:cNvCxnSpPr>
            <p:nvPr/>
          </p:nvCxnSpPr>
          <p:spPr bwMode="auto">
            <a:xfrm rot="16200000" flipH="1">
              <a:off x="5111" y="12202"/>
              <a:ext cx="360" cy="720"/>
            </a:xfrm>
            <a:prstGeom prst="bentConnector3">
              <a:avLst>
                <a:gd name="adj1" fmla="val 50000"/>
              </a:avLst>
            </a:prstGeom>
            <a:noFill/>
            <a:ln w="9525">
              <a:solidFill>
                <a:srgbClr val="000000"/>
              </a:solidFill>
              <a:miter lim="800000"/>
              <a:headEnd/>
              <a:tailEnd/>
            </a:ln>
          </p:spPr>
        </p:cxnSp>
        <p:cxnSp>
          <p:nvCxnSpPr>
            <p:cNvPr id="31" name="AutoShape 30"/>
            <p:cNvCxnSpPr>
              <a:cxnSpLocks noChangeShapeType="1"/>
              <a:stCxn id="18" idx="3"/>
              <a:endCxn id="17" idx="1"/>
            </p:cNvCxnSpPr>
            <p:nvPr/>
          </p:nvCxnSpPr>
          <p:spPr bwMode="auto">
            <a:xfrm>
              <a:off x="6461" y="10942"/>
              <a:ext cx="900" cy="1"/>
            </a:xfrm>
            <a:prstGeom prst="straightConnector1">
              <a:avLst/>
            </a:prstGeom>
            <a:noFill/>
            <a:ln w="9525">
              <a:solidFill>
                <a:srgbClr val="000000"/>
              </a:solidFill>
              <a:round/>
              <a:headEnd/>
              <a:tailEnd/>
            </a:ln>
          </p:spPr>
        </p:cxnSp>
        <p:cxnSp>
          <p:nvCxnSpPr>
            <p:cNvPr id="32" name="AutoShape 31"/>
            <p:cNvCxnSpPr>
              <a:cxnSpLocks noChangeShapeType="1"/>
              <a:stCxn id="12" idx="2"/>
              <a:endCxn id="17" idx="0"/>
            </p:cNvCxnSpPr>
            <p:nvPr/>
          </p:nvCxnSpPr>
          <p:spPr bwMode="auto">
            <a:xfrm rot="5400000">
              <a:off x="7722" y="10311"/>
              <a:ext cx="540" cy="1"/>
            </a:xfrm>
            <a:prstGeom prst="straightConnector1">
              <a:avLst/>
            </a:prstGeom>
            <a:noFill/>
            <a:ln w="9525">
              <a:solidFill>
                <a:srgbClr val="000000"/>
              </a:solidFill>
              <a:round/>
              <a:headEnd/>
              <a:tailEnd/>
            </a:ln>
          </p:spPr>
        </p:cxnSp>
        <p:cxnSp>
          <p:nvCxnSpPr>
            <p:cNvPr id="33" name="AutoShape 32"/>
            <p:cNvCxnSpPr>
              <a:cxnSpLocks noChangeShapeType="1"/>
              <a:stCxn id="6" idx="1"/>
              <a:endCxn id="7" idx="2"/>
            </p:cNvCxnSpPr>
            <p:nvPr/>
          </p:nvCxnSpPr>
          <p:spPr bwMode="auto">
            <a:xfrm rot="10800000">
              <a:off x="2591" y="12202"/>
              <a:ext cx="271" cy="900"/>
            </a:xfrm>
            <a:prstGeom prst="bentConnector2">
              <a:avLst/>
            </a:prstGeom>
            <a:noFill/>
            <a:ln w="9525">
              <a:solidFill>
                <a:srgbClr val="000000"/>
              </a:solidFill>
              <a:miter lim="800000"/>
              <a:headEnd/>
              <a:tailEnd type="triangle" w="med" len="med"/>
            </a:ln>
          </p:spPr>
        </p:cxnSp>
        <p:cxnSp>
          <p:nvCxnSpPr>
            <p:cNvPr id="34" name="AutoShape 33"/>
            <p:cNvCxnSpPr>
              <a:cxnSpLocks noChangeShapeType="1"/>
              <a:stCxn id="6" idx="1"/>
              <a:endCxn id="8" idx="0"/>
            </p:cNvCxnSpPr>
            <p:nvPr/>
          </p:nvCxnSpPr>
          <p:spPr bwMode="auto">
            <a:xfrm rot="10800000" flipV="1">
              <a:off x="2591" y="13102"/>
              <a:ext cx="271" cy="900"/>
            </a:xfrm>
            <a:prstGeom prst="bentConnector2">
              <a:avLst/>
            </a:prstGeom>
            <a:noFill/>
            <a:ln w="9525">
              <a:solidFill>
                <a:srgbClr val="000000"/>
              </a:solidFill>
              <a:miter lim="800000"/>
              <a:headEnd/>
              <a:tailEnd type="triangle" w="med" len="med"/>
            </a:ln>
          </p:spPr>
        </p:cxnSp>
        <p:cxnSp>
          <p:nvCxnSpPr>
            <p:cNvPr id="35" name="AutoShape 34"/>
            <p:cNvCxnSpPr>
              <a:cxnSpLocks noChangeShapeType="1"/>
              <a:stCxn id="16" idx="2"/>
              <a:endCxn id="21" idx="0"/>
            </p:cNvCxnSpPr>
            <p:nvPr/>
          </p:nvCxnSpPr>
          <p:spPr bwMode="auto">
            <a:xfrm rot="5400000">
              <a:off x="5326" y="8747"/>
              <a:ext cx="652" cy="1"/>
            </a:xfrm>
            <a:prstGeom prst="bentConnector3">
              <a:avLst>
                <a:gd name="adj1" fmla="val 50000"/>
              </a:avLst>
            </a:prstGeom>
            <a:noFill/>
            <a:ln w="9525">
              <a:solidFill>
                <a:srgbClr val="000000"/>
              </a:solidFill>
              <a:miter lim="800000"/>
              <a:headEnd/>
              <a:tailEnd/>
            </a:ln>
          </p:spPr>
        </p:cxnSp>
        <p:sp>
          <p:nvSpPr>
            <p:cNvPr id="36" name="Rectangle 35"/>
            <p:cNvSpPr>
              <a:spLocks noChangeArrowheads="1"/>
            </p:cNvSpPr>
            <p:nvPr/>
          </p:nvSpPr>
          <p:spPr bwMode="auto">
            <a:xfrm>
              <a:off x="6281" y="11482"/>
              <a:ext cx="1620" cy="1080"/>
            </a:xfrm>
            <a:prstGeom prst="rect">
              <a:avLst/>
            </a:prstGeom>
            <a:solidFill>
              <a:srgbClr val="DDD8C2"/>
            </a:solidFill>
            <a:ln w="9525">
              <a:solidFill>
                <a:srgbClr val="000000"/>
              </a:solidFill>
              <a:miter lim="800000"/>
              <a:headEnd/>
              <a:tailEnd/>
            </a:ln>
          </p:spPr>
          <p:txBody>
            <a:bodyPr/>
            <a:lstStyle/>
            <a:p>
              <a:pPr algn="ctr"/>
              <a:r>
                <a:rPr lang="en-US" sz="1050" b="1">
                  <a:latin typeface="Times New Roman" pitchFamily="18" charset="0"/>
                </a:rPr>
                <a:t>Databehandlings-ansvarlig</a:t>
              </a:r>
            </a:p>
            <a:p>
              <a:pPr algn="ctr"/>
              <a:r>
                <a:rPr lang="en-US" sz="1050">
                  <a:latin typeface="Times New Roman" pitchFamily="18" charset="0"/>
                </a:rPr>
                <a:t>(Behandlings-ansvarlig</a:t>
              </a:r>
              <a:r>
                <a:rPr lang="en-US" sz="800">
                  <a:latin typeface="Times New Roman" pitchFamily="18" charset="0"/>
                </a:rPr>
                <a:t>)</a:t>
              </a:r>
              <a:endParaRPr lang="nb-NO"/>
            </a:p>
          </p:txBody>
        </p:sp>
        <p:cxnSp>
          <p:nvCxnSpPr>
            <p:cNvPr id="37" name="AutoShape 36"/>
            <p:cNvCxnSpPr>
              <a:cxnSpLocks noChangeShapeType="1"/>
              <a:stCxn id="21" idx="1"/>
              <a:endCxn id="6" idx="0"/>
            </p:cNvCxnSpPr>
            <p:nvPr/>
          </p:nvCxnSpPr>
          <p:spPr bwMode="auto">
            <a:xfrm rot="10800000" flipV="1">
              <a:off x="3672" y="9614"/>
              <a:ext cx="449" cy="3128"/>
            </a:xfrm>
            <a:prstGeom prst="bentConnector2">
              <a:avLst/>
            </a:prstGeom>
            <a:noFill/>
            <a:ln w="9525">
              <a:solidFill>
                <a:srgbClr val="000000"/>
              </a:solidFill>
              <a:miter lim="800000"/>
              <a:headEnd/>
              <a:tailEnd/>
            </a:ln>
          </p:spPr>
        </p:cxnSp>
        <p:cxnSp>
          <p:nvCxnSpPr>
            <p:cNvPr id="38" name="AutoShape 37"/>
            <p:cNvCxnSpPr>
              <a:cxnSpLocks noChangeShapeType="1"/>
              <a:stCxn id="19" idx="3"/>
              <a:endCxn id="36" idx="1"/>
            </p:cNvCxnSpPr>
            <p:nvPr/>
          </p:nvCxnSpPr>
          <p:spPr bwMode="auto">
            <a:xfrm>
              <a:off x="5741" y="12022"/>
              <a:ext cx="540" cy="1"/>
            </a:xfrm>
            <a:prstGeom prst="straightConnector1">
              <a:avLst/>
            </a:prstGeom>
            <a:noFill/>
            <a:ln w="9525">
              <a:solidFill>
                <a:srgbClr val="000000"/>
              </a:solidFill>
              <a:round/>
              <a:headEnd/>
              <a:tailEnd/>
            </a:ln>
          </p:spPr>
        </p:cxnSp>
        <p:cxnSp>
          <p:nvCxnSpPr>
            <p:cNvPr id="39" name="AutoShape 38"/>
            <p:cNvCxnSpPr>
              <a:cxnSpLocks noChangeShapeType="1"/>
              <a:stCxn id="36" idx="3"/>
              <a:endCxn id="11" idx="1"/>
            </p:cNvCxnSpPr>
            <p:nvPr/>
          </p:nvCxnSpPr>
          <p:spPr bwMode="auto">
            <a:xfrm>
              <a:off x="7901" y="12022"/>
              <a:ext cx="540" cy="1"/>
            </a:xfrm>
            <a:prstGeom prst="straightConnector1">
              <a:avLst/>
            </a:prstGeom>
            <a:noFill/>
            <a:ln w="9525">
              <a:solidFill>
                <a:srgbClr val="000000"/>
              </a:solidFill>
              <a:round/>
              <a:headEnd/>
              <a:tailEnd/>
            </a:ln>
          </p:spPr>
        </p:cxnSp>
        <p:sp>
          <p:nvSpPr>
            <p:cNvPr id="40" name="Rectangle 39"/>
            <p:cNvSpPr>
              <a:spLocks noChangeArrowheads="1"/>
            </p:cNvSpPr>
            <p:nvPr/>
          </p:nvSpPr>
          <p:spPr bwMode="auto">
            <a:xfrm>
              <a:off x="9702" y="11076"/>
              <a:ext cx="413" cy="406"/>
            </a:xfrm>
            <a:prstGeom prst="rect">
              <a:avLst/>
            </a:prstGeom>
            <a:noFill/>
            <a:ln w="9525">
              <a:noFill/>
              <a:miter lim="800000"/>
              <a:headEnd/>
              <a:tailEnd/>
            </a:ln>
          </p:spPr>
          <p:txBody>
            <a:bodyPr/>
            <a:lstStyle/>
            <a:p>
              <a:r>
                <a:rPr lang="nb-NO" sz="800">
                  <a:latin typeface="Times New Roman" pitchFamily="18" charset="0"/>
                </a:rPr>
                <a:t>1</a:t>
              </a:r>
              <a:endParaRPr lang="nb-NO"/>
            </a:p>
          </p:txBody>
        </p:sp>
        <p:sp>
          <p:nvSpPr>
            <p:cNvPr id="41" name="Rectangle 40"/>
            <p:cNvSpPr>
              <a:spLocks noChangeArrowheads="1"/>
            </p:cNvSpPr>
            <p:nvPr/>
          </p:nvSpPr>
          <p:spPr bwMode="auto">
            <a:xfrm>
              <a:off x="6387" y="12825"/>
              <a:ext cx="413" cy="406"/>
            </a:xfrm>
            <a:prstGeom prst="rect">
              <a:avLst/>
            </a:prstGeom>
            <a:noFill/>
            <a:ln w="9525">
              <a:noFill/>
              <a:miter lim="800000"/>
              <a:headEnd/>
              <a:tailEnd/>
            </a:ln>
          </p:spPr>
          <p:txBody>
            <a:bodyPr/>
            <a:lstStyle/>
            <a:p>
              <a:r>
                <a:rPr lang="nb-NO" sz="800">
                  <a:latin typeface="Times New Roman" pitchFamily="18" charset="0"/>
                </a:rPr>
                <a:t>*</a:t>
              </a:r>
              <a:endParaRPr lang="nb-NO"/>
            </a:p>
          </p:txBody>
        </p:sp>
        <p:sp>
          <p:nvSpPr>
            <p:cNvPr id="42" name="Rectangle 41"/>
            <p:cNvSpPr>
              <a:spLocks noChangeArrowheads="1"/>
            </p:cNvSpPr>
            <p:nvPr/>
          </p:nvSpPr>
          <p:spPr bwMode="auto">
            <a:xfrm>
              <a:off x="4599" y="12877"/>
              <a:ext cx="413" cy="406"/>
            </a:xfrm>
            <a:prstGeom prst="rect">
              <a:avLst/>
            </a:prstGeom>
            <a:noFill/>
            <a:ln w="9525">
              <a:noFill/>
              <a:miter lim="800000"/>
              <a:headEnd/>
              <a:tailEnd/>
            </a:ln>
          </p:spPr>
          <p:txBody>
            <a:bodyPr/>
            <a:lstStyle/>
            <a:p>
              <a:r>
                <a:rPr lang="nb-NO" sz="800">
                  <a:latin typeface="Times New Roman" pitchFamily="18" charset="0"/>
                </a:rPr>
                <a:t>1</a:t>
              </a:r>
              <a:endParaRPr lang="nb-NO"/>
            </a:p>
          </p:txBody>
        </p:sp>
        <p:sp>
          <p:nvSpPr>
            <p:cNvPr id="43" name="Rectangle 42"/>
            <p:cNvSpPr>
              <a:spLocks noChangeArrowheads="1"/>
            </p:cNvSpPr>
            <p:nvPr/>
          </p:nvSpPr>
          <p:spPr bwMode="auto">
            <a:xfrm>
              <a:off x="4352" y="12877"/>
              <a:ext cx="413" cy="406"/>
            </a:xfrm>
            <a:prstGeom prst="rect">
              <a:avLst/>
            </a:prstGeom>
            <a:noFill/>
            <a:ln w="9525">
              <a:noFill/>
              <a:miter lim="800000"/>
              <a:headEnd/>
              <a:tailEnd/>
            </a:ln>
          </p:spPr>
          <p:txBody>
            <a:bodyPr/>
            <a:lstStyle/>
            <a:p>
              <a:r>
                <a:rPr lang="nb-NO" sz="800">
                  <a:latin typeface="Times New Roman" pitchFamily="18" charset="0"/>
                </a:rPr>
                <a:t>*</a:t>
              </a:r>
              <a:endParaRPr lang="nb-NO"/>
            </a:p>
          </p:txBody>
        </p:sp>
        <p:sp>
          <p:nvSpPr>
            <p:cNvPr id="44" name="Rectangle 43"/>
            <p:cNvSpPr>
              <a:spLocks noChangeArrowheads="1"/>
            </p:cNvSpPr>
            <p:nvPr/>
          </p:nvSpPr>
          <p:spPr bwMode="auto">
            <a:xfrm>
              <a:off x="4673" y="12306"/>
              <a:ext cx="413" cy="406"/>
            </a:xfrm>
            <a:prstGeom prst="rect">
              <a:avLst/>
            </a:prstGeom>
            <a:noFill/>
            <a:ln w="9525">
              <a:noFill/>
              <a:miter lim="800000"/>
              <a:headEnd/>
              <a:tailEnd/>
            </a:ln>
          </p:spPr>
          <p:txBody>
            <a:bodyPr/>
            <a:lstStyle/>
            <a:p>
              <a:r>
                <a:rPr lang="nb-NO" sz="800">
                  <a:latin typeface="Times New Roman" pitchFamily="18" charset="0"/>
                </a:rPr>
                <a:t>*</a:t>
              </a:r>
              <a:endParaRPr lang="nb-NO"/>
            </a:p>
          </p:txBody>
        </p:sp>
        <p:sp>
          <p:nvSpPr>
            <p:cNvPr id="45" name="Rectangle 44"/>
            <p:cNvSpPr>
              <a:spLocks noChangeArrowheads="1"/>
            </p:cNvSpPr>
            <p:nvPr/>
          </p:nvSpPr>
          <p:spPr bwMode="auto">
            <a:xfrm>
              <a:off x="5402" y="12503"/>
              <a:ext cx="413" cy="406"/>
            </a:xfrm>
            <a:prstGeom prst="rect">
              <a:avLst/>
            </a:prstGeom>
            <a:noFill/>
            <a:ln w="9525">
              <a:noFill/>
              <a:miter lim="800000"/>
              <a:headEnd/>
              <a:tailEnd/>
            </a:ln>
          </p:spPr>
          <p:txBody>
            <a:bodyPr/>
            <a:lstStyle/>
            <a:p>
              <a:r>
                <a:rPr lang="nb-NO" sz="800">
                  <a:latin typeface="Times New Roman" pitchFamily="18" charset="0"/>
                </a:rPr>
                <a:t>1</a:t>
              </a:r>
              <a:endParaRPr lang="nb-NO"/>
            </a:p>
          </p:txBody>
        </p:sp>
        <p:sp>
          <p:nvSpPr>
            <p:cNvPr id="46" name="Rectangle 45"/>
            <p:cNvSpPr>
              <a:spLocks noChangeArrowheads="1"/>
            </p:cNvSpPr>
            <p:nvPr/>
          </p:nvSpPr>
          <p:spPr bwMode="auto">
            <a:xfrm>
              <a:off x="6046" y="11768"/>
              <a:ext cx="413" cy="406"/>
            </a:xfrm>
            <a:prstGeom prst="rect">
              <a:avLst/>
            </a:prstGeom>
            <a:noFill/>
            <a:ln w="9525">
              <a:noFill/>
              <a:miter lim="800000"/>
              <a:headEnd/>
              <a:tailEnd/>
            </a:ln>
          </p:spPr>
          <p:txBody>
            <a:bodyPr/>
            <a:lstStyle/>
            <a:p>
              <a:r>
                <a:rPr lang="nb-NO" sz="800">
                  <a:latin typeface="Times New Roman" pitchFamily="18" charset="0"/>
                </a:rPr>
                <a:t>1</a:t>
              </a:r>
              <a:endParaRPr lang="nb-NO"/>
            </a:p>
          </p:txBody>
        </p:sp>
        <p:sp>
          <p:nvSpPr>
            <p:cNvPr id="47" name="Rectangle 46"/>
            <p:cNvSpPr>
              <a:spLocks noChangeArrowheads="1"/>
            </p:cNvSpPr>
            <p:nvPr/>
          </p:nvSpPr>
          <p:spPr bwMode="auto">
            <a:xfrm>
              <a:off x="5635" y="11804"/>
              <a:ext cx="413" cy="406"/>
            </a:xfrm>
            <a:prstGeom prst="rect">
              <a:avLst/>
            </a:prstGeom>
            <a:noFill/>
            <a:ln w="9525">
              <a:noFill/>
              <a:miter lim="800000"/>
              <a:headEnd/>
              <a:tailEnd/>
            </a:ln>
          </p:spPr>
          <p:txBody>
            <a:bodyPr/>
            <a:lstStyle/>
            <a:p>
              <a:r>
                <a:rPr lang="nb-NO" sz="800">
                  <a:latin typeface="Times New Roman" pitchFamily="18" charset="0"/>
                </a:rPr>
                <a:t>*</a:t>
              </a:r>
              <a:endParaRPr lang="nb-NO"/>
            </a:p>
          </p:txBody>
        </p:sp>
        <p:sp>
          <p:nvSpPr>
            <p:cNvPr id="48" name="Rectangle 47"/>
            <p:cNvSpPr>
              <a:spLocks noChangeArrowheads="1"/>
            </p:cNvSpPr>
            <p:nvPr/>
          </p:nvSpPr>
          <p:spPr bwMode="auto">
            <a:xfrm>
              <a:off x="3791" y="9368"/>
              <a:ext cx="413" cy="406"/>
            </a:xfrm>
            <a:prstGeom prst="rect">
              <a:avLst/>
            </a:prstGeom>
            <a:noFill/>
            <a:ln w="9525">
              <a:noFill/>
              <a:miter lim="800000"/>
              <a:headEnd/>
              <a:tailEnd/>
            </a:ln>
          </p:spPr>
          <p:txBody>
            <a:bodyPr/>
            <a:lstStyle/>
            <a:p>
              <a:r>
                <a:rPr lang="nb-NO" sz="800">
                  <a:latin typeface="Times New Roman" pitchFamily="18" charset="0"/>
                </a:rPr>
                <a:t>1</a:t>
              </a:r>
              <a:endParaRPr lang="nb-NO"/>
            </a:p>
          </p:txBody>
        </p:sp>
        <p:sp>
          <p:nvSpPr>
            <p:cNvPr id="49" name="Rectangle 48"/>
            <p:cNvSpPr>
              <a:spLocks noChangeArrowheads="1"/>
            </p:cNvSpPr>
            <p:nvPr/>
          </p:nvSpPr>
          <p:spPr bwMode="auto">
            <a:xfrm>
              <a:off x="3409" y="12483"/>
              <a:ext cx="413" cy="406"/>
            </a:xfrm>
            <a:prstGeom prst="rect">
              <a:avLst/>
            </a:prstGeom>
            <a:noFill/>
            <a:ln w="9525">
              <a:noFill/>
              <a:miter lim="800000"/>
              <a:headEnd/>
              <a:tailEnd/>
            </a:ln>
          </p:spPr>
          <p:txBody>
            <a:bodyPr/>
            <a:lstStyle/>
            <a:p>
              <a:r>
                <a:rPr lang="nb-NO" sz="800">
                  <a:latin typeface="Times New Roman" pitchFamily="18" charset="0"/>
                </a:rPr>
                <a:t>*</a:t>
              </a:r>
              <a:endParaRPr lang="nb-NO"/>
            </a:p>
          </p:txBody>
        </p:sp>
        <p:sp>
          <p:nvSpPr>
            <p:cNvPr id="50" name="Rectangle 49"/>
            <p:cNvSpPr>
              <a:spLocks noChangeArrowheads="1"/>
            </p:cNvSpPr>
            <p:nvPr/>
          </p:nvSpPr>
          <p:spPr bwMode="auto">
            <a:xfrm>
              <a:off x="7785" y="11768"/>
              <a:ext cx="413" cy="406"/>
            </a:xfrm>
            <a:prstGeom prst="rect">
              <a:avLst/>
            </a:prstGeom>
            <a:noFill/>
            <a:ln w="9525">
              <a:noFill/>
              <a:miter lim="800000"/>
              <a:headEnd/>
              <a:tailEnd/>
            </a:ln>
          </p:spPr>
          <p:txBody>
            <a:bodyPr/>
            <a:lstStyle/>
            <a:p>
              <a:r>
                <a:rPr lang="nb-NO" sz="800">
                  <a:latin typeface="Times New Roman" pitchFamily="18" charset="0"/>
                </a:rPr>
                <a:t>1</a:t>
              </a:r>
              <a:endParaRPr lang="nb-NO"/>
            </a:p>
          </p:txBody>
        </p:sp>
        <p:sp>
          <p:nvSpPr>
            <p:cNvPr id="51" name="Rectangle 50"/>
            <p:cNvSpPr>
              <a:spLocks noChangeArrowheads="1"/>
            </p:cNvSpPr>
            <p:nvPr/>
          </p:nvSpPr>
          <p:spPr bwMode="auto">
            <a:xfrm>
              <a:off x="8163" y="11804"/>
              <a:ext cx="413" cy="406"/>
            </a:xfrm>
            <a:prstGeom prst="rect">
              <a:avLst/>
            </a:prstGeom>
            <a:noFill/>
            <a:ln w="9525">
              <a:noFill/>
              <a:miter lim="800000"/>
              <a:headEnd/>
              <a:tailEnd/>
            </a:ln>
          </p:spPr>
          <p:txBody>
            <a:bodyPr/>
            <a:lstStyle/>
            <a:p>
              <a:r>
                <a:rPr lang="nb-NO" sz="800">
                  <a:latin typeface="Times New Roman" pitchFamily="18" charset="0"/>
                </a:rPr>
                <a:t>*</a:t>
              </a:r>
              <a:endParaRPr lang="nb-NO"/>
            </a:p>
          </p:txBody>
        </p:sp>
        <p:cxnSp>
          <p:nvCxnSpPr>
            <p:cNvPr id="52" name="AutoShape 51"/>
            <p:cNvCxnSpPr>
              <a:cxnSpLocks noChangeShapeType="1"/>
              <a:stCxn id="5" idx="3"/>
              <a:endCxn id="20" idx="1"/>
            </p:cNvCxnSpPr>
            <p:nvPr/>
          </p:nvCxnSpPr>
          <p:spPr bwMode="auto">
            <a:xfrm>
              <a:off x="5402" y="9614"/>
              <a:ext cx="519" cy="1"/>
            </a:xfrm>
            <a:prstGeom prst="straightConnector1">
              <a:avLst/>
            </a:prstGeom>
            <a:noFill/>
            <a:ln w="9525">
              <a:solidFill>
                <a:srgbClr val="000000"/>
              </a:solidFill>
              <a:round/>
              <a:headEnd/>
              <a:tailEnd/>
            </a:ln>
          </p:spPr>
        </p:cxnSp>
      </p:grpSp>
      <p:sp>
        <p:nvSpPr>
          <p:cNvPr id="53" name="TekstSylinder 52"/>
          <p:cNvSpPr txBox="1">
            <a:spLocks noChangeArrowheads="1"/>
          </p:cNvSpPr>
          <p:nvPr/>
        </p:nvSpPr>
        <p:spPr bwMode="auto">
          <a:xfrm>
            <a:off x="1689948" y="6059887"/>
            <a:ext cx="7729979" cy="646112"/>
          </a:xfrm>
          <a:prstGeom prst="rect">
            <a:avLst/>
          </a:prstGeom>
          <a:noFill/>
          <a:ln w="9525">
            <a:noFill/>
            <a:miter lim="800000"/>
            <a:headEnd/>
            <a:tailEnd/>
          </a:ln>
        </p:spPr>
        <p:txBody>
          <a:bodyPr wrap="square">
            <a:spAutoFit/>
          </a:bodyPr>
          <a:lstStyle/>
          <a:p>
            <a:r>
              <a:rPr lang="nb-NO">
                <a:latin typeface="Calibri" pitchFamily="34" charset="0"/>
              </a:rPr>
              <a:t>Hentet fra Ivar Berg-Jacobsen og Marius Raugstad: </a:t>
            </a:r>
            <a:r>
              <a:rPr lang="nb-NO" i="1">
                <a:latin typeface="Calibri" pitchFamily="34" charset="0"/>
              </a:rPr>
              <a:t>Legaldefinisjoner og juridisk</a:t>
            </a:r>
          </a:p>
          <a:p>
            <a:r>
              <a:rPr lang="nb-NO" i="1">
                <a:latin typeface="Calibri" pitchFamily="34" charset="0"/>
              </a:rPr>
              <a:t>interoperabilitet i helsesektoren </a:t>
            </a:r>
            <a:r>
              <a:rPr lang="nb-NO">
                <a:latin typeface="Calibri" pitchFamily="34" charset="0"/>
              </a:rPr>
              <a:t>(masteroppgave i forvaltningsinformatikk, 2011)</a:t>
            </a:r>
          </a:p>
        </p:txBody>
      </p:sp>
    </p:spTree>
    <p:extLst>
      <p:ext uri="{BB962C8B-B14F-4D97-AF65-F5344CB8AC3E}">
        <p14:creationId xmlns:p14="http://schemas.microsoft.com/office/powerpoint/2010/main" val="64946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a:bodyPr>
          <a:lstStyle/>
          <a:p>
            <a:r>
              <a:rPr lang="en-GB" sz="3600" smtClean="0">
                <a:solidFill>
                  <a:srgbClr val="0000FF"/>
                </a:solidFill>
              </a:rPr>
              <a:t>Avslutning</a:t>
            </a:r>
            <a:endParaRPr lang="en-GB" sz="3600">
              <a:solidFill>
                <a:srgbClr val="0000FF"/>
              </a:solidFill>
            </a:endParaRPr>
          </a:p>
        </p:txBody>
      </p:sp>
      <p:sp>
        <p:nvSpPr>
          <p:cNvPr id="6" name="Plassholder for innhold 5"/>
          <p:cNvSpPr>
            <a:spLocks noGrp="1"/>
          </p:cNvSpPr>
          <p:nvPr>
            <p:ph idx="1"/>
          </p:nvPr>
        </p:nvSpPr>
        <p:spPr>
          <a:xfrm>
            <a:off x="753359" y="1835052"/>
            <a:ext cx="10515600" cy="4351338"/>
          </a:xfrm>
        </p:spPr>
        <p:txBody>
          <a:bodyPr/>
          <a:lstStyle/>
          <a:p>
            <a:endParaRPr lang="en-GB" smtClean="0"/>
          </a:p>
          <a:p>
            <a:r>
              <a:rPr lang="en-GB" smtClean="0"/>
              <a:t>Digitaliseringsvennlig lovgivning innebærer primært krav om beskrivelse av tydelige prosedyrer og angivelse av klart definerte opplysningstyper</a:t>
            </a:r>
          </a:p>
          <a:p>
            <a:r>
              <a:rPr lang="en-GB" smtClean="0"/>
              <a:t>Automatiseringsvennlig lovgivning krever dessuten at de opplysningstyper som brukes i loven tilsvarer opplysningstyper som allerede foreligger i maskinlesbar form</a:t>
            </a:r>
            <a:endParaRPr lang="en-GB"/>
          </a:p>
        </p:txBody>
      </p:sp>
      <p:sp>
        <p:nvSpPr>
          <p:cNvPr id="7" name="TekstSylinder 6"/>
          <p:cNvSpPr txBox="1"/>
          <p:nvPr/>
        </p:nvSpPr>
        <p:spPr>
          <a:xfrm rot="457529">
            <a:off x="3786895" y="2596603"/>
            <a:ext cx="4851304" cy="523220"/>
          </a:xfrm>
          <a:prstGeom prst="rect">
            <a:avLst/>
          </a:prstGeom>
          <a:solidFill>
            <a:srgbClr val="7030A0"/>
          </a:solidFill>
        </p:spPr>
        <p:txBody>
          <a:bodyPr wrap="square" rtlCol="0">
            <a:spAutoFit/>
          </a:bodyPr>
          <a:lstStyle/>
          <a:p>
            <a:r>
              <a:rPr lang="en-GB" sz="2800" smtClean="0">
                <a:solidFill>
                  <a:srgbClr val="FFFF00"/>
                </a:solidFill>
              </a:rPr>
              <a:t>Bør alltid være aktuelt å vurdere</a:t>
            </a:r>
            <a:endParaRPr lang="en-GB" sz="2800">
              <a:solidFill>
                <a:srgbClr val="FFFF00"/>
              </a:solidFill>
            </a:endParaRPr>
          </a:p>
        </p:txBody>
      </p:sp>
      <p:sp>
        <p:nvSpPr>
          <p:cNvPr id="8" name="TekstSylinder 7"/>
          <p:cNvSpPr txBox="1"/>
          <p:nvPr/>
        </p:nvSpPr>
        <p:spPr>
          <a:xfrm rot="21073321">
            <a:off x="3830057" y="3975395"/>
            <a:ext cx="3869079" cy="954107"/>
          </a:xfrm>
          <a:prstGeom prst="rect">
            <a:avLst/>
          </a:prstGeom>
          <a:solidFill>
            <a:srgbClr val="0000FF"/>
          </a:solidFill>
        </p:spPr>
        <p:txBody>
          <a:bodyPr wrap="square" rtlCol="0">
            <a:spAutoFit/>
          </a:bodyPr>
          <a:lstStyle/>
          <a:p>
            <a:r>
              <a:rPr lang="en-GB" sz="2800" smtClean="0">
                <a:solidFill>
                  <a:srgbClr val="FFFF00"/>
                </a:solidFill>
              </a:rPr>
              <a:t>Er primært aktuelt ved “massesaksbehandling”</a:t>
            </a:r>
            <a:endParaRPr lang="en-GB" sz="2800">
              <a:solidFill>
                <a:srgbClr val="FFFF00"/>
              </a:solidFill>
            </a:endParaRPr>
          </a:p>
        </p:txBody>
      </p:sp>
    </p:spTree>
    <p:extLst>
      <p:ext uri="{BB962C8B-B14F-4D97-AF65-F5344CB8AC3E}">
        <p14:creationId xmlns:p14="http://schemas.microsoft.com/office/powerpoint/2010/main" val="261890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154111"/>
            <a:ext cx="10515600" cy="1179146"/>
          </a:xfrm>
        </p:spPr>
        <p:txBody>
          <a:bodyPr/>
          <a:lstStyle/>
          <a:p>
            <a:r>
              <a:rPr lang="en-GB" smtClean="0"/>
              <a:t>Innledende presiseringer </a:t>
            </a:r>
            <a:endParaRPr lang="en-GB"/>
          </a:p>
        </p:txBody>
      </p:sp>
      <p:sp>
        <p:nvSpPr>
          <p:cNvPr id="3" name="Plassholder for innhold 2"/>
          <p:cNvSpPr>
            <a:spLocks noGrp="1"/>
          </p:cNvSpPr>
          <p:nvPr>
            <p:ph idx="1"/>
          </p:nvPr>
        </p:nvSpPr>
        <p:spPr>
          <a:xfrm>
            <a:off x="838200" y="1333256"/>
            <a:ext cx="10515600" cy="4918075"/>
          </a:xfrm>
        </p:spPr>
        <p:txBody>
          <a:bodyPr>
            <a:normAutofit lnSpcReduction="10000"/>
          </a:bodyPr>
          <a:lstStyle/>
          <a:p>
            <a:r>
              <a:rPr lang="en-GB" smtClean="0"/>
              <a:t>“</a:t>
            </a:r>
            <a:r>
              <a:rPr lang="en-GB" smtClean="0">
                <a:solidFill>
                  <a:srgbClr val="C00000"/>
                </a:solidFill>
              </a:rPr>
              <a:t>Automatiseringsvennlig lovgivning</a:t>
            </a:r>
            <a:r>
              <a:rPr lang="en-GB" smtClean="0"/>
              <a:t>” er lovgivning som er utformet med tanke på at rettsreglene loven uttrykker skal kunne anvendes automatisk i et digital informasjonssystem</a:t>
            </a:r>
          </a:p>
          <a:p>
            <a:r>
              <a:rPr lang="en-GB" smtClean="0"/>
              <a:t>Siktemålet er altså å </a:t>
            </a:r>
            <a:r>
              <a:rPr lang="en-GB" i="1" smtClean="0"/>
              <a:t>automatisere rettsanvendelsen </a:t>
            </a:r>
          </a:p>
          <a:p>
            <a:r>
              <a:rPr lang="en-GB" smtClean="0"/>
              <a:t>Spørsmål om automatisert </a:t>
            </a:r>
            <a:r>
              <a:rPr lang="en-GB" i="1" smtClean="0"/>
              <a:t>skjønnsutøvelse </a:t>
            </a:r>
            <a:r>
              <a:rPr lang="en-GB" smtClean="0"/>
              <a:t>holder jeg her utenfor</a:t>
            </a:r>
          </a:p>
          <a:p>
            <a:pPr marL="0" indent="0">
              <a:buNone/>
            </a:pPr>
            <a:r>
              <a:rPr lang="en-GB" sz="2200"/>
              <a:t> </a:t>
            </a:r>
            <a:r>
              <a:rPr lang="en-GB" sz="2200" smtClean="0"/>
              <a:t>   (men ekspertskjønn mv. er i utgangspunktet problematisk å automatisere)</a:t>
            </a:r>
          </a:p>
          <a:p>
            <a:r>
              <a:rPr lang="en-GB" smtClean="0"/>
              <a:t>“</a:t>
            </a:r>
            <a:r>
              <a:rPr lang="en-GB" smtClean="0">
                <a:solidFill>
                  <a:srgbClr val="C00000"/>
                </a:solidFill>
              </a:rPr>
              <a:t>Digitaliseringsvennlig lovgivning</a:t>
            </a:r>
            <a:r>
              <a:rPr lang="en-GB" smtClean="0"/>
              <a:t>” er et videre begrep som ikke forutsetter automatisert rettsanvendelse, men som også kan gjelde digitale hjelpemidler som støtter manuell rettsanvendelse og skjønnsutøvelse</a:t>
            </a:r>
          </a:p>
          <a:p>
            <a:r>
              <a:rPr lang="en-GB" smtClean="0"/>
              <a:t>Jeg lar både digitaliserings- og automatiseringsperspektivet inngå i dette innlegget</a:t>
            </a:r>
          </a:p>
        </p:txBody>
      </p:sp>
      <p:sp>
        <p:nvSpPr>
          <p:cNvPr id="4" name="Stjerne med 8 tagger 3"/>
          <p:cNvSpPr/>
          <p:nvPr/>
        </p:nvSpPr>
        <p:spPr>
          <a:xfrm>
            <a:off x="6620608" y="403653"/>
            <a:ext cx="835270" cy="826476"/>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t>1</a:t>
            </a:r>
            <a:endParaRPr lang="en-GB" sz="3600"/>
          </a:p>
        </p:txBody>
      </p:sp>
    </p:spTree>
    <p:extLst>
      <p:ext uri="{BB962C8B-B14F-4D97-AF65-F5344CB8AC3E}">
        <p14:creationId xmlns:p14="http://schemas.microsoft.com/office/powerpoint/2010/main" val="186728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1690687"/>
            <a:ext cx="10515600" cy="4486276"/>
          </a:xfrm>
        </p:spPr>
        <p:txBody>
          <a:bodyPr/>
          <a:lstStyle/>
          <a:p>
            <a:r>
              <a:rPr lang="en-GB" smtClean="0"/>
              <a:t>Automatiseringsvennlig lovgivning handler </a:t>
            </a:r>
            <a:r>
              <a:rPr lang="en-GB" i="1" smtClean="0"/>
              <a:t>ikke</a:t>
            </a:r>
            <a:r>
              <a:rPr lang="en-GB" smtClean="0"/>
              <a:t> om å skrive lover som programkode, men …</a:t>
            </a:r>
          </a:p>
          <a:p>
            <a:pPr marL="447675" indent="0" defTabSz="223838">
              <a:buNone/>
            </a:pPr>
            <a:r>
              <a:rPr lang="en-GB">
                <a:solidFill>
                  <a:srgbClr val="C00000"/>
                </a:solidFill>
              </a:rPr>
              <a:t>	</a:t>
            </a:r>
            <a:r>
              <a:rPr lang="en-GB" smtClean="0">
                <a:solidFill>
                  <a:srgbClr val="C00000"/>
                </a:solidFill>
              </a:rPr>
              <a:t>om å skrive klart og tydelig norsk!</a:t>
            </a:r>
          </a:p>
          <a:p>
            <a:r>
              <a:rPr lang="en-GB" u="sng" smtClean="0"/>
              <a:t>Påstand:</a:t>
            </a:r>
          </a:p>
          <a:p>
            <a:pPr marL="457200" lvl="1" indent="0">
              <a:buNone/>
            </a:pPr>
            <a:r>
              <a:rPr lang="en-GB" sz="2800" smtClean="0"/>
              <a:t>Digitaliseringsvennlig lovgivning gjør det også lettere for </a:t>
            </a:r>
            <a:r>
              <a:rPr lang="en-GB" sz="2800" i="1" smtClean="0"/>
              <a:t>folk</a:t>
            </a:r>
            <a:r>
              <a:rPr lang="en-GB" sz="2800" smtClean="0"/>
              <a:t> å lese og forstå lovteksten. Flere krav til hva digitaliseringen krever av loven, kan ses som uttrykk for “god lovgivningsteknikk”</a:t>
            </a:r>
          </a:p>
          <a:p>
            <a:pPr marL="457200" lvl="1" indent="0">
              <a:buNone/>
            </a:pPr>
            <a:endParaRPr lang="en-GB"/>
          </a:p>
        </p:txBody>
      </p:sp>
      <p:sp>
        <p:nvSpPr>
          <p:cNvPr id="4" name="Tittel 1"/>
          <p:cNvSpPr>
            <a:spLocks noGrp="1"/>
          </p:cNvSpPr>
          <p:nvPr>
            <p:ph type="title"/>
          </p:nvPr>
        </p:nvSpPr>
        <p:spPr/>
        <p:txBody>
          <a:bodyPr/>
          <a:lstStyle/>
          <a:p>
            <a:r>
              <a:rPr lang="en-GB" smtClean="0"/>
              <a:t>Innledende presiseringer </a:t>
            </a:r>
            <a:endParaRPr lang="en-GB"/>
          </a:p>
        </p:txBody>
      </p:sp>
      <p:sp>
        <p:nvSpPr>
          <p:cNvPr id="5" name="Stjerne med 8 tagger 4"/>
          <p:cNvSpPr/>
          <p:nvPr/>
        </p:nvSpPr>
        <p:spPr>
          <a:xfrm>
            <a:off x="6620608" y="614668"/>
            <a:ext cx="835270" cy="826476"/>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2</a:t>
            </a:r>
          </a:p>
        </p:txBody>
      </p:sp>
    </p:spTree>
    <p:extLst>
      <p:ext uri="{BB962C8B-B14F-4D97-AF65-F5344CB8AC3E}">
        <p14:creationId xmlns:p14="http://schemas.microsoft.com/office/powerpoint/2010/main" val="30728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p:cNvGrpSpPr/>
          <p:nvPr/>
        </p:nvGrpSpPr>
        <p:grpSpPr>
          <a:xfrm>
            <a:off x="2600159" y="-669303"/>
            <a:ext cx="3263970" cy="6247864"/>
            <a:chOff x="369276" y="-246184"/>
            <a:chExt cx="3263970" cy="6247864"/>
          </a:xfrm>
        </p:grpSpPr>
        <p:sp>
          <p:nvSpPr>
            <p:cNvPr id="3" name="TekstSylinder 2"/>
            <p:cNvSpPr txBox="1"/>
            <p:nvPr/>
          </p:nvSpPr>
          <p:spPr>
            <a:xfrm>
              <a:off x="369276" y="-246184"/>
              <a:ext cx="2655277" cy="6247864"/>
            </a:xfrm>
            <a:prstGeom prst="rect">
              <a:avLst/>
            </a:prstGeom>
            <a:noFill/>
          </p:spPr>
          <p:txBody>
            <a:bodyPr wrap="square" rtlCol="0">
              <a:spAutoFit/>
            </a:bodyPr>
            <a:lstStyle/>
            <a:p>
              <a:r>
                <a:rPr lang="en-GB" sz="40000" smtClean="0"/>
                <a:t>§</a:t>
              </a:r>
              <a:endParaRPr lang="en-GB" sz="40000"/>
            </a:p>
          </p:txBody>
        </p:sp>
        <p:sp>
          <p:nvSpPr>
            <p:cNvPr id="2" name="TekstSylinder 1"/>
            <p:cNvSpPr txBox="1"/>
            <p:nvPr/>
          </p:nvSpPr>
          <p:spPr>
            <a:xfrm>
              <a:off x="369276" y="944518"/>
              <a:ext cx="3263970" cy="4524315"/>
            </a:xfrm>
            <a:prstGeom prst="rect">
              <a:avLst/>
            </a:prstGeom>
            <a:solidFill>
              <a:schemeClr val="bg1">
                <a:alpha val="79000"/>
              </a:schemeClr>
            </a:solidFill>
          </p:spPr>
          <p:txBody>
            <a:bodyPr wrap="none" rtlCol="0">
              <a:spAutoFit/>
            </a:bodyPr>
            <a:lstStyle/>
            <a:p>
              <a:r>
                <a:rPr lang="en-GB" sz="1200" smtClean="0"/>
                <a:t>Formålet med behandlingen skal være fastlagt</a:t>
              </a:r>
              <a:br>
                <a:rPr lang="en-GB" sz="1200" smtClean="0"/>
              </a:br>
              <a:r>
                <a:rPr lang="en-GB" sz="1200" smtClean="0"/>
                <a:t>i dette retsgrundlag eller for så vidt angår den</a:t>
              </a:r>
              <a:br>
                <a:rPr lang="en-GB" sz="1200" smtClean="0"/>
              </a:br>
              <a:r>
                <a:rPr lang="en-GB" sz="1200" smtClean="0"/>
                <a:t>behandling, der er omhandlet i stk. 1, litra e),</a:t>
              </a:r>
              <a:br>
                <a:rPr lang="en-GB" sz="1200" smtClean="0"/>
              </a:br>
              <a:r>
                <a:rPr lang="en-GB" sz="1200" smtClean="0"/>
                <a:t>være nødvendig for udførelsen af en opgave I</a:t>
              </a:r>
              <a:br>
                <a:rPr lang="en-GB" sz="1200" smtClean="0"/>
              </a:br>
              <a:r>
                <a:rPr lang="en-GB" sz="1200" smtClean="0"/>
                <a:t>samfundets interesse eller som henhører under</a:t>
              </a:r>
              <a:br>
                <a:rPr lang="en-GB" sz="1200" smtClean="0"/>
              </a:br>
              <a:r>
                <a:rPr lang="en-GB" sz="1200" smtClean="0"/>
                <a:t>offentlig myndighedsudøvelse, som den data-</a:t>
              </a:r>
              <a:br>
                <a:rPr lang="en-GB" sz="1200" smtClean="0"/>
              </a:br>
              <a:r>
                <a:rPr lang="en-GB" sz="1200" smtClean="0"/>
                <a:t>ansvarlige har fået pålagt. Dette retsgrundlag</a:t>
              </a:r>
              <a:br>
                <a:rPr lang="en-GB" sz="1200" smtClean="0"/>
              </a:br>
              <a:r>
                <a:rPr lang="en-GB" sz="1200" smtClean="0"/>
                <a:t>kan indeholde specifikke bestemmelser med</a:t>
              </a:r>
              <a:br>
                <a:rPr lang="en-GB" sz="1200" smtClean="0"/>
              </a:br>
              <a:r>
                <a:rPr lang="en-GB" sz="1200" smtClean="0"/>
                <a:t>henblik på at tilpasse anvendelsen af bestem-</a:t>
              </a:r>
              <a:br>
                <a:rPr lang="en-GB" sz="1200" smtClean="0"/>
              </a:br>
              <a:r>
                <a:rPr lang="en-GB" sz="1200" smtClean="0"/>
                <a:t>melserne i denne forordning, bl.a. de generelle</a:t>
              </a:r>
              <a:br>
                <a:rPr lang="en-GB" sz="1200" smtClean="0"/>
              </a:br>
              <a:r>
                <a:rPr lang="en-GB" sz="1200" smtClean="0"/>
                <a:t>betingelser for lovlighed af den dataansvarliges</a:t>
              </a:r>
              <a:br>
                <a:rPr lang="en-GB" sz="1200" smtClean="0"/>
              </a:br>
              <a:r>
                <a:rPr lang="en-GB" sz="1200" smtClean="0"/>
                <a:t>behandling, hvilke typer oplysninger der skal</a:t>
              </a:r>
              <a:br>
                <a:rPr lang="en-GB" sz="1200" smtClean="0"/>
              </a:br>
              <a:r>
                <a:rPr lang="en-GB" sz="1200" smtClean="0"/>
                <a:t>behandles, berørte registrerede, hvilke enheder</a:t>
              </a:r>
              <a:br>
                <a:rPr lang="en-GB" sz="1200" smtClean="0"/>
              </a:br>
              <a:r>
                <a:rPr lang="en-GB" sz="1200" smtClean="0"/>
                <a:t>personoplysninger må videregives til, og formålet</a:t>
              </a:r>
              <a:br>
                <a:rPr lang="en-GB" sz="1200" smtClean="0"/>
              </a:br>
              <a:r>
                <a:rPr lang="en-GB" sz="1200" smtClean="0"/>
                <a:t>hermed, formålsbegrænsninger, opbevarings-</a:t>
              </a:r>
              <a:br>
                <a:rPr lang="en-GB" sz="1200" smtClean="0"/>
              </a:br>
              <a:r>
                <a:rPr lang="en-GB" sz="1200" smtClean="0"/>
                <a:t>perioder og behandlingsaktiviteter samt behand-</a:t>
              </a:r>
              <a:br>
                <a:rPr lang="en-GB" sz="1200" smtClean="0"/>
              </a:br>
              <a:r>
                <a:rPr lang="en-GB" sz="1200" smtClean="0"/>
                <a:t>lingsprocedurer, herunder foranstaltninger til</a:t>
              </a:r>
              <a:br>
                <a:rPr lang="en-GB" sz="1200" smtClean="0"/>
              </a:br>
              <a:r>
                <a:rPr lang="en-GB" sz="1200" smtClean="0"/>
                <a:t>sikring af lovlig og rimelig behandling såsom I</a:t>
              </a:r>
              <a:br>
                <a:rPr lang="en-GB" sz="1200" smtClean="0"/>
              </a:br>
              <a:r>
                <a:rPr lang="en-GB" sz="1200" smtClean="0"/>
                <a:t>andre specifikke databehandlingssituationer</a:t>
              </a:r>
              <a:br>
                <a:rPr lang="en-GB" sz="1200" smtClean="0"/>
              </a:br>
              <a:r>
                <a:rPr lang="en-GB" sz="1200" smtClean="0"/>
                <a:t>som omhandlet i kapitel IX. EU-retten eller</a:t>
              </a:r>
              <a:br>
                <a:rPr lang="en-GB" sz="1200" smtClean="0"/>
              </a:br>
              <a:r>
                <a:rPr lang="en-GB" sz="1200" smtClean="0"/>
                <a:t>medlemsstaternes nationale ret skal opfylde</a:t>
              </a:r>
            </a:p>
            <a:p>
              <a:r>
                <a:rPr lang="en-GB" sz="1200" smtClean="0"/>
                <a:t>et formål i samfundets interesse og stå i rimeligt</a:t>
              </a:r>
            </a:p>
            <a:p>
              <a:r>
                <a:rPr lang="en-GB" sz="1200" smtClean="0"/>
                <a:t>forhold til det legitime mål, der forfølges.</a:t>
              </a:r>
            </a:p>
            <a:p>
              <a:r>
                <a:rPr lang="en-GB" sz="1200" i="1" smtClean="0"/>
                <a:t>(fra personvernforordningen art. 6)</a:t>
              </a:r>
              <a:endParaRPr lang="en-GB" sz="1200" i="1"/>
            </a:p>
          </p:txBody>
        </p:sp>
      </p:grpSp>
      <p:pic>
        <p:nvPicPr>
          <p:cNvPr id="4" name="Bilde 3"/>
          <p:cNvPicPr>
            <a:picLocks noChangeAspect="1"/>
          </p:cNvPicPr>
          <p:nvPr/>
        </p:nvPicPr>
        <p:blipFill>
          <a:blip r:embed="rId2"/>
          <a:stretch>
            <a:fillRect/>
          </a:stretch>
        </p:blipFill>
        <p:spPr>
          <a:xfrm rot="16200000">
            <a:off x="8319534" y="1870367"/>
            <a:ext cx="4524315" cy="1777409"/>
          </a:xfrm>
          <a:prstGeom prst="rect">
            <a:avLst/>
          </a:prstGeom>
        </p:spPr>
      </p:pic>
      <p:sp>
        <p:nvSpPr>
          <p:cNvPr id="5" name="Pil høyre 4"/>
          <p:cNvSpPr/>
          <p:nvPr/>
        </p:nvSpPr>
        <p:spPr>
          <a:xfrm>
            <a:off x="5864129" y="2199094"/>
            <a:ext cx="3760638" cy="1168924"/>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smtClean="0"/>
              <a:t>Systemutvikling</a:t>
            </a:r>
            <a:endParaRPr lang="en-GB" sz="2800"/>
          </a:p>
        </p:txBody>
      </p:sp>
      <p:sp>
        <p:nvSpPr>
          <p:cNvPr id="11" name="Pil høyre 10"/>
          <p:cNvSpPr/>
          <p:nvPr/>
        </p:nvSpPr>
        <p:spPr>
          <a:xfrm>
            <a:off x="301658" y="2199094"/>
            <a:ext cx="2230281" cy="1168924"/>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smtClean="0"/>
              <a:t>Lovutvikling</a:t>
            </a:r>
            <a:endParaRPr lang="en-GB" sz="2800"/>
          </a:p>
        </p:txBody>
      </p:sp>
      <p:grpSp>
        <p:nvGrpSpPr>
          <p:cNvPr id="14" name="Gruppe 13"/>
          <p:cNvGrpSpPr/>
          <p:nvPr/>
        </p:nvGrpSpPr>
        <p:grpSpPr>
          <a:xfrm>
            <a:off x="1751091" y="3077984"/>
            <a:ext cx="7036591" cy="2234153"/>
            <a:chOff x="1751091" y="3077984"/>
            <a:chExt cx="7036591" cy="2234153"/>
          </a:xfrm>
        </p:grpSpPr>
        <p:sp>
          <p:nvSpPr>
            <p:cNvPr id="12" name="Bue 11"/>
            <p:cNvSpPr/>
            <p:nvPr/>
          </p:nvSpPr>
          <p:spPr>
            <a:xfrm rot="5400000">
              <a:off x="2938867" y="1890208"/>
              <a:ext cx="2234153" cy="4609706"/>
            </a:xfrm>
            <a:prstGeom prst="arc">
              <a:avLst>
                <a:gd name="adj1" fmla="val 16033449"/>
                <a:gd name="adj2" fmla="val 5473512"/>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kstSylinder 12"/>
            <p:cNvSpPr txBox="1"/>
            <p:nvPr/>
          </p:nvSpPr>
          <p:spPr>
            <a:xfrm>
              <a:off x="5891753" y="3242819"/>
              <a:ext cx="2895929" cy="830997"/>
            </a:xfrm>
            <a:prstGeom prst="rect">
              <a:avLst/>
            </a:prstGeom>
            <a:noFill/>
            <a:ln w="28575">
              <a:solidFill>
                <a:srgbClr val="C00000"/>
              </a:solidFill>
            </a:ln>
          </p:spPr>
          <p:txBody>
            <a:bodyPr wrap="square" rtlCol="0">
              <a:spAutoFit/>
            </a:bodyPr>
            <a:lstStyle/>
            <a:p>
              <a:r>
                <a:rPr lang="en-GB" sz="2400" smtClean="0"/>
                <a:t>Prosessanalyser</a:t>
              </a:r>
            </a:p>
            <a:p>
              <a:r>
                <a:rPr lang="en-GB" sz="2400" smtClean="0"/>
                <a:t>Informasjonsanalyser</a:t>
              </a:r>
              <a:endParaRPr lang="en-GB" sz="2400"/>
            </a:p>
          </p:txBody>
        </p:sp>
      </p:grpSp>
    </p:spTree>
    <p:extLst>
      <p:ext uri="{BB962C8B-B14F-4D97-AF65-F5344CB8AC3E}">
        <p14:creationId xmlns:p14="http://schemas.microsoft.com/office/powerpoint/2010/main" val="72331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p:cNvGrpSpPr/>
          <p:nvPr/>
        </p:nvGrpSpPr>
        <p:grpSpPr>
          <a:xfrm>
            <a:off x="4360083" y="-735291"/>
            <a:ext cx="3263970" cy="6247864"/>
            <a:chOff x="369276" y="-246184"/>
            <a:chExt cx="3263970" cy="6247864"/>
          </a:xfrm>
        </p:grpSpPr>
        <p:sp>
          <p:nvSpPr>
            <p:cNvPr id="3" name="TekstSylinder 2"/>
            <p:cNvSpPr txBox="1"/>
            <p:nvPr/>
          </p:nvSpPr>
          <p:spPr>
            <a:xfrm>
              <a:off x="369276" y="-246184"/>
              <a:ext cx="2655277" cy="6247864"/>
            </a:xfrm>
            <a:prstGeom prst="rect">
              <a:avLst/>
            </a:prstGeom>
            <a:noFill/>
          </p:spPr>
          <p:txBody>
            <a:bodyPr wrap="square" rtlCol="0">
              <a:spAutoFit/>
            </a:bodyPr>
            <a:lstStyle/>
            <a:p>
              <a:r>
                <a:rPr lang="en-GB" sz="40000" smtClean="0"/>
                <a:t>§</a:t>
              </a:r>
              <a:endParaRPr lang="en-GB" sz="40000"/>
            </a:p>
          </p:txBody>
        </p:sp>
        <p:sp>
          <p:nvSpPr>
            <p:cNvPr id="2" name="TekstSylinder 1"/>
            <p:cNvSpPr txBox="1"/>
            <p:nvPr/>
          </p:nvSpPr>
          <p:spPr>
            <a:xfrm>
              <a:off x="369276" y="944518"/>
              <a:ext cx="3263970" cy="4524315"/>
            </a:xfrm>
            <a:prstGeom prst="rect">
              <a:avLst/>
            </a:prstGeom>
            <a:solidFill>
              <a:schemeClr val="bg1">
                <a:alpha val="79000"/>
              </a:schemeClr>
            </a:solidFill>
          </p:spPr>
          <p:txBody>
            <a:bodyPr wrap="none" rtlCol="0">
              <a:spAutoFit/>
            </a:bodyPr>
            <a:lstStyle/>
            <a:p>
              <a:r>
                <a:rPr lang="en-GB" sz="1200" smtClean="0"/>
                <a:t>Formålet med behandlingen skal være fastlagt</a:t>
              </a:r>
              <a:br>
                <a:rPr lang="en-GB" sz="1200" smtClean="0"/>
              </a:br>
              <a:r>
                <a:rPr lang="en-GB" sz="1200" smtClean="0"/>
                <a:t>i dette retsgrundlag eller for så vidt angår den</a:t>
              </a:r>
              <a:br>
                <a:rPr lang="en-GB" sz="1200" smtClean="0"/>
              </a:br>
              <a:r>
                <a:rPr lang="en-GB" sz="1200" smtClean="0"/>
                <a:t>behandling, der er omhandlet i stk. 1, litra e),</a:t>
              </a:r>
              <a:br>
                <a:rPr lang="en-GB" sz="1200" smtClean="0"/>
              </a:br>
              <a:r>
                <a:rPr lang="en-GB" sz="1200" smtClean="0"/>
                <a:t>være nødvendig for udførelsen af en opgave I</a:t>
              </a:r>
              <a:br>
                <a:rPr lang="en-GB" sz="1200" smtClean="0"/>
              </a:br>
              <a:r>
                <a:rPr lang="en-GB" sz="1200" smtClean="0"/>
                <a:t>samfundets interesse eller som henhører under</a:t>
              </a:r>
              <a:br>
                <a:rPr lang="en-GB" sz="1200" smtClean="0"/>
              </a:br>
              <a:r>
                <a:rPr lang="en-GB" sz="1200" smtClean="0"/>
                <a:t>offentlig myndighedsudøvelse, som den data-</a:t>
              </a:r>
              <a:br>
                <a:rPr lang="en-GB" sz="1200" smtClean="0"/>
              </a:br>
              <a:r>
                <a:rPr lang="en-GB" sz="1200" smtClean="0"/>
                <a:t>ansvarlige har fået pålagt. Dette retsgrundlag</a:t>
              </a:r>
              <a:br>
                <a:rPr lang="en-GB" sz="1200" smtClean="0"/>
              </a:br>
              <a:r>
                <a:rPr lang="en-GB" sz="1200" smtClean="0"/>
                <a:t>kan indeholde specifikke bestemmelser med</a:t>
              </a:r>
              <a:br>
                <a:rPr lang="en-GB" sz="1200" smtClean="0"/>
              </a:br>
              <a:r>
                <a:rPr lang="en-GB" sz="1200" smtClean="0"/>
                <a:t>henblik på at tilpasse anvendelsen af bestem-</a:t>
              </a:r>
              <a:br>
                <a:rPr lang="en-GB" sz="1200" smtClean="0"/>
              </a:br>
              <a:r>
                <a:rPr lang="en-GB" sz="1200" smtClean="0"/>
                <a:t>melserne i denne forordning, bl.a. de generelle</a:t>
              </a:r>
              <a:br>
                <a:rPr lang="en-GB" sz="1200" smtClean="0"/>
              </a:br>
              <a:r>
                <a:rPr lang="en-GB" sz="1200" smtClean="0"/>
                <a:t>betingelser for lovlighed af den dataansvarliges</a:t>
              </a:r>
              <a:br>
                <a:rPr lang="en-GB" sz="1200" smtClean="0"/>
              </a:br>
              <a:r>
                <a:rPr lang="en-GB" sz="1200" smtClean="0"/>
                <a:t>behandling, hvilke typer oplysninger der skal</a:t>
              </a:r>
              <a:br>
                <a:rPr lang="en-GB" sz="1200" smtClean="0"/>
              </a:br>
              <a:r>
                <a:rPr lang="en-GB" sz="1200" smtClean="0"/>
                <a:t>behandles, berørte registrerede, hvilke enheder</a:t>
              </a:r>
              <a:br>
                <a:rPr lang="en-GB" sz="1200" smtClean="0"/>
              </a:br>
              <a:r>
                <a:rPr lang="en-GB" sz="1200" smtClean="0"/>
                <a:t>personoplysninger må videregives til, og formålet</a:t>
              </a:r>
              <a:br>
                <a:rPr lang="en-GB" sz="1200" smtClean="0"/>
              </a:br>
              <a:r>
                <a:rPr lang="en-GB" sz="1200" smtClean="0"/>
                <a:t>hermed, formålsbegrænsninger, opbevarings-</a:t>
              </a:r>
              <a:br>
                <a:rPr lang="en-GB" sz="1200" smtClean="0"/>
              </a:br>
              <a:r>
                <a:rPr lang="en-GB" sz="1200" smtClean="0"/>
                <a:t>perioder og behandlingsaktiviteter samt behand-</a:t>
              </a:r>
              <a:br>
                <a:rPr lang="en-GB" sz="1200" smtClean="0"/>
              </a:br>
              <a:r>
                <a:rPr lang="en-GB" sz="1200" smtClean="0"/>
                <a:t>lingsprocedurer, herunder foranstaltninger til</a:t>
              </a:r>
              <a:br>
                <a:rPr lang="en-GB" sz="1200" smtClean="0"/>
              </a:br>
              <a:r>
                <a:rPr lang="en-GB" sz="1200" smtClean="0"/>
                <a:t>sikring af lovlig og rimelig behandling såsom I</a:t>
              </a:r>
              <a:br>
                <a:rPr lang="en-GB" sz="1200" smtClean="0"/>
              </a:br>
              <a:r>
                <a:rPr lang="en-GB" sz="1200" smtClean="0"/>
                <a:t>andre specifikke databehandlingssituationer</a:t>
              </a:r>
              <a:br>
                <a:rPr lang="en-GB" sz="1200" smtClean="0"/>
              </a:br>
              <a:r>
                <a:rPr lang="en-GB" sz="1200" smtClean="0"/>
                <a:t>som omhandlet i kapitel IX. EU-retten eller</a:t>
              </a:r>
              <a:br>
                <a:rPr lang="en-GB" sz="1200" smtClean="0"/>
              </a:br>
              <a:r>
                <a:rPr lang="en-GB" sz="1200" smtClean="0"/>
                <a:t>medlemsstaternes nationale ret skal opfylde</a:t>
              </a:r>
            </a:p>
            <a:p>
              <a:r>
                <a:rPr lang="en-GB" sz="1200" smtClean="0"/>
                <a:t>et formål i samfundets interesse og stå i rimeligt</a:t>
              </a:r>
            </a:p>
            <a:p>
              <a:r>
                <a:rPr lang="en-GB" sz="1200" smtClean="0"/>
                <a:t>forhold til det legitime mål, der forfølges.</a:t>
              </a:r>
            </a:p>
            <a:p>
              <a:r>
                <a:rPr lang="en-GB" sz="1200" i="1" smtClean="0"/>
                <a:t>(fra personvernforordningen art. 6)</a:t>
              </a:r>
              <a:endParaRPr lang="en-GB" sz="1200" i="1"/>
            </a:p>
          </p:txBody>
        </p:sp>
      </p:grpSp>
      <p:pic>
        <p:nvPicPr>
          <p:cNvPr id="4" name="Bilde 3"/>
          <p:cNvPicPr>
            <a:picLocks noChangeAspect="1"/>
          </p:cNvPicPr>
          <p:nvPr/>
        </p:nvPicPr>
        <p:blipFill>
          <a:blip r:embed="rId2"/>
          <a:stretch>
            <a:fillRect/>
          </a:stretch>
        </p:blipFill>
        <p:spPr>
          <a:xfrm rot="16200000">
            <a:off x="8319534" y="1870367"/>
            <a:ext cx="4524315" cy="1777409"/>
          </a:xfrm>
          <a:prstGeom prst="rect">
            <a:avLst/>
          </a:prstGeom>
        </p:spPr>
      </p:pic>
      <p:sp>
        <p:nvSpPr>
          <p:cNvPr id="5" name="Pil høyre 4"/>
          <p:cNvSpPr/>
          <p:nvPr/>
        </p:nvSpPr>
        <p:spPr>
          <a:xfrm>
            <a:off x="7701700" y="1640265"/>
            <a:ext cx="1913640" cy="2450966"/>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42975"/>
            <a:r>
              <a:rPr lang="en-GB" sz="2800" smtClean="0"/>
              <a:t>System-utvikling</a:t>
            </a:r>
            <a:endParaRPr lang="en-GB" sz="2800"/>
          </a:p>
        </p:txBody>
      </p:sp>
      <p:sp>
        <p:nvSpPr>
          <p:cNvPr id="11" name="Pil høyre 10"/>
          <p:cNvSpPr/>
          <p:nvPr/>
        </p:nvSpPr>
        <p:spPr>
          <a:xfrm>
            <a:off x="634262" y="2174609"/>
            <a:ext cx="3648174" cy="1168924"/>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smtClean="0"/>
              <a:t>Lovutvikling</a:t>
            </a:r>
            <a:endParaRPr lang="en-GB" sz="2800"/>
          </a:p>
        </p:txBody>
      </p:sp>
      <p:sp>
        <p:nvSpPr>
          <p:cNvPr id="13" name="TekstSylinder 12"/>
          <p:cNvSpPr txBox="1"/>
          <p:nvPr/>
        </p:nvSpPr>
        <p:spPr>
          <a:xfrm>
            <a:off x="719327" y="3343533"/>
            <a:ext cx="2855333" cy="830997"/>
          </a:xfrm>
          <a:prstGeom prst="rect">
            <a:avLst/>
          </a:prstGeom>
          <a:noFill/>
          <a:ln w="28575">
            <a:solidFill>
              <a:srgbClr val="C00000"/>
            </a:solidFill>
          </a:ln>
        </p:spPr>
        <p:txBody>
          <a:bodyPr wrap="none" rtlCol="0">
            <a:spAutoFit/>
          </a:bodyPr>
          <a:lstStyle/>
          <a:p>
            <a:r>
              <a:rPr lang="en-GB" sz="2400" smtClean="0"/>
              <a:t>Prosessanalyser</a:t>
            </a:r>
          </a:p>
          <a:p>
            <a:r>
              <a:rPr lang="en-GB" sz="2400" smtClean="0"/>
              <a:t>Informasjonsanalyser</a:t>
            </a:r>
            <a:endParaRPr lang="en-GB" sz="2400"/>
          </a:p>
        </p:txBody>
      </p:sp>
      <p:sp>
        <p:nvSpPr>
          <p:cNvPr id="6" name="TekstSylinder 5"/>
          <p:cNvSpPr txBox="1"/>
          <p:nvPr/>
        </p:nvSpPr>
        <p:spPr>
          <a:xfrm>
            <a:off x="7485205" y="4386086"/>
            <a:ext cx="2130135" cy="1477328"/>
          </a:xfrm>
          <a:prstGeom prst="rect">
            <a:avLst/>
          </a:prstGeom>
          <a:solidFill>
            <a:schemeClr val="accent4">
              <a:lumMod val="20000"/>
              <a:lumOff val="80000"/>
            </a:schemeClr>
          </a:solidFill>
        </p:spPr>
        <p:txBody>
          <a:bodyPr wrap="none" rtlCol="0">
            <a:spAutoFit/>
          </a:bodyPr>
          <a:lstStyle/>
          <a:p>
            <a:pPr marL="84138" indent="-84138">
              <a:buFont typeface="Symbol" panose="05050102010706020507" pitchFamily="18" charset="2"/>
              <a:buChar char=""/>
            </a:pPr>
            <a:r>
              <a:rPr lang="en-GB" smtClean="0">
                <a:solidFill>
                  <a:srgbClr val="C00000"/>
                </a:solidFill>
              </a:rPr>
              <a:t> </a:t>
            </a:r>
            <a:r>
              <a:rPr lang="en-GB" smtClean="0"/>
              <a:t>Enklere og raskere</a:t>
            </a:r>
          </a:p>
          <a:p>
            <a:pPr marL="84138" indent="-84138"/>
            <a:r>
              <a:rPr lang="en-GB" smtClean="0"/>
              <a:t>   transformering fra</a:t>
            </a:r>
            <a:endParaRPr lang="en-GB" smtClean="0">
              <a:solidFill>
                <a:srgbClr val="C00000"/>
              </a:solidFill>
            </a:endParaRPr>
          </a:p>
          <a:p>
            <a:pPr marL="84138" indent="-84138"/>
            <a:r>
              <a:rPr lang="en-GB" smtClean="0"/>
              <a:t>   lov til system</a:t>
            </a:r>
          </a:p>
          <a:p>
            <a:pPr marL="84138" indent="-84138">
              <a:buFont typeface="Symbol" panose="05050102010706020507" pitchFamily="18" charset="2"/>
              <a:buChar char=""/>
            </a:pPr>
            <a:r>
              <a:rPr lang="en-GB" smtClean="0">
                <a:solidFill>
                  <a:srgbClr val="C00000"/>
                </a:solidFill>
              </a:rPr>
              <a:t> </a:t>
            </a:r>
            <a:r>
              <a:rPr lang="en-GB" smtClean="0"/>
              <a:t>Mindre innflytelse </a:t>
            </a:r>
          </a:p>
          <a:p>
            <a:pPr marL="84138" indent="-84138"/>
            <a:r>
              <a:rPr lang="en-GB" smtClean="0"/>
              <a:t>   for systemutviklere</a:t>
            </a:r>
          </a:p>
        </p:txBody>
      </p:sp>
      <p:sp>
        <p:nvSpPr>
          <p:cNvPr id="14" name="TekstSylinder 13"/>
          <p:cNvSpPr txBox="1"/>
          <p:nvPr/>
        </p:nvSpPr>
        <p:spPr>
          <a:xfrm>
            <a:off x="719326" y="4421064"/>
            <a:ext cx="2855333" cy="1477328"/>
          </a:xfrm>
          <a:prstGeom prst="rect">
            <a:avLst/>
          </a:prstGeom>
          <a:solidFill>
            <a:schemeClr val="accent4">
              <a:lumMod val="20000"/>
              <a:lumOff val="80000"/>
            </a:schemeClr>
          </a:solidFill>
        </p:spPr>
        <p:txBody>
          <a:bodyPr wrap="square" rtlCol="0">
            <a:spAutoFit/>
          </a:bodyPr>
          <a:lstStyle/>
          <a:p>
            <a:pPr marL="84138" indent="-84138">
              <a:buFont typeface="Symbol" panose="05050102010706020507" pitchFamily="18" charset="2"/>
              <a:buChar char=""/>
            </a:pPr>
            <a:r>
              <a:rPr lang="en-GB" smtClean="0">
                <a:solidFill>
                  <a:srgbClr val="C00000"/>
                </a:solidFill>
              </a:rPr>
              <a:t> </a:t>
            </a:r>
            <a:r>
              <a:rPr lang="en-GB" smtClean="0"/>
              <a:t>Grundigere analyser, </a:t>
            </a:r>
          </a:p>
          <a:p>
            <a:pPr marL="84138" indent="-84138"/>
            <a:r>
              <a:rPr lang="en-GB" smtClean="0"/>
              <a:t>   noe økt tidsforbruk</a:t>
            </a:r>
          </a:p>
          <a:p>
            <a:pPr marL="84138" indent="-84138">
              <a:buFont typeface="Symbol" panose="05050102010706020507" pitchFamily="18" charset="2"/>
              <a:buChar char=""/>
            </a:pPr>
            <a:r>
              <a:rPr lang="en-GB" smtClean="0">
                <a:solidFill>
                  <a:srgbClr val="C00000"/>
                </a:solidFill>
              </a:rPr>
              <a:t> </a:t>
            </a:r>
            <a:r>
              <a:rPr lang="en-GB" smtClean="0"/>
              <a:t>Større innflytelse for</a:t>
            </a:r>
          </a:p>
          <a:p>
            <a:r>
              <a:rPr lang="en-GB" smtClean="0"/>
              <a:t>   lovgiver</a:t>
            </a:r>
          </a:p>
          <a:p>
            <a:endParaRPr lang="en-GB" smtClean="0"/>
          </a:p>
        </p:txBody>
      </p:sp>
    </p:spTree>
    <p:extLst>
      <p:ext uri="{BB962C8B-B14F-4D97-AF65-F5344CB8AC3E}">
        <p14:creationId xmlns:p14="http://schemas.microsoft.com/office/powerpoint/2010/main" val="1238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600" smtClean="0">
                <a:solidFill>
                  <a:srgbClr val="0000CC"/>
                </a:solidFill>
              </a:rPr>
              <a:t>Lovgiver bør legge vekt på fremgangsmåter (“prosess”)</a:t>
            </a:r>
            <a:endParaRPr lang="en-GB" sz="3600">
              <a:solidFill>
                <a:srgbClr val="0000CC"/>
              </a:solidFill>
            </a:endParaRPr>
          </a:p>
        </p:txBody>
      </p:sp>
      <p:sp>
        <p:nvSpPr>
          <p:cNvPr id="3" name="Plassholder for innhold 2"/>
          <p:cNvSpPr>
            <a:spLocks noGrp="1"/>
          </p:cNvSpPr>
          <p:nvPr>
            <p:ph idx="1"/>
          </p:nvPr>
        </p:nvSpPr>
        <p:spPr/>
        <p:txBody>
          <a:bodyPr/>
          <a:lstStyle/>
          <a:p>
            <a:r>
              <a:rPr lang="en-GB" smtClean="0"/>
              <a:t>Unngå fragmentert regelverk</a:t>
            </a:r>
          </a:p>
          <a:p>
            <a:pPr lvl="1"/>
            <a:r>
              <a:rPr lang="en-GB" smtClean="0"/>
              <a:t>Bestemmelser mest mulig i den rekkefølge de skal anvendes</a:t>
            </a:r>
          </a:p>
          <a:p>
            <a:pPr lvl="1"/>
            <a:r>
              <a:rPr lang="en-GB" smtClean="0"/>
              <a:t>Klare henvisningsstrukturer for å anvise sammenhenger som ikke kan fremgå av rekkefølge</a:t>
            </a:r>
          </a:p>
          <a:p>
            <a:pPr lvl="1"/>
            <a:r>
              <a:rPr lang="en-GB" smtClean="0"/>
              <a:t>Tenk mest mulig “kakeoppskrift”</a:t>
            </a:r>
          </a:p>
          <a:p>
            <a:pPr lvl="1"/>
            <a:r>
              <a:rPr lang="en-GB" smtClean="0"/>
              <a:t>Skal anvendelsen av loven digitaliseres, vil en </a:t>
            </a:r>
            <a:r>
              <a:rPr lang="en-GB" i="1" smtClean="0"/>
              <a:t>uansett</a:t>
            </a:r>
            <a:r>
              <a:rPr lang="en-GB" smtClean="0"/>
              <a:t> måtte ta stilling til hva som er riktig prosess!</a:t>
            </a:r>
          </a:p>
          <a:p>
            <a:pPr lvl="1"/>
            <a:r>
              <a:rPr lang="en-GB" smtClean="0"/>
              <a:t>Prosesstenkning gjør det lettere å være systematisk og unngå “hvite flekker” der lovgiver ikke har tatt stilling til rettsspørsmål som må løses</a:t>
            </a:r>
            <a:endParaRPr lang="en-GB"/>
          </a:p>
        </p:txBody>
      </p:sp>
    </p:spTree>
    <p:extLst>
      <p:ext uri="{BB962C8B-B14F-4D97-AF65-F5344CB8AC3E}">
        <p14:creationId xmlns:p14="http://schemas.microsoft.com/office/powerpoint/2010/main" val="8624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uppe 21"/>
          <p:cNvGrpSpPr>
            <a:grpSpLocks/>
          </p:cNvGrpSpPr>
          <p:nvPr/>
        </p:nvGrpSpPr>
        <p:grpSpPr bwMode="auto">
          <a:xfrm>
            <a:off x="371475" y="1020763"/>
            <a:ext cx="8629650" cy="1676400"/>
            <a:chOff x="371475" y="1020841"/>
            <a:chExt cx="8629650" cy="1675920"/>
          </a:xfrm>
        </p:grpSpPr>
        <p:grpSp>
          <p:nvGrpSpPr>
            <p:cNvPr id="11274" name="Gruppe 11"/>
            <p:cNvGrpSpPr>
              <a:grpSpLocks/>
            </p:cNvGrpSpPr>
            <p:nvPr/>
          </p:nvGrpSpPr>
          <p:grpSpPr bwMode="auto">
            <a:xfrm>
              <a:off x="371475" y="1316593"/>
              <a:ext cx="8629650" cy="1380168"/>
              <a:chOff x="800100" y="1402318"/>
              <a:chExt cx="8629650" cy="1380168"/>
            </a:xfrm>
          </p:grpSpPr>
          <p:sp>
            <p:nvSpPr>
              <p:cNvPr id="11276" name="Rektangel 6"/>
              <p:cNvSpPr>
                <a:spLocks noChangeArrowheads="1"/>
              </p:cNvSpPr>
              <p:nvPr/>
            </p:nvSpPr>
            <p:spPr bwMode="auto">
              <a:xfrm>
                <a:off x="800100" y="1402318"/>
                <a:ext cx="2085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nb-NO"/>
                  <a:t>Article 4 Definitions</a:t>
                </a:r>
                <a:endParaRPr lang="nb-NO" altLang="nb-NO"/>
              </a:p>
            </p:txBody>
          </p:sp>
          <p:sp>
            <p:nvSpPr>
              <p:cNvPr id="11277" name="Rektangel 8"/>
              <p:cNvSpPr>
                <a:spLocks noChangeArrowheads="1"/>
              </p:cNvSpPr>
              <p:nvPr/>
            </p:nvSpPr>
            <p:spPr bwMode="auto">
              <a:xfrm>
                <a:off x="800100" y="2092402"/>
                <a:ext cx="3257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nb-NO" altLang="nb-NO"/>
                  <a:t>Article 7  Conditions for consent </a:t>
                </a:r>
              </a:p>
            </p:txBody>
          </p:sp>
          <p:sp>
            <p:nvSpPr>
              <p:cNvPr id="11278" name="Rektangel 9"/>
              <p:cNvSpPr>
                <a:spLocks noChangeArrowheads="1"/>
              </p:cNvSpPr>
              <p:nvPr/>
            </p:nvSpPr>
            <p:spPr bwMode="auto">
              <a:xfrm>
                <a:off x="800100" y="2413154"/>
                <a:ext cx="8629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nb-NO"/>
                  <a:t>Article 8  Conditions applicable to child's consent in relation to information society services </a:t>
                </a:r>
                <a:endParaRPr lang="nb-NO" altLang="nb-NO"/>
              </a:p>
            </p:txBody>
          </p:sp>
          <p:sp>
            <p:nvSpPr>
              <p:cNvPr id="11279" name="Rektangel 10"/>
              <p:cNvSpPr>
                <a:spLocks noChangeArrowheads="1"/>
              </p:cNvSpPr>
              <p:nvPr/>
            </p:nvSpPr>
            <p:spPr bwMode="auto">
              <a:xfrm>
                <a:off x="800100" y="1747360"/>
                <a:ext cx="609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nb-NO"/>
                  <a:t>Article 6 Lawfulness of processing </a:t>
                </a:r>
                <a:endParaRPr lang="nb-NO" altLang="nb-NO"/>
              </a:p>
            </p:txBody>
          </p:sp>
        </p:grpSp>
        <p:sp>
          <p:nvSpPr>
            <p:cNvPr id="11275" name="TekstSylinder 20"/>
            <p:cNvSpPr txBox="1">
              <a:spLocks noChangeArrowheads="1"/>
            </p:cNvSpPr>
            <p:nvPr/>
          </p:nvSpPr>
          <p:spPr bwMode="auto">
            <a:xfrm>
              <a:off x="371475" y="1020841"/>
              <a:ext cx="5265352" cy="369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nb-NO" altLang="nb-NO" b="1" smtClean="0"/>
                <a:t>Bestemmelser i PVF som spesielt regulerer samtykke:</a:t>
              </a:r>
              <a:endParaRPr lang="nb-NO" altLang="nb-NO" b="1"/>
            </a:p>
          </p:txBody>
        </p:sp>
      </p:grpSp>
      <p:sp>
        <p:nvSpPr>
          <p:cNvPr id="11267" name="Tittel 3"/>
          <p:cNvSpPr>
            <a:spLocks noGrp="1"/>
          </p:cNvSpPr>
          <p:nvPr>
            <p:ph type="title"/>
          </p:nvPr>
        </p:nvSpPr>
        <p:spPr>
          <a:xfrm>
            <a:off x="371475" y="237247"/>
            <a:ext cx="10515600" cy="692150"/>
          </a:xfrm>
        </p:spPr>
        <p:txBody>
          <a:bodyPr>
            <a:normAutofit fontScale="90000"/>
          </a:bodyPr>
          <a:lstStyle/>
          <a:p>
            <a:r>
              <a:rPr lang="nb-NO" altLang="nb-NO" sz="4900" b="1" baseline="-25000" smtClean="0">
                <a:solidFill>
                  <a:srgbClr val="0000FF"/>
                </a:solidFill>
              </a:rPr>
              <a:t>Fra fragmenter til prosedyre </a:t>
            </a:r>
            <a:r>
              <a:rPr lang="nb-NO" altLang="nb-NO" sz="2200" smtClean="0">
                <a:solidFill>
                  <a:srgbClr val="0000FF"/>
                </a:solidFill>
              </a:rPr>
              <a:t>(men samtykkebestemmelsene i personvern- </a:t>
            </a:r>
            <a:br>
              <a:rPr lang="nb-NO" altLang="nb-NO" sz="2200" smtClean="0">
                <a:solidFill>
                  <a:srgbClr val="0000FF"/>
                </a:solidFill>
              </a:rPr>
            </a:br>
            <a:r>
              <a:rPr lang="nb-NO" altLang="nb-NO" sz="2200">
                <a:solidFill>
                  <a:srgbClr val="0000FF"/>
                </a:solidFill>
              </a:rPr>
              <a:t> </a:t>
            </a:r>
            <a:r>
              <a:rPr lang="nb-NO" altLang="nb-NO" sz="2200" smtClean="0">
                <a:solidFill>
                  <a:srgbClr val="0000FF"/>
                </a:solidFill>
              </a:rPr>
              <a:t>                                                                          forordningen (FPV) som eksempel)</a:t>
            </a:r>
          </a:p>
        </p:txBody>
      </p:sp>
      <p:sp>
        <p:nvSpPr>
          <p:cNvPr id="14" name="TekstSylinder 13"/>
          <p:cNvSpPr txBox="1"/>
          <p:nvPr/>
        </p:nvSpPr>
        <p:spPr>
          <a:xfrm>
            <a:off x="371475" y="1089819"/>
            <a:ext cx="10598150" cy="4524375"/>
          </a:xfrm>
          <a:prstGeom prst="rect">
            <a:avLst/>
          </a:prstGeom>
          <a:solidFill>
            <a:schemeClr val="bg2">
              <a:lumMod val="90000"/>
            </a:schemeClr>
          </a:solidFill>
        </p:spPr>
        <p:txBody>
          <a:bodyPr wrap="none">
            <a:spAutoFit/>
          </a:bodyPr>
          <a:lstStyle/>
          <a:p>
            <a:pPr eaLnBrk="1" fontAlgn="auto" hangingPunct="1">
              <a:spcBef>
                <a:spcPts val="0"/>
              </a:spcBef>
              <a:spcAft>
                <a:spcPts val="0"/>
              </a:spcAft>
              <a:defRPr/>
            </a:pPr>
            <a:r>
              <a:rPr lang="en-US">
                <a:latin typeface="+mn-lt"/>
              </a:rPr>
              <a:t>Article 7</a:t>
            </a:r>
          </a:p>
          <a:p>
            <a:pPr eaLnBrk="1" fontAlgn="auto" hangingPunct="1">
              <a:spcBef>
                <a:spcPts val="0"/>
              </a:spcBef>
              <a:spcAft>
                <a:spcPts val="0"/>
              </a:spcAft>
              <a:defRPr/>
            </a:pPr>
            <a:r>
              <a:rPr lang="en-US">
                <a:latin typeface="+mn-lt"/>
              </a:rPr>
              <a:t>Conditions for consent</a:t>
            </a:r>
          </a:p>
          <a:p>
            <a:pPr marL="342900" indent="-342900" eaLnBrk="1" fontAlgn="auto" hangingPunct="1">
              <a:spcBef>
                <a:spcPts val="0"/>
              </a:spcBef>
              <a:spcAft>
                <a:spcPts val="0"/>
              </a:spcAft>
              <a:buFontTx/>
              <a:buAutoNum type="arabicPeriod"/>
              <a:defRPr/>
            </a:pPr>
            <a:r>
              <a:rPr lang="en-US">
                <a:latin typeface="+mn-lt"/>
              </a:rPr>
              <a:t>Where processing is  based on  consent, the  controller shall  be  able  to  demonstrate that</a:t>
            </a:r>
          </a:p>
          <a:p>
            <a:pPr marL="361950" eaLnBrk="1" fontAlgn="auto" hangingPunct="1">
              <a:spcBef>
                <a:spcPts val="0"/>
              </a:spcBef>
              <a:spcAft>
                <a:spcPts val="0"/>
              </a:spcAft>
              <a:defRPr/>
            </a:pPr>
            <a:r>
              <a:rPr lang="en-US">
                <a:latin typeface="+mn-lt"/>
              </a:rPr>
              <a:t>the  data  subject has consented to processing of his or her personal data.</a:t>
            </a:r>
          </a:p>
          <a:p>
            <a:pPr marL="342900" indent="-342900" eaLnBrk="1" fontAlgn="auto" hangingPunct="1">
              <a:spcBef>
                <a:spcPts val="0"/>
              </a:spcBef>
              <a:spcAft>
                <a:spcPts val="0"/>
              </a:spcAft>
              <a:buFontTx/>
              <a:buAutoNum type="arabicPeriod" startAt="2"/>
              <a:defRPr/>
            </a:pPr>
            <a:r>
              <a:rPr lang="en-US">
                <a:latin typeface="+mn-lt"/>
              </a:rPr>
              <a:t>If the data subject's consent is given in the context of a written declaration which also</a:t>
            </a:r>
          </a:p>
          <a:p>
            <a:pPr marL="361950" eaLnBrk="1" fontAlgn="auto" hangingPunct="1">
              <a:spcBef>
                <a:spcPts val="0"/>
              </a:spcBef>
              <a:spcAft>
                <a:spcPts val="0"/>
              </a:spcAft>
              <a:defRPr/>
            </a:pPr>
            <a:r>
              <a:rPr lang="en-US">
                <a:latin typeface="+mn-lt"/>
              </a:rPr>
              <a:t>concerns other matters, the request for  consent shall  be  presented  in  a  manner which is </a:t>
            </a:r>
          </a:p>
          <a:p>
            <a:pPr marL="361950" eaLnBrk="1" fontAlgn="auto" hangingPunct="1">
              <a:spcBef>
                <a:spcPts val="0"/>
              </a:spcBef>
              <a:spcAft>
                <a:spcPts val="0"/>
              </a:spcAft>
              <a:defRPr/>
            </a:pPr>
            <a:r>
              <a:rPr lang="en-US">
                <a:latin typeface="+mn-lt"/>
              </a:rPr>
              <a:t>clearly distinguishable from  the  other  matters,  in  an intelligible and easily accessible form,</a:t>
            </a:r>
          </a:p>
          <a:p>
            <a:pPr marL="361950" eaLnBrk="1" fontAlgn="auto" hangingPunct="1">
              <a:spcBef>
                <a:spcPts val="0"/>
              </a:spcBef>
              <a:spcAft>
                <a:spcPts val="0"/>
              </a:spcAft>
              <a:defRPr/>
            </a:pPr>
            <a:r>
              <a:rPr lang="en-US">
                <a:latin typeface="+mn-lt"/>
              </a:rPr>
              <a:t>using clear and plain language. Any part of such a declaration which constitutes an infringement</a:t>
            </a:r>
          </a:p>
          <a:p>
            <a:pPr marL="361950" eaLnBrk="1" fontAlgn="auto" hangingPunct="1">
              <a:spcBef>
                <a:spcPts val="0"/>
              </a:spcBef>
              <a:spcAft>
                <a:spcPts val="0"/>
              </a:spcAft>
              <a:defRPr/>
            </a:pPr>
            <a:r>
              <a:rPr lang="en-US">
                <a:latin typeface="+mn-lt"/>
              </a:rPr>
              <a:t>of this Regulation shall not be binding.</a:t>
            </a:r>
          </a:p>
          <a:p>
            <a:pPr marL="342900" indent="-342900" eaLnBrk="1" fontAlgn="auto" hangingPunct="1">
              <a:spcBef>
                <a:spcPts val="0"/>
              </a:spcBef>
              <a:spcAft>
                <a:spcPts val="0"/>
              </a:spcAft>
              <a:buFontTx/>
              <a:buAutoNum type="arabicPeriod" startAt="3"/>
              <a:defRPr/>
            </a:pPr>
            <a:r>
              <a:rPr lang="en-US">
                <a:latin typeface="+mn-lt"/>
              </a:rPr>
              <a:t>The data subject shall have the right to withdraw his or her consent at any time. The withdrawal of</a:t>
            </a:r>
          </a:p>
          <a:p>
            <a:pPr marL="361950" eaLnBrk="1" fontAlgn="auto" hangingPunct="1">
              <a:spcBef>
                <a:spcPts val="0"/>
              </a:spcBef>
              <a:spcAft>
                <a:spcPts val="0"/>
              </a:spcAft>
              <a:defRPr/>
            </a:pPr>
            <a:r>
              <a:rPr lang="en-US">
                <a:latin typeface="+mn-lt"/>
              </a:rPr>
              <a:t>consent shall not affect the lawfulness of processing based on consent before its withdrawal. Prior to giving</a:t>
            </a:r>
          </a:p>
          <a:p>
            <a:pPr marL="361950" eaLnBrk="1" fontAlgn="auto" hangingPunct="1">
              <a:spcBef>
                <a:spcPts val="0"/>
              </a:spcBef>
              <a:spcAft>
                <a:spcPts val="0"/>
              </a:spcAft>
              <a:defRPr/>
            </a:pPr>
            <a:r>
              <a:rPr lang="en-US">
                <a:latin typeface="+mn-lt"/>
              </a:rPr>
              <a:t>consent, the data subject shall be informed thereof. It shall be as easy to withdraw as to give consent. </a:t>
            </a:r>
          </a:p>
          <a:p>
            <a:pPr eaLnBrk="1" fontAlgn="auto" hangingPunct="1">
              <a:spcBef>
                <a:spcPts val="0"/>
              </a:spcBef>
              <a:spcAft>
                <a:spcPts val="0"/>
              </a:spcAft>
              <a:defRPr/>
            </a:pPr>
            <a:r>
              <a:rPr lang="en-US">
                <a:latin typeface="+mn-lt"/>
              </a:rPr>
              <a:t>4.   When assessing whether consent is freely given, utmost account shall be taken of whether, inter alia, the</a:t>
            </a:r>
          </a:p>
          <a:p>
            <a:pPr marL="361950" eaLnBrk="1" fontAlgn="auto" hangingPunct="1">
              <a:spcBef>
                <a:spcPts val="0"/>
              </a:spcBef>
              <a:spcAft>
                <a:spcPts val="0"/>
              </a:spcAft>
              <a:defRPr/>
            </a:pPr>
            <a:r>
              <a:rPr lang="en-US">
                <a:latin typeface="+mn-lt"/>
              </a:rPr>
              <a:t>performance of a contract, including the provision of a service, is conditional on consent to the processing</a:t>
            </a:r>
          </a:p>
          <a:p>
            <a:pPr marL="361950" eaLnBrk="1" fontAlgn="auto" hangingPunct="1">
              <a:spcBef>
                <a:spcPts val="0"/>
              </a:spcBef>
              <a:spcAft>
                <a:spcPts val="0"/>
              </a:spcAft>
              <a:defRPr/>
            </a:pPr>
            <a:r>
              <a:rPr lang="en-US">
                <a:latin typeface="+mn-lt"/>
              </a:rPr>
              <a:t>of personal data that is not necessary for the performance of that contract.</a:t>
            </a:r>
          </a:p>
          <a:p>
            <a:pPr eaLnBrk="1" fontAlgn="auto" hangingPunct="1">
              <a:spcBef>
                <a:spcPts val="0"/>
              </a:spcBef>
              <a:spcAft>
                <a:spcPts val="0"/>
              </a:spcAft>
              <a:defRPr/>
            </a:pPr>
            <a:r>
              <a:rPr lang="nb-NO">
                <a:latin typeface="+mn-lt"/>
              </a:rPr>
              <a:t> </a:t>
            </a:r>
          </a:p>
        </p:txBody>
      </p:sp>
      <p:sp>
        <p:nvSpPr>
          <p:cNvPr id="25" name="TekstSylinder 24"/>
          <p:cNvSpPr txBox="1">
            <a:spLocks noChangeArrowheads="1"/>
          </p:cNvSpPr>
          <p:nvPr/>
        </p:nvSpPr>
        <p:spPr bwMode="auto">
          <a:xfrm>
            <a:off x="371475" y="2133218"/>
            <a:ext cx="6406562" cy="830997"/>
          </a:xfrm>
          <a:prstGeom prst="rect">
            <a:avLst/>
          </a:prstGeom>
          <a:solidFill>
            <a:srgbClr val="C00000"/>
          </a:solid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nb-NO" altLang="nb-NO" sz="2400" smtClean="0">
                <a:solidFill>
                  <a:schemeClr val="bg2"/>
                </a:solidFill>
              </a:rPr>
              <a:t>Automatisering er åpenbart ikke mulig, men</a:t>
            </a:r>
            <a:endParaRPr lang="nb-NO" altLang="nb-NO" sz="2400">
              <a:solidFill>
                <a:schemeClr val="bg2"/>
              </a:solidFill>
            </a:endParaRPr>
          </a:p>
          <a:p>
            <a:pPr eaLnBrk="1" hangingPunct="1"/>
            <a:r>
              <a:rPr lang="nb-NO" altLang="nb-NO" sz="2400" smtClean="0">
                <a:solidFill>
                  <a:schemeClr val="bg2"/>
                </a:solidFill>
              </a:rPr>
              <a:t>angivelse av klar prosedyre kan være til god hjelp</a:t>
            </a:r>
            <a:r>
              <a:rPr lang="nb-NO" altLang="nb-NO" sz="2400">
                <a:solidFill>
                  <a:schemeClr val="bg2"/>
                </a:solidFill>
              </a:rPr>
              <a:t>!</a:t>
            </a:r>
          </a:p>
        </p:txBody>
      </p:sp>
      <p:sp>
        <p:nvSpPr>
          <p:cNvPr id="23" name="TekstSylinder 22"/>
          <p:cNvSpPr txBox="1">
            <a:spLocks noChangeArrowheads="1"/>
          </p:cNvSpPr>
          <p:nvPr/>
        </p:nvSpPr>
        <p:spPr bwMode="auto">
          <a:xfrm>
            <a:off x="336550" y="1089819"/>
            <a:ext cx="7126288" cy="28622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nb-NO" altLang="nb-NO" sz="2000"/>
              <a:t> </a:t>
            </a:r>
            <a:r>
              <a:rPr lang="nb-NO" altLang="nb-NO" sz="2000" b="1"/>
              <a:t>Which data subjects have power to consent?</a:t>
            </a:r>
          </a:p>
          <a:p>
            <a:pPr eaLnBrk="1" hangingPunct="1"/>
            <a:r>
              <a:rPr lang="en-US" altLang="nb-NO" sz="2000"/>
              <a:t>IF	data subject’s age is 18 years </a:t>
            </a:r>
          </a:p>
          <a:p>
            <a:pPr eaLnBrk="1" hangingPunct="1"/>
            <a:r>
              <a:rPr lang="en-US" altLang="nb-NO" sz="2000"/>
              <a:t>	OR data subject’s age is 16 or more and less than 18 years</a:t>
            </a:r>
          </a:p>
          <a:p>
            <a:pPr eaLnBrk="1" hangingPunct="1"/>
            <a:r>
              <a:rPr lang="en-US" altLang="nb-NO" sz="2000"/>
              <a:t>	    AND processing relates to information society services</a:t>
            </a:r>
          </a:p>
          <a:p>
            <a:pPr eaLnBrk="1" hangingPunct="1"/>
            <a:r>
              <a:rPr lang="en-US" altLang="nb-NO" sz="2000"/>
              <a:t>	OR data subject’s  age is less than 16 years</a:t>
            </a:r>
          </a:p>
          <a:p>
            <a:pPr eaLnBrk="1" hangingPunct="1"/>
            <a:r>
              <a:rPr lang="en-US" altLang="nb-NO" sz="2000"/>
              <a:t>	    AND processing is authorised by parent</a:t>
            </a:r>
          </a:p>
          <a:p>
            <a:pPr eaLnBrk="1" hangingPunct="1"/>
            <a:r>
              <a:rPr lang="en-US" altLang="nb-NO" sz="2000"/>
              <a:t>	AND data subject is of full capasity</a:t>
            </a:r>
          </a:p>
          <a:p>
            <a:pPr eaLnBrk="1" hangingPunct="1"/>
            <a:r>
              <a:rPr lang="en-US" altLang="nb-NO" sz="2000"/>
              <a:t>THEN  	data subject has power to consent</a:t>
            </a:r>
          </a:p>
          <a:p>
            <a:pPr eaLnBrk="1" hangingPunct="1"/>
            <a:endParaRPr lang="nb-NO" altLang="nb-NO" sz="2000"/>
          </a:p>
        </p:txBody>
      </p:sp>
      <p:sp>
        <p:nvSpPr>
          <p:cNvPr id="16" name="TekstSylinder 15"/>
          <p:cNvSpPr txBox="1">
            <a:spLocks noChangeArrowheads="1"/>
          </p:cNvSpPr>
          <p:nvPr/>
        </p:nvSpPr>
        <p:spPr bwMode="auto">
          <a:xfrm>
            <a:off x="336550" y="2496734"/>
            <a:ext cx="9207500" cy="132397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nb-NO" altLang="nb-NO" sz="2000" b="1"/>
              <a:t>Who may consent on behalf of the data subject?</a:t>
            </a:r>
          </a:p>
          <a:p>
            <a:pPr eaLnBrk="1" hangingPunct="1"/>
            <a:r>
              <a:rPr lang="en-US" altLang="nb-NO" sz="2000"/>
              <a:t>IF	Authorised by data subject to act on his/her behalf</a:t>
            </a:r>
          </a:p>
          <a:p>
            <a:pPr eaLnBrk="1" hangingPunct="1"/>
            <a:r>
              <a:rPr lang="en-US" altLang="nb-NO" sz="2000"/>
              <a:t>	OR holder of parental responsibility for data subject under the age of 18 years</a:t>
            </a:r>
          </a:p>
          <a:p>
            <a:pPr eaLnBrk="1" hangingPunct="1"/>
            <a:r>
              <a:rPr lang="en-US" altLang="nb-NO" sz="2000"/>
              <a:t>THEN	power to consent on behalf of the data subject</a:t>
            </a:r>
            <a:endParaRPr lang="nb-NO" altLang="nb-NO" sz="2000"/>
          </a:p>
        </p:txBody>
      </p:sp>
      <p:sp>
        <p:nvSpPr>
          <p:cNvPr id="19" name="TekstSylinder 18"/>
          <p:cNvSpPr txBox="1"/>
          <p:nvPr/>
        </p:nvSpPr>
        <p:spPr>
          <a:xfrm>
            <a:off x="371475" y="3119398"/>
            <a:ext cx="8845550" cy="2554287"/>
          </a:xfrm>
          <a:prstGeom prst="rect">
            <a:avLst/>
          </a:prstGeom>
          <a:solidFill>
            <a:schemeClr val="accent2">
              <a:lumMod val="20000"/>
              <a:lumOff val="80000"/>
            </a:schemeClr>
          </a:solidFill>
        </p:spPr>
        <p:txBody>
          <a:bodyPr>
            <a:spAutoFit/>
          </a:bodyPr>
          <a:lstStyle/>
          <a:p>
            <a:pPr eaLnBrk="1" fontAlgn="auto" hangingPunct="1">
              <a:spcBef>
                <a:spcPts val="0"/>
              </a:spcBef>
              <a:spcAft>
                <a:spcPts val="0"/>
              </a:spcAft>
              <a:defRPr/>
            </a:pPr>
            <a:r>
              <a:rPr lang="en-US" sz="2000" b="1">
                <a:latin typeface="+mn-lt"/>
              </a:rPr>
              <a:t>What are the conditions for valid consent?</a:t>
            </a:r>
          </a:p>
          <a:p>
            <a:pPr eaLnBrk="1" fontAlgn="auto" hangingPunct="1">
              <a:spcBef>
                <a:spcPts val="0"/>
              </a:spcBef>
              <a:spcAft>
                <a:spcPts val="0"/>
              </a:spcAft>
              <a:defRPr/>
            </a:pPr>
            <a:r>
              <a:rPr lang="en-US" sz="2000">
                <a:latin typeface="+mn-lt"/>
              </a:rPr>
              <a:t>IF	consent is freely given</a:t>
            </a:r>
          </a:p>
          <a:p>
            <a:pPr eaLnBrk="1" fontAlgn="auto" hangingPunct="1">
              <a:spcBef>
                <a:spcPts val="0"/>
              </a:spcBef>
              <a:spcAft>
                <a:spcPts val="0"/>
              </a:spcAft>
              <a:defRPr/>
            </a:pPr>
            <a:r>
              <a:rPr lang="en-US" sz="2000">
                <a:latin typeface="+mn-lt"/>
              </a:rPr>
              <a:t>	AND consent is specific</a:t>
            </a:r>
          </a:p>
          <a:p>
            <a:pPr eaLnBrk="1" fontAlgn="auto" hangingPunct="1">
              <a:spcBef>
                <a:spcPts val="0"/>
              </a:spcBef>
              <a:spcAft>
                <a:spcPts val="0"/>
              </a:spcAft>
              <a:defRPr/>
            </a:pPr>
            <a:r>
              <a:rPr lang="en-US" sz="2000">
                <a:latin typeface="+mn-lt"/>
              </a:rPr>
              <a:t>	AND information of purpose(s) is given</a:t>
            </a:r>
          </a:p>
          <a:p>
            <a:pPr eaLnBrk="1" fontAlgn="auto" hangingPunct="1">
              <a:spcBef>
                <a:spcPts val="0"/>
              </a:spcBef>
              <a:spcAft>
                <a:spcPts val="0"/>
              </a:spcAft>
              <a:defRPr/>
            </a:pPr>
            <a:r>
              <a:rPr lang="en-US" sz="2000">
                <a:latin typeface="+mn-lt"/>
              </a:rPr>
              <a:t>	AND other information is given</a:t>
            </a:r>
          </a:p>
          <a:p>
            <a:pPr eaLnBrk="1" fontAlgn="auto" hangingPunct="1">
              <a:spcBef>
                <a:spcPts val="0"/>
              </a:spcBef>
              <a:spcAft>
                <a:spcPts val="0"/>
              </a:spcAft>
              <a:defRPr/>
            </a:pPr>
            <a:r>
              <a:rPr lang="en-US" sz="2000">
                <a:latin typeface="+mn-lt"/>
              </a:rPr>
              <a:t>	AND consent is unambiguous indication of the data subject's wishes</a:t>
            </a:r>
          </a:p>
          <a:p>
            <a:pPr eaLnBrk="1" fontAlgn="auto" hangingPunct="1">
              <a:spcBef>
                <a:spcPts val="0"/>
              </a:spcBef>
              <a:spcAft>
                <a:spcPts val="0"/>
              </a:spcAft>
              <a:defRPr/>
            </a:pPr>
            <a:r>
              <a:rPr lang="en-US" sz="2000">
                <a:latin typeface="+mn-lt"/>
              </a:rPr>
              <a:t>THEN 	valid consent is collected</a:t>
            </a:r>
          </a:p>
          <a:p>
            <a:pPr eaLnBrk="1" fontAlgn="auto" hangingPunct="1">
              <a:spcBef>
                <a:spcPts val="0"/>
              </a:spcBef>
              <a:spcAft>
                <a:spcPts val="0"/>
              </a:spcAft>
              <a:defRPr/>
            </a:pPr>
            <a:endParaRPr lang="nb-NO" sz="2000">
              <a:latin typeface="+mn-lt"/>
            </a:endParaRPr>
          </a:p>
        </p:txBody>
      </p:sp>
      <p:sp>
        <p:nvSpPr>
          <p:cNvPr id="20" name="TekstSylinder 19"/>
          <p:cNvSpPr txBox="1">
            <a:spLocks noChangeArrowheads="1"/>
          </p:cNvSpPr>
          <p:nvPr/>
        </p:nvSpPr>
        <p:spPr bwMode="auto">
          <a:xfrm>
            <a:off x="1536700" y="3842571"/>
            <a:ext cx="9432925" cy="286226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nb-NO" sz="2000" b="1"/>
              <a:t>How must collection of consent be carried out?</a:t>
            </a:r>
          </a:p>
          <a:p>
            <a:pPr eaLnBrk="1" hangingPunct="1"/>
            <a:r>
              <a:rPr lang="en-US" altLang="nb-NO" sz="2000"/>
              <a:t>IF	statement to consent is given by data subject or representative</a:t>
            </a:r>
          </a:p>
          <a:p>
            <a:pPr eaLnBrk="1" hangingPunct="1"/>
            <a:r>
              <a:rPr lang="en-US" altLang="nb-NO" sz="2000"/>
              <a:t>	   AND request for consent presented in an intelligible and easily accessible form,</a:t>
            </a:r>
          </a:p>
          <a:p>
            <a:pPr eaLnBrk="1" hangingPunct="1"/>
            <a:r>
              <a:rPr lang="en-US" altLang="nb-NO" sz="2000"/>
              <a:t>	   using clear and plain language</a:t>
            </a:r>
          </a:p>
          <a:p>
            <a:pPr eaLnBrk="1" hangingPunct="1"/>
            <a:r>
              <a:rPr lang="en-US" altLang="nb-NO" sz="2000"/>
              <a:t>	OR affirmative action is carried out by data subject or his/her representative</a:t>
            </a:r>
          </a:p>
          <a:p>
            <a:pPr eaLnBrk="1" hangingPunct="1"/>
            <a:r>
              <a:rPr lang="en-US" altLang="nb-NO" sz="2000"/>
              <a:t>	AND controller is able to document consent</a:t>
            </a:r>
          </a:p>
          <a:p>
            <a:pPr eaLnBrk="1" hangingPunct="1"/>
            <a:r>
              <a:rPr lang="en-US" altLang="nb-NO" sz="2000"/>
              <a:t>	AND information of right to withdraw consent is given</a:t>
            </a:r>
          </a:p>
          <a:p>
            <a:pPr eaLnBrk="1" hangingPunct="1"/>
            <a:r>
              <a:rPr lang="en-US" altLang="nb-NO" sz="2000"/>
              <a:t>THEN 	consent procedure is carried out in correct way</a:t>
            </a:r>
          </a:p>
          <a:p>
            <a:pPr eaLnBrk="1" hangingPunct="1"/>
            <a:endParaRPr lang="nb-NO" altLang="nb-NO" sz="2000"/>
          </a:p>
        </p:txBody>
      </p:sp>
    </p:spTree>
    <p:extLst>
      <p:ext uri="{BB962C8B-B14F-4D97-AF65-F5344CB8AC3E}">
        <p14:creationId xmlns:p14="http://schemas.microsoft.com/office/powerpoint/2010/main" val="1373068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animBg="1"/>
      <p:bldP spid="23" grpId="0" animBg="1"/>
      <p:bldP spid="16"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kstSylinder 22"/>
          <p:cNvSpPr txBox="1">
            <a:spLocks noChangeArrowheads="1"/>
          </p:cNvSpPr>
          <p:nvPr/>
        </p:nvSpPr>
        <p:spPr bwMode="auto">
          <a:xfrm>
            <a:off x="149590" y="285489"/>
            <a:ext cx="6525825" cy="261610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nb-NO" altLang="nb-NO"/>
              <a:t> </a:t>
            </a:r>
            <a:r>
              <a:rPr lang="nb-NO" altLang="nb-NO" b="1"/>
              <a:t>Which data subjects have power to consent?</a:t>
            </a:r>
          </a:p>
          <a:p>
            <a:pPr eaLnBrk="1" hangingPunct="1"/>
            <a:r>
              <a:rPr lang="en-US" altLang="nb-NO"/>
              <a:t>IF	data subject’s age is 18 years </a:t>
            </a:r>
          </a:p>
          <a:p>
            <a:pPr eaLnBrk="1" hangingPunct="1"/>
            <a:r>
              <a:rPr lang="en-US" altLang="nb-NO"/>
              <a:t>	OR data subject’s age is 16 or more and less than 18 years</a:t>
            </a:r>
          </a:p>
          <a:p>
            <a:pPr eaLnBrk="1" hangingPunct="1"/>
            <a:r>
              <a:rPr lang="en-US" altLang="nb-NO"/>
              <a:t>	    AND processing relates to information society services</a:t>
            </a:r>
          </a:p>
          <a:p>
            <a:pPr eaLnBrk="1" hangingPunct="1"/>
            <a:r>
              <a:rPr lang="en-US" altLang="nb-NO"/>
              <a:t>	OR data subject’s  age is less than 16 years</a:t>
            </a:r>
          </a:p>
          <a:p>
            <a:pPr eaLnBrk="1" hangingPunct="1"/>
            <a:r>
              <a:rPr lang="en-US" altLang="nb-NO"/>
              <a:t>	    AND processing is authorised by parent</a:t>
            </a:r>
          </a:p>
          <a:p>
            <a:pPr eaLnBrk="1" hangingPunct="1"/>
            <a:r>
              <a:rPr lang="en-US" altLang="nb-NO"/>
              <a:t>	AND data subject is of full capasity</a:t>
            </a:r>
          </a:p>
          <a:p>
            <a:pPr eaLnBrk="1" hangingPunct="1"/>
            <a:r>
              <a:rPr lang="en-US" altLang="nb-NO"/>
              <a:t>THEN  	data subject has power to consent</a:t>
            </a:r>
          </a:p>
          <a:p>
            <a:pPr eaLnBrk="1" hangingPunct="1"/>
            <a:endParaRPr lang="nb-NO" altLang="nb-NO" sz="2000"/>
          </a:p>
        </p:txBody>
      </p:sp>
      <p:sp>
        <p:nvSpPr>
          <p:cNvPr id="21" name="Rektangel 20"/>
          <p:cNvSpPr/>
          <p:nvPr/>
        </p:nvSpPr>
        <p:spPr>
          <a:xfrm>
            <a:off x="5838605" y="2170062"/>
            <a:ext cx="6096000" cy="4640373"/>
          </a:xfrm>
          <a:prstGeom prst="rect">
            <a:avLst/>
          </a:prstGeom>
          <a:solidFill>
            <a:srgbClr val="FFFF99"/>
          </a:solidFill>
        </p:spPr>
        <p:txBody>
          <a:bodyPr>
            <a:spAutoFit/>
          </a:bodyPr>
          <a:lstStyle/>
          <a:p>
            <a:pPr>
              <a:lnSpc>
                <a:spcPct val="107000"/>
              </a:lnSpc>
              <a:spcAft>
                <a:spcPts val="800"/>
              </a:spcAft>
            </a:pPr>
            <a:r>
              <a:rPr lang="en-GB" b="1" smtClean="0">
                <a:effectLst/>
                <a:latin typeface="Calibri" panose="020F0502020204030204" pitchFamily="34" charset="0"/>
                <a:ea typeface="Calibri" panose="020F0502020204030204" pitchFamily="34" charset="0"/>
                <a:cs typeface="Times New Roman" panose="02020603050405020304" pitchFamily="18" charset="0"/>
              </a:rPr>
              <a:t>Data subjects’ power to consent</a:t>
            </a:r>
            <a:endParaRPr lang="nb-NO"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Both"/>
            </a:pPr>
            <a:r>
              <a:rPr lang="en-GB" smtClean="0">
                <a:effectLst/>
                <a:latin typeface="Calibri" panose="020F0502020204030204" pitchFamily="34" charset="0"/>
                <a:ea typeface="Calibri" panose="020F0502020204030204" pitchFamily="34" charset="0"/>
                <a:cs typeface="Times New Roman" panose="02020603050405020304" pitchFamily="18" charset="0"/>
              </a:rPr>
              <a:t>Data subjects with power to consent, and others who exercise power to consent on behalf of data subjects, must be of full personal capacity.</a:t>
            </a:r>
            <a:endParaRPr lang="nb-NO"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Both"/>
            </a:pPr>
            <a:r>
              <a:rPr lang="en-GB" smtClean="0">
                <a:effectLst/>
                <a:latin typeface="Calibri" panose="020F0502020204030204" pitchFamily="34" charset="0"/>
                <a:ea typeface="Calibri" panose="020F0502020204030204" pitchFamily="34" charset="0"/>
                <a:cs typeface="Times New Roman" panose="02020603050405020304" pitchFamily="18" charset="0"/>
              </a:rPr>
              <a:t>Data subjects at the age of 18 years or older have full power to consent to the processing of personal data concerning himself or herself.</a:t>
            </a:r>
            <a:endParaRPr lang="nb-NO"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Both"/>
            </a:pPr>
            <a:r>
              <a:rPr lang="en-GB" smtClean="0">
                <a:effectLst/>
                <a:latin typeface="Calibri" panose="020F0502020204030204" pitchFamily="34" charset="0"/>
                <a:ea typeface="Calibri" panose="020F0502020204030204" pitchFamily="34" charset="0"/>
                <a:cs typeface="Times New Roman" panose="02020603050405020304" pitchFamily="18" charset="0"/>
              </a:rPr>
              <a:t>Data subjects at the age of 16 years have power to consent to the processing of personal data concerning himself or herself to the extent that the processing relates to information society services.</a:t>
            </a:r>
            <a:endParaRPr lang="nb-NO"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Both"/>
            </a:pPr>
            <a:r>
              <a:rPr lang="en-GB" smtClean="0">
                <a:effectLst/>
                <a:latin typeface="Calibri" panose="020F0502020204030204" pitchFamily="34" charset="0"/>
                <a:ea typeface="Calibri" panose="020F0502020204030204" pitchFamily="34" charset="0"/>
                <a:cs typeface="Times New Roman" panose="02020603050405020304" pitchFamily="18" charset="0"/>
              </a:rPr>
              <a:t>Data subjects under the age of 16 years have power to consent to the processing of personal data concerning himself or herself if, but only to the extent that this is authorised by a parent.</a:t>
            </a:r>
            <a:endParaRPr lang="nb-NO">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Pil høyre 5"/>
          <p:cNvSpPr/>
          <p:nvPr/>
        </p:nvSpPr>
        <p:spPr>
          <a:xfrm>
            <a:off x="4542649" y="2154349"/>
            <a:ext cx="1135433" cy="4439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kstSylinder 6"/>
          <p:cNvSpPr txBox="1"/>
          <p:nvPr/>
        </p:nvSpPr>
        <p:spPr>
          <a:xfrm>
            <a:off x="424467" y="4988774"/>
            <a:ext cx="4685898" cy="1200329"/>
          </a:xfrm>
          <a:prstGeom prst="rect">
            <a:avLst/>
          </a:prstGeom>
          <a:solidFill>
            <a:schemeClr val="accent6">
              <a:lumMod val="20000"/>
              <a:lumOff val="80000"/>
            </a:schemeClr>
          </a:solidFill>
        </p:spPr>
        <p:txBody>
          <a:bodyPr wrap="none" rtlCol="0">
            <a:spAutoFit/>
          </a:bodyPr>
          <a:lstStyle/>
          <a:p>
            <a:r>
              <a:rPr lang="en-GB" sz="2400" smtClean="0"/>
              <a:t>Det er lett å digitalisere lovgivning</a:t>
            </a:r>
          </a:p>
          <a:p>
            <a:r>
              <a:rPr lang="en-GB" sz="2400" smtClean="0"/>
              <a:t>som er skrevet med vekt på tydelige</a:t>
            </a:r>
          </a:p>
          <a:p>
            <a:r>
              <a:rPr lang="en-GB" sz="2400" smtClean="0"/>
              <a:t>prosedyrer</a:t>
            </a:r>
            <a:endParaRPr lang="en-GB" sz="2400"/>
          </a:p>
        </p:txBody>
      </p:sp>
      <p:sp>
        <p:nvSpPr>
          <p:cNvPr id="8" name="TekstSylinder 7"/>
          <p:cNvSpPr txBox="1"/>
          <p:nvPr/>
        </p:nvSpPr>
        <p:spPr>
          <a:xfrm>
            <a:off x="424467" y="3289919"/>
            <a:ext cx="5043753" cy="1200329"/>
          </a:xfrm>
          <a:prstGeom prst="rect">
            <a:avLst/>
          </a:prstGeom>
          <a:noFill/>
        </p:spPr>
        <p:txBody>
          <a:bodyPr wrap="none" rtlCol="0">
            <a:spAutoFit/>
          </a:bodyPr>
          <a:lstStyle/>
          <a:p>
            <a:r>
              <a:rPr lang="en-GB" smtClean="0"/>
              <a:t>(</a:t>
            </a:r>
            <a:r>
              <a:rPr lang="en-GB" smtClean="0">
                <a:solidFill>
                  <a:srgbClr val="C00000"/>
                </a:solidFill>
              </a:rPr>
              <a:t>Her har jeg formulert ny forordningstekst ved å</a:t>
            </a:r>
          </a:p>
          <a:p>
            <a:r>
              <a:rPr lang="en-GB" smtClean="0">
                <a:solidFill>
                  <a:srgbClr val="C00000"/>
                </a:solidFill>
              </a:rPr>
              <a:t>restrukturere eksisterende tekst. Teksten kunne</a:t>
            </a:r>
          </a:p>
          <a:p>
            <a:r>
              <a:rPr lang="en-GB" smtClean="0">
                <a:solidFill>
                  <a:srgbClr val="C00000"/>
                </a:solidFill>
              </a:rPr>
              <a:t>imidlertid selvsagt vært skrevet “prosedyreorientert</a:t>
            </a:r>
          </a:p>
          <a:p>
            <a:r>
              <a:rPr lang="en-GB" smtClean="0">
                <a:solidFill>
                  <a:srgbClr val="C00000"/>
                </a:solidFill>
              </a:rPr>
              <a:t>fra begynnelsen av!</a:t>
            </a:r>
            <a:r>
              <a:rPr lang="en-GB" smtClean="0"/>
              <a:t>)</a:t>
            </a:r>
            <a:endParaRPr lang="en-GB"/>
          </a:p>
        </p:txBody>
      </p:sp>
    </p:spTree>
    <p:extLst>
      <p:ext uri="{BB962C8B-B14F-4D97-AF65-F5344CB8AC3E}">
        <p14:creationId xmlns:p14="http://schemas.microsoft.com/office/powerpoint/2010/main" val="399017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981200" y="274638"/>
            <a:ext cx="8363272" cy="1143000"/>
          </a:xfrm>
        </p:spPr>
        <p:txBody>
          <a:bodyPr>
            <a:normAutofit/>
          </a:bodyPr>
          <a:lstStyle/>
          <a:p>
            <a:pPr lvl="1" algn="ctr" rtl="0">
              <a:spcBef>
                <a:spcPct val="0"/>
              </a:spcBef>
            </a:pPr>
            <a:r>
              <a:rPr lang="nb-NO" sz="3600" noProof="1" smtClean="0">
                <a:solidFill>
                  <a:srgbClr val="3333FF"/>
                </a:solidFill>
                <a:latin typeface="Calibri" panose="020F0502020204030204" pitchFamily="34" charset="0"/>
                <a:cs typeface="Calibri" panose="020F0502020204030204" pitchFamily="34" charset="0"/>
              </a:rPr>
              <a:t>Lovgiver bør klart angi</a:t>
            </a:r>
            <a:endParaRPr lang="nb-NO" sz="3600" noProof="1">
              <a:solidFill>
                <a:srgbClr val="3333FF"/>
              </a:solidFill>
              <a:latin typeface="Calibri" panose="020F0502020204030204" pitchFamily="34" charset="0"/>
              <a:cs typeface="Calibri" panose="020F0502020204030204" pitchFamily="34" charset="0"/>
            </a:endParaRPr>
          </a:p>
        </p:txBody>
      </p:sp>
      <p:sp>
        <p:nvSpPr>
          <p:cNvPr id="3" name="Plassholder for innhold 2"/>
          <p:cNvSpPr>
            <a:spLocks noGrp="1"/>
          </p:cNvSpPr>
          <p:nvPr>
            <p:ph idx="1"/>
          </p:nvPr>
        </p:nvSpPr>
        <p:spPr>
          <a:xfrm>
            <a:off x="838200" y="1725105"/>
            <a:ext cx="10515600" cy="4451858"/>
          </a:xfrm>
        </p:spPr>
        <p:txBody>
          <a:bodyPr>
            <a:normAutofit/>
          </a:bodyPr>
          <a:lstStyle/>
          <a:p>
            <a:pPr lvl="1"/>
            <a:endParaRPr lang="en-GB" smtClean="0"/>
          </a:p>
          <a:p>
            <a:pPr lvl="1"/>
            <a:r>
              <a:rPr lang="en-GB" smtClean="0"/>
              <a:t>alle </a:t>
            </a:r>
            <a:r>
              <a:rPr lang="en-GB" dirty="0" err="1" smtClean="0"/>
              <a:t>vilkår</a:t>
            </a:r>
            <a:r>
              <a:rPr lang="en-GB" dirty="0" smtClean="0"/>
              <a:t> </a:t>
            </a:r>
            <a:r>
              <a:rPr lang="en-GB" dirty="0" err="1" smtClean="0"/>
              <a:t>og</a:t>
            </a:r>
            <a:r>
              <a:rPr lang="en-GB" dirty="0" smtClean="0"/>
              <a:t> </a:t>
            </a:r>
            <a:r>
              <a:rPr lang="en-GB" dirty="0" err="1" smtClean="0"/>
              <a:t>rettsfølger</a:t>
            </a:r>
            <a:r>
              <a:rPr lang="en-GB" dirty="0" smtClean="0"/>
              <a:t> (</a:t>
            </a:r>
            <a:r>
              <a:rPr lang="en-GB" dirty="0" err="1" smtClean="0"/>
              <a:t>jf</a:t>
            </a:r>
            <a:r>
              <a:rPr lang="en-GB" dirty="0" smtClean="0"/>
              <a:t>. </a:t>
            </a:r>
            <a:r>
              <a:rPr lang="en-GB" dirty="0" err="1"/>
              <a:t>h</a:t>
            </a:r>
            <a:r>
              <a:rPr lang="en-GB" dirty="0" err="1" smtClean="0"/>
              <a:t>vis</a:t>
            </a:r>
            <a:r>
              <a:rPr lang="en-GB" dirty="0" smtClean="0"/>
              <a:t> – </a:t>
            </a:r>
            <a:r>
              <a:rPr lang="en-GB" dirty="0" err="1" smtClean="0"/>
              <a:t>så</a:t>
            </a:r>
            <a:r>
              <a:rPr lang="en-GB" dirty="0" smtClean="0"/>
              <a:t>)</a:t>
            </a:r>
          </a:p>
          <a:p>
            <a:pPr lvl="2"/>
            <a:r>
              <a:rPr lang="en-GB" smtClean="0"/>
              <a:t>herunder om </a:t>
            </a:r>
            <a:r>
              <a:rPr lang="en-GB" dirty="0" err="1" smtClean="0"/>
              <a:t>vilkårene</a:t>
            </a:r>
            <a:r>
              <a:rPr lang="en-GB" dirty="0" smtClean="0"/>
              <a:t> </a:t>
            </a:r>
            <a:r>
              <a:rPr lang="en-GB" dirty="0" err="1" smtClean="0"/>
              <a:t>er</a:t>
            </a:r>
            <a:r>
              <a:rPr lang="en-GB" dirty="0" smtClean="0"/>
              <a:t> alternative </a:t>
            </a:r>
            <a:r>
              <a:rPr lang="en-GB" err="1" smtClean="0"/>
              <a:t>eller</a:t>
            </a:r>
            <a:r>
              <a:rPr lang="en-GB" smtClean="0"/>
              <a:t> kumulative osv.</a:t>
            </a:r>
          </a:p>
          <a:p>
            <a:pPr lvl="2"/>
            <a:r>
              <a:rPr lang="en-GB" smtClean="0"/>
              <a:t>ved å bruke språklige uttrykk som tilsvarer logiske operatorer</a:t>
            </a:r>
          </a:p>
          <a:p>
            <a:pPr lvl="1"/>
            <a:r>
              <a:rPr lang="en-GB" smtClean="0"/>
              <a:t>alle beregninger</a:t>
            </a:r>
            <a:endParaRPr lang="en-GB" dirty="0" smtClean="0"/>
          </a:p>
          <a:p>
            <a:pPr lvl="2"/>
            <a:r>
              <a:rPr lang="en-GB" smtClean="0"/>
              <a:t>vedrørende beløp, tid, mv.</a:t>
            </a:r>
          </a:p>
          <a:p>
            <a:pPr lvl="2"/>
            <a:r>
              <a:rPr lang="en-GB" smtClean="0"/>
              <a:t>hvordan </a:t>
            </a:r>
            <a:r>
              <a:rPr lang="en-GB" dirty="0" err="1" smtClean="0"/>
              <a:t>beregningene</a:t>
            </a:r>
            <a:r>
              <a:rPr lang="en-GB" dirty="0" smtClean="0"/>
              <a:t> </a:t>
            </a:r>
            <a:r>
              <a:rPr lang="en-GB" dirty="0" err="1" smtClean="0"/>
              <a:t>skal</a:t>
            </a:r>
            <a:r>
              <a:rPr lang="en-GB" dirty="0" smtClean="0"/>
              <a:t> </a:t>
            </a:r>
            <a:r>
              <a:rPr lang="en-GB" dirty="0" err="1" smtClean="0"/>
              <a:t>utføres</a:t>
            </a:r>
            <a:endParaRPr lang="en-GB" dirty="0" smtClean="0"/>
          </a:p>
          <a:p>
            <a:pPr lvl="2"/>
            <a:r>
              <a:rPr lang="en-GB" dirty="0" err="1"/>
              <a:t>v</a:t>
            </a:r>
            <a:r>
              <a:rPr lang="en-GB" dirty="0" err="1" smtClean="0"/>
              <a:t>ed</a:t>
            </a:r>
            <a:r>
              <a:rPr lang="en-GB" dirty="0" smtClean="0"/>
              <a:t> å </a:t>
            </a:r>
            <a:r>
              <a:rPr lang="en-GB" err="1" smtClean="0"/>
              <a:t>bruke</a:t>
            </a:r>
            <a:r>
              <a:rPr lang="en-GB" smtClean="0"/>
              <a:t> språklige uttrykk som tilsvarer aritmetiske operatorer</a:t>
            </a:r>
            <a:endParaRPr lang="en-GB"/>
          </a:p>
          <a:p>
            <a:pPr lvl="2"/>
            <a:r>
              <a:rPr lang="en-GB" smtClean="0"/>
              <a:t>hvordan </a:t>
            </a:r>
            <a:r>
              <a:rPr lang="en-GB" dirty="0" err="1" smtClean="0"/>
              <a:t>prøving</a:t>
            </a:r>
            <a:r>
              <a:rPr lang="en-GB" dirty="0" smtClean="0"/>
              <a:t> </a:t>
            </a:r>
            <a:r>
              <a:rPr lang="en-GB" dirty="0" err="1" smtClean="0"/>
              <a:t>av</a:t>
            </a:r>
            <a:r>
              <a:rPr lang="en-GB" dirty="0" smtClean="0"/>
              <a:t> </a:t>
            </a:r>
            <a:r>
              <a:rPr lang="en-GB" dirty="0" err="1" smtClean="0"/>
              <a:t>alle</a:t>
            </a:r>
            <a:r>
              <a:rPr lang="en-GB" dirty="0" smtClean="0"/>
              <a:t> </a:t>
            </a:r>
            <a:r>
              <a:rPr lang="en-GB" dirty="0" err="1" smtClean="0"/>
              <a:t>vilkår</a:t>
            </a:r>
            <a:r>
              <a:rPr lang="en-GB" dirty="0" smtClean="0"/>
              <a:t> </a:t>
            </a:r>
            <a:r>
              <a:rPr lang="en-GB" dirty="0" err="1" smtClean="0"/>
              <a:t>og</a:t>
            </a:r>
            <a:r>
              <a:rPr lang="en-GB" dirty="0" smtClean="0"/>
              <a:t> </a:t>
            </a:r>
            <a:r>
              <a:rPr lang="en-GB" dirty="0" err="1" smtClean="0"/>
              <a:t>beregninger</a:t>
            </a:r>
            <a:r>
              <a:rPr lang="en-GB" dirty="0" smtClean="0"/>
              <a:t> mv </a:t>
            </a:r>
            <a:r>
              <a:rPr lang="en-GB" dirty="0" err="1" smtClean="0"/>
              <a:t>skal</a:t>
            </a:r>
            <a:r>
              <a:rPr lang="en-GB" dirty="0" smtClean="0"/>
              <a:t> </a:t>
            </a:r>
            <a:r>
              <a:rPr lang="en-GB" dirty="0" err="1" smtClean="0"/>
              <a:t>lenkes</a:t>
            </a:r>
            <a:r>
              <a:rPr lang="en-GB" dirty="0" smtClean="0"/>
              <a:t> </a:t>
            </a:r>
            <a:r>
              <a:rPr lang="en-GB" dirty="0" err="1" smtClean="0"/>
              <a:t>sammen</a:t>
            </a:r>
            <a:r>
              <a:rPr lang="en-GB" dirty="0" smtClean="0"/>
              <a:t> </a:t>
            </a:r>
            <a:r>
              <a:rPr lang="en-GB" dirty="0" err="1" smtClean="0"/>
              <a:t>til</a:t>
            </a:r>
            <a:r>
              <a:rPr lang="en-GB" dirty="0" smtClean="0"/>
              <a:t> </a:t>
            </a:r>
            <a:r>
              <a:rPr lang="en-GB" dirty="0" err="1" smtClean="0"/>
              <a:t>sammenhengende</a:t>
            </a:r>
            <a:r>
              <a:rPr lang="en-GB" dirty="0" smtClean="0"/>
              <a:t> </a:t>
            </a:r>
            <a:r>
              <a:rPr lang="en-GB" dirty="0" err="1" smtClean="0"/>
              <a:t>prosedyrer</a:t>
            </a:r>
            <a:endParaRPr lang="en-GB" dirty="0" smtClean="0"/>
          </a:p>
          <a:p>
            <a:pPr lvl="1"/>
            <a:endParaRPr lang="en-GB" dirty="0"/>
          </a:p>
        </p:txBody>
      </p:sp>
      <p:sp>
        <p:nvSpPr>
          <p:cNvPr id="4" name="AutoShape 14"/>
          <p:cNvSpPr>
            <a:spLocks/>
          </p:cNvSpPr>
          <p:nvPr/>
        </p:nvSpPr>
        <p:spPr bwMode="auto">
          <a:xfrm>
            <a:off x="8139260" y="3329233"/>
            <a:ext cx="3320140" cy="369332"/>
          </a:xfrm>
          <a:prstGeom prst="borderCallout1">
            <a:avLst>
              <a:gd name="adj1" fmla="val 30125"/>
              <a:gd name="adj2" fmla="val -2542"/>
              <a:gd name="adj3" fmla="val -43105"/>
              <a:gd name="adj4" fmla="val -30124"/>
            </a:avLst>
          </a:prstGeom>
          <a:solidFill>
            <a:schemeClr val="accent4">
              <a:lumMod val="20000"/>
              <a:lumOff val="80000"/>
            </a:schemeClr>
          </a:solidFill>
          <a:ln w="12700">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smtClean="0"/>
              <a:t>OG, ELLER, IKKE, </a:t>
            </a:r>
            <a:r>
              <a:rPr lang="nb-NO" altLang="nb-NO" sz="1800">
                <a:sym typeface="Symbol" panose="05050102010706020507" pitchFamily="18" charset="2"/>
              </a:rPr>
              <a:t>, </a:t>
            </a:r>
            <a:r>
              <a:rPr lang="nb-NO" altLang="nb-NO" sz="1800"/>
              <a:t>&lt;, &gt;, </a:t>
            </a:r>
            <a:r>
              <a:rPr lang="nb-NO" altLang="nb-NO" sz="1800">
                <a:sym typeface="Symbol" panose="05050102010706020507" pitchFamily="18" charset="2"/>
              </a:rPr>
              <a:t> etc</a:t>
            </a:r>
            <a:endParaRPr lang="nb-NO" altLang="nb-NO" sz="2400">
              <a:sym typeface="Symbol" panose="05050102010706020507" pitchFamily="18" charset="2"/>
            </a:endParaRPr>
          </a:p>
        </p:txBody>
      </p:sp>
      <p:sp>
        <p:nvSpPr>
          <p:cNvPr id="5" name="AutoShape 15"/>
          <p:cNvSpPr>
            <a:spLocks/>
          </p:cNvSpPr>
          <p:nvPr/>
        </p:nvSpPr>
        <p:spPr bwMode="auto">
          <a:xfrm>
            <a:off x="9799330" y="4625966"/>
            <a:ext cx="1246188" cy="379413"/>
          </a:xfrm>
          <a:prstGeom prst="borderCallout1">
            <a:avLst>
              <a:gd name="adj1" fmla="val 310"/>
              <a:gd name="adj2" fmla="val -1300"/>
              <a:gd name="adj3" fmla="val -45631"/>
              <a:gd name="adj4" fmla="val -71044"/>
            </a:avLst>
          </a:prstGeom>
          <a:solidFill>
            <a:schemeClr val="accent4">
              <a:lumMod val="20000"/>
              <a:lumOff val="80000"/>
            </a:schemeClr>
          </a:solidFill>
          <a:ln w="12700">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t>+, -, /, * </a:t>
            </a:r>
            <a:r>
              <a:rPr lang="nb-NO" altLang="nb-NO" sz="1800">
                <a:sym typeface="Symbol" panose="05050102010706020507" pitchFamily="18" charset="2"/>
              </a:rPr>
              <a:t>etc</a:t>
            </a:r>
            <a:endParaRPr lang="nb-NO" altLang="nb-NO" sz="2400">
              <a:sym typeface="Symbol" panose="05050102010706020507" pitchFamily="18" charset="2"/>
            </a:endParaRPr>
          </a:p>
        </p:txBody>
      </p:sp>
    </p:spTree>
    <p:extLst>
      <p:ext uri="{BB962C8B-B14F-4D97-AF65-F5344CB8AC3E}">
        <p14:creationId xmlns:p14="http://schemas.microsoft.com/office/powerpoint/2010/main" val="136968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out)">
                                      <p:cBhvr>
                                        <p:cTn id="11" dur="500"/>
                                        <p:tgtEl>
                                          <p:spTgt spid="5"/>
                                        </p:tgtEl>
                                      </p:cBhvr>
                                    </p:animEffect>
                                  </p:childTnLst>
                                </p:cTn>
                              </p:par>
                              <p:par>
                                <p:cTn id="12" presetID="1"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1093</Words>
  <Application>Microsoft Office PowerPoint</Application>
  <PresentationFormat>Custom</PresentationFormat>
  <Paragraphs>193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Office-tema</vt:lpstr>
      <vt:lpstr>Automatiseringsvennlig lovgivning – hva er det og hvordan gjør man det? </vt:lpstr>
      <vt:lpstr>Innledende presiseringer </vt:lpstr>
      <vt:lpstr>Innledende presiseringer </vt:lpstr>
      <vt:lpstr>PowerPoint Presentation</vt:lpstr>
      <vt:lpstr>PowerPoint Presentation</vt:lpstr>
      <vt:lpstr>Lovgiver bør legge vekt på fremgangsmåter (“prosess”)</vt:lpstr>
      <vt:lpstr>Fra fragmenter til prosedyre (men samtykkebestemmelsene i personvern-                                                                             forordningen (FPV) som eksempel)</vt:lpstr>
      <vt:lpstr>PowerPoint Presentation</vt:lpstr>
      <vt:lpstr>Lovgiver bør klart angi</vt:lpstr>
      <vt:lpstr> Lovgiver bør klart angi og definere alle sentrale opplysningstyper </vt:lpstr>
      <vt:lpstr>PowerPoint Presentation</vt:lpstr>
      <vt:lpstr>Avslutning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Automatiseringsvennlig lovgivning – hva er det og hvordan gjør man det?</dc:title>
  <dc:creator>dags</dc:creator>
  <cp:lastModifiedBy>Camilla Bruusgaard Greve</cp:lastModifiedBy>
  <cp:revision>24</cp:revision>
  <dcterms:created xsi:type="dcterms:W3CDTF">2017-01-05T20:23:13Z</dcterms:created>
  <dcterms:modified xsi:type="dcterms:W3CDTF">2017-01-08T10:08:02Z</dcterms:modified>
</cp:coreProperties>
</file>