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77" r:id="rId2"/>
    <p:sldMasterId id="2147483791" r:id="rId3"/>
    <p:sldMasterId id="2147483805" r:id="rId4"/>
    <p:sldMasterId id="2147483974" r:id="rId5"/>
  </p:sldMasterIdLst>
  <p:notesMasterIdLst>
    <p:notesMasterId r:id="rId32"/>
  </p:notesMasterIdLst>
  <p:sldIdLst>
    <p:sldId id="257" r:id="rId6"/>
    <p:sldId id="258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4" r:id="rId15"/>
    <p:sldId id="282" r:id="rId16"/>
    <p:sldId id="284" r:id="rId17"/>
    <p:sldId id="285" r:id="rId18"/>
    <p:sldId id="292" r:id="rId19"/>
    <p:sldId id="304" r:id="rId20"/>
    <p:sldId id="293" r:id="rId21"/>
    <p:sldId id="294" r:id="rId22"/>
    <p:sldId id="295" r:id="rId23"/>
    <p:sldId id="268" r:id="rId24"/>
    <p:sldId id="269" r:id="rId25"/>
    <p:sldId id="297" r:id="rId26"/>
    <p:sldId id="298" r:id="rId27"/>
    <p:sldId id="299" r:id="rId28"/>
    <p:sldId id="301" r:id="rId29"/>
    <p:sldId id="303" r:id="rId30"/>
    <p:sldId id="30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714" autoAdjust="0"/>
  </p:normalViewPr>
  <p:slideViewPr>
    <p:cSldViewPr snapToGrid="0" snapToObjects="1">
      <p:cViewPr>
        <p:scale>
          <a:sx n="71" d="100"/>
          <a:sy n="71" d="100"/>
        </p:scale>
        <p:origin x="-213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9A891-CF87-4059-A2AF-05E52835F59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1B2D64-350F-4BE4-9C42-B037793A1125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2400" b="1" noProof="0" dirty="0" smtClean="0"/>
            <a:t>Digital agenda for Norge</a:t>
          </a:r>
          <a:r>
            <a:rPr lang="nb-NO" sz="1800" noProof="0" dirty="0" smtClean="0"/>
            <a:t/>
          </a:r>
          <a:br>
            <a:rPr lang="nb-NO" sz="1800" noProof="0" dirty="0" smtClean="0"/>
          </a:br>
          <a:r>
            <a:rPr lang="nb-NO" sz="700" noProof="0" dirty="0" smtClean="0"/>
            <a:t/>
          </a:r>
          <a:br>
            <a:rPr lang="nb-NO" sz="700" noProof="0" dirty="0" smtClean="0"/>
          </a:br>
          <a:r>
            <a:rPr lang="nb-NO" sz="1600" noProof="0" dirty="0" smtClean="0"/>
            <a:t>«Offentlige virksomheter skal dele og gjenbruke informasjon som brukeren allerede har gitt»</a:t>
          </a:r>
          <a:endParaRPr lang="nb-NO" sz="1600" noProof="0" dirty="0"/>
        </a:p>
      </dgm:t>
    </dgm:pt>
    <dgm:pt modelId="{4166219E-243D-40E6-80FA-CD7A1BA08D70}" type="parTrans" cxnId="{F11789DC-0585-402E-80EA-D77AFD0BE336}">
      <dgm:prSet/>
      <dgm:spPr/>
      <dgm:t>
        <a:bodyPr/>
        <a:lstStyle/>
        <a:p>
          <a:endParaRPr lang="nb-NO" sz="1600"/>
        </a:p>
      </dgm:t>
    </dgm:pt>
    <dgm:pt modelId="{2795A372-AE48-4E50-AA6E-9C49659715C1}" type="sibTrans" cxnId="{F11789DC-0585-402E-80EA-D77AFD0BE336}">
      <dgm:prSet/>
      <dgm:spPr/>
      <dgm:t>
        <a:bodyPr/>
        <a:lstStyle/>
        <a:p>
          <a:endParaRPr lang="nb-NO" sz="1600"/>
        </a:p>
      </dgm:t>
    </dgm:pt>
    <dgm:pt modelId="{55148F68-ED48-4624-BDAB-4198836965AB}" type="pres">
      <dgm:prSet presAssocID="{C5E9A891-CF87-4059-A2AF-05E52835F5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1E438FF-8613-4F89-97F0-F80ED9375F90}" type="pres">
      <dgm:prSet presAssocID="{5E1B2D64-350F-4BE4-9C42-B037793A1125}" presName="comp" presStyleCnt="0"/>
      <dgm:spPr/>
    </dgm:pt>
    <dgm:pt modelId="{BE174DEB-935C-44E8-815F-B5D1DBBA9609}" type="pres">
      <dgm:prSet presAssocID="{5E1B2D64-350F-4BE4-9C42-B037793A1125}" presName="box" presStyleLbl="node1" presStyleIdx="0" presStyleCnt="1" custScaleX="87736" custLinFactNeighborX="193" custLinFactNeighborY="-977"/>
      <dgm:spPr/>
      <dgm:t>
        <a:bodyPr/>
        <a:lstStyle/>
        <a:p>
          <a:endParaRPr lang="nb-NO"/>
        </a:p>
      </dgm:t>
    </dgm:pt>
    <dgm:pt modelId="{F4EACFE0-AC8F-416F-BF30-B9473511B1A9}" type="pres">
      <dgm:prSet presAssocID="{5E1B2D64-350F-4BE4-9C42-B037793A1125}" presName="img" presStyleLbl="fgImgPlace1" presStyleIdx="0" presStyleCnt="1" custScaleX="90305" custScaleY="111870" custLinFactNeighborX="25677" custLinFactNeighborY="-7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1BE6FC6-D647-41D7-B0DE-3FF74175F60F}" type="pres">
      <dgm:prSet presAssocID="{5E1B2D64-350F-4BE4-9C42-B037793A112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75B6913-AB19-1242-8BD1-3A9C7F2AE099}" type="presOf" srcId="{5E1B2D64-350F-4BE4-9C42-B037793A1125}" destId="{81BE6FC6-D647-41D7-B0DE-3FF74175F60F}" srcOrd="1" destOrd="0" presId="urn:microsoft.com/office/officeart/2005/8/layout/vList4"/>
    <dgm:cxn modelId="{3A186B47-D3A0-1E4E-8EC5-450A0A2A58F1}" type="presOf" srcId="{C5E9A891-CF87-4059-A2AF-05E52835F595}" destId="{55148F68-ED48-4624-BDAB-4198836965AB}" srcOrd="0" destOrd="0" presId="urn:microsoft.com/office/officeart/2005/8/layout/vList4"/>
    <dgm:cxn modelId="{F11789DC-0585-402E-80EA-D77AFD0BE336}" srcId="{C5E9A891-CF87-4059-A2AF-05E52835F595}" destId="{5E1B2D64-350F-4BE4-9C42-B037793A1125}" srcOrd="0" destOrd="0" parTransId="{4166219E-243D-40E6-80FA-CD7A1BA08D70}" sibTransId="{2795A372-AE48-4E50-AA6E-9C49659715C1}"/>
    <dgm:cxn modelId="{36151697-DED2-1A43-ACE6-FD3591F17DFD}" type="presOf" srcId="{5E1B2D64-350F-4BE4-9C42-B037793A1125}" destId="{BE174DEB-935C-44E8-815F-B5D1DBBA9609}" srcOrd="0" destOrd="0" presId="urn:microsoft.com/office/officeart/2005/8/layout/vList4"/>
    <dgm:cxn modelId="{98753335-CF87-734B-BAB3-2C03F6D9EBD8}" type="presParOf" srcId="{55148F68-ED48-4624-BDAB-4198836965AB}" destId="{21E438FF-8613-4F89-97F0-F80ED9375F90}" srcOrd="0" destOrd="0" presId="urn:microsoft.com/office/officeart/2005/8/layout/vList4"/>
    <dgm:cxn modelId="{12BAB2D2-20B2-5A41-912A-C3FA1B7FB7E4}" type="presParOf" srcId="{21E438FF-8613-4F89-97F0-F80ED9375F90}" destId="{BE174DEB-935C-44E8-815F-B5D1DBBA9609}" srcOrd="0" destOrd="0" presId="urn:microsoft.com/office/officeart/2005/8/layout/vList4"/>
    <dgm:cxn modelId="{A2002566-76B2-BA4E-8174-3E425CE20762}" type="presParOf" srcId="{21E438FF-8613-4F89-97F0-F80ED9375F90}" destId="{F4EACFE0-AC8F-416F-BF30-B9473511B1A9}" srcOrd="1" destOrd="0" presId="urn:microsoft.com/office/officeart/2005/8/layout/vList4"/>
    <dgm:cxn modelId="{B0892E82-FADA-BC47-BA3B-2B0439F4D8B5}" type="presParOf" srcId="{21E438FF-8613-4F89-97F0-F80ED9375F90}" destId="{81BE6FC6-D647-41D7-B0DE-3FF74175F6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6DC5A-EB19-4B01-8145-0DE5AF18D1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BD6106E-2FB0-4CAD-AC32-D5FC380322B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200" dirty="0" smtClean="0"/>
            <a:t>Grunndata </a:t>
          </a:r>
          <a:r>
            <a:rPr lang="nb-NO" sz="1200" dirty="0"/>
            <a:t>fra </a:t>
          </a:r>
          <a:r>
            <a:rPr lang="nb-NO" sz="1200" dirty="0" smtClean="0"/>
            <a:t>felleskomponentene (f.eks. </a:t>
          </a:r>
          <a:r>
            <a:rPr lang="nb-NO" sz="1200" dirty="0"/>
            <a:t>Det sentrale folkeregisteret (DSF), Enhetsregisteret (ER), Matrikkelen, Kontakt og reservasjonsregisteret (KRR</a:t>
          </a:r>
          <a:r>
            <a:rPr lang="nb-NO" sz="1200" dirty="0" smtClean="0"/>
            <a:t>))</a:t>
          </a:r>
          <a:endParaRPr lang="nb-NO" sz="1200" dirty="0"/>
        </a:p>
      </dgm:t>
    </dgm:pt>
    <dgm:pt modelId="{DF795955-2806-4061-9545-57E2E6C48C6B}" type="parTrans" cxnId="{EF20A8FA-DE95-4D9E-BDEE-3F82E85A97CB}">
      <dgm:prSet/>
      <dgm:spPr/>
      <dgm:t>
        <a:bodyPr/>
        <a:lstStyle/>
        <a:p>
          <a:endParaRPr lang="nb-NO"/>
        </a:p>
      </dgm:t>
    </dgm:pt>
    <dgm:pt modelId="{2559E970-90C6-447D-8BE9-2EAE48F87CCE}" type="sibTrans" cxnId="{EF20A8FA-DE95-4D9E-BDEE-3F82E85A97CB}">
      <dgm:prSet/>
      <dgm:spPr/>
      <dgm:t>
        <a:bodyPr/>
        <a:lstStyle/>
        <a:p>
          <a:endParaRPr lang="nb-NO"/>
        </a:p>
      </dgm:t>
    </dgm:pt>
    <dgm:pt modelId="{7F976117-EDED-402E-8D23-BA3640FC669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200" dirty="0"/>
            <a:t>Grunndata </a:t>
          </a:r>
          <a:r>
            <a:rPr lang="nb-NO" sz="1200" dirty="0" smtClean="0"/>
            <a:t> </a:t>
          </a:r>
          <a:r>
            <a:rPr lang="nb-NO" sz="1200" dirty="0"/>
            <a:t>avgjørende for prosesser andre steder enn der de er skapt (f.eks. inntekt, arbeidsforhold, </a:t>
          </a:r>
          <a:r>
            <a:rPr lang="nb-NO" sz="1200" dirty="0" smtClean="0"/>
            <a:t>utdanning,…)</a:t>
          </a:r>
          <a:endParaRPr lang="nb-NO" sz="1200" dirty="0"/>
        </a:p>
        <a:p>
          <a:r>
            <a:rPr lang="nb-NO" sz="1200" noProof="0" dirty="0"/>
            <a:t>Grunndata fra privat sektor (postnummer, …)</a:t>
          </a:r>
          <a:endParaRPr lang="nb-NO" sz="1200" dirty="0"/>
        </a:p>
      </dgm:t>
    </dgm:pt>
    <dgm:pt modelId="{AF79AD50-2A04-4882-8B86-33A4EA117916}" type="parTrans" cxnId="{F13E3876-13D5-4819-B21C-0BCA5E82442F}">
      <dgm:prSet/>
      <dgm:spPr/>
      <dgm:t>
        <a:bodyPr/>
        <a:lstStyle/>
        <a:p>
          <a:endParaRPr lang="nb-NO"/>
        </a:p>
      </dgm:t>
    </dgm:pt>
    <dgm:pt modelId="{36A77102-B077-41CD-A252-51489B5BFC2E}" type="sibTrans" cxnId="{F13E3876-13D5-4819-B21C-0BCA5E82442F}">
      <dgm:prSet/>
      <dgm:spPr/>
      <dgm:t>
        <a:bodyPr/>
        <a:lstStyle/>
        <a:p>
          <a:endParaRPr lang="nb-NO"/>
        </a:p>
      </dgm:t>
    </dgm:pt>
    <dgm:pt modelId="{DC3EF053-3A7A-4006-AFCB-94A4EB590A8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200" dirty="0"/>
            <a:t>Grunndata </a:t>
          </a:r>
          <a:r>
            <a:rPr lang="nb-NO" sz="1200" dirty="0" smtClean="0"/>
            <a:t>avgjørende </a:t>
          </a:r>
          <a:r>
            <a:rPr lang="nb-NO" sz="1200" dirty="0"/>
            <a:t>for én prosess et annet sted enn der de er skapt</a:t>
          </a:r>
        </a:p>
      </dgm:t>
    </dgm:pt>
    <dgm:pt modelId="{FD577FB5-0C93-4BC4-9755-54CE9001A2A8}" type="parTrans" cxnId="{45C6005A-0A48-4ED1-97B8-DB641F1FDFD7}">
      <dgm:prSet/>
      <dgm:spPr/>
      <dgm:t>
        <a:bodyPr/>
        <a:lstStyle/>
        <a:p>
          <a:endParaRPr lang="nb-NO"/>
        </a:p>
      </dgm:t>
    </dgm:pt>
    <dgm:pt modelId="{3373A44E-AFE6-4376-9864-7CFEE82F8C62}" type="sibTrans" cxnId="{45C6005A-0A48-4ED1-97B8-DB641F1FDFD7}">
      <dgm:prSet/>
      <dgm:spPr/>
      <dgm:t>
        <a:bodyPr/>
        <a:lstStyle/>
        <a:p>
          <a:endParaRPr lang="nb-NO"/>
        </a:p>
      </dgm:t>
    </dgm:pt>
    <dgm:pt modelId="{1AE8938B-721C-4F2A-A18D-BBC86600FBEE}">
      <dgm:prSet phldrT="[Text]" custT="1"/>
      <dgm:spPr/>
      <dgm:t>
        <a:bodyPr/>
        <a:lstStyle/>
        <a:p>
          <a:pPr algn="l"/>
          <a:r>
            <a:rPr lang="nb-NO" sz="1200" dirty="0"/>
            <a:t>- Data som kun brukes internt i et etat</a:t>
          </a:r>
        </a:p>
        <a:p>
          <a:pPr algn="l"/>
          <a:r>
            <a:rPr lang="nb-NO" sz="1200" dirty="0"/>
            <a:t>- </a:t>
          </a:r>
          <a:r>
            <a:rPr lang="nb-NO" sz="1200" dirty="0" smtClean="0"/>
            <a:t>Grunnlagsdata - </a:t>
          </a:r>
          <a:r>
            <a:rPr lang="nb-NO" sz="1200" dirty="0"/>
            <a:t>data som inngår i et beslutningsgrunnlag</a:t>
          </a:r>
        </a:p>
        <a:p>
          <a:pPr algn="l"/>
          <a:r>
            <a:rPr lang="nb-NO" sz="1200" dirty="0"/>
            <a:t>- Statistikk</a:t>
          </a:r>
        </a:p>
        <a:p>
          <a:pPr algn="l"/>
          <a:r>
            <a:rPr lang="nb-NO" sz="1200" dirty="0"/>
            <a:t>- Ustrukturerte </a:t>
          </a:r>
          <a:r>
            <a:rPr lang="nb-NO" sz="1200" dirty="0" smtClean="0"/>
            <a:t>data</a:t>
          </a:r>
          <a:endParaRPr lang="nb-NO" sz="1200" dirty="0"/>
        </a:p>
        <a:p>
          <a:pPr algn="l"/>
          <a:r>
            <a:rPr lang="nb-NO" sz="1200" dirty="0"/>
            <a:t>etc.</a:t>
          </a:r>
        </a:p>
      </dgm:t>
    </dgm:pt>
    <dgm:pt modelId="{F76D84F4-55BF-4853-BC84-9D01E503F6FE}" type="parTrans" cxnId="{F3941051-ADD8-470B-91A8-DFB8975C18EC}">
      <dgm:prSet/>
      <dgm:spPr/>
      <dgm:t>
        <a:bodyPr/>
        <a:lstStyle/>
        <a:p>
          <a:endParaRPr lang="nb-NO"/>
        </a:p>
      </dgm:t>
    </dgm:pt>
    <dgm:pt modelId="{A9ECA191-2742-40C3-9DBD-F00EA993060E}" type="sibTrans" cxnId="{F3941051-ADD8-470B-91A8-DFB8975C18EC}">
      <dgm:prSet/>
      <dgm:spPr/>
      <dgm:t>
        <a:bodyPr/>
        <a:lstStyle/>
        <a:p>
          <a:endParaRPr lang="nb-NO"/>
        </a:p>
      </dgm:t>
    </dgm:pt>
    <dgm:pt modelId="{E80949E2-9986-4DE7-B97B-DCA995EE641C}" type="pres">
      <dgm:prSet presAssocID="{5C86DC5A-EB19-4B01-8145-0DE5AF18D12E}" presName="compositeShape" presStyleCnt="0">
        <dgm:presLayoutVars>
          <dgm:dir/>
          <dgm:resizeHandles/>
        </dgm:presLayoutVars>
      </dgm:prSet>
      <dgm:spPr/>
    </dgm:pt>
    <dgm:pt modelId="{947EC3BC-4199-4EAB-99E4-06359D04B2DE}" type="pres">
      <dgm:prSet presAssocID="{5C86DC5A-EB19-4B01-8145-0DE5AF18D12E}" presName="pyramid" presStyleLbl="node1" presStyleIdx="0" presStyleCnt="1" custLinFactNeighborX="45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66E41612-BE1E-4F45-93DB-17CB71C4F9A8}" type="pres">
      <dgm:prSet presAssocID="{5C86DC5A-EB19-4B01-8145-0DE5AF18D12E}" presName="theList" presStyleCnt="0"/>
      <dgm:spPr/>
    </dgm:pt>
    <dgm:pt modelId="{A4A69AC4-3ED0-4E8A-BF07-A87B5F508920}" type="pres">
      <dgm:prSet presAssocID="{7BD6106E-2FB0-4CAD-AC32-D5FC380322B8}" presName="aNode" presStyleLbl="fgAcc1" presStyleIdx="0" presStyleCnt="4" custScaleX="147683" custScaleY="183512" custLinFactY="32941" custLinFactNeighborX="-1879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EB91E49-F7FA-4270-B2C1-EF53C1147C2F}" type="pres">
      <dgm:prSet presAssocID="{7BD6106E-2FB0-4CAD-AC32-D5FC380322B8}" presName="aSpace" presStyleCnt="0"/>
      <dgm:spPr/>
    </dgm:pt>
    <dgm:pt modelId="{DB36CB09-582B-462D-BF72-B403C23F4FDF}" type="pres">
      <dgm:prSet presAssocID="{7F976117-EDED-402E-8D23-BA3640FC6698}" presName="aNode" presStyleLbl="fgAcc1" presStyleIdx="1" presStyleCnt="4" custScaleX="147683" custScaleY="183512" custLinFactY="32941" custLinFactNeighborX="-1879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8B3AA0-71D1-445F-B07E-45E4EDECF683}" type="pres">
      <dgm:prSet presAssocID="{7F976117-EDED-402E-8D23-BA3640FC6698}" presName="aSpace" presStyleCnt="0"/>
      <dgm:spPr/>
    </dgm:pt>
    <dgm:pt modelId="{83401642-8466-4D7D-A512-EC0662B80DF9}" type="pres">
      <dgm:prSet presAssocID="{DC3EF053-3A7A-4006-AFCB-94A4EB590A84}" presName="aNode" presStyleLbl="fgAcc1" presStyleIdx="2" presStyleCnt="4" custScaleX="147683" custScaleY="183512" custLinFactY="32941" custLinFactNeighborX="-1879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D2B1374-EFA3-45EE-8F0B-1ABD8FF868BE}" type="pres">
      <dgm:prSet presAssocID="{DC3EF053-3A7A-4006-AFCB-94A4EB590A84}" presName="aSpace" presStyleCnt="0"/>
      <dgm:spPr/>
    </dgm:pt>
    <dgm:pt modelId="{2BB8A336-6ADF-424D-AA0E-909E1CFCA0B5}" type="pres">
      <dgm:prSet presAssocID="{1AE8938B-721C-4F2A-A18D-BBC86600FBEE}" presName="aNode" presStyleLbl="fgAcc1" presStyleIdx="3" presStyleCnt="4" custScaleX="147683" custScaleY="309271" custLinFactY="32941" custLinFactNeighborX="-1879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DE91FE-DFB0-438A-B587-B2A7633283FC}" type="pres">
      <dgm:prSet presAssocID="{1AE8938B-721C-4F2A-A18D-BBC86600FBEE}" presName="aSpace" presStyleCnt="0"/>
      <dgm:spPr/>
    </dgm:pt>
  </dgm:ptLst>
  <dgm:cxnLst>
    <dgm:cxn modelId="{DF283105-ADFD-C34A-B884-286ADB4F4908}" type="presOf" srcId="{1AE8938B-721C-4F2A-A18D-BBC86600FBEE}" destId="{2BB8A336-6ADF-424D-AA0E-909E1CFCA0B5}" srcOrd="0" destOrd="0" presId="urn:microsoft.com/office/officeart/2005/8/layout/pyramid2"/>
    <dgm:cxn modelId="{F4533D4F-93AF-6347-A645-EAA72D9E44F7}" type="presOf" srcId="{5C86DC5A-EB19-4B01-8145-0DE5AF18D12E}" destId="{E80949E2-9986-4DE7-B97B-DCA995EE641C}" srcOrd="0" destOrd="0" presId="urn:microsoft.com/office/officeart/2005/8/layout/pyramid2"/>
    <dgm:cxn modelId="{F13E3876-13D5-4819-B21C-0BCA5E82442F}" srcId="{5C86DC5A-EB19-4B01-8145-0DE5AF18D12E}" destId="{7F976117-EDED-402E-8D23-BA3640FC6698}" srcOrd="1" destOrd="0" parTransId="{AF79AD50-2A04-4882-8B86-33A4EA117916}" sibTransId="{36A77102-B077-41CD-A252-51489B5BFC2E}"/>
    <dgm:cxn modelId="{8468B154-56A9-2C40-8BFF-A43D6C962F66}" type="presOf" srcId="{7BD6106E-2FB0-4CAD-AC32-D5FC380322B8}" destId="{A4A69AC4-3ED0-4E8A-BF07-A87B5F508920}" srcOrd="0" destOrd="0" presId="urn:microsoft.com/office/officeart/2005/8/layout/pyramid2"/>
    <dgm:cxn modelId="{EF20A8FA-DE95-4D9E-BDEE-3F82E85A97CB}" srcId="{5C86DC5A-EB19-4B01-8145-0DE5AF18D12E}" destId="{7BD6106E-2FB0-4CAD-AC32-D5FC380322B8}" srcOrd="0" destOrd="0" parTransId="{DF795955-2806-4061-9545-57E2E6C48C6B}" sibTransId="{2559E970-90C6-447D-8BE9-2EAE48F87CCE}"/>
    <dgm:cxn modelId="{A2AA4AC0-6570-BD46-8B6C-C7E6B1B6273C}" type="presOf" srcId="{DC3EF053-3A7A-4006-AFCB-94A4EB590A84}" destId="{83401642-8466-4D7D-A512-EC0662B80DF9}" srcOrd="0" destOrd="0" presId="urn:microsoft.com/office/officeart/2005/8/layout/pyramid2"/>
    <dgm:cxn modelId="{181417F2-6A67-AF48-93B2-72BB7EC0761A}" type="presOf" srcId="{7F976117-EDED-402E-8D23-BA3640FC6698}" destId="{DB36CB09-582B-462D-BF72-B403C23F4FDF}" srcOrd="0" destOrd="0" presId="urn:microsoft.com/office/officeart/2005/8/layout/pyramid2"/>
    <dgm:cxn modelId="{F3941051-ADD8-470B-91A8-DFB8975C18EC}" srcId="{5C86DC5A-EB19-4B01-8145-0DE5AF18D12E}" destId="{1AE8938B-721C-4F2A-A18D-BBC86600FBEE}" srcOrd="3" destOrd="0" parTransId="{F76D84F4-55BF-4853-BC84-9D01E503F6FE}" sibTransId="{A9ECA191-2742-40C3-9DBD-F00EA993060E}"/>
    <dgm:cxn modelId="{45C6005A-0A48-4ED1-97B8-DB641F1FDFD7}" srcId="{5C86DC5A-EB19-4B01-8145-0DE5AF18D12E}" destId="{DC3EF053-3A7A-4006-AFCB-94A4EB590A84}" srcOrd="2" destOrd="0" parTransId="{FD577FB5-0C93-4BC4-9755-54CE9001A2A8}" sibTransId="{3373A44E-AFE6-4376-9864-7CFEE82F8C62}"/>
    <dgm:cxn modelId="{0372FBD4-FCAE-AB4C-B74F-C8FAC5041F22}" type="presParOf" srcId="{E80949E2-9986-4DE7-B97B-DCA995EE641C}" destId="{947EC3BC-4199-4EAB-99E4-06359D04B2DE}" srcOrd="0" destOrd="0" presId="urn:microsoft.com/office/officeart/2005/8/layout/pyramid2"/>
    <dgm:cxn modelId="{8DBAED09-E47F-5240-BE05-8FF19C0B69A7}" type="presParOf" srcId="{E80949E2-9986-4DE7-B97B-DCA995EE641C}" destId="{66E41612-BE1E-4F45-93DB-17CB71C4F9A8}" srcOrd="1" destOrd="0" presId="urn:microsoft.com/office/officeart/2005/8/layout/pyramid2"/>
    <dgm:cxn modelId="{5DCFAD5A-9B1F-EB48-B518-29898281B53A}" type="presParOf" srcId="{66E41612-BE1E-4F45-93DB-17CB71C4F9A8}" destId="{A4A69AC4-3ED0-4E8A-BF07-A87B5F508920}" srcOrd="0" destOrd="0" presId="urn:microsoft.com/office/officeart/2005/8/layout/pyramid2"/>
    <dgm:cxn modelId="{D43A527A-5E10-5D46-8700-74586A4CD10F}" type="presParOf" srcId="{66E41612-BE1E-4F45-93DB-17CB71C4F9A8}" destId="{BEB91E49-F7FA-4270-B2C1-EF53C1147C2F}" srcOrd="1" destOrd="0" presId="urn:microsoft.com/office/officeart/2005/8/layout/pyramid2"/>
    <dgm:cxn modelId="{A34FF76A-DF29-0A41-B7DB-BD8EC6BBB77C}" type="presParOf" srcId="{66E41612-BE1E-4F45-93DB-17CB71C4F9A8}" destId="{DB36CB09-582B-462D-BF72-B403C23F4FDF}" srcOrd="2" destOrd="0" presId="urn:microsoft.com/office/officeart/2005/8/layout/pyramid2"/>
    <dgm:cxn modelId="{2DC6BF26-5EF1-E348-80A1-D6F927620B3B}" type="presParOf" srcId="{66E41612-BE1E-4F45-93DB-17CB71C4F9A8}" destId="{178B3AA0-71D1-445F-B07E-45E4EDECF683}" srcOrd="3" destOrd="0" presId="urn:microsoft.com/office/officeart/2005/8/layout/pyramid2"/>
    <dgm:cxn modelId="{BCC07D9E-5FA7-844B-A15A-064F16A7CDCC}" type="presParOf" srcId="{66E41612-BE1E-4F45-93DB-17CB71C4F9A8}" destId="{83401642-8466-4D7D-A512-EC0662B80DF9}" srcOrd="4" destOrd="0" presId="urn:microsoft.com/office/officeart/2005/8/layout/pyramid2"/>
    <dgm:cxn modelId="{05E93B1A-2D60-044B-A028-733F914C347C}" type="presParOf" srcId="{66E41612-BE1E-4F45-93DB-17CB71C4F9A8}" destId="{6D2B1374-EFA3-45EE-8F0B-1ABD8FF868BE}" srcOrd="5" destOrd="0" presId="urn:microsoft.com/office/officeart/2005/8/layout/pyramid2"/>
    <dgm:cxn modelId="{E786F3C8-C364-6043-9C3B-CC6564EAF873}" type="presParOf" srcId="{66E41612-BE1E-4F45-93DB-17CB71C4F9A8}" destId="{2BB8A336-6ADF-424D-AA0E-909E1CFCA0B5}" srcOrd="6" destOrd="0" presId="urn:microsoft.com/office/officeart/2005/8/layout/pyramid2"/>
    <dgm:cxn modelId="{1EFA16BB-0C9A-D649-8BB7-48B1AF588AE8}" type="presParOf" srcId="{66E41612-BE1E-4F45-93DB-17CB71C4F9A8}" destId="{72DE91FE-DFB0-438A-B587-B2A7633283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74DEB-935C-44E8-815F-B5D1DBBA9609}">
      <dsp:nvSpPr>
        <dsp:cNvPr id="0" name=""/>
        <dsp:cNvSpPr/>
      </dsp:nvSpPr>
      <dsp:spPr>
        <a:xfrm>
          <a:off x="363790" y="0"/>
          <a:ext cx="4352010" cy="1559813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noProof="0" dirty="0" smtClean="0"/>
            <a:t>Digital agenda for Norge</a:t>
          </a:r>
          <a:r>
            <a:rPr lang="nb-NO" sz="1800" kern="1200" noProof="0" dirty="0" smtClean="0"/>
            <a:t/>
          </a:r>
          <a:br>
            <a:rPr lang="nb-NO" sz="1800" kern="1200" noProof="0" dirty="0" smtClean="0"/>
          </a:br>
          <a:r>
            <a:rPr lang="nb-NO" sz="700" kern="1200" noProof="0" dirty="0" smtClean="0"/>
            <a:t/>
          </a:r>
          <a:br>
            <a:rPr lang="nb-NO" sz="700" kern="1200" noProof="0" dirty="0" smtClean="0"/>
          </a:br>
          <a:r>
            <a:rPr lang="nb-NO" sz="1600" kern="1200" noProof="0" dirty="0" smtClean="0"/>
            <a:t>«Offentlige virksomheter skal dele og gjenbruke informasjon som brukeren allerede har gitt»</a:t>
          </a:r>
          <a:endParaRPr lang="nb-NO" sz="1600" kern="1200" noProof="0" dirty="0"/>
        </a:p>
      </dsp:txBody>
      <dsp:txXfrm>
        <a:off x="1371044" y="0"/>
        <a:ext cx="3344756" cy="1559813"/>
      </dsp:txXfrm>
    </dsp:sp>
    <dsp:sp modelId="{F4EACFE0-AC8F-416F-BF30-B9473511B1A9}">
      <dsp:nvSpPr>
        <dsp:cNvPr id="0" name=""/>
        <dsp:cNvSpPr/>
      </dsp:nvSpPr>
      <dsp:spPr>
        <a:xfrm>
          <a:off x="508853" y="72949"/>
          <a:ext cx="895888" cy="13959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C77DA3-64A5-4E8B-BC9D-5E0B9FC26940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B2C4D-9008-4D7D-BCB4-0A43757B5EF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3896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B07DC0-B6E8-423D-9F77-3AA217656F55}" type="slidenum">
              <a:rPr lang="nb-NO" altLang="nb-NO" sz="1200">
                <a:solidFill>
                  <a:srgbClr val="000000"/>
                </a:solidFill>
              </a:rPr>
              <a:pPr eaLnBrk="1" hangingPunct="1"/>
              <a:t>1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 smtClean="0"/>
          </a:p>
        </p:txBody>
      </p:sp>
      <p:sp>
        <p:nvSpPr>
          <p:cNvPr id="4505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9AE17F1-D8FB-4317-A971-C18D47F45F24}" type="slidenum">
              <a:rPr lang="nb-NO" altLang="nb-NO" sz="1200">
                <a:solidFill>
                  <a:srgbClr val="000000"/>
                </a:solidFill>
              </a:rPr>
              <a:pPr eaLnBrk="1" hangingPunct="1"/>
              <a:t>2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67587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D0AD860-5CC8-43E2-B0D4-3F64D91D68BB}" type="slidenum">
              <a:rPr lang="nb-NO" altLang="nb-NO" sz="1200">
                <a:solidFill>
                  <a:srgbClr val="000000"/>
                </a:solidFill>
              </a:rPr>
              <a:pPr eaLnBrk="1" hangingPunct="1"/>
              <a:t>10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F7D3DC8-F129-400A-BE53-56F85C84B204}" type="slidenum">
              <a:rPr lang="nb-NO" altLang="nb-NO" sz="1200"/>
              <a:pPr eaLnBrk="1" hangingPunct="1"/>
              <a:t>13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2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D82D3EF-0C38-4410-96DC-BD77E94E4573}" type="slidenum">
              <a:rPr lang="nb-NO" altLang="nb-NO" sz="1200"/>
              <a:pPr eaLnBrk="1" hangingPunct="1"/>
              <a:t>14</a:t>
            </a:fld>
            <a:endParaRPr lang="nb-NO" altLang="nb-NO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25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58370" name="Shape 125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Fokus på begrep</a:t>
            </a:r>
          </a:p>
        </p:txBody>
      </p:sp>
      <p:sp>
        <p:nvSpPr>
          <p:cNvPr id="6041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580EF5-0289-473C-A91D-FA971383D101}" type="slidenum">
              <a:rPr lang="nb-NO" altLang="nb-NO" sz="1200">
                <a:solidFill>
                  <a:srgbClr val="000000"/>
                </a:solidFill>
              </a:rPr>
              <a:pPr eaLnBrk="1" hangingPunct="1"/>
              <a:t>20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annet datasett som er interessant i bruker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A02B4-D5EC-41B3-A510-03C67ABDD3B0}" type="slidenum">
              <a:rPr lang="nb-NO" smtClean="0">
                <a:solidFill>
                  <a:prstClr val="black"/>
                </a:solidFill>
              </a:rPr>
              <a:pPr/>
              <a:t>22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1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_ blå">
    <p:bg>
      <p:bgPr>
        <a:solidFill>
          <a:srgbClr val="004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280150"/>
            <a:ext cx="24892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18"/>
          <p:cNvCxnSpPr/>
          <p:nvPr/>
        </p:nvCxnSpPr>
        <p:spPr>
          <a:xfrm>
            <a:off x="787400" y="6102350"/>
            <a:ext cx="75692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180" y="1889472"/>
            <a:ext cx="7498080" cy="99183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80" y="2881275"/>
            <a:ext cx="7498080" cy="128463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87180" y="4458311"/>
            <a:ext cx="7498080" cy="3829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9545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7" y="1535115"/>
            <a:ext cx="3932167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7" y="1898882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608" y="1535115"/>
            <a:ext cx="3952203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608" y="1898882"/>
            <a:ext cx="3952203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_ blå">
    <p:bg>
      <p:bgPr>
        <a:solidFill>
          <a:srgbClr val="004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280150"/>
            <a:ext cx="24892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18"/>
          <p:cNvCxnSpPr/>
          <p:nvPr/>
        </p:nvCxnSpPr>
        <p:spPr>
          <a:xfrm>
            <a:off x="787400" y="6102350"/>
            <a:ext cx="75692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180" y="1889462"/>
            <a:ext cx="7498080" cy="99183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80" y="2881275"/>
            <a:ext cx="7498080" cy="128463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87180" y="4458311"/>
            <a:ext cx="7498080" cy="3829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3101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2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D1A5ED96-ED83-4654-B463-8F170B0A0996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85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15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2F2382FC-6528-4E77-AE63-943665DA2AF5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488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3900" y="1365844"/>
            <a:ext cx="3771900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2460" y="1365844"/>
            <a:ext cx="3780367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13"/>
          <p:cNvSpPr>
            <a:spLocks noGrp="1"/>
          </p:cNvSpPr>
          <p:nvPr>
            <p:ph type="dt" sz="half" idx="14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5E5CD19E-9CDB-41BE-AA2B-1CC18939AEFC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9" name="Plassholder for bunntekst 21"/>
          <p:cNvSpPr>
            <a:spLocks noGrp="1"/>
          </p:cNvSpPr>
          <p:nvPr>
            <p:ph type="ftr" sz="quarter" idx="15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001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373189"/>
            <a:ext cx="3786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8" y="1373189"/>
            <a:ext cx="37876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723900" y="2012978"/>
            <a:ext cx="3771900" cy="4125457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4652460" y="2012951"/>
            <a:ext cx="3780367" cy="4125456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dato 13"/>
          <p:cNvSpPr>
            <a:spLocks noGrp="1"/>
          </p:cNvSpPr>
          <p:nvPr>
            <p:ph type="dt" sz="half" idx="15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3A0A7B1D-7EB7-45D4-B5D6-9531309BE1A1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11" name="Plassholder for bunntekst 21"/>
          <p:cNvSpPr>
            <a:spLocks noGrp="1"/>
          </p:cNvSpPr>
          <p:nvPr>
            <p:ph type="ftr" sz="quarter" idx="16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191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6636FF84-DFA7-45BF-9995-3152C9256AC8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7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217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8A6EBE93-A207-4BEB-85CA-9FADD36DD190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94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4400" y="2350801"/>
            <a:ext cx="7776000" cy="338400"/>
          </a:xfrm>
        </p:spPr>
        <p:txBody>
          <a:bodyPr lIns="93524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nn-NO" noProof="0" dirty="0"/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712800" y="1165287"/>
            <a:ext cx="7776000" cy="91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45124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lysbilde Turk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884707"/>
            <a:ext cx="7772400" cy="738436"/>
          </a:xfrm>
        </p:spPr>
        <p:txBody>
          <a:bodyPr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3797987" y="1125456"/>
            <a:ext cx="1548051" cy="191962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578850" y="6454775"/>
            <a:ext cx="239713" cy="168275"/>
          </a:xfrm>
        </p:spPr>
        <p:txBody>
          <a:bodyPr wrap="none" lIns="35962" rIns="35962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AD8AB31D-9772-4F7F-BCFB-974B40A7EA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364790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9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2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4D3C2C40-0ABE-4C7D-8889-FD8825D87C5B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378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C6947-CCF9-4B67-8B36-97489D7FD4D6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24F32-E3B6-48DE-B030-A981BBE6EA6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8148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9F0EE-FD7E-4DE4-A77C-6E98D8DF500B}" type="datetimeFigureOut">
              <a:rPr lang="nb-NO" altLang="nb-NO"/>
              <a:pPr/>
              <a:t>10.01.2017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CC769-07D5-4640-81C5-3BCF0329F22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3442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nho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0007"/>
            <a:ext cx="8207374" cy="1074737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44741"/>
            <a:ext cx="3933456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518" y="2344741"/>
            <a:ext cx="3932181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63" y="185738"/>
            <a:ext cx="1978025" cy="649287"/>
          </a:xfrm>
        </p:spPr>
        <p:txBody>
          <a:bodyPr lIns="91440" tIns="45720" rIns="91440" bIns="45720" anchor="t"/>
          <a:lstStyle>
            <a:lvl1pPr>
              <a:defRPr sz="1200">
                <a:solidFill>
                  <a:srgbClr val="3B2655"/>
                </a:solidFill>
                <a:latin typeface="Verdana" pitchFamily="34" charset="0"/>
              </a:defRPr>
            </a:lvl1pPr>
          </a:lstStyle>
          <a:p>
            <a:fld id="{F9B31C36-903F-4243-BB56-AB2231C33646}" type="datetime1">
              <a:rPr lang="nb-NO" altLang="nb-NO"/>
              <a:pPr/>
              <a:t>10.01.2017</a:t>
            </a:fld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3" y="6110288"/>
            <a:ext cx="8207375" cy="28098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B2655">
                    <a:tint val="75000"/>
                  </a:srgb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4C12C-F812-40AF-86F5-714125E2B83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4926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535115"/>
            <a:ext cx="3932167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2" y="1898882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607" y="1535115"/>
            <a:ext cx="3952203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607" y="1898882"/>
            <a:ext cx="3952203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285750"/>
            <a:ext cx="9144000" cy="6572250"/>
            <a:chOff x="0" y="285750"/>
            <a:chExt cx="9906000" cy="6572250"/>
          </a:xfrm>
        </p:grpSpPr>
        <p:sp>
          <p:nvSpPr>
            <p:cNvPr id="5" name="Rectangle 10"/>
            <p:cNvSpPr>
              <a:spLocks noChangeArrowheads="1"/>
            </p:cNvSpPr>
            <p:nvPr userDrawn="1"/>
          </p:nvSpPr>
          <p:spPr bwMode="auto">
            <a:xfrm>
              <a:off x="0" y="285750"/>
              <a:ext cx="9906000" cy="605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4731488" y="6308725"/>
              <a:ext cx="5174511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6613451"/>
              <a:ext cx="9905999" cy="24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266700" y="285750"/>
            <a:ext cx="8659813" cy="6024563"/>
          </a:xfrm>
          <a:prstGeom prst="rect">
            <a:avLst/>
          </a:prstGeom>
          <a:solidFill>
            <a:srgbClr val="DE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9" name="Straight Connector 15"/>
          <p:cNvCxnSpPr>
            <a:cxnSpLocks noChangeShapeType="1"/>
          </p:cNvCxnSpPr>
          <p:nvPr userDrawn="1"/>
        </p:nvCxnSpPr>
        <p:spPr bwMode="auto">
          <a:xfrm>
            <a:off x="4568825" y="3956050"/>
            <a:ext cx="434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66700" y="285750"/>
            <a:ext cx="86582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1" name="Picture 2" descr="\\10.65.9.150\ds1\RRU\JOBS\LIBRARY\DSP02000 - DSP02099\DSP02001 Admin Logo Brand Update\logo files wip\NEW PA LOGO\New PA Logo 2-17 x 2-36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65163"/>
            <a:ext cx="7302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4088" y="1970690"/>
            <a:ext cx="4044980" cy="18712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000" tIns="0" rIns="90000" bIns="0"/>
          <a:lstStyle>
            <a:lvl1pPr>
              <a:lnSpc>
                <a:spcPct val="85000"/>
              </a:lnSpc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4088" y="4122173"/>
            <a:ext cx="4044981" cy="206749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buClr>
                <a:schemeClr val="bg1"/>
              </a:buClr>
              <a:buFont typeface="Wingdings" pitchFamily="2" charset="2"/>
              <a:buNone/>
              <a:defRPr sz="2400">
                <a:solidFill>
                  <a:srgbClr val="29394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9856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285750"/>
            <a:ext cx="9144000" cy="6572250"/>
            <a:chOff x="0" y="285748"/>
            <a:chExt cx="9906000" cy="6572252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285748"/>
              <a:ext cx="9906000" cy="605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4731488" y="6308725"/>
              <a:ext cx="5174511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0" y="6613451"/>
              <a:ext cx="9905999" cy="24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</p:grp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65113" y="285750"/>
            <a:ext cx="8659812" cy="6022975"/>
          </a:xfrm>
          <a:prstGeom prst="rect">
            <a:avLst/>
          </a:prstGeom>
          <a:solidFill>
            <a:srgbClr val="29394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494088" y="285750"/>
            <a:ext cx="543083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11" name="Straight Connector 16"/>
          <p:cNvCxnSpPr>
            <a:cxnSpLocks noChangeShapeType="1"/>
          </p:cNvCxnSpPr>
          <p:nvPr userDrawn="1"/>
        </p:nvCxnSpPr>
        <p:spPr bwMode="auto">
          <a:xfrm>
            <a:off x="4568825" y="3956050"/>
            <a:ext cx="43561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3" descr="\\10.65.9.150\ds1\RRU\JOBS\LIBRARY\DSP02000 - DSP02099\DSP02001 Admin Logo Brand Update\logo files wip\NEW PA LOGO\New PA Logo reversed 2-17 x 2-36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71513"/>
            <a:ext cx="7239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4087" y="1970690"/>
            <a:ext cx="4044981" cy="18712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000" tIns="0" rIns="90000" bIns="0"/>
          <a:lstStyle>
            <a:lvl1pPr>
              <a:lnSpc>
                <a:spcPct val="85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4087" y="4122173"/>
            <a:ext cx="4044982" cy="206749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buClr>
                <a:schemeClr val="bg1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65235" y="285751"/>
            <a:ext cx="3228242" cy="6022975"/>
          </a:xfrm>
          <a:blipFill>
            <a:blip r:embed="rId3"/>
            <a:srcRect/>
            <a:stretch>
              <a:fillRect t="-4224" b="-4224"/>
            </a:stretch>
          </a:blip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844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285750"/>
            <a:ext cx="9144000" cy="6572250"/>
            <a:chOff x="0" y="285748"/>
            <a:chExt cx="9906000" cy="6572252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285748"/>
              <a:ext cx="9906000" cy="605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4731488" y="6308725"/>
              <a:ext cx="5174511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0" y="6613451"/>
              <a:ext cx="9905999" cy="24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</p:grp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65113" y="285750"/>
            <a:ext cx="8659812" cy="6022975"/>
          </a:xfrm>
          <a:prstGeom prst="rect">
            <a:avLst/>
          </a:prstGeom>
          <a:solidFill>
            <a:srgbClr val="3876B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494088" y="285750"/>
            <a:ext cx="543083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11" name="Straight Connector 16"/>
          <p:cNvCxnSpPr>
            <a:cxnSpLocks noChangeShapeType="1"/>
          </p:cNvCxnSpPr>
          <p:nvPr userDrawn="1"/>
        </p:nvCxnSpPr>
        <p:spPr bwMode="auto">
          <a:xfrm>
            <a:off x="4568825" y="3956050"/>
            <a:ext cx="43561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3" descr="\\10.65.9.150\ds1\RRU\JOBS\LIBRARY\DSP02000 - DSP02099\DSP02001 Admin Logo Brand Update\logo files wip\NEW PA LOGO\New PA Logo reversed 2-17 x 2-36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71513"/>
            <a:ext cx="7239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4087" y="1970690"/>
            <a:ext cx="4044981" cy="18712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000" tIns="0" rIns="90000" bIns="0"/>
          <a:lstStyle>
            <a:lvl1pPr>
              <a:lnSpc>
                <a:spcPct val="85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4088" y="4122173"/>
            <a:ext cx="4044981" cy="206749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buClr>
                <a:schemeClr val="bg1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65235" y="285751"/>
            <a:ext cx="3228242" cy="602297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27006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285750"/>
            <a:ext cx="9144000" cy="6572250"/>
            <a:chOff x="0" y="285748"/>
            <a:chExt cx="9906000" cy="6572252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285748"/>
              <a:ext cx="9906000" cy="605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4731488" y="6308725"/>
              <a:ext cx="5174511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0" y="6613451"/>
              <a:ext cx="9905999" cy="24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</p:grp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65113" y="285750"/>
            <a:ext cx="8659812" cy="6022975"/>
          </a:xfrm>
          <a:prstGeom prst="rect">
            <a:avLst/>
          </a:prstGeom>
          <a:solidFill>
            <a:srgbClr val="DEE3E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494088" y="285750"/>
            <a:ext cx="543083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11" name="Straight Connector 16"/>
          <p:cNvCxnSpPr>
            <a:cxnSpLocks noChangeShapeType="1"/>
          </p:cNvCxnSpPr>
          <p:nvPr userDrawn="1"/>
        </p:nvCxnSpPr>
        <p:spPr bwMode="auto">
          <a:xfrm>
            <a:off x="4568825" y="3956050"/>
            <a:ext cx="435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\\10.65.9.150\ds1\RRU\JOBS\LIBRARY\DSP02000 - DSP02099\DSP02001 Admin Logo Brand Update\logo files wip\NEW PA LOGO\New PA Logo 2-17 x 2-36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65163"/>
            <a:ext cx="7302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4086" y="1962807"/>
            <a:ext cx="4044983" cy="187914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000" tIns="0" rIns="90000" bIns="0"/>
          <a:lstStyle>
            <a:lvl1pPr>
              <a:lnSpc>
                <a:spcPct val="85000"/>
              </a:lnSpc>
              <a:defRPr sz="2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4087" y="4122173"/>
            <a:ext cx="4044981" cy="206749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buClr>
                <a:schemeClr val="bg1"/>
              </a:buClr>
              <a:buFont typeface="Wingdings" pitchFamily="2" charset="2"/>
              <a:buNone/>
              <a:defRPr>
                <a:solidFill>
                  <a:srgbClr val="29394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65235" y="285751"/>
            <a:ext cx="3228242" cy="602297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20392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285750"/>
            <a:ext cx="9144000" cy="6572250"/>
            <a:chOff x="0" y="285748"/>
            <a:chExt cx="9906000" cy="6572252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285748"/>
              <a:ext cx="9906000" cy="605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4731488" y="6308725"/>
              <a:ext cx="5174511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0" y="6613451"/>
              <a:ext cx="9905999" cy="24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</a:pPr>
              <a:endParaRPr lang="nb-NO" altLang="nb-NO" sz="1400">
                <a:solidFill>
                  <a:srgbClr val="737377"/>
                </a:solidFill>
                <a:latin typeface="Arial" pitchFamily="34" charset="0"/>
              </a:endParaRPr>
            </a:p>
          </p:txBody>
        </p:sp>
      </p:grpSp>
      <p:sp>
        <p:nvSpPr>
          <p:cNvPr id="9" name="Double Bracket 14"/>
          <p:cNvSpPr>
            <a:spLocks noChangeArrowheads="1"/>
          </p:cNvSpPr>
          <p:nvPr userDrawn="1"/>
        </p:nvSpPr>
        <p:spPr bwMode="auto">
          <a:xfrm rot="5400000">
            <a:off x="1589088" y="-1030287"/>
            <a:ext cx="6011862" cy="8659812"/>
          </a:xfrm>
          <a:prstGeom prst="bracketPair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494088" y="285750"/>
            <a:ext cx="543083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11" name="Straight Connector 16"/>
          <p:cNvCxnSpPr>
            <a:cxnSpLocks noChangeShapeType="1"/>
          </p:cNvCxnSpPr>
          <p:nvPr userDrawn="1"/>
        </p:nvCxnSpPr>
        <p:spPr bwMode="auto">
          <a:xfrm>
            <a:off x="4568825" y="3956050"/>
            <a:ext cx="435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\\10.65.9.150\ds1\RRU\JOBS\LIBRARY\DSP02000 - DSP02099\DSP02001 Admin Logo Brand Update\logo files wip\NEW PA LOGO\New PA Logo 2-17 x 2-36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65163"/>
            <a:ext cx="7302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4087" y="1970690"/>
            <a:ext cx="4044979" cy="18712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000" tIns="0" rIns="90000" bIns="0"/>
          <a:lstStyle>
            <a:lvl1pPr>
              <a:lnSpc>
                <a:spcPct val="85000"/>
              </a:lnSpc>
              <a:defRPr sz="2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4087" y="4122173"/>
            <a:ext cx="4044979" cy="206749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buClr>
                <a:schemeClr val="bg1"/>
              </a:buClr>
              <a:buFont typeface="Wingdings" pitchFamily="2" charset="2"/>
              <a:buNone/>
              <a:defRPr>
                <a:solidFill>
                  <a:srgbClr val="29394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65235" y="285751"/>
            <a:ext cx="3228242" cy="602297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23012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457200" eaLnBrk="1" hangingPunct="1">
              <a:spcBef>
                <a:spcPct val="0"/>
              </a:spcBef>
              <a:buFontTx/>
              <a:buNone/>
              <a:defRPr sz="600" dirty="0">
                <a:solidFill>
                  <a:srgbClr val="5E707D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548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9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15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CDD572F7-D3D5-4466-8180-92926B3C4253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946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36" y="285751"/>
            <a:ext cx="8660422" cy="711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37" y="1254126"/>
            <a:ext cx="4150454" cy="4935538"/>
          </a:xfr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666666"/>
              </a:buClr>
              <a:buSzTx/>
              <a:buFont typeface="Symbol" pitchFamily="18" charset="2"/>
              <a:buNone/>
              <a:tabLst/>
              <a:defRPr sz="1800">
                <a:solidFill>
                  <a:schemeClr val="tx1"/>
                </a:solidFill>
              </a:defRPr>
            </a:lvl1pPr>
            <a:lvl2pPr marL="269875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Symbol" pitchFamily="18" charset="2"/>
              <a:buChar char="·"/>
              <a:tabLst/>
              <a:defRPr sz="1800">
                <a:solidFill>
                  <a:schemeClr val="tx1"/>
                </a:solidFill>
              </a:defRPr>
            </a:lvl2pPr>
            <a:lvl3pPr marL="539750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–"/>
              <a:tabLst/>
              <a:defRPr sz="1800">
                <a:solidFill>
                  <a:schemeClr val="tx1"/>
                </a:solidFill>
              </a:defRPr>
            </a:lvl3pPr>
            <a:lvl4pPr marL="808038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077913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998" y="1254125"/>
            <a:ext cx="4177660" cy="4935539"/>
          </a:xfrm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666666"/>
              </a:buClr>
              <a:buSzTx/>
              <a:buFont typeface="Symbol" pitchFamily="18" charset="2"/>
              <a:buNone/>
              <a:tabLst/>
              <a:defRPr sz="1800">
                <a:solidFill>
                  <a:schemeClr val="tx1"/>
                </a:solidFill>
              </a:defRPr>
            </a:lvl1pPr>
            <a:lvl2pPr marL="269875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Symbol" pitchFamily="18" charset="2"/>
              <a:buChar char="·"/>
              <a:tabLst/>
              <a:defRPr sz="1800">
                <a:solidFill>
                  <a:schemeClr val="tx1"/>
                </a:solidFill>
              </a:defRPr>
            </a:lvl2pPr>
            <a:lvl3pPr marL="539750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–"/>
              <a:tabLst/>
              <a:defRPr sz="1800">
                <a:solidFill>
                  <a:schemeClr val="tx1"/>
                </a:solidFill>
              </a:defRPr>
            </a:lvl3pPr>
            <a:lvl4pPr marL="808038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077913" marR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Tx/>
              <a:buFont typeface="Arial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457200" eaLnBrk="1" hangingPunct="1">
              <a:spcBef>
                <a:spcPct val="0"/>
              </a:spcBef>
              <a:buFontTx/>
              <a:buNone/>
              <a:defRPr sz="600" dirty="0">
                <a:solidFill>
                  <a:srgbClr val="5E707D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0553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457200" eaLnBrk="1" hangingPunct="1">
              <a:spcBef>
                <a:spcPct val="0"/>
              </a:spcBef>
              <a:buFontTx/>
              <a:buNone/>
              <a:defRPr sz="600" dirty="0">
                <a:solidFill>
                  <a:srgbClr val="5E707D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7219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ptional Results x2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65236" y="1254125"/>
            <a:ext cx="4198326" cy="168592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727332" y="1254125"/>
            <a:ext cx="4198326" cy="168592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19908" y="3022600"/>
            <a:ext cx="4198253" cy="3167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176" tIns="33059" rIns="99176" spcCol="122318"/>
          <a:lstStyle>
            <a:lvl1pPr>
              <a:defRPr lang="en-US" sz="1400" smtClean="0">
                <a:solidFill>
                  <a:schemeClr val="accent1"/>
                </a:solidFill>
              </a:defRPr>
            </a:lvl1pPr>
            <a:lvl2pPr marL="182563" indent="-180975">
              <a:defRPr lang="en-US" sz="1400" smtClean="0"/>
            </a:lvl2pPr>
            <a:lvl3pPr marL="357188" indent="-174625">
              <a:defRPr lang="en-US" sz="1400" smtClean="0"/>
            </a:lvl3pPr>
            <a:lvl4pPr marL="539750" indent="-182563">
              <a:defRPr lang="en-US" sz="1400" smtClean="0"/>
            </a:lvl4pPr>
            <a:lvl5pPr marL="714375" indent="-174625">
              <a:defRPr lang="en-GB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65235" y="3022600"/>
            <a:ext cx="4198253" cy="3167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176" tIns="33059" rIns="99176" spcCol="122318"/>
          <a:lstStyle>
            <a:lvl1pPr>
              <a:defRPr lang="en-US" sz="1400" smtClean="0">
                <a:solidFill>
                  <a:schemeClr val="accent1"/>
                </a:solidFill>
              </a:defRPr>
            </a:lvl1pPr>
            <a:lvl2pPr marL="182563" indent="-180975">
              <a:defRPr lang="en-US" sz="1400" smtClean="0"/>
            </a:lvl2pPr>
            <a:lvl3pPr marL="357188" indent="-174625">
              <a:defRPr lang="en-US" sz="1400" smtClean="0"/>
            </a:lvl3pPr>
            <a:lvl4pPr marL="539750" indent="-182563">
              <a:defRPr lang="en-US" sz="1400" smtClean="0"/>
            </a:lvl4pPr>
            <a:lvl5pPr marL="714375" indent="-174625">
              <a:defRPr lang="en-GB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buFontTx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0283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ight 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9"/>
          <p:cNvCxnSpPr>
            <a:cxnSpLocks noChangeShapeType="1"/>
          </p:cNvCxnSpPr>
          <p:nvPr userDrawn="1"/>
        </p:nvCxnSpPr>
        <p:spPr bwMode="auto">
          <a:xfrm>
            <a:off x="1320800" y="3508375"/>
            <a:ext cx="327025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0"/>
          <p:cNvCxnSpPr>
            <a:cxnSpLocks noChangeShapeType="1"/>
          </p:cNvCxnSpPr>
          <p:nvPr userDrawn="1"/>
        </p:nvCxnSpPr>
        <p:spPr bwMode="auto">
          <a:xfrm>
            <a:off x="5645150" y="3508375"/>
            <a:ext cx="3265488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2"/>
          <p:cNvCxnSpPr>
            <a:cxnSpLocks noChangeShapeType="1"/>
          </p:cNvCxnSpPr>
          <p:nvPr userDrawn="1"/>
        </p:nvCxnSpPr>
        <p:spPr bwMode="auto">
          <a:xfrm>
            <a:off x="1320800" y="5908675"/>
            <a:ext cx="327025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3"/>
          <p:cNvCxnSpPr>
            <a:cxnSpLocks noChangeShapeType="1"/>
          </p:cNvCxnSpPr>
          <p:nvPr userDrawn="1"/>
        </p:nvCxnSpPr>
        <p:spPr bwMode="auto">
          <a:xfrm>
            <a:off x="5662613" y="5908675"/>
            <a:ext cx="3262312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687766" y="3637882"/>
            <a:ext cx="879648" cy="129364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2240" y="3637882"/>
            <a:ext cx="879648" cy="129364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87766" y="1255620"/>
            <a:ext cx="879648" cy="129364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2240" y="1249860"/>
            <a:ext cx="879648" cy="129364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640266" y="4222298"/>
            <a:ext cx="3270738" cy="1678346"/>
          </a:xfrm>
          <a:solidFill>
            <a:schemeClr val="bg1"/>
          </a:solidFill>
          <a:ln>
            <a:noFill/>
          </a:ln>
          <a:effectLst/>
          <a:extLst/>
        </p:spPr>
        <p:txBody>
          <a:bodyPr lIns="99176" tIns="33059" rIns="99176" spcCol="122318"/>
          <a:lstStyle>
            <a:lvl1pPr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>
              <a:tabLst/>
              <a:defRPr lang="en-GB" sz="1400" smtClean="0">
                <a:solidFill>
                  <a:schemeClr val="tx1"/>
                </a:solidFill>
              </a:defRPr>
            </a:lvl2pPr>
            <a:lvl3pPr marL="357188" indent="-174625">
              <a:defRPr lang="en-GB" sz="1400" smtClean="0">
                <a:solidFill>
                  <a:schemeClr val="tx1"/>
                </a:solidFill>
              </a:defRPr>
            </a:lvl3pPr>
            <a:lvl4pPr marL="539750" indent="-182563">
              <a:defRPr lang="en-GB" sz="1400" smtClean="0">
                <a:solidFill>
                  <a:schemeClr val="tx1"/>
                </a:solidFill>
              </a:defRPr>
            </a:lvl4pPr>
            <a:lvl5pPr marL="714375" indent="-174625">
              <a:defRPr lang="en-GB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5640266" y="3641287"/>
            <a:ext cx="3285392" cy="535488"/>
          </a:xfrm>
          <a:solidFill>
            <a:schemeClr val="tx2">
              <a:lumMod val="20000"/>
              <a:lumOff val="80000"/>
            </a:schemeClr>
          </a:solidFill>
        </p:spPr>
        <p:txBody>
          <a:bodyPr lIns="66118" tIns="99176" bIns="99176" anchor="ctr"/>
          <a:lstStyle>
            <a:lvl1pPr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 marL="1587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320312" y="4222298"/>
            <a:ext cx="3270738" cy="1678346"/>
          </a:xfrm>
          <a:solidFill>
            <a:schemeClr val="bg1"/>
          </a:solidFill>
          <a:ln>
            <a:noFill/>
          </a:ln>
          <a:effectLst/>
          <a:extLst/>
        </p:spPr>
        <p:txBody>
          <a:bodyPr lIns="99176" tIns="33059" rIns="99176" spcCol="122318"/>
          <a:lstStyle>
            <a:lvl1pPr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>
              <a:defRPr lang="en-GB" sz="1400" dirty="0" smtClean="0">
                <a:solidFill>
                  <a:schemeClr val="tx1"/>
                </a:solidFill>
              </a:defRPr>
            </a:lvl2pPr>
            <a:lvl3pPr marL="357188" indent="-174625">
              <a:defRPr lang="en-GB" sz="1400" dirty="0" smtClean="0">
                <a:solidFill>
                  <a:schemeClr val="tx1"/>
                </a:solidFill>
              </a:defRPr>
            </a:lvl3pPr>
            <a:lvl4pPr marL="539750" indent="-182563">
              <a:defRPr lang="en-GB" sz="1400" dirty="0" smtClean="0">
                <a:solidFill>
                  <a:schemeClr val="tx1"/>
                </a:solidFill>
              </a:defRPr>
            </a:lvl4pPr>
            <a:lvl5pPr marL="714375" indent="-174625">
              <a:defRPr lang="en-GB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1320312" y="3641287"/>
            <a:ext cx="3270738" cy="535488"/>
          </a:xfrm>
          <a:solidFill>
            <a:schemeClr val="tx2">
              <a:lumMod val="20000"/>
              <a:lumOff val="80000"/>
            </a:schemeClr>
          </a:solidFill>
        </p:spPr>
        <p:txBody>
          <a:bodyPr lIns="66118" tIns="99176" bIns="99176" anchor="ctr"/>
          <a:lstStyle>
            <a:lvl1pPr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 marL="1587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640266" y="1825738"/>
            <a:ext cx="3285392" cy="1678346"/>
          </a:xfrm>
          <a:solidFill>
            <a:schemeClr val="bg1"/>
          </a:solidFill>
          <a:ln>
            <a:noFill/>
          </a:ln>
          <a:effectLst/>
          <a:extLst/>
        </p:spPr>
        <p:txBody>
          <a:bodyPr lIns="99176" tIns="33059" rIns="99176" spcCol="122318"/>
          <a:lstStyle>
            <a:lvl1pPr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>
              <a:defRPr lang="en-GB" sz="1400" smtClean="0">
                <a:solidFill>
                  <a:schemeClr val="tx1"/>
                </a:solidFill>
              </a:defRPr>
            </a:lvl2pPr>
            <a:lvl3pPr marL="357188" indent="-174625">
              <a:defRPr lang="en-GB" sz="1400" smtClean="0">
                <a:solidFill>
                  <a:schemeClr val="tx1"/>
                </a:solidFill>
              </a:defRPr>
            </a:lvl3pPr>
            <a:lvl4pPr marL="539750" indent="-182563">
              <a:defRPr lang="en-GB" sz="1400" smtClean="0">
                <a:solidFill>
                  <a:schemeClr val="tx1"/>
                </a:solidFill>
              </a:defRPr>
            </a:lvl4pPr>
            <a:lvl5pPr marL="714375" indent="-174625">
              <a:defRPr lang="en-GB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640266" y="1249859"/>
            <a:ext cx="3270738" cy="535488"/>
          </a:xfrm>
          <a:solidFill>
            <a:schemeClr val="tx2">
              <a:lumMod val="20000"/>
              <a:lumOff val="80000"/>
            </a:schemeClr>
          </a:solidFill>
        </p:spPr>
        <p:txBody>
          <a:bodyPr lIns="66118" tIns="99176" bIns="99176" anchor="ctr"/>
          <a:lstStyle>
            <a:lvl1pPr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 marL="1587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320312" y="1825738"/>
            <a:ext cx="3270738" cy="1678346"/>
          </a:xfrm>
          <a:solidFill>
            <a:schemeClr val="bg1"/>
          </a:solidFill>
          <a:ln>
            <a:noFill/>
          </a:ln>
          <a:effectLst/>
          <a:extLst/>
        </p:spPr>
        <p:txBody>
          <a:bodyPr lIns="99176" tIns="33059" rIns="99176" spcCol="122318"/>
          <a:lstStyle>
            <a:lvl1pPr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>
              <a:defRPr lang="en-GB" sz="1400" dirty="0" smtClean="0">
                <a:solidFill>
                  <a:schemeClr val="tx1"/>
                </a:solidFill>
              </a:defRPr>
            </a:lvl2pPr>
            <a:lvl3pPr marL="357188" indent="-174625">
              <a:defRPr lang="en-GB" sz="1400" dirty="0" smtClean="0">
                <a:solidFill>
                  <a:schemeClr val="tx1"/>
                </a:solidFill>
              </a:defRPr>
            </a:lvl3pPr>
            <a:lvl4pPr marL="539750" indent="-182563">
              <a:defRPr lang="en-GB" sz="1400" dirty="0" smtClean="0">
                <a:solidFill>
                  <a:schemeClr val="tx1"/>
                </a:solidFill>
              </a:defRPr>
            </a:lvl4pPr>
            <a:lvl5pPr marL="714375" indent="-174625">
              <a:defRPr lang="en-GB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20312" y="1255619"/>
            <a:ext cx="3270738" cy="535488"/>
          </a:xfrm>
          <a:solidFill>
            <a:schemeClr val="tx2">
              <a:lumMod val="20000"/>
              <a:lumOff val="80000"/>
            </a:schemeClr>
          </a:solidFill>
        </p:spPr>
        <p:txBody>
          <a:bodyPr lIns="66118" tIns="99176" bIns="99176" anchor="ctr"/>
          <a:lstStyle>
            <a:lvl1pPr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 marL="1587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536575" algn="l"/>
              </a:tabLs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buFontTx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0990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285750"/>
            <a:ext cx="9144000" cy="604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/>
          <p:nvPr userDrawn="1"/>
        </p:nvSpPr>
        <p:spPr bwMode="auto">
          <a:xfrm rot="10800000">
            <a:off x="265113" y="285750"/>
            <a:ext cx="8659812" cy="6022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82647" tIns="42976" rIns="82647" bIns="42976" anchor="ctr"/>
          <a:lstStyle/>
          <a:p>
            <a:pPr algn="ctr" defTabSz="839694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  <a:defRPr/>
            </a:pPr>
            <a:endParaRPr lang="en-US" sz="1300" dirty="0">
              <a:solidFill>
                <a:srgbClr val="737377"/>
              </a:solidFill>
              <a:latin typeface="Arial"/>
              <a:ea typeface="+mn-ea"/>
            </a:endParaRPr>
          </a:p>
        </p:txBody>
      </p:sp>
      <p:grpSp>
        <p:nvGrpSpPr>
          <p:cNvPr id="6" name="Group 12"/>
          <p:cNvGrpSpPr>
            <a:grpSpLocks noChangeAspect="1"/>
          </p:cNvGrpSpPr>
          <p:nvPr userDrawn="1"/>
        </p:nvGrpSpPr>
        <p:grpSpPr>
          <a:xfrm>
            <a:off x="327862" y="856629"/>
            <a:ext cx="939679" cy="794993"/>
            <a:chOff x="3968017" y="1883295"/>
            <a:chExt cx="4181068" cy="326518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7" name="Rectangle 5"/>
            <p:cNvSpPr/>
            <p:nvPr/>
          </p:nvSpPr>
          <p:spPr bwMode="auto">
            <a:xfrm>
              <a:off x="3968017" y="1883295"/>
              <a:ext cx="1951293" cy="3265189"/>
            </a:xfrm>
            <a:custGeom>
              <a:avLst/>
              <a:gdLst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90873 w 1951293"/>
                <a:gd name="connsiteY2" fmla="*/ 1500065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1293" h="3265189">
                  <a:moveTo>
                    <a:pt x="1818018" y="0"/>
                  </a:moveTo>
                  <a:cubicBezTo>
                    <a:pt x="1859539" y="211758"/>
                    <a:pt x="1901062" y="449646"/>
                    <a:pt x="1951293" y="661404"/>
                  </a:cubicBezTo>
                  <a:cubicBezTo>
                    <a:pt x="1346334" y="670853"/>
                    <a:pt x="1062737" y="1078607"/>
                    <a:pt x="1090873" y="1500065"/>
                  </a:cubicBezTo>
                  <a:lnTo>
                    <a:pt x="1759133" y="1504338"/>
                  </a:lnTo>
                  <a:cubicBezTo>
                    <a:pt x="1759133" y="2091288"/>
                    <a:pt x="1759132" y="2678239"/>
                    <a:pt x="1759132" y="3265189"/>
                  </a:cubicBezTo>
                  <a:lnTo>
                    <a:pt x="0" y="3265189"/>
                  </a:lnTo>
                  <a:lnTo>
                    <a:pt x="22762" y="1537982"/>
                  </a:lnTo>
                  <a:cubicBezTo>
                    <a:pt x="112256" y="842619"/>
                    <a:pt x="342356" y="61301"/>
                    <a:pt x="1818018" y="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  <a:defRPr/>
              </a:pPr>
              <a:endParaRPr lang="en-US" sz="1400" dirty="0">
                <a:solidFill>
                  <a:srgbClr val="737377"/>
                </a:solidFill>
                <a:latin typeface="Arial"/>
                <a:ea typeface="+mn-ea"/>
              </a:endParaRPr>
            </a:p>
          </p:txBody>
        </p:sp>
        <p:sp>
          <p:nvSpPr>
            <p:cNvPr id="8" name="Rectangle 5"/>
            <p:cNvSpPr/>
            <p:nvPr/>
          </p:nvSpPr>
          <p:spPr bwMode="auto">
            <a:xfrm>
              <a:off x="6197792" y="1883295"/>
              <a:ext cx="1951293" cy="3265189"/>
            </a:xfrm>
            <a:custGeom>
              <a:avLst/>
              <a:gdLst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90873 w 1951293"/>
                <a:gd name="connsiteY2" fmla="*/ 1500065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1293" h="3265189">
                  <a:moveTo>
                    <a:pt x="1818018" y="0"/>
                  </a:moveTo>
                  <a:cubicBezTo>
                    <a:pt x="1859539" y="211758"/>
                    <a:pt x="1901062" y="449646"/>
                    <a:pt x="1951293" y="661404"/>
                  </a:cubicBezTo>
                  <a:cubicBezTo>
                    <a:pt x="1346334" y="670853"/>
                    <a:pt x="1062737" y="1078607"/>
                    <a:pt x="1090873" y="1500065"/>
                  </a:cubicBezTo>
                  <a:lnTo>
                    <a:pt x="1759133" y="1504338"/>
                  </a:lnTo>
                  <a:cubicBezTo>
                    <a:pt x="1759133" y="2091288"/>
                    <a:pt x="1759132" y="2678239"/>
                    <a:pt x="1759132" y="3265189"/>
                  </a:cubicBezTo>
                  <a:lnTo>
                    <a:pt x="0" y="3265189"/>
                  </a:lnTo>
                  <a:lnTo>
                    <a:pt x="22762" y="1537982"/>
                  </a:lnTo>
                  <a:cubicBezTo>
                    <a:pt x="112256" y="842619"/>
                    <a:pt x="342356" y="61301"/>
                    <a:pt x="1818018" y="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  <a:defRPr/>
              </a:pPr>
              <a:endParaRPr lang="en-US" sz="1400" dirty="0">
                <a:solidFill>
                  <a:srgbClr val="737377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10" name="Group 15"/>
          <p:cNvGrpSpPr/>
          <p:nvPr userDrawn="1"/>
        </p:nvGrpSpPr>
        <p:grpSpPr>
          <a:xfrm rot="10800000">
            <a:off x="7872691" y="4891636"/>
            <a:ext cx="946909" cy="801109"/>
            <a:chOff x="3968017" y="1883295"/>
            <a:chExt cx="4181068" cy="326518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1" name="Rectangle 5"/>
            <p:cNvSpPr/>
            <p:nvPr/>
          </p:nvSpPr>
          <p:spPr bwMode="auto">
            <a:xfrm>
              <a:off x="3968017" y="1883295"/>
              <a:ext cx="1951293" cy="3265189"/>
            </a:xfrm>
            <a:custGeom>
              <a:avLst/>
              <a:gdLst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90873 w 1951293"/>
                <a:gd name="connsiteY2" fmla="*/ 1500065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1293" h="3265189">
                  <a:moveTo>
                    <a:pt x="1818018" y="0"/>
                  </a:moveTo>
                  <a:cubicBezTo>
                    <a:pt x="1859539" y="211758"/>
                    <a:pt x="1901062" y="449646"/>
                    <a:pt x="1951293" y="661404"/>
                  </a:cubicBezTo>
                  <a:cubicBezTo>
                    <a:pt x="1346334" y="670853"/>
                    <a:pt x="1062737" y="1078607"/>
                    <a:pt x="1090873" y="1500065"/>
                  </a:cubicBezTo>
                  <a:lnTo>
                    <a:pt x="1759133" y="1504338"/>
                  </a:lnTo>
                  <a:cubicBezTo>
                    <a:pt x="1759133" y="2091288"/>
                    <a:pt x="1759132" y="2678239"/>
                    <a:pt x="1759132" y="3265189"/>
                  </a:cubicBezTo>
                  <a:lnTo>
                    <a:pt x="0" y="3265189"/>
                  </a:lnTo>
                  <a:lnTo>
                    <a:pt x="22762" y="1537982"/>
                  </a:lnTo>
                  <a:cubicBezTo>
                    <a:pt x="112256" y="842619"/>
                    <a:pt x="342356" y="61301"/>
                    <a:pt x="1818018" y="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  <a:defRPr/>
              </a:pPr>
              <a:endParaRPr lang="en-US" sz="1400" dirty="0">
                <a:solidFill>
                  <a:srgbClr val="737377"/>
                </a:solidFill>
                <a:latin typeface="Arial"/>
                <a:ea typeface="+mn-ea"/>
              </a:endParaRPr>
            </a:p>
          </p:txBody>
        </p:sp>
        <p:sp>
          <p:nvSpPr>
            <p:cNvPr id="12" name="Rectangle 5"/>
            <p:cNvSpPr/>
            <p:nvPr/>
          </p:nvSpPr>
          <p:spPr bwMode="auto">
            <a:xfrm>
              <a:off x="6197792" y="1883295"/>
              <a:ext cx="1951293" cy="3265189"/>
            </a:xfrm>
            <a:custGeom>
              <a:avLst/>
              <a:gdLst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5670 w 1951293"/>
                <a:gd name="connsiteY6" fmla="*/ 1482434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73781 w 1951293"/>
                <a:gd name="connsiteY2" fmla="*/ 1504338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  <a:gd name="connsiteX0" fmla="*/ 1818018 w 1951293"/>
                <a:gd name="connsiteY0" fmla="*/ 0 h 3265189"/>
                <a:gd name="connsiteX1" fmla="*/ 1951293 w 1951293"/>
                <a:gd name="connsiteY1" fmla="*/ 661404 h 3265189"/>
                <a:gd name="connsiteX2" fmla="*/ 1090873 w 1951293"/>
                <a:gd name="connsiteY2" fmla="*/ 1500065 h 3265189"/>
                <a:gd name="connsiteX3" fmla="*/ 1759133 w 1951293"/>
                <a:gd name="connsiteY3" fmla="*/ 1504338 h 3265189"/>
                <a:gd name="connsiteX4" fmla="*/ 1759132 w 1951293"/>
                <a:gd name="connsiteY4" fmla="*/ 3265189 h 3265189"/>
                <a:gd name="connsiteX5" fmla="*/ 0 w 1951293"/>
                <a:gd name="connsiteY5" fmla="*/ 3265189 h 3265189"/>
                <a:gd name="connsiteX6" fmla="*/ 22762 w 1951293"/>
                <a:gd name="connsiteY6" fmla="*/ 1537982 h 3265189"/>
                <a:gd name="connsiteX7" fmla="*/ 1818018 w 1951293"/>
                <a:gd name="connsiteY7" fmla="*/ 0 h 32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1293" h="3265189">
                  <a:moveTo>
                    <a:pt x="1818018" y="0"/>
                  </a:moveTo>
                  <a:cubicBezTo>
                    <a:pt x="1859539" y="211758"/>
                    <a:pt x="1901062" y="449646"/>
                    <a:pt x="1951293" y="661404"/>
                  </a:cubicBezTo>
                  <a:cubicBezTo>
                    <a:pt x="1346334" y="670853"/>
                    <a:pt x="1062737" y="1078607"/>
                    <a:pt x="1090873" y="1500065"/>
                  </a:cubicBezTo>
                  <a:lnTo>
                    <a:pt x="1759133" y="1504338"/>
                  </a:lnTo>
                  <a:cubicBezTo>
                    <a:pt x="1759133" y="2091288"/>
                    <a:pt x="1759132" y="2678239"/>
                    <a:pt x="1759132" y="3265189"/>
                  </a:cubicBezTo>
                  <a:lnTo>
                    <a:pt x="0" y="3265189"/>
                  </a:lnTo>
                  <a:lnTo>
                    <a:pt x="22762" y="1537982"/>
                  </a:lnTo>
                  <a:cubicBezTo>
                    <a:pt x="112256" y="842619"/>
                    <a:pt x="342356" y="61301"/>
                    <a:pt x="1818018" y="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293947"/>
                </a:buClr>
                <a:buFont typeface="Symbol" pitchFamily="18" charset="2"/>
                <a:buNone/>
                <a:defRPr/>
              </a:pPr>
              <a:endParaRPr lang="en-US" sz="1400" dirty="0">
                <a:solidFill>
                  <a:srgbClr val="737377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20312" y="5398132"/>
            <a:ext cx="6503377" cy="484778"/>
          </a:xfrm>
          <a:ln>
            <a:noFill/>
          </a:ln>
        </p:spPr>
        <p:txBody>
          <a:bodyPr spcCol="165294" anchor="ctr"/>
          <a:lstStyle>
            <a:lvl1pPr marL="0" marR="0" indent="0" algn="l" defTabSz="8396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Symbol" pitchFamily="18" charset="2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312" y="1254125"/>
            <a:ext cx="6503377" cy="4054250"/>
          </a:xfrm>
        </p:spPr>
        <p:txBody>
          <a:bodyPr anchor="ctr"/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buFontTx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4005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285750"/>
            <a:ext cx="9144000" cy="604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494088" y="285750"/>
            <a:ext cx="5430837" cy="6022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>
            <a:off x="4591050" y="4538663"/>
            <a:ext cx="43195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85" y="2917826"/>
            <a:ext cx="3954138" cy="1512261"/>
          </a:xfrm>
        </p:spPr>
        <p:txBody>
          <a:bodyPr lIns="72000" tIns="72000" rIns="72000" bIns="72000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40770" y="4538665"/>
            <a:ext cx="2184889" cy="1650999"/>
          </a:xfrm>
        </p:spPr>
        <p:txBody>
          <a:bodyPr anchor="b"/>
          <a:lstStyle>
            <a:lvl1pPr algn="l">
              <a:defRPr sz="115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18285" y="4710305"/>
            <a:ext cx="2222486" cy="1479359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65235" y="285752"/>
            <a:ext cx="3228242" cy="6022975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 defTabSz="457200" eaLnBrk="1" hangingPunct="1">
              <a:spcBef>
                <a:spcPct val="0"/>
              </a:spcBef>
              <a:buFontTx/>
              <a:buNone/>
              <a:defRPr sz="600" dirty="0">
                <a:solidFill>
                  <a:srgbClr val="5E707D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8998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85750"/>
            <a:ext cx="9144000" cy="604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246063" y="285750"/>
            <a:ext cx="8678862" cy="6022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nb-NO" altLang="nb-NO" sz="1400">
              <a:solidFill>
                <a:srgbClr val="737377"/>
              </a:solidFill>
              <a:latin typeface="Arial" pitchFamily="34" charset="0"/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4591050" y="4538663"/>
            <a:ext cx="43338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85" y="1254125"/>
            <a:ext cx="3954138" cy="3175962"/>
          </a:xfrm>
        </p:spPr>
        <p:txBody>
          <a:bodyPr lIns="72000" tIns="72000" rIns="72000" bIns="72000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525" y="1254126"/>
            <a:ext cx="4163970" cy="4430683"/>
          </a:xfrm>
        </p:spPr>
        <p:txBody>
          <a:bodyPr anchor="ctr"/>
          <a:lstStyle>
            <a:lvl1pPr algn="r">
              <a:defRPr sz="239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18285" y="4710305"/>
            <a:ext cx="3954138" cy="1479359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 defTabSz="457200" eaLnBrk="1" hangingPunct="1">
              <a:spcBef>
                <a:spcPct val="0"/>
              </a:spcBef>
              <a:buFontTx/>
              <a:buNone/>
              <a:defRPr sz="600" dirty="0">
                <a:solidFill>
                  <a:srgbClr val="5E707D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5664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1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cxnSp>
        <p:nvCxnSpPr>
          <p:cNvPr id="10" name="Rett linje 9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47" y="6499432"/>
            <a:ext cx="10632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cxnSp>
        <p:nvCxnSpPr>
          <p:cNvPr id="25" name="Rett linje 24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" name="Bild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1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_ blå">
    <p:bg>
      <p:bgPr>
        <a:solidFill>
          <a:srgbClr val="004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280150"/>
            <a:ext cx="24892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18"/>
          <p:cNvCxnSpPr/>
          <p:nvPr/>
        </p:nvCxnSpPr>
        <p:spPr>
          <a:xfrm>
            <a:off x="787400" y="6102350"/>
            <a:ext cx="75692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180" y="1889462"/>
            <a:ext cx="7498080" cy="99183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80" y="2881275"/>
            <a:ext cx="7498080" cy="128463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87180" y="4458311"/>
            <a:ext cx="7498080" cy="3829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58685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2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1D7CD892-E1E4-46EE-A6C6-CA834C8A2C84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60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3900" y="1365848"/>
            <a:ext cx="3771900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2465" y="1365848"/>
            <a:ext cx="3780367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5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13"/>
          <p:cNvSpPr>
            <a:spLocks noGrp="1"/>
          </p:cNvSpPr>
          <p:nvPr>
            <p:ph type="dt" sz="half" idx="14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543A4ED4-D972-4BE9-A496-67D6C65AAEC9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9" name="Plassholder for bunntekst 21"/>
          <p:cNvSpPr>
            <a:spLocks noGrp="1"/>
          </p:cNvSpPr>
          <p:nvPr>
            <p:ph type="ftr" sz="quarter" idx="15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198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Rett linje 15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Bil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9D926B9F-3328-43DF-AC66-FA6143E468A6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8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19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3900" y="1365844"/>
            <a:ext cx="3771900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2460" y="1365844"/>
            <a:ext cx="3780367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13"/>
          <p:cNvSpPr>
            <a:spLocks noGrp="1"/>
          </p:cNvSpPr>
          <p:nvPr>
            <p:ph type="dt" sz="half" idx="14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01ACC013-AB96-488F-9E59-7825040E927A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9" name="Plassholder for bunntekst 21"/>
          <p:cNvSpPr>
            <a:spLocks noGrp="1"/>
          </p:cNvSpPr>
          <p:nvPr>
            <p:ph type="ftr" sz="quarter" idx="15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22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373189"/>
            <a:ext cx="3786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8" y="1373189"/>
            <a:ext cx="37876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723900" y="2012978"/>
            <a:ext cx="3771900" cy="4125457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4652460" y="2012951"/>
            <a:ext cx="3780367" cy="4125456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dato 13"/>
          <p:cNvSpPr>
            <a:spLocks noGrp="1"/>
          </p:cNvSpPr>
          <p:nvPr>
            <p:ph type="dt" sz="half" idx="15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D990DE18-C89E-4B36-BA38-489CE80930F2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11" name="Plassholder for bunntekst 21"/>
          <p:cNvSpPr>
            <a:spLocks noGrp="1"/>
          </p:cNvSpPr>
          <p:nvPr>
            <p:ph type="ftr" sz="quarter" idx="16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8025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6773DB5B-03A1-4943-A173-C5B892758CCF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7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238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51D6756B-03EB-4BBF-986D-EF7706709365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833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4400" y="2350801"/>
            <a:ext cx="7776000" cy="338400"/>
          </a:xfrm>
        </p:spPr>
        <p:txBody>
          <a:bodyPr lIns="93524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nn-NO" noProof="0" dirty="0"/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712800" y="1165287"/>
            <a:ext cx="7776000" cy="91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388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lysbilde Turk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884707"/>
            <a:ext cx="7772400" cy="738436"/>
          </a:xfrm>
        </p:spPr>
        <p:txBody>
          <a:bodyPr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3797987" y="1125456"/>
            <a:ext cx="1548051" cy="191962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578850" y="6454775"/>
            <a:ext cx="239713" cy="168275"/>
          </a:xfrm>
        </p:spPr>
        <p:txBody>
          <a:bodyPr wrap="none" lIns="35962" rIns="35962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D084C1A7-75ED-4DA2-9008-A408994F96A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08768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0AF31-7803-4324-92AE-620FB3FDE319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7D7D-B042-45BC-9BFD-6432300CD1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83658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949E2-D770-42F2-AD72-2234497F92EA}" type="datetimeFigureOut">
              <a:rPr lang="nb-NO" altLang="nb-NO"/>
              <a:pPr/>
              <a:t>10.01.2017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1988-317A-4B5A-8750-5C103999EB3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68122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nho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0007"/>
            <a:ext cx="8207374" cy="1074737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44741"/>
            <a:ext cx="3933456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518" y="2344741"/>
            <a:ext cx="3932181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63" y="185738"/>
            <a:ext cx="1978025" cy="649287"/>
          </a:xfrm>
        </p:spPr>
        <p:txBody>
          <a:bodyPr lIns="91440" tIns="45720" rIns="91440" bIns="45720" anchor="t"/>
          <a:lstStyle>
            <a:lvl1pPr>
              <a:defRPr sz="1200">
                <a:solidFill>
                  <a:srgbClr val="3B2655"/>
                </a:solidFill>
                <a:latin typeface="Verdana" pitchFamily="34" charset="0"/>
              </a:defRPr>
            </a:lvl1pPr>
          </a:lstStyle>
          <a:p>
            <a:fld id="{D279D452-10C6-4852-9981-45EA1F5FB250}" type="datetime1">
              <a:rPr lang="nb-NO" altLang="nb-NO"/>
              <a:pPr/>
              <a:t>10.01.2017</a:t>
            </a:fld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3" y="6110288"/>
            <a:ext cx="8207375" cy="28098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B2655">
                    <a:tint val="75000"/>
                  </a:srgb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F34B4F-713F-4B23-AFD0-5601DB01220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910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12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Rett linje 17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Bild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373199"/>
            <a:ext cx="3786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3" y="1373199"/>
            <a:ext cx="37876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5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723900" y="2012981"/>
            <a:ext cx="3771900" cy="4125457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4652465" y="2012951"/>
            <a:ext cx="3780367" cy="4125456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dato 13"/>
          <p:cNvSpPr>
            <a:spLocks noGrp="1"/>
          </p:cNvSpPr>
          <p:nvPr>
            <p:ph type="dt" sz="half" idx="15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62A67FD2-57CB-4CED-8201-482108FC45F2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11" name="Plassholder for bunntekst 21"/>
          <p:cNvSpPr>
            <a:spLocks noGrp="1"/>
          </p:cNvSpPr>
          <p:nvPr>
            <p:ph type="ftr" sz="quarter" idx="16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815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535115"/>
            <a:ext cx="3932167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2" y="1898882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607" y="1535115"/>
            <a:ext cx="3952203" cy="36376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607" y="1898882"/>
            <a:ext cx="3952203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8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_ blå">
    <p:bg>
      <p:bgPr>
        <a:solidFill>
          <a:srgbClr val="004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180" y="1889462"/>
            <a:ext cx="7498080" cy="99183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80" y="2881275"/>
            <a:ext cx="7498080" cy="128463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787180" y="4458311"/>
            <a:ext cx="7498080" cy="3829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Foredragsholder 1, organisasjon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98" y="6279926"/>
            <a:ext cx="2488757" cy="300575"/>
          </a:xfrm>
          <a:prstGeom prst="rect">
            <a:avLst/>
          </a:prstGeom>
        </p:spPr>
      </p:pic>
      <p:cxnSp>
        <p:nvCxnSpPr>
          <p:cNvPr id="19" name="Rett linje 18"/>
          <p:cNvCxnSpPr/>
          <p:nvPr/>
        </p:nvCxnSpPr>
        <p:spPr>
          <a:xfrm>
            <a:off x="787208" y="6102815"/>
            <a:ext cx="75696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cxnSp>
        <p:nvCxnSpPr>
          <p:cNvPr id="10" name="Rett linje 9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Rett linje 24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" name="Bild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66123"/>
            <a:ext cx="7708900" cy="4923089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cxnSp>
        <p:nvCxnSpPr>
          <p:cNvPr id="10" name="Rett linje 9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Rett linje 15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Bild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3900" y="1365844"/>
            <a:ext cx="3771900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2460" y="1365844"/>
            <a:ext cx="3780367" cy="4779373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373189"/>
            <a:ext cx="3786188" cy="639763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8" y="1373189"/>
            <a:ext cx="3787675" cy="639763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01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6" indent="0">
              <a:buNone/>
              <a:defRPr sz="1600" b="1"/>
            </a:lvl4pPr>
            <a:lvl5pPr marL="1828079" indent="0">
              <a:buNone/>
              <a:defRPr sz="1600" b="1"/>
            </a:lvl5pPr>
            <a:lvl6pPr marL="2285088" indent="0">
              <a:buNone/>
              <a:defRPr sz="1600" b="1"/>
            </a:lvl6pPr>
            <a:lvl7pPr marL="2742098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723900" y="2012978"/>
            <a:ext cx="3771900" cy="4125457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4652460" y="2012951"/>
            <a:ext cx="3780367" cy="4125456"/>
          </a:xfrm>
        </p:spPr>
        <p:txBody>
          <a:bodyPr/>
          <a:lstStyle>
            <a:lvl1pPr marL="342758" indent="-342758">
              <a:spcBef>
                <a:spcPts val="120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400"/>
            </a:lvl1pPr>
            <a:lvl2pPr marL="799780" indent="-342758">
              <a:spcBef>
                <a:spcPts val="0"/>
              </a:spcBef>
              <a:spcAft>
                <a:spcPts val="3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199670" indent="-285638">
              <a:spcBef>
                <a:spcPts val="200"/>
              </a:spcBef>
              <a:spcAft>
                <a:spcPts val="200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65668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113710" indent="-285638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2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723900" y="1075491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tel 18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Rett linje 14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2857" y="6499432"/>
            <a:ext cx="1063255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867" y="6492416"/>
            <a:ext cx="4167964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Rett linje 14"/>
          <p:cNvCxnSpPr/>
          <p:nvPr/>
        </p:nvCxnSpPr>
        <p:spPr>
          <a:xfrm>
            <a:off x="723900" y="649241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8" y="6586465"/>
            <a:ext cx="1246667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4400" y="2350801"/>
            <a:ext cx="7776000" cy="338400"/>
          </a:xfrm>
        </p:spPr>
        <p:txBody>
          <a:bodyPr lIns="93524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noProof="0" dirty="0"/>
              <a:t>Navn på foredragsholder og dato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712800" y="1165287"/>
            <a:ext cx="7776000" cy="91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541880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lysbilde Turk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884707"/>
            <a:ext cx="7772400" cy="738436"/>
          </a:xfrm>
        </p:spPr>
        <p:txBody>
          <a:bodyPr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3797987" y="1125456"/>
            <a:ext cx="1548051" cy="1919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79575" y="6454306"/>
            <a:ext cx="239339" cy="169277"/>
          </a:xfrm>
          <a:prstGeom prst="rect">
            <a:avLst/>
          </a:prstGeom>
          <a:noFill/>
        </p:spPr>
        <p:txBody>
          <a:bodyPr vert="horz" wrap="none" lIns="35962" tIns="0" rIns="35962" bIns="0" rtlCol="0" anchor="ctr">
            <a:sp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F4619D5B-10D2-CA4F-A2E8-36FB65D92F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7524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9"/>
          <p:cNvCxnSpPr/>
          <p:nvPr/>
        </p:nvCxnSpPr>
        <p:spPr>
          <a:xfrm>
            <a:off x="723900" y="1074738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tel 18"/>
          <p:cNvSpPr>
            <a:spLocks noGrp="1"/>
          </p:cNvSpPr>
          <p:nvPr>
            <p:ph type="title"/>
          </p:nvPr>
        </p:nvSpPr>
        <p:spPr>
          <a:xfrm>
            <a:off x="723900" y="274650"/>
            <a:ext cx="7708900" cy="7852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B9C0E5B3-5D08-4DB3-8806-EFE49E653404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7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860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FB32-C012-B842-8927-F20EF43A197F}" type="datetimeFigureOut">
              <a:rPr lang="en-US" smtClean="0">
                <a:solidFill>
                  <a:prstClr val="black"/>
                </a:solidFill>
              </a:rPr>
              <a:pPr/>
              <a:t>1/10/2017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D5B-10D2-CA4F-A2E8-36FB65D92F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83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D7D8-5C08-C546-81E7-1D5B7716376D}" type="datetimeFigureOut">
              <a:rPr lang="nb-NO" smtClean="0">
                <a:solidFill>
                  <a:prstClr val="black"/>
                </a:solidFill>
              </a:rPr>
              <a:pPr/>
              <a:t>10.01.2017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C58-7654-B749-94F7-55F200DC2C51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5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nho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0007"/>
            <a:ext cx="8207374" cy="1074737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44741"/>
            <a:ext cx="3933456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518" y="2344741"/>
            <a:ext cx="3932181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75" y="185746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52BEB-D6A9-4CA6-AD40-49D115821073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10.01.2017</a:t>
            </a:fld>
            <a:endParaRPr lang="en-US" altLang="nb-NO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24" y="6110289"/>
            <a:ext cx="8207375" cy="280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0D7F-EAA5-404C-B564-39164D24B0D8}" type="slidenum">
              <a:rPr lang="en-US" altLang="nb-N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2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2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2" y="1898882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607" y="1535115"/>
            <a:ext cx="3952203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607" y="1898882"/>
            <a:ext cx="3952203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4"/>
          <p:cNvCxnSpPr/>
          <p:nvPr/>
        </p:nvCxnSpPr>
        <p:spPr>
          <a:xfrm>
            <a:off x="723900" y="6492875"/>
            <a:ext cx="7708900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Bil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86538"/>
            <a:ext cx="12461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6323013" y="6499225"/>
            <a:ext cx="1063625" cy="365125"/>
          </a:xfrm>
        </p:spPr>
        <p:txBody>
          <a:bodyPr/>
          <a:lstStyle>
            <a:lvl1pPr>
              <a:defRPr/>
            </a:lvl1pPr>
          </a:lstStyle>
          <a:p>
            <a:fld id="{DC511219-5AFD-445F-969B-8511EBDA657C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154238" y="6492875"/>
            <a:ext cx="416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73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4400" y="2350801"/>
            <a:ext cx="7776000" cy="338400"/>
          </a:xfrm>
        </p:spPr>
        <p:txBody>
          <a:bodyPr lIns="93524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nn-NO" noProof="0" dirty="0"/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712800" y="1165287"/>
            <a:ext cx="7776000" cy="91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7198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lysbilde Turk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884707"/>
            <a:ext cx="7772400" cy="738436"/>
          </a:xfrm>
        </p:spPr>
        <p:txBody>
          <a:bodyPr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3797987" y="1125460"/>
            <a:ext cx="1548051" cy="191962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580438" y="6454775"/>
            <a:ext cx="238125" cy="168275"/>
          </a:xfrm>
        </p:spPr>
        <p:txBody>
          <a:bodyPr wrap="none" lIns="35962" rIns="35962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FBC7232D-D765-4217-984F-978CD705E8D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27945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olpe-ned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432550"/>
            <a:ext cx="77533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3900" y="274638"/>
            <a:ext cx="77089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203325"/>
            <a:ext cx="77089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1346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917607D-06A2-4798-85BC-C57EF6BE6D81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9138" y="6492875"/>
            <a:ext cx="50974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800" y="6492875"/>
            <a:ext cx="58896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fld id="{CF8F23B5-42E6-47BF-9470-F5FABC2869B7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032" name="Picture 10" descr="brreg_logo_SOR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586538"/>
            <a:ext cx="1270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</p:sldLayoutIdLst>
  <p:transition spd="med">
    <p:fade/>
  </p:transition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59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8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9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8" descr="Stolpe-ned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432550"/>
            <a:ext cx="77533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itle Placeholder 1"/>
          <p:cNvSpPr>
            <a:spLocks noGrp="1"/>
          </p:cNvSpPr>
          <p:nvPr>
            <p:ph type="title"/>
          </p:nvPr>
        </p:nvSpPr>
        <p:spPr bwMode="auto">
          <a:xfrm>
            <a:off x="723900" y="274638"/>
            <a:ext cx="77089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136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203325"/>
            <a:ext cx="77089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1346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89EC9137-0785-4E1C-AB9E-D7F478B33B5B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9138" y="6492875"/>
            <a:ext cx="50974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800" y="6492875"/>
            <a:ext cx="58896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fld id="{7D6D9031-5EA1-4466-B19C-453B2F7DE3F8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13672" name="Picture 10" descr="brreg_logo_SOR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586538"/>
            <a:ext cx="1270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ransition spd="med">
    <p:fade/>
  </p:transition>
  <p:txStyles>
    <p:titleStyle>
      <a:lvl1pPr algn="l" defTabSz="455613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59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8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9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113" y="285750"/>
            <a:ext cx="86598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1254125"/>
            <a:ext cx="864235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14692" name="Footer"/>
          <p:cNvSpPr txBox="1">
            <a:spLocks noChangeArrowheads="1"/>
          </p:cNvSpPr>
          <p:nvPr/>
        </p:nvSpPr>
        <p:spPr bwMode="auto">
          <a:xfrm>
            <a:off x="265113" y="6637338"/>
            <a:ext cx="989012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buClr>
                <a:srgbClr val="3876BE"/>
              </a:buClr>
              <a:buFont typeface="Symbol" pitchFamily="18" charset="2"/>
              <a:buNone/>
            </a:pPr>
            <a:r>
              <a:rPr lang="en-US" altLang="nb-NO" sz="600">
                <a:solidFill>
                  <a:srgbClr val="5E707D"/>
                </a:solidFill>
                <a:latin typeface="Arial" pitchFamily="34" charset="0"/>
              </a:rPr>
              <a:t>© PA Knowledge Limited </a:t>
            </a:r>
          </a:p>
        </p:txBody>
      </p:sp>
      <p:sp>
        <p:nvSpPr>
          <p:cNvPr id="114693" name="Footer"/>
          <p:cNvSpPr txBox="1">
            <a:spLocks noChangeArrowheads="1"/>
          </p:cNvSpPr>
          <p:nvPr/>
        </p:nvSpPr>
        <p:spPr bwMode="auto">
          <a:xfrm>
            <a:off x="4483100" y="6473825"/>
            <a:ext cx="209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>
              <a:buClr>
                <a:srgbClr val="3876BE"/>
              </a:buClr>
              <a:buFont typeface="Symbol" pitchFamily="18" charset="2"/>
              <a:buNone/>
            </a:pPr>
            <a:fld id="{BEA6CBCB-95EB-4C99-B902-3DA1A12EB6EF}" type="slidenum">
              <a:rPr lang="en-US" altLang="nb-NO" sz="1400">
                <a:solidFill>
                  <a:srgbClr val="5E707D"/>
                </a:solidFill>
                <a:latin typeface="Arial" pitchFamily="34" charset="0"/>
              </a:rPr>
              <a:pPr algn="ctr" defTabSz="91440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altLang="nb-NO" sz="1400">
              <a:solidFill>
                <a:srgbClr val="5E707D"/>
              </a:solidFill>
              <a:latin typeface="Arial" pitchFamily="34" charset="0"/>
            </a:endParaRPr>
          </a:p>
        </p:txBody>
      </p:sp>
      <p:cxnSp>
        <p:nvCxnSpPr>
          <p:cNvPr id="114694" name="Straight Connector 2"/>
          <p:cNvCxnSpPr>
            <a:cxnSpLocks noChangeShapeType="1"/>
          </p:cNvCxnSpPr>
          <p:nvPr/>
        </p:nvCxnSpPr>
        <p:spPr bwMode="auto">
          <a:xfrm>
            <a:off x="265113" y="996950"/>
            <a:ext cx="86598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5" name="Straight Connector 28"/>
          <p:cNvCxnSpPr>
            <a:cxnSpLocks noChangeShapeType="1"/>
          </p:cNvCxnSpPr>
          <p:nvPr/>
        </p:nvCxnSpPr>
        <p:spPr bwMode="auto">
          <a:xfrm>
            <a:off x="261938" y="6300788"/>
            <a:ext cx="86598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20800" y="6623050"/>
            <a:ext cx="2895600" cy="115888"/>
          </a:xfrm>
          <a:prstGeom prst="rect">
            <a:avLst/>
          </a:prstGeom>
        </p:spPr>
        <p:txBody>
          <a:bodyPr vert="horz" lIns="0" tIns="72000" rIns="36000" bIns="72000" rtlCol="0" anchor="ctr"/>
          <a:lstStyle>
            <a:lvl1pPr algn="l" defTabSz="914400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  <a:defRPr sz="600" dirty="0">
                <a:solidFill>
                  <a:srgbClr val="5E707D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14697" name="Picture 2" descr="\\10.65.9.150\ds1\RRU\JOBS\LIBRARY\DSP02000 - DSP02099\DSP02001 Admin Logo Brand Update\logo files wip\NEW PA LOGO\New PA Logo 1-15 x 1-26.em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440488"/>
            <a:ext cx="306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73" r:id="rId1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257300" algn="l"/>
          <a:tab pos="2514600" algn="l"/>
          <a:tab pos="3771900" algn="l"/>
          <a:tab pos="4667250" algn="l"/>
          <a:tab pos="5562600" algn="l"/>
          <a:tab pos="6819900" algn="l"/>
          <a:tab pos="807720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69875" indent="-268288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539750" indent="-268288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808038" indent="-266700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077913" indent="-268288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1535113" indent="-268288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992313" indent="-268288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449513" indent="-268288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906713" indent="-268288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8" descr="Stolpe-ned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432550"/>
            <a:ext cx="77533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itle Placeholder 1"/>
          <p:cNvSpPr>
            <a:spLocks noGrp="1"/>
          </p:cNvSpPr>
          <p:nvPr>
            <p:ph type="title"/>
          </p:nvPr>
        </p:nvSpPr>
        <p:spPr bwMode="auto">
          <a:xfrm>
            <a:off x="723900" y="274638"/>
            <a:ext cx="77089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157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203325"/>
            <a:ext cx="77089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1346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31D8C1A2-34BA-4A2D-935C-D600112589E0}" type="datetimeFigureOut">
              <a:rPr lang="en-US" altLang="nb-NO"/>
              <a:pPr/>
              <a:t>1/10/2017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9138" y="6492875"/>
            <a:ext cx="50974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800" y="6492875"/>
            <a:ext cx="58896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fld id="{9BBA7E9C-B801-4C14-BF8C-9D9F9B7E0A25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15720" name="Picture 10" descr="brreg_logo_SOR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586538"/>
            <a:ext cx="1270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ransition spd="med">
    <p:fade/>
  </p:transition>
  <p:txStyles>
    <p:titleStyle>
      <a:lvl1pPr algn="l" defTabSz="455613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59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8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9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lpe-ned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23" y="6433073"/>
            <a:ext cx="7752080" cy="4356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  <a:prstGeom prst="rect">
            <a:avLst/>
          </a:prstGeom>
        </p:spPr>
        <p:txBody>
          <a:bodyPr vert="horz" lIns="0" tIns="45704" rIns="0" bIns="45704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203103"/>
            <a:ext cx="7708900" cy="4923089"/>
          </a:xfrm>
          <a:prstGeom prst="rect">
            <a:avLst/>
          </a:prstGeom>
        </p:spPr>
        <p:txBody>
          <a:bodyPr vert="horz" lIns="0" tIns="45704" rIns="0" bIns="45704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28" y="6492416"/>
            <a:ext cx="13462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BDFB32-C012-B842-8927-F20EF43A197F}" type="datetimeFigureOut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1/10/2017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9666" y="6492416"/>
            <a:ext cx="509693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815" y="6492416"/>
            <a:ext cx="5882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619D5B-10D2-CA4F-A2E8-36FB65D92FA8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10" descr="brreg_logo_SOR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0" y="6587011"/>
            <a:ext cx="1270000" cy="1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01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457010" rtl="0" eaLnBrk="1" latinLnBrk="0" hangingPunct="1">
        <a:spcBef>
          <a:spcPct val="20000"/>
        </a:spcBef>
        <a:buFont typeface="Lucida Grande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1" indent="-285638" algn="l" defTabSz="457010" rtl="0" eaLnBrk="1" latinLnBrk="0" hangingPunct="1">
        <a:spcBef>
          <a:spcPct val="20000"/>
        </a:spcBef>
        <a:buFont typeface="Lucida Grande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5" indent="-228504" algn="l" defTabSz="45701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4" algn="l" defTabSz="45701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83" indent="-228504" algn="l" defTabSz="45701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2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8" indent="-228504" algn="l" defTabSz="4570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9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8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45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https://www.nav.no/rettskildene/lov/L19970228-19_P8-28#L19970228-19_P8-2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begrepskatalog/begrep/arbeidsgiveravgift" TargetMode="External"/><Relationship Id="rId3" Type="http://schemas.openxmlformats.org/officeDocument/2006/relationships/hyperlink" Target="http://informasjonsmodeller/prosjektmodeller/GMS-Konstruksjonsmodeller/?refid=_18_0_1_59a016f_1443771988777_82481_26678" TargetMode="External"/><Relationship Id="rId7" Type="http://schemas.openxmlformats.org/officeDocument/2006/relationships/hyperlink" Target="http://begrepskatalog/begrep/forskuddstrekk" TargetMode="External"/><Relationship Id="rId2" Type="http://schemas.openxmlformats.org/officeDocument/2006/relationships/hyperlink" Target="https://www.difi.no/artikkel/2016/11/person-og-enhet-felles-informasjonsmodell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://begrepskatalog/begrep/fradrag" TargetMode="External"/><Relationship Id="rId5" Type="http://schemas.openxmlformats.org/officeDocument/2006/relationships/hyperlink" Target="http://begrepskatalog/begrep/inntekt" TargetMode="External"/><Relationship Id="rId4" Type="http://schemas.openxmlformats.org/officeDocument/2006/relationships/hyperlink" Target="http://api.skatteetaten.no/a-ordningen" TargetMode="Externa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tel 1"/>
          <p:cNvSpPr>
            <a:spLocks noGrp="1"/>
          </p:cNvSpPr>
          <p:nvPr>
            <p:ph type="ctrTitle"/>
          </p:nvPr>
        </p:nvSpPr>
        <p:spPr>
          <a:xfrm>
            <a:off x="787400" y="1889125"/>
            <a:ext cx="7497763" cy="992188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800" dirty="0" smtClean="0"/>
              <a:t>Oversikt over data og begreper i lovgivningen som forutsetning for digitalisering</a:t>
            </a:r>
          </a:p>
        </p:txBody>
      </p:sp>
      <p:sp>
        <p:nvSpPr>
          <p:cNvPr id="41986" name="Undertittel 4"/>
          <p:cNvSpPr>
            <a:spLocks noGrp="1"/>
          </p:cNvSpPr>
          <p:nvPr>
            <p:ph type="subTitle" idx="1"/>
          </p:nvPr>
        </p:nvSpPr>
        <p:spPr>
          <a:xfrm>
            <a:off x="787400" y="2881313"/>
            <a:ext cx="7497763" cy="1284287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nb-NO" altLang="nb-NO" dirty="0" smtClean="0"/>
              <a:t>2016-01-09 – Partnerforum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David Norheim</a:t>
            </a:r>
          </a:p>
          <a:p>
            <a:pPr eaLnBrk="1" hangingPunct="1"/>
            <a:r>
              <a:rPr lang="nb-NO" altLang="nb-NO" dirty="0" smtClean="0"/>
              <a:t>Fagdirektør</a:t>
            </a:r>
          </a:p>
          <a:p>
            <a:pPr eaLnBrk="1" hangingPunct="1"/>
            <a:r>
              <a:rPr lang="nb-NO" altLang="nb-NO" dirty="0" smtClean="0"/>
              <a:t>Brønnøysundregistrene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5"/>
          <p:cNvGrpSpPr>
            <a:grpSpLocks/>
          </p:cNvGrpSpPr>
          <p:nvPr/>
        </p:nvGrpSpPr>
        <p:grpSpPr bwMode="auto">
          <a:xfrm>
            <a:off x="1743075" y="1252538"/>
            <a:ext cx="7251700" cy="5462587"/>
            <a:chOff x="1445782" y="576732"/>
            <a:chExt cx="7251316" cy="546369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82" y="576732"/>
              <a:ext cx="7251316" cy="546369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7" name="TekstSylinder 4"/>
            <p:cNvSpPr txBox="1">
              <a:spLocks noChangeArrowheads="1"/>
            </p:cNvSpPr>
            <p:nvPr/>
          </p:nvSpPr>
          <p:spPr bwMode="auto">
            <a:xfrm>
              <a:off x="4234112" y="1961031"/>
              <a:ext cx="1895909" cy="292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300" dirty="0">
                  <a:solidFill>
                    <a:srgbClr val="FFFFFF"/>
                  </a:solidFill>
                </a:rPr>
                <a:t>Tverrsektorielle tjenester</a:t>
              </a: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4220585" y="2806035"/>
              <a:ext cx="2541453" cy="381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000" dirty="0">
                  <a:solidFill>
                    <a:srgbClr val="004367">
                      <a:lumMod val="75000"/>
                    </a:srgbClr>
                  </a:solidFill>
                </a:rPr>
                <a:t>Koordinator for leveranse av tverrsektorielle tjenester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2391882" y="1781889"/>
              <a:ext cx="1447723" cy="2429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100" dirty="0">
                  <a:solidFill>
                    <a:srgbClr val="004367">
                      <a:lumMod val="75000"/>
                    </a:srgbClr>
                  </a:solidFill>
                </a:rPr>
                <a:t>Kataloger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3115744" y="4063590"/>
              <a:ext cx="919114" cy="7494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100" dirty="0">
                  <a:solidFill>
                    <a:srgbClr val="004367">
                      <a:lumMod val="75000"/>
                    </a:srgbClr>
                  </a:solidFill>
                </a:rPr>
                <a:t>Eksterne informasjons-kilder og tjenester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4520607" y="3911159"/>
              <a:ext cx="1479472" cy="242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100" dirty="0">
                  <a:solidFill>
                    <a:srgbClr val="004367">
                      <a:lumMod val="75000"/>
                    </a:srgbClr>
                  </a:solidFill>
                </a:rPr>
                <a:t>Informasjonskilder       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6528688" y="3944503"/>
              <a:ext cx="1068331" cy="241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100" dirty="0">
                  <a:solidFill>
                    <a:srgbClr val="004367">
                      <a:lumMod val="75000"/>
                    </a:srgbClr>
                  </a:solidFill>
                </a:rPr>
                <a:t>Tjenester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 rot="5400000">
              <a:off x="237285" y="3393594"/>
              <a:ext cx="3704390" cy="503210"/>
            </a:xfrm>
            <a:prstGeom prst="rect">
              <a:avLst/>
            </a:prstGeom>
            <a:solidFill>
              <a:srgbClr val="00038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400" dirty="0">
                  <a:solidFill>
                    <a:srgbClr val="FFFFFF"/>
                  </a:solidFill>
                </a:rPr>
                <a:t>Styring og klargjøring av tverrsektorielle tjenester  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 rot="5400000">
              <a:off x="6259147" y="3459468"/>
              <a:ext cx="3704391" cy="349232"/>
            </a:xfrm>
            <a:prstGeom prst="rect">
              <a:avLst/>
            </a:prstGeom>
            <a:solidFill>
              <a:srgbClr val="00038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dirty="0">
                  <a:solidFill>
                    <a:prstClr val="white"/>
                  </a:solidFill>
                </a:rPr>
                <a:t>Sikkerhet og personvern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1042" y="754532"/>
              <a:ext cx="791174" cy="5486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</p:grpSp>
      <p:sp>
        <p:nvSpPr>
          <p:cNvPr id="665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Digitalisering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128588" y="1658938"/>
            <a:ext cx="1200150" cy="698500"/>
          </a:xfrm>
          <a:prstGeom prst="wedgeRectCallout">
            <a:avLst>
              <a:gd name="adj1" fmla="val 208691"/>
              <a:gd name="adj2" fmla="val 557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prstClr val="black"/>
                </a:solidFill>
              </a:rPr>
              <a:t>Felles datakatalog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128588" y="3481388"/>
            <a:ext cx="1200150" cy="698500"/>
          </a:xfrm>
          <a:prstGeom prst="wedgeRectCallout">
            <a:avLst>
              <a:gd name="adj1" fmla="val 108691"/>
              <a:gd name="adj2" fmla="val 652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prstClr val="black"/>
                </a:solidFill>
              </a:rPr>
              <a:t>Rammeverk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28588" y="5486400"/>
            <a:ext cx="1200150" cy="696913"/>
          </a:xfrm>
          <a:prstGeom prst="wedgeRectCallout">
            <a:avLst>
              <a:gd name="adj1" fmla="val 340120"/>
              <a:gd name="adj2" fmla="val 261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prstClr val="black"/>
                </a:solidFill>
              </a:rPr>
              <a:t>Orden i eget hus</a:t>
            </a:r>
            <a:endParaRPr lang="nb-NO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Plassholder for innhold 3"/>
          <p:cNvSpPr>
            <a:spLocks noGrp="1"/>
          </p:cNvSpPr>
          <p:nvPr>
            <p:ph idx="1"/>
          </p:nvPr>
        </p:nvSpPr>
        <p:spPr>
          <a:xfrm>
            <a:off x="723900" y="1366838"/>
            <a:ext cx="7708900" cy="4922837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nb-NO" altLang="nb-NO" smtClean="0"/>
              <a:t>Formålet med prosjektet «felles datakatalog» er å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nb-NO" altLang="nb-NO" smtClean="0"/>
          </a:p>
        </p:txBody>
      </p:sp>
      <p:sp>
        <p:nvSpPr>
          <p:cNvPr id="1597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Formål «Felles datakatalog»</a:t>
            </a:r>
          </a:p>
        </p:txBody>
      </p:sp>
      <p:sp>
        <p:nvSpPr>
          <p:cNvPr id="159747" name="Rektangel 2"/>
          <p:cNvSpPr>
            <a:spLocks noChangeArrowheads="1"/>
          </p:cNvSpPr>
          <p:nvPr/>
        </p:nvSpPr>
        <p:spPr bwMode="auto">
          <a:xfrm>
            <a:off x="1423988" y="2584450"/>
            <a:ext cx="67103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altLang="nb-NO" sz="2800"/>
              <a:t>skape en samlet </a:t>
            </a:r>
            <a:r>
              <a:rPr lang="nb-NO" altLang="nb-NO" sz="2800" b="1" u="sng">
                <a:solidFill>
                  <a:srgbClr val="FF0000"/>
                </a:solidFill>
              </a:rPr>
              <a:t>oversikt over data og begreper</a:t>
            </a:r>
            <a:r>
              <a:rPr lang="nb-NO" altLang="nb-NO" sz="2800" b="1"/>
              <a:t> </a:t>
            </a:r>
            <a:r>
              <a:rPr lang="nb-NO" altLang="nb-NO" sz="2800"/>
              <a:t>som understøtter </a:t>
            </a:r>
            <a:r>
              <a:rPr lang="nb-NO" altLang="nb-NO" sz="2800" b="1" u="sng">
                <a:solidFill>
                  <a:srgbClr val="FF0000"/>
                </a:solidFill>
              </a:rPr>
              <a:t>digitalisering</a:t>
            </a:r>
            <a:r>
              <a:rPr lang="nb-NO" altLang="nb-NO" sz="2800"/>
              <a:t> og </a:t>
            </a:r>
            <a:r>
              <a:rPr lang="nb-NO" altLang="nb-NO" sz="2800" b="1" u="sng">
                <a:solidFill>
                  <a:srgbClr val="FF0000"/>
                </a:solidFill>
              </a:rPr>
              <a:t>regelverksutvikling</a:t>
            </a:r>
            <a:r>
              <a:rPr lang="nb-NO" altLang="nb-NO" sz="2800"/>
              <a:t> og </a:t>
            </a:r>
            <a:r>
              <a:rPr lang="nb-NO" altLang="nb-NO" sz="2800" b="1" u="sng">
                <a:solidFill>
                  <a:srgbClr val="FF0000"/>
                </a:solidFill>
              </a:rPr>
              <a:t>øvrig forenkling</a:t>
            </a:r>
            <a:r>
              <a:rPr lang="nb-NO" altLang="nb-NO" sz="2800" b="1"/>
              <a:t> </a:t>
            </a:r>
            <a:r>
              <a:rPr lang="nb-NO" altLang="nb-NO" sz="2800"/>
              <a:t>i offentlig sektor og som </a:t>
            </a:r>
            <a:r>
              <a:rPr lang="nb-NO" altLang="nb-NO" sz="2800" b="1" u="sng">
                <a:solidFill>
                  <a:srgbClr val="FF0000"/>
                </a:solidFill>
              </a:rPr>
              <a:t>et første nødvendig steg mot «Once Only»</a:t>
            </a:r>
            <a:r>
              <a:rPr lang="nb-NO" altLang="nb-NO" sz="2800"/>
              <a:t>.</a:t>
            </a:r>
            <a:endParaRPr lang="nb-NO" altLang="nb-NO" sz="2800" u="sng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SKATE Strategisk tiltak (ST) 4.2 «Felles datakatalog»</a:t>
            </a:r>
          </a:p>
        </p:txBody>
      </p:sp>
      <p:pic>
        <p:nvPicPr>
          <p:cNvPr id="16179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14182" b="5879"/>
          <a:stretch>
            <a:fillRect/>
          </a:stretch>
        </p:blipFill>
        <p:spPr bwMode="auto">
          <a:xfrm>
            <a:off x="1763713" y="1193800"/>
            <a:ext cx="56800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eforklaring formet som et rektangel 9"/>
          <p:cNvSpPr/>
          <p:nvPr/>
        </p:nvSpPr>
        <p:spPr>
          <a:xfrm>
            <a:off x="7605713" y="1354138"/>
            <a:ext cx="1430337" cy="863600"/>
          </a:xfrm>
          <a:prstGeom prst="wedgeRectCallout">
            <a:avLst>
              <a:gd name="adj1" fmla="val -79456"/>
              <a:gd name="adj2" fmla="val -755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altLang="nb-NO" sz="1800">
                <a:solidFill>
                  <a:srgbClr val="BFBFBF"/>
                </a:solidFill>
              </a:rPr>
              <a:t>ST 4.4</a:t>
            </a:r>
          </a:p>
          <a:p>
            <a:pPr algn="ctr" eaLnBrk="1" hangingPunct="1"/>
            <a:r>
              <a:rPr lang="nb-NO" altLang="nb-NO" sz="1800">
                <a:solidFill>
                  <a:srgbClr val="BFBFBF"/>
                </a:solidFill>
              </a:rPr>
              <a:t>Tilgjengelig-gjøring</a:t>
            </a:r>
          </a:p>
        </p:txBody>
      </p:sp>
      <p:sp>
        <p:nvSpPr>
          <p:cNvPr id="11" name="Bildeforklaring formet som et rektangel 10"/>
          <p:cNvSpPr/>
          <p:nvPr/>
        </p:nvSpPr>
        <p:spPr>
          <a:xfrm>
            <a:off x="179388" y="1346200"/>
            <a:ext cx="1296987" cy="863600"/>
          </a:xfrm>
          <a:prstGeom prst="wedgeRectCallout">
            <a:avLst>
              <a:gd name="adj1" fmla="val 74555"/>
              <a:gd name="adj2" fmla="val -606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ST 4.3</a:t>
            </a:r>
          </a:p>
          <a:p>
            <a:pPr algn="ctr">
              <a:defRPr/>
            </a:pP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Tjeneste oversikt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9099"/>
              </p:ext>
            </p:extLst>
          </p:nvPr>
        </p:nvGraphicFramePr>
        <p:xfrm>
          <a:off x="723900" y="1366838"/>
          <a:ext cx="77089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sz="2500" smtClean="0"/>
              <a:t>Datahierarki </a:t>
            </a:r>
            <a:br>
              <a:rPr lang="nb-NO" altLang="nb-NO" sz="2500" smtClean="0"/>
            </a:br>
            <a:r>
              <a:rPr lang="nb-NO" altLang="nb-NO" sz="2500" smtClean="0"/>
              <a:t>– det viktigste (for tverrsektorielle tjenester) på toppen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776288" y="1825625"/>
            <a:ext cx="1119187" cy="4464050"/>
          </a:xfrm>
          <a:prstGeom prst="downArrow">
            <a:avLst>
              <a:gd name="adj1" fmla="val 50000"/>
              <a:gd name="adj2" fmla="val 5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nb-NO" sz="3200" dirty="0" err="1"/>
              <a:t>Samfunnsnytte</a:t>
            </a:r>
            <a:endParaRPr lang="nb-NO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Bild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90838"/>
            <a:ext cx="7740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3457575" cy="773112"/>
          </a:xfrm>
        </p:spPr>
        <p:txBody>
          <a:bodyPr>
            <a:normAutofit fontScale="90000"/>
          </a:bodyPr>
          <a:lstStyle/>
          <a:p>
            <a:r>
              <a:rPr lang="nb-NO" altLang="nb-NO" sz="2400" dirty="0" smtClean="0"/>
              <a:t>Brukerreiser </a:t>
            </a:r>
            <a:br>
              <a:rPr lang="nb-NO" altLang="nb-NO" sz="2400" dirty="0" smtClean="0"/>
            </a:br>
            <a:r>
              <a:rPr lang="nb-NO" altLang="nb-NO" sz="2400" dirty="0" smtClean="0"/>
              <a:t>- start ny bedrift/restaurant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9475" y="3530600"/>
            <a:ext cx="288925" cy="728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b-N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1763713" y="3068638"/>
            <a:ext cx="215900" cy="119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b-N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Rett linje 3"/>
          <p:cNvCxnSpPr>
            <a:cxnSpLocks noChangeShapeType="1"/>
          </p:cNvCxnSpPr>
          <p:nvPr/>
        </p:nvCxnSpPr>
        <p:spPr bwMode="auto">
          <a:xfrm>
            <a:off x="1214438" y="-93663"/>
            <a:ext cx="765175" cy="3090863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Rett linje 9"/>
          <p:cNvCxnSpPr>
            <a:cxnSpLocks noChangeShapeType="1"/>
          </p:cNvCxnSpPr>
          <p:nvPr/>
        </p:nvCxnSpPr>
        <p:spPr bwMode="auto">
          <a:xfrm flipH="1">
            <a:off x="1214438" y="4259263"/>
            <a:ext cx="765175" cy="2690812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Rett linje 12"/>
          <p:cNvCxnSpPr>
            <a:cxnSpLocks noChangeShapeType="1"/>
            <a:stCxn id="8" idx="0"/>
          </p:cNvCxnSpPr>
          <p:nvPr/>
        </p:nvCxnSpPr>
        <p:spPr bwMode="auto">
          <a:xfrm flipH="1" flipV="1">
            <a:off x="0" y="-93663"/>
            <a:ext cx="1871663" cy="3162301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tt linje 14"/>
          <p:cNvCxnSpPr>
            <a:cxnSpLocks noChangeShapeType="1"/>
          </p:cNvCxnSpPr>
          <p:nvPr/>
        </p:nvCxnSpPr>
        <p:spPr bwMode="auto">
          <a:xfrm flipH="1">
            <a:off x="0" y="4259263"/>
            <a:ext cx="1763713" cy="2690812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89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1214438" cy="7043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Rett linje 19"/>
          <p:cNvCxnSpPr>
            <a:cxnSpLocks noChangeShapeType="1"/>
          </p:cNvCxnSpPr>
          <p:nvPr/>
        </p:nvCxnSpPr>
        <p:spPr bwMode="auto">
          <a:xfrm flipH="1">
            <a:off x="3419475" y="93663"/>
            <a:ext cx="2305050" cy="3481387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ett linje 25"/>
          <p:cNvCxnSpPr>
            <a:cxnSpLocks noChangeShapeType="1"/>
          </p:cNvCxnSpPr>
          <p:nvPr/>
        </p:nvCxnSpPr>
        <p:spPr bwMode="auto">
          <a:xfrm flipH="1">
            <a:off x="3708400" y="93663"/>
            <a:ext cx="4124325" cy="3481387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Rett linje 28"/>
          <p:cNvCxnSpPr>
            <a:cxnSpLocks noChangeShapeType="1"/>
          </p:cNvCxnSpPr>
          <p:nvPr/>
        </p:nvCxnSpPr>
        <p:spPr bwMode="auto">
          <a:xfrm flipH="1" flipV="1">
            <a:off x="3708400" y="4259263"/>
            <a:ext cx="4124325" cy="2547937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Rett linje 31"/>
          <p:cNvCxnSpPr>
            <a:cxnSpLocks noChangeShapeType="1"/>
          </p:cNvCxnSpPr>
          <p:nvPr/>
        </p:nvCxnSpPr>
        <p:spPr bwMode="auto">
          <a:xfrm flipH="1" flipV="1">
            <a:off x="3419475" y="4259263"/>
            <a:ext cx="2305050" cy="2598737"/>
          </a:xfrm>
          <a:prstGeom prst="line">
            <a:avLst/>
          </a:prstGeom>
          <a:noFill/>
          <a:ln w="9525">
            <a:solidFill>
              <a:srgbClr val="FFCCCC"/>
            </a:solidFill>
            <a:prstDash val="lg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8974" name="Bil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 t="45799" r="54791" b="2103"/>
          <a:stretch>
            <a:fillRect/>
          </a:stretch>
        </p:blipFill>
        <p:spPr bwMode="auto">
          <a:xfrm>
            <a:off x="5724525" y="93663"/>
            <a:ext cx="2108200" cy="6713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8125" y="125413"/>
            <a:ext cx="3636963" cy="13890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EKSEMPELETS MAKT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26 skjema – hvorav 11 på papir</a:t>
            </a:r>
          </a:p>
          <a:p>
            <a:r>
              <a:rPr lang="nb-NO" altLang="nb-NO" dirty="0"/>
              <a:t>Til tross for at etablereren i enkelte tilfeller kan fylle ut alle skjema elektronisk er det veldig få opplysninger som hentes inn automatisk </a:t>
            </a:r>
            <a:endParaRPr lang="nb-NO" altLang="nb-NO" dirty="0" smtClean="0"/>
          </a:p>
          <a:p>
            <a:r>
              <a:rPr lang="nb-NO" altLang="nb-NO" dirty="0"/>
              <a:t>Mye informasjon samles inn, men blir ikke brukt (f.eks. Serveringskapasitet, Salgsareal, Åpningstider, Uteserveringstider) i det aktuelle </a:t>
            </a:r>
            <a:r>
              <a:rPr lang="nb-NO" altLang="nb-NO" dirty="0" smtClean="0"/>
              <a:t>steget</a:t>
            </a:r>
          </a:p>
          <a:p>
            <a:r>
              <a:rPr lang="nb-NO" altLang="nb-NO" dirty="0" smtClean="0"/>
              <a:t>Mye informasjon fylles inn flere ganger (Personnavn:14, virksomhetsnavn: 11,  e-post: 11,  gårds- og bruksnummer: 9,…)</a:t>
            </a:r>
          </a:p>
          <a:p>
            <a:endParaRPr lang="nb-NO" altLang="nb-NO" dirty="0" smtClean="0"/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nb-NO" altLang="nb-NO" dirty="0" smtClean="0"/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nb-NO" altLang="nb-NO" dirty="0"/>
          </a:p>
          <a:p>
            <a:endParaRPr lang="nb-NO" altLang="nb-NO" dirty="0" smtClean="0"/>
          </a:p>
          <a:p>
            <a:endParaRPr lang="nb-NO" alt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Foreløpig analyse – ny bedrift/restaurant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6238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400" smtClean="0"/>
              <a:t>Etablereren må fylle inn 26 skjema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550" y="1038225"/>
            <a:ext cx="7899400" cy="43799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nb-NO" altLang="nb-NO" sz="1600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I løpet av </a:t>
            </a:r>
            <a:r>
              <a:rPr lang="nb-NO" altLang="nb-NO" sz="1600" dirty="0" err="1">
                <a:solidFill>
                  <a:srgbClr val="000000"/>
                </a:solidFill>
                <a:latin typeface="Arial" pitchFamily="34" charset="0"/>
              </a:rPr>
              <a:t>etablereringsprosessen</a:t>
            </a: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 og første driftssyklus kan etablererne risikere å fylle ut opptil 26 skjema</a:t>
            </a:r>
            <a:b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</a:br>
            <a:endParaRPr lang="nb-NO" altLang="nb-NO" sz="1600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Av disse kan opptil: </a:t>
            </a:r>
          </a:p>
          <a:p>
            <a:pPr lvl="1"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11 være «fysiske» skjema (åtte statlige, tre kommunale)</a:t>
            </a:r>
          </a:p>
          <a:p>
            <a:pPr lvl="1"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15 elektroniske skjema (elleve statlige, to kommunale og to private)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(Merk at antall, samt fordeling mellom fysiske og elektroniske varierer mellom kommunene)</a:t>
            </a:r>
          </a:p>
          <a:p>
            <a:pPr defTabSz="914400" eaLnBrk="1" hangingPunct="1">
              <a:buFont typeface="Arial" pitchFamily="34" charset="0"/>
              <a:buChar char="•"/>
            </a:pPr>
            <a:endParaRPr lang="nb-NO" altLang="nb-NO" sz="1600" dirty="0">
              <a:solidFill>
                <a:srgbClr val="000000"/>
              </a:solidFill>
              <a:latin typeface="Arial" pitchFamily="34" charset="0"/>
            </a:endParaRPr>
          </a:p>
          <a:p>
            <a:pPr defTabSz="914400" eaLnBrk="1" hangingPunct="1"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Til tross for at etablereren i enkelte tilfeller kan fylle ut alle skjema elektronisk er det veldig få opplysninger som hentes inn automatisk </a:t>
            </a:r>
          </a:p>
        </p:txBody>
      </p:sp>
      <p:cxnSp>
        <p:nvCxnSpPr>
          <p:cNvPr id="169988" name="Straight Connector 4"/>
          <p:cNvCxnSpPr>
            <a:cxnSpLocks noChangeShapeType="1"/>
          </p:cNvCxnSpPr>
          <p:nvPr/>
        </p:nvCxnSpPr>
        <p:spPr bwMode="auto">
          <a:xfrm>
            <a:off x="155575" y="996950"/>
            <a:ext cx="87693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ktangel 3"/>
          <p:cNvSpPr/>
          <p:nvPr/>
        </p:nvSpPr>
        <p:spPr>
          <a:xfrm>
            <a:off x="590987" y="4581128"/>
            <a:ext cx="8120965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000000"/>
                </a:solidFill>
              </a:rPr>
              <a:t>Departementene skal innen utgangen av 2017 kartlegge potensialet for digitalisering av tjenester og arbeidsprosesser, og utarbeide planer for hvordan alle egnede tjenester skal gjøres tilgjengelig digitalt.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i="1" dirty="0">
                <a:solidFill>
                  <a:srgbClr val="FFFFFF"/>
                </a:solidFill>
              </a:rPr>
              <a:t>Digitaliseringsrundskrivet 25/11-2016</a:t>
            </a:r>
            <a:endParaRPr lang="nb-NO" i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400" smtClean="0"/>
              <a:t>Eksempel </a:t>
            </a:r>
            <a:r>
              <a:rPr lang="nb-NO" altLang="en-US" sz="2400" smtClean="0"/>
              <a:t>“</a:t>
            </a:r>
            <a:r>
              <a:rPr lang="nb-NO" altLang="ja-JP" sz="2400" smtClean="0"/>
              <a:t>Need to know</a:t>
            </a:r>
            <a:r>
              <a:rPr lang="nb-NO" altLang="en-US" sz="2400" smtClean="0"/>
              <a:t>”</a:t>
            </a:r>
            <a:r>
              <a:rPr lang="nb-NO" altLang="ja-JP" sz="2400" smtClean="0"/>
              <a:t> - Mattilsynet</a:t>
            </a:r>
            <a:endParaRPr lang="nb-NO" altLang="nb-NO" sz="2400" smtClean="0"/>
          </a:p>
        </p:txBody>
      </p:sp>
      <p:sp>
        <p:nvSpPr>
          <p:cNvPr id="3" name="TextBox 2"/>
          <p:cNvSpPr txBox="1"/>
          <p:nvPr/>
        </p:nvSpPr>
        <p:spPr>
          <a:xfrm>
            <a:off x="479425" y="1376363"/>
            <a:ext cx="7899400" cy="4378325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  <a:buClr>
                <a:srgbClr val="FFFFFF"/>
              </a:buClr>
              <a:buFont typeface="Symbol" pitchFamily="18" charset="2"/>
              <a:buNone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Av alt etablererne registrerer hos Mattilsynet, er det kun følgende som benyttes: </a:t>
            </a:r>
            <a:r>
              <a:rPr lang="nb-NO" altLang="nb-NO" sz="1600" dirty="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defTabSz="914400">
              <a:spcBef>
                <a:spcPct val="5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B050"/>
                </a:solidFill>
                <a:latin typeface="Arial" pitchFamily="34" charset="0"/>
              </a:rPr>
              <a:t>«Opplysningen» om at man serverer mat til sluttbruker</a:t>
            </a:r>
          </a:p>
          <a:p>
            <a:pPr defTabSz="914400">
              <a:spcBef>
                <a:spcPct val="5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B050"/>
                </a:solidFill>
                <a:latin typeface="Arial" pitchFamily="34" charset="0"/>
              </a:rPr>
              <a:t>Virksomhetsnavn</a:t>
            </a:r>
          </a:p>
          <a:p>
            <a:pPr defTabSz="914400">
              <a:spcBef>
                <a:spcPct val="5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B050"/>
                </a:solidFill>
                <a:latin typeface="Arial" pitchFamily="34" charset="0"/>
              </a:rPr>
              <a:t>Kontaktperson</a:t>
            </a:r>
          </a:p>
          <a:p>
            <a:pPr defTabSz="914400">
              <a:spcBef>
                <a:spcPct val="5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B050"/>
                </a:solidFill>
                <a:latin typeface="Arial" pitchFamily="34" charset="0"/>
              </a:rPr>
              <a:t>Produksjonsform</a:t>
            </a:r>
          </a:p>
          <a:p>
            <a:pPr defTabSz="914400">
              <a:spcBef>
                <a:spcPct val="5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00B050"/>
                </a:solidFill>
                <a:latin typeface="Arial" pitchFamily="34" charset="0"/>
              </a:rPr>
              <a:t>Håndteringsfrom</a:t>
            </a: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nb-NO" altLang="nb-NO" sz="1600" dirty="0">
              <a:solidFill>
                <a:srgbClr val="FFFFFF"/>
              </a:solidFill>
              <a:latin typeface="Arial" pitchFamily="34" charset="0"/>
            </a:endParaRP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Symbol" pitchFamily="18" charset="2"/>
              <a:buNone/>
            </a:pPr>
            <a:r>
              <a:rPr lang="nb-NO" altLang="nb-NO" sz="1600" dirty="0">
                <a:solidFill>
                  <a:srgbClr val="000000"/>
                </a:solidFill>
                <a:latin typeface="Arial" pitchFamily="34" charset="0"/>
              </a:rPr>
              <a:t>Følgende opplysninger benyttes ikke:</a:t>
            </a:r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FF0000"/>
                </a:solidFill>
                <a:latin typeface="Arial" pitchFamily="34" charset="0"/>
              </a:rPr>
              <a:t>Beskrivelse av virksomhet/aktivitet</a:t>
            </a:r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FF0000"/>
                </a:solidFill>
                <a:latin typeface="Arial" pitchFamily="34" charset="0"/>
              </a:rPr>
              <a:t>Serveringskapasitet</a:t>
            </a:r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FF0000"/>
                </a:solidFill>
                <a:latin typeface="Arial" pitchFamily="34" charset="0"/>
              </a:rPr>
              <a:t>Salgsareal</a:t>
            </a:r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FF0000"/>
                </a:solidFill>
                <a:latin typeface="Arial" pitchFamily="34" charset="0"/>
              </a:rPr>
              <a:t>Åpningstider</a:t>
            </a:r>
          </a:p>
          <a:p>
            <a:pPr defTabSz="914400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nb-NO" altLang="nb-NO" sz="1600" dirty="0">
                <a:solidFill>
                  <a:srgbClr val="FF0000"/>
                </a:solidFill>
                <a:latin typeface="Arial" pitchFamily="34" charset="0"/>
              </a:rPr>
              <a:t>Uteserveringstider</a:t>
            </a: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Symbol" pitchFamily="18" charset="2"/>
              <a:buNone/>
            </a:pPr>
            <a:endParaRPr lang="nb-NO" altLang="nb-NO" sz="1600" dirty="0">
              <a:solidFill>
                <a:srgbClr val="FFFFFF"/>
              </a:solidFill>
              <a:latin typeface="Arial" pitchFamily="34" charset="0"/>
            </a:endParaRP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nb-NO" altLang="nb-NO" sz="1600" dirty="0">
              <a:solidFill>
                <a:srgbClr val="FFFFFF"/>
              </a:solidFill>
              <a:latin typeface="Arial" pitchFamily="34" charset="0"/>
            </a:endParaRP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nb-NO" altLang="nb-NO" sz="1600" dirty="0">
              <a:solidFill>
                <a:srgbClr val="FFFFFF"/>
              </a:solidFill>
              <a:latin typeface="Arial" pitchFamily="34" charset="0"/>
            </a:endParaRPr>
          </a:p>
          <a:p>
            <a:pPr defTabSz="914400">
              <a:spcBef>
                <a:spcPct val="50000"/>
              </a:spcBef>
              <a:buClr>
                <a:srgbClr val="FFFFFF"/>
              </a:buClr>
              <a:buFont typeface="Arial" pitchFamily="34" charset="0"/>
              <a:buAutoNum type="arabicPeriod"/>
            </a:pPr>
            <a:endParaRPr lang="nb-NO" altLang="nb-NO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71011" name="Straight Connector 3"/>
          <p:cNvCxnSpPr>
            <a:cxnSpLocks noChangeShapeType="1"/>
          </p:cNvCxnSpPr>
          <p:nvPr/>
        </p:nvCxnSpPr>
        <p:spPr bwMode="auto">
          <a:xfrm>
            <a:off x="155575" y="996950"/>
            <a:ext cx="87693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ktangel 4"/>
          <p:cNvSpPr/>
          <p:nvPr/>
        </p:nvSpPr>
        <p:spPr>
          <a:xfrm>
            <a:off x="4353658" y="3429000"/>
            <a:ext cx="4572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000000"/>
                </a:solidFill>
              </a:rPr>
              <a:t>«Som en del av arbeidet med digitalisering er det også viktig å vurdere hvorvidt et skjema virkelig er nødvendig»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FFFFFF"/>
                </a:solidFill>
              </a:rPr>
              <a:t> Digitaliseringsrundskrivet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400" smtClean="0"/>
              <a:t>Brudd på </a:t>
            </a:r>
            <a:r>
              <a:rPr lang="nb-NO" altLang="en-US" sz="2400" smtClean="0"/>
              <a:t>“</a:t>
            </a:r>
            <a:r>
              <a:rPr lang="nb-NO" altLang="ja-JP" sz="2400" smtClean="0"/>
              <a:t>Once Only</a:t>
            </a:r>
            <a:r>
              <a:rPr lang="nb-NO" altLang="en-US" sz="2400" smtClean="0"/>
              <a:t>”</a:t>
            </a:r>
            <a:r>
              <a:rPr lang="nb-NO" altLang="ja-JP" sz="2400" smtClean="0"/>
              <a:t> prinsippet – Topp 10</a:t>
            </a:r>
            <a:endParaRPr lang="nb-NO" altLang="nb-NO" sz="2400" smtClean="0"/>
          </a:p>
        </p:txBody>
      </p:sp>
      <p:cxnSp>
        <p:nvCxnSpPr>
          <p:cNvPr id="172035" name="Straight Connector 3"/>
          <p:cNvCxnSpPr>
            <a:cxnSpLocks noChangeShapeType="1"/>
          </p:cNvCxnSpPr>
          <p:nvPr/>
        </p:nvCxnSpPr>
        <p:spPr bwMode="auto">
          <a:xfrm>
            <a:off x="155575" y="996950"/>
            <a:ext cx="87693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1227138"/>
          <a:ext cx="4679950" cy="5127948"/>
        </p:xfrm>
        <a:graphic>
          <a:graphicData uri="http://schemas.openxmlformats.org/drawingml/2006/table">
            <a:tbl>
              <a:tblPr/>
              <a:tblGrid>
                <a:gridCol w="2339975"/>
                <a:gridCol w="2339975"/>
              </a:tblGrid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Informasjon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Antall registreringer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Personnavn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Virksomhetsnavn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E-post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Mobiltelefonnummer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Personadresse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Virksomhetsadresse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Kontaktperson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Gårdsnummer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Bruksnummer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Org.nr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Personnummer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50000"/>
                        </a:spcAft>
                        <a:buClr>
                          <a:schemeClr val="tx2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8"/>
                    </a:solidFill>
                  </a:tcPr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5220072" y="1772816"/>
            <a:ext cx="3892194" cy="175432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000000"/>
                </a:solidFill>
              </a:rPr>
              <a:t>Virksomheten skal gjenbruke informasjon, i stedet for å spørre brukerne på nytt om forhold de allerede har opplyst.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FFFFFF"/>
                </a:solidFill>
              </a:rPr>
              <a:t>Digitaliseringsrundskrivet 25/11/2016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57150" y="-17463"/>
            <a:ext cx="9144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4" name="Shape 1166"/>
          <p:cNvSpPr>
            <a:spLocks noGrp="1"/>
          </p:cNvSpPr>
          <p:nvPr>
            <p:ph type="title"/>
          </p:nvPr>
        </p:nvSpPr>
        <p:spPr>
          <a:xfrm>
            <a:off x="292100" y="115888"/>
            <a:ext cx="5773063" cy="638175"/>
          </a:xfrm>
        </p:spPr>
        <p:txBody>
          <a:bodyPr lIns="91425" tIns="45700" rIns="91425" bIns="45700">
            <a:normAutofit fontScale="90000"/>
          </a:bodyPr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b-NO" sz="1800" u="sng" dirty="0" err="1" smtClean="0">
                <a:solidFill>
                  <a:srgbClr val="000000"/>
                </a:solidFill>
                <a:sym typeface="Calibri" pitchFamily="34" charset="0"/>
              </a:rPr>
              <a:t>Begrepet</a:t>
            </a:r>
            <a:r>
              <a:rPr lang="en-US" altLang="nb-NO" sz="1800" u="sng" dirty="0" smtClean="0">
                <a:solidFill>
                  <a:srgbClr val="000000"/>
                </a:solidFill>
                <a:sym typeface="Calibri" pitchFamily="34" charset="0"/>
              </a:rPr>
              <a:t> «</a:t>
            </a:r>
            <a:r>
              <a:rPr lang="en-US" altLang="nb-NO" sz="1800" u="sng" dirty="0" err="1" smtClean="0">
                <a:solidFill>
                  <a:srgbClr val="000000"/>
                </a:solidFill>
                <a:sym typeface="Calibri" pitchFamily="34" charset="0"/>
              </a:rPr>
              <a:t>samboer</a:t>
            </a:r>
            <a:r>
              <a:rPr lang="en-US" altLang="nb-NO" sz="1800" u="sng" dirty="0" smtClean="0">
                <a:solidFill>
                  <a:srgbClr val="000000"/>
                </a:solidFill>
                <a:sym typeface="Calibri" pitchFamily="34" charset="0"/>
              </a:rPr>
              <a:t>»</a:t>
            </a:r>
            <a:r>
              <a:rPr lang="nb-NO" altLang="nb-NO" sz="1800" u="sng" dirty="0" smtClean="0">
                <a:solidFill>
                  <a:srgbClr val="000000"/>
                </a:solidFill>
                <a:sym typeface="Calibri" pitchFamily="34" charset="0"/>
              </a:rPr>
              <a:t> </a:t>
            </a:r>
            <a:br>
              <a:rPr lang="nb-NO" altLang="nb-NO" sz="1800" u="sng" dirty="0" smtClean="0">
                <a:solidFill>
                  <a:srgbClr val="000000"/>
                </a:solidFill>
                <a:sym typeface="Calibri" pitchFamily="34" charset="0"/>
              </a:rPr>
            </a:br>
            <a:r>
              <a:rPr lang="nb-NO" altLang="nb-NO" sz="1600" b="0" u="sng" dirty="0" smtClean="0">
                <a:solidFill>
                  <a:srgbClr val="000000"/>
                </a:solidFill>
                <a:sym typeface="Calibri" pitchFamily="34" charset="0"/>
              </a:rPr>
              <a:t>- lovgiver bruker samme ord for ulike avgrensninger, gjør det vanskelig å gjenbruke</a:t>
            </a:r>
            <a:endParaRPr lang="en-US" altLang="nb-NO" sz="1800" b="0" u="sng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grpSp>
        <p:nvGrpSpPr>
          <p:cNvPr id="1167" name="Shape 1167"/>
          <p:cNvGrpSpPr>
            <a:grpSpLocks/>
          </p:cNvGrpSpPr>
          <p:nvPr/>
        </p:nvGrpSpPr>
        <p:grpSpPr bwMode="auto">
          <a:xfrm>
            <a:off x="2066925" y="2495550"/>
            <a:ext cx="3316288" cy="4067175"/>
            <a:chOff x="6635102" y="1393621"/>
            <a:chExt cx="3316853" cy="4066769"/>
          </a:xfrm>
        </p:grpSpPr>
        <p:sp>
          <p:nvSpPr>
            <p:cNvPr id="1168" name="Shape 1168"/>
            <p:cNvSpPr/>
            <p:nvPr/>
          </p:nvSpPr>
          <p:spPr>
            <a:xfrm rot="8035212">
              <a:off x="7016550" y="2188680"/>
              <a:ext cx="2836580" cy="1481389"/>
            </a:xfrm>
            <a:prstGeom prst="ellipse">
              <a:avLst/>
            </a:prstGeom>
            <a:solidFill>
              <a:schemeClr val="accent4">
                <a:alpha val="24705"/>
              </a:schemeClr>
            </a:solidFill>
            <a:ln w="25400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0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28" name="Shape 1169"/>
            <p:cNvSpPr txBox="1">
              <a:spLocks noChangeArrowheads="1"/>
            </p:cNvSpPr>
            <p:nvPr/>
          </p:nvSpPr>
          <p:spPr bwMode="auto">
            <a:xfrm>
              <a:off x="6635102" y="5183491"/>
              <a:ext cx="208829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7030A0"/>
                  </a:solidFill>
                  <a:sym typeface="Calibri" pitchFamily="34" charset="0"/>
                </a:rPr>
                <a:t>Folketrygdloven § 9-6</a:t>
              </a:r>
            </a:p>
          </p:txBody>
        </p:sp>
        <p:sp>
          <p:nvSpPr>
            <p:cNvPr id="57429" name="Shape 1170"/>
            <p:cNvSpPr txBox="1">
              <a:spLocks noChangeArrowheads="1"/>
            </p:cNvSpPr>
            <p:nvPr/>
          </p:nvSpPr>
          <p:spPr bwMode="auto">
            <a:xfrm>
              <a:off x="7054504" y="3261673"/>
              <a:ext cx="1728299" cy="73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5F497A"/>
                  </a:solidFill>
                  <a:sym typeface="Calibri" pitchFamily="34" charset="0"/>
                </a:rPr>
                <a:t>Bodd sammen</a:t>
              </a:r>
              <a:br>
                <a:rPr lang="en-US" altLang="nb-NO" sz="1000">
                  <a:solidFill>
                    <a:srgbClr val="5F497A"/>
                  </a:solidFill>
                  <a:sym typeface="Calibri" pitchFamily="34" charset="0"/>
                </a:rPr>
              </a:br>
              <a:r>
                <a:rPr lang="en-US" altLang="nb-NO" sz="1000">
                  <a:solidFill>
                    <a:srgbClr val="5F497A"/>
                  </a:solidFill>
                  <a:sym typeface="Calibri" pitchFamily="34" charset="0"/>
                </a:rPr>
                <a:t>i minst 12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5F497A"/>
                  </a:solidFill>
                  <a:sym typeface="Calibri" pitchFamily="34" charset="0"/>
                </a:rPr>
                <a:t>måneder</a:t>
              </a:r>
            </a:p>
          </p:txBody>
        </p:sp>
      </p:grpSp>
      <p:grpSp>
        <p:nvGrpSpPr>
          <p:cNvPr id="1171" name="Shape 1171"/>
          <p:cNvGrpSpPr>
            <a:grpSpLocks/>
          </p:cNvGrpSpPr>
          <p:nvPr/>
        </p:nvGrpSpPr>
        <p:grpSpPr bwMode="auto">
          <a:xfrm>
            <a:off x="92075" y="2390775"/>
            <a:ext cx="5111750" cy="3894138"/>
            <a:chOff x="107505" y="2276872"/>
            <a:chExt cx="5112600" cy="3895162"/>
          </a:xfrm>
        </p:grpSpPr>
        <p:sp>
          <p:nvSpPr>
            <p:cNvPr id="57424" name="Shape 1172"/>
            <p:cNvSpPr>
              <a:spLocks noChangeArrowheads="1"/>
            </p:cNvSpPr>
            <p:nvPr/>
          </p:nvSpPr>
          <p:spPr bwMode="auto">
            <a:xfrm>
              <a:off x="107505" y="2276872"/>
              <a:ext cx="5112600" cy="1944300"/>
            </a:xfrm>
            <a:prstGeom prst="ellipse">
              <a:avLst/>
            </a:prstGeom>
            <a:solidFill>
              <a:schemeClr val="accent1">
                <a:alpha val="24706"/>
              </a:schemeClr>
            </a:solidFill>
            <a:ln w="25400">
              <a:solidFill>
                <a:srgbClr val="395E8A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57425" name="Shape 1173"/>
            <p:cNvSpPr txBox="1">
              <a:spLocks noChangeArrowheads="1"/>
            </p:cNvSpPr>
            <p:nvPr/>
          </p:nvSpPr>
          <p:spPr bwMode="auto">
            <a:xfrm>
              <a:off x="2610917" y="5914369"/>
              <a:ext cx="1692032" cy="25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4367"/>
                  </a:solidFill>
                  <a:sym typeface="Calibri" pitchFamily="34" charset="0"/>
                </a:rPr>
                <a:t>Folketrygdloven</a:t>
              </a:r>
              <a:r>
                <a:rPr lang="en-US" altLang="nb-NO" sz="1000" b="1">
                  <a:solidFill>
                    <a:srgbClr val="616567"/>
                  </a:solidFill>
                  <a:sym typeface="Calibri" pitchFamily="34" charset="0"/>
                </a:rPr>
                <a:t> </a:t>
              </a:r>
              <a:r>
                <a:rPr lang="en-US" altLang="nb-NO" sz="1000" b="1">
                  <a:solidFill>
                    <a:srgbClr val="004367"/>
                  </a:solidFill>
                  <a:sym typeface="Calibri" pitchFamily="34" charset="0"/>
                </a:rPr>
                <a:t>§ 3-2</a:t>
              </a:r>
            </a:p>
          </p:txBody>
        </p:sp>
        <p:sp>
          <p:nvSpPr>
            <p:cNvPr id="57426" name="Shape 1174"/>
            <p:cNvSpPr>
              <a:spLocks noChangeArrowheads="1"/>
            </p:cNvSpPr>
            <p:nvPr/>
          </p:nvSpPr>
          <p:spPr bwMode="auto">
            <a:xfrm>
              <a:off x="168752" y="2606533"/>
              <a:ext cx="1960200" cy="138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SzPct val="25000"/>
              </a:pPr>
              <a:r>
                <a:rPr lang="en-US" altLang="nb-NO" sz="1000">
                  <a:solidFill>
                    <a:srgbClr val="366092"/>
                  </a:solidFill>
                  <a:sym typeface="Calibri" pitchFamily="34" charset="0"/>
                </a:rPr>
                <a:t>[…] med mindre de</a:t>
              </a:r>
            </a:p>
            <a:p>
              <a:pPr algn="r" eaLnBrk="1" hangingPunct="1">
                <a:buSzPct val="25000"/>
              </a:pPr>
              <a:r>
                <a:rPr lang="en-US" altLang="nb-NO" sz="1000">
                  <a:solidFill>
                    <a:srgbClr val="366092"/>
                  </a:solidFill>
                  <a:sym typeface="Calibri" pitchFamily="34" charset="0"/>
                </a:rPr>
                <a:t>bor i hver sin boenhet i et hus med mer enn fire selvstendige og klart atskilte boenheter.</a:t>
              </a:r>
            </a:p>
            <a:p>
              <a:pPr algn="r" eaLnBrk="1" hangingPunct="1">
                <a:buSzPct val="25000"/>
              </a:pPr>
              <a:r>
                <a:rPr lang="en-US" altLang="nb-NO" sz="1000">
                  <a:solidFill>
                    <a:srgbClr val="366092"/>
                  </a:solidFill>
                  <a:sym typeface="Calibri" pitchFamily="34" charset="0"/>
                </a:rPr>
                <a:t> </a:t>
              </a:r>
            </a:p>
          </p:txBody>
        </p:sp>
      </p:grpSp>
      <p:grpSp>
        <p:nvGrpSpPr>
          <p:cNvPr id="1175" name="Shape 1175"/>
          <p:cNvGrpSpPr>
            <a:grpSpLocks/>
          </p:cNvGrpSpPr>
          <p:nvPr/>
        </p:nvGrpSpPr>
        <p:grpSpPr bwMode="auto">
          <a:xfrm>
            <a:off x="1841500" y="866775"/>
            <a:ext cx="4343400" cy="5957888"/>
            <a:chOff x="1876447" y="744589"/>
            <a:chExt cx="4342879" cy="5957405"/>
          </a:xfrm>
        </p:grpSpPr>
        <p:sp>
          <p:nvSpPr>
            <p:cNvPr id="1176" name="Shape 1176"/>
            <p:cNvSpPr/>
            <p:nvPr/>
          </p:nvSpPr>
          <p:spPr>
            <a:xfrm>
              <a:off x="2124067" y="744589"/>
              <a:ext cx="4095259" cy="3260461"/>
            </a:xfrm>
            <a:prstGeom prst="ellipse">
              <a:avLst/>
            </a:prstGeom>
            <a:solidFill>
              <a:schemeClr val="accent5">
                <a:alpha val="24705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0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23" name="Shape 1177"/>
            <p:cNvSpPr txBox="1">
              <a:spLocks noChangeArrowheads="1"/>
            </p:cNvSpPr>
            <p:nvPr/>
          </p:nvSpPr>
          <p:spPr bwMode="auto">
            <a:xfrm>
              <a:off x="1876447" y="6425095"/>
              <a:ext cx="26643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FF0000"/>
                  </a:solidFill>
                  <a:sym typeface="Calibri" pitchFamily="34" charset="0"/>
                </a:rPr>
                <a:t>Samordningsloven § 22</a:t>
              </a:r>
            </a:p>
          </p:txBody>
        </p:sp>
      </p:grpSp>
      <p:grpSp>
        <p:nvGrpSpPr>
          <p:cNvPr id="1178" name="Shape 1178"/>
          <p:cNvGrpSpPr>
            <a:grpSpLocks/>
          </p:cNvGrpSpPr>
          <p:nvPr/>
        </p:nvGrpSpPr>
        <p:grpSpPr bwMode="auto">
          <a:xfrm>
            <a:off x="3595688" y="2784475"/>
            <a:ext cx="1666875" cy="3289300"/>
            <a:chOff x="3671473" y="2636911"/>
            <a:chExt cx="1666799" cy="3288249"/>
          </a:xfrm>
        </p:grpSpPr>
        <p:sp>
          <p:nvSpPr>
            <p:cNvPr id="57420" name="Shape 1179"/>
            <p:cNvSpPr txBox="1">
              <a:spLocks noChangeArrowheads="1"/>
            </p:cNvSpPr>
            <p:nvPr/>
          </p:nvSpPr>
          <p:spPr bwMode="auto">
            <a:xfrm>
              <a:off x="3671473" y="5648260"/>
              <a:ext cx="166679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C619B8"/>
                  </a:solidFill>
                  <a:sym typeface="Calibri" pitchFamily="34" charset="0"/>
                </a:rPr>
                <a:t>Forskotteringsloven § 5</a:t>
              </a:r>
            </a:p>
          </p:txBody>
        </p:sp>
        <p:sp>
          <p:nvSpPr>
            <p:cNvPr id="57421" name="Shape 1180"/>
            <p:cNvSpPr>
              <a:spLocks noChangeArrowheads="1"/>
            </p:cNvSpPr>
            <p:nvPr/>
          </p:nvSpPr>
          <p:spPr bwMode="auto">
            <a:xfrm>
              <a:off x="3707903" y="2636911"/>
              <a:ext cx="1584300" cy="1440300"/>
            </a:xfrm>
            <a:prstGeom prst="ellipse">
              <a:avLst/>
            </a:prstGeom>
            <a:solidFill>
              <a:srgbClr val="C619B8">
                <a:alpha val="24706"/>
              </a:srgbClr>
            </a:solidFill>
            <a:ln w="25400">
              <a:solidFill>
                <a:srgbClr val="C619B8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000000"/>
                </a:solidFill>
                <a:sym typeface="Calibri" pitchFamily="34" charset="0"/>
              </a:endParaRPr>
            </a:p>
          </p:txBody>
        </p:sp>
      </p:grpSp>
      <p:grpSp>
        <p:nvGrpSpPr>
          <p:cNvPr id="1181" name="Shape 1181"/>
          <p:cNvGrpSpPr>
            <a:grpSpLocks/>
          </p:cNvGrpSpPr>
          <p:nvPr/>
        </p:nvGrpSpPr>
        <p:grpSpPr bwMode="auto">
          <a:xfrm>
            <a:off x="339725" y="2316163"/>
            <a:ext cx="6024563" cy="3968750"/>
            <a:chOff x="349022" y="2185826"/>
            <a:chExt cx="6023317" cy="3969312"/>
          </a:xfrm>
        </p:grpSpPr>
        <p:sp>
          <p:nvSpPr>
            <p:cNvPr id="57417" name="Shape 1182"/>
            <p:cNvSpPr txBox="1">
              <a:spLocks noChangeArrowheads="1"/>
            </p:cNvSpPr>
            <p:nvPr/>
          </p:nvSpPr>
          <p:spPr bwMode="auto">
            <a:xfrm>
              <a:off x="349022" y="5878239"/>
              <a:ext cx="28083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616567"/>
                  </a:solidFill>
                  <a:sym typeface="Calibri" pitchFamily="34" charset="0"/>
                </a:rPr>
                <a:t>Folketrygdloven §§ 19-6 og 20-9</a:t>
              </a:r>
            </a:p>
          </p:txBody>
        </p:sp>
        <p:sp>
          <p:nvSpPr>
            <p:cNvPr id="1183" name="Shape 1183"/>
            <p:cNvSpPr/>
            <p:nvPr/>
          </p:nvSpPr>
          <p:spPr>
            <a:xfrm rot="-1823609">
              <a:off x="3958250" y="2447800"/>
              <a:ext cx="1815724" cy="2861080"/>
            </a:xfrm>
            <a:prstGeom prst="ellipse">
              <a:avLst/>
            </a:prstGeom>
            <a:solidFill>
              <a:schemeClr val="accent3">
                <a:alpha val="24705"/>
              </a:schemeClr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0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19" name="Shape 1184"/>
            <p:cNvSpPr txBox="1">
              <a:spLocks noChangeArrowheads="1"/>
            </p:cNvSpPr>
            <p:nvPr/>
          </p:nvSpPr>
          <p:spPr bwMode="auto">
            <a:xfrm>
              <a:off x="4067944" y="4149080"/>
              <a:ext cx="2205299" cy="8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4F6128"/>
                  </a:solidFill>
                  <a:sym typeface="Calibri" pitchFamily="34" charset="0"/>
                </a:rPr>
                <a:t>Bodd sammen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4F6128"/>
                  </a:solidFill>
                  <a:sym typeface="Calibri" pitchFamily="34" charset="0"/>
                </a:rPr>
                <a:t>12 av de siste 18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4F6128"/>
                  </a:solidFill>
                  <a:sym typeface="Calibri" pitchFamily="34" charset="0"/>
                </a:rPr>
                <a:t>månedene</a:t>
              </a:r>
            </a:p>
          </p:txBody>
        </p:sp>
      </p:grpSp>
      <p:grpSp>
        <p:nvGrpSpPr>
          <p:cNvPr id="1185" name="Shape 1185"/>
          <p:cNvGrpSpPr>
            <a:grpSpLocks/>
          </p:cNvGrpSpPr>
          <p:nvPr/>
        </p:nvGrpSpPr>
        <p:grpSpPr bwMode="auto">
          <a:xfrm>
            <a:off x="346075" y="1020763"/>
            <a:ext cx="5856288" cy="5029200"/>
            <a:chOff x="348244" y="915467"/>
            <a:chExt cx="5855776" cy="5029008"/>
          </a:xfrm>
        </p:grpSpPr>
        <p:sp>
          <p:nvSpPr>
            <p:cNvPr id="57409" name="Shape 1186"/>
            <p:cNvSpPr>
              <a:spLocks noChangeArrowheads="1"/>
            </p:cNvSpPr>
            <p:nvPr/>
          </p:nvSpPr>
          <p:spPr bwMode="auto">
            <a:xfrm>
              <a:off x="2222311" y="915467"/>
              <a:ext cx="3960299" cy="3024300"/>
            </a:xfrm>
            <a:prstGeom prst="ellipse">
              <a:avLst/>
            </a:prstGeom>
            <a:solidFill>
              <a:srgbClr val="D99593">
                <a:alpha val="24706"/>
              </a:srgbClr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57410" name="Shape 1187"/>
            <p:cNvSpPr txBox="1">
              <a:spLocks noChangeArrowheads="1"/>
            </p:cNvSpPr>
            <p:nvPr/>
          </p:nvSpPr>
          <p:spPr bwMode="auto">
            <a:xfrm>
              <a:off x="1893513" y="1305054"/>
              <a:ext cx="2016300" cy="8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             Har eller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har hatt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felles barn</a:t>
              </a:r>
            </a:p>
          </p:txBody>
        </p:sp>
        <p:sp>
          <p:nvSpPr>
            <p:cNvPr id="57411" name="Shape 1188"/>
            <p:cNvSpPr txBox="1">
              <a:spLocks noChangeArrowheads="1"/>
            </p:cNvSpPr>
            <p:nvPr/>
          </p:nvSpPr>
          <p:spPr bwMode="auto">
            <a:xfrm>
              <a:off x="4067944" y="921137"/>
              <a:ext cx="956099" cy="8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    Har </a:t>
              </a:r>
            </a:p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vært gift tidligere</a:t>
              </a:r>
            </a:p>
          </p:txBody>
        </p:sp>
        <p:sp>
          <p:nvSpPr>
            <p:cNvPr id="57412" name="Shape 1189"/>
            <p:cNvSpPr txBox="1">
              <a:spLocks noChangeArrowheads="1"/>
            </p:cNvSpPr>
            <p:nvPr/>
          </p:nvSpPr>
          <p:spPr bwMode="auto">
            <a:xfrm>
              <a:off x="348244" y="5667576"/>
              <a:ext cx="27654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31A8DF"/>
                  </a:solidFill>
                  <a:sym typeface="Calibri" pitchFamily="34" charset="0"/>
                </a:rPr>
                <a:t>Folketrygdloven</a:t>
              </a:r>
              <a:r>
                <a:rPr lang="en-US" altLang="nb-NO" sz="1000" b="1">
                  <a:solidFill>
                    <a:srgbClr val="616567"/>
                  </a:solidFill>
                  <a:sym typeface="Calibri" pitchFamily="34" charset="0"/>
                </a:rPr>
                <a:t> </a:t>
              </a:r>
              <a:r>
                <a:rPr lang="en-US" altLang="nb-NO" sz="1000" b="1">
                  <a:solidFill>
                    <a:srgbClr val="31A8DF"/>
                  </a:solidFill>
                  <a:sym typeface="Calibri" pitchFamily="34" charset="0"/>
                </a:rPr>
                <a:t>§ 1-5</a:t>
              </a:r>
            </a:p>
          </p:txBody>
        </p:sp>
        <p:sp>
          <p:nvSpPr>
            <p:cNvPr id="57413" name="Shape 1190"/>
            <p:cNvSpPr>
              <a:spLocks noChangeArrowheads="1"/>
            </p:cNvSpPr>
            <p:nvPr/>
          </p:nvSpPr>
          <p:spPr bwMode="auto">
            <a:xfrm>
              <a:off x="1893513" y="2365430"/>
              <a:ext cx="2376300" cy="116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To personer som bor i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samme hus, selv om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de bor i hver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 sin del av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huset </a:t>
              </a:r>
            </a:p>
          </p:txBody>
        </p:sp>
        <p:sp>
          <p:nvSpPr>
            <p:cNvPr id="57414" name="Shape 1191"/>
            <p:cNvSpPr txBox="1">
              <a:spLocks noChangeArrowheads="1"/>
            </p:cNvSpPr>
            <p:nvPr/>
          </p:nvSpPr>
          <p:spPr bwMode="auto">
            <a:xfrm>
              <a:off x="3588894" y="1515257"/>
              <a:ext cx="540000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0000"/>
                  </a:solidFill>
                  <a:sym typeface="Calibri" pitchFamily="34" charset="0"/>
                </a:rPr>
                <a:t>eller</a:t>
              </a:r>
            </a:p>
          </p:txBody>
        </p:sp>
        <p:sp>
          <p:nvSpPr>
            <p:cNvPr id="57415" name="Shape 1192"/>
            <p:cNvSpPr txBox="1">
              <a:spLocks noChangeArrowheads="1"/>
            </p:cNvSpPr>
            <p:nvPr/>
          </p:nvSpPr>
          <p:spPr bwMode="auto">
            <a:xfrm>
              <a:off x="4403721" y="1446770"/>
              <a:ext cx="1800299" cy="116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To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personer som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vanligvis bor 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sammen, selv om de 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er midlertidig adskilt</a:t>
              </a:r>
            </a:p>
          </p:txBody>
        </p:sp>
        <p:sp>
          <p:nvSpPr>
            <p:cNvPr id="57416" name="Shape 1193"/>
            <p:cNvSpPr txBox="1">
              <a:spLocks noChangeArrowheads="1"/>
            </p:cNvSpPr>
            <p:nvPr/>
          </p:nvSpPr>
          <p:spPr bwMode="auto">
            <a:xfrm>
              <a:off x="3611632" y="2727625"/>
              <a:ext cx="1584300" cy="120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Ugifte personer</a:t>
              </a:r>
              <a:b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</a:br>
              <a:r>
                <a:rPr lang="en-US" altLang="nb-NO" sz="1000">
                  <a:solidFill>
                    <a:srgbClr val="31A8DF"/>
                  </a:solidFill>
                  <a:sym typeface="Calibri" pitchFamily="34" charset="0"/>
                </a:rPr>
                <a:t>som lever sammen</a:t>
              </a:r>
            </a:p>
          </p:txBody>
        </p:sp>
      </p:grpSp>
      <p:grpSp>
        <p:nvGrpSpPr>
          <p:cNvPr id="1194" name="Shape 1194"/>
          <p:cNvGrpSpPr>
            <a:grpSpLocks/>
          </p:cNvGrpSpPr>
          <p:nvPr/>
        </p:nvGrpSpPr>
        <p:grpSpPr bwMode="auto">
          <a:xfrm>
            <a:off x="1947863" y="2857500"/>
            <a:ext cx="6208712" cy="3233738"/>
            <a:chOff x="1943697" y="2719894"/>
            <a:chExt cx="6209142" cy="3232374"/>
          </a:xfrm>
        </p:grpSpPr>
        <p:sp>
          <p:nvSpPr>
            <p:cNvPr id="57406" name="Shape 1195"/>
            <p:cNvSpPr txBox="1">
              <a:spLocks noChangeArrowheads="1"/>
            </p:cNvSpPr>
            <p:nvPr/>
          </p:nvSpPr>
          <p:spPr bwMode="auto">
            <a:xfrm>
              <a:off x="1943697" y="5675369"/>
              <a:ext cx="23397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0000"/>
                  </a:solidFill>
                  <a:sym typeface="Calibri" pitchFamily="34" charset="0"/>
                </a:rPr>
                <a:t>Barnetrygdloven § 9</a:t>
              </a:r>
            </a:p>
          </p:txBody>
        </p:sp>
        <p:sp>
          <p:nvSpPr>
            <p:cNvPr id="57407" name="Shape 1196"/>
            <p:cNvSpPr>
              <a:spLocks noChangeArrowheads="1"/>
            </p:cNvSpPr>
            <p:nvPr/>
          </p:nvSpPr>
          <p:spPr bwMode="auto">
            <a:xfrm rot="860747">
              <a:off x="3344816" y="2719894"/>
              <a:ext cx="4808023" cy="2471643"/>
            </a:xfrm>
            <a:prstGeom prst="ellipse">
              <a:avLst/>
            </a:prstGeom>
            <a:solidFill>
              <a:schemeClr val="tx1">
                <a:alpha val="24706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57408" name="Shape 1197"/>
            <p:cNvSpPr txBox="1">
              <a:spLocks noChangeArrowheads="1"/>
            </p:cNvSpPr>
            <p:nvPr/>
          </p:nvSpPr>
          <p:spPr bwMode="auto">
            <a:xfrm>
              <a:off x="6084167" y="4323292"/>
              <a:ext cx="1368299" cy="58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000000"/>
                  </a:solidFill>
                  <a:sym typeface="Calibri" pitchFamily="34" charset="0"/>
                </a:rPr>
                <a:t>Felles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000000"/>
                  </a:solidFill>
                  <a:sym typeface="Calibri" pitchFamily="34" charset="0"/>
                </a:rPr>
                <a:t>husholdning</a:t>
              </a:r>
            </a:p>
          </p:txBody>
        </p:sp>
      </p:grpSp>
      <p:grpSp>
        <p:nvGrpSpPr>
          <p:cNvPr id="1198" name="Shape 1198"/>
          <p:cNvGrpSpPr>
            <a:grpSpLocks/>
          </p:cNvGrpSpPr>
          <p:nvPr/>
        </p:nvGrpSpPr>
        <p:grpSpPr bwMode="auto">
          <a:xfrm>
            <a:off x="2222500" y="941388"/>
            <a:ext cx="6681788" cy="5638800"/>
            <a:chOff x="2222311" y="811345"/>
            <a:chExt cx="6681940" cy="5639186"/>
          </a:xfrm>
        </p:grpSpPr>
        <p:sp>
          <p:nvSpPr>
            <p:cNvPr id="57404" name="Shape 1199"/>
            <p:cNvSpPr txBox="1">
              <a:spLocks noChangeArrowheads="1"/>
            </p:cNvSpPr>
            <p:nvPr/>
          </p:nvSpPr>
          <p:spPr bwMode="auto">
            <a:xfrm>
              <a:off x="7170252" y="6173632"/>
              <a:ext cx="17340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938953"/>
                  </a:solidFill>
                  <a:sym typeface="Calibri" pitchFamily="34" charset="0"/>
                </a:rPr>
                <a:t>Folketrygdloven § 17-2</a:t>
              </a:r>
            </a:p>
          </p:txBody>
        </p:sp>
        <p:sp>
          <p:nvSpPr>
            <p:cNvPr id="57405" name="Shape 1200"/>
            <p:cNvSpPr>
              <a:spLocks/>
            </p:cNvSpPr>
            <p:nvPr/>
          </p:nvSpPr>
          <p:spPr bwMode="auto">
            <a:xfrm>
              <a:off x="2222311" y="811345"/>
              <a:ext cx="3166961" cy="3152162"/>
            </a:xfrm>
            <a:custGeom>
              <a:avLst/>
              <a:gdLst>
                <a:gd name="T0" fmla="*/ 1753339 w 3166962"/>
                <a:gd name="T1" fmla="*/ 3115677 h 3152163"/>
                <a:gd name="T2" fmla="*/ 1287175 w 3166962"/>
                <a:gd name="T3" fmla="*/ 2407466 h 3152163"/>
                <a:gd name="T4" fmla="*/ 1780233 w 3166962"/>
                <a:gd name="T5" fmla="*/ 1600642 h 3152163"/>
                <a:gd name="T6" fmla="*/ 41081 w 3166962"/>
                <a:gd name="T7" fmla="*/ 1277914 h 3152163"/>
                <a:gd name="T8" fmla="*/ 713434 w 3166962"/>
                <a:gd name="T9" fmla="*/ 238008 h 3152163"/>
                <a:gd name="T10" fmla="*/ 2551197 w 3166962"/>
                <a:gd name="T11" fmla="*/ 40784 h 3152163"/>
                <a:gd name="T12" fmla="*/ 2784280 w 3166962"/>
                <a:gd name="T13" fmla="*/ 838643 h 3152163"/>
                <a:gd name="T14" fmla="*/ 2004350 w 3166962"/>
                <a:gd name="T15" fmla="*/ 1000008 h 3152163"/>
                <a:gd name="T16" fmla="*/ 2085033 w 3166962"/>
                <a:gd name="T17" fmla="*/ 1735113 h 3152163"/>
                <a:gd name="T18" fmla="*/ 3053221 w 3166962"/>
                <a:gd name="T19" fmla="*/ 2165419 h 3152163"/>
                <a:gd name="T20" fmla="*/ 3115974 w 3166962"/>
                <a:gd name="T21" fmla="*/ 2416430 h 3152163"/>
                <a:gd name="T22" fmla="*/ 2766350 w 3166962"/>
                <a:gd name="T23" fmla="*/ 2981207 h 3152163"/>
                <a:gd name="T24" fmla="*/ 1753339 w 3166962"/>
                <a:gd name="T25" fmla="*/ 3115677 h 3152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66962"/>
                <a:gd name="T40" fmla="*/ 0 h 3152163"/>
                <a:gd name="T41" fmla="*/ 3166962 w 3166962"/>
                <a:gd name="T42" fmla="*/ 3152163 h 31521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66962" h="3152163" extrusionOk="0">
                  <a:moveTo>
                    <a:pt x="1753340" y="3115678"/>
                  </a:moveTo>
                  <a:cubicBezTo>
                    <a:pt x="1506811" y="3020055"/>
                    <a:pt x="1282693" y="2659973"/>
                    <a:pt x="1287175" y="2407467"/>
                  </a:cubicBezTo>
                  <a:cubicBezTo>
                    <a:pt x="1291657" y="2154961"/>
                    <a:pt x="1987916" y="1788902"/>
                    <a:pt x="1780234" y="1600643"/>
                  </a:cubicBezTo>
                  <a:cubicBezTo>
                    <a:pt x="1572552" y="1412384"/>
                    <a:pt x="218881" y="1505020"/>
                    <a:pt x="41081" y="1277914"/>
                  </a:cubicBezTo>
                  <a:cubicBezTo>
                    <a:pt x="-136719" y="1050808"/>
                    <a:pt x="295081" y="444196"/>
                    <a:pt x="713434" y="238008"/>
                  </a:cubicBezTo>
                  <a:cubicBezTo>
                    <a:pt x="1131787" y="31820"/>
                    <a:pt x="2206057" y="-59322"/>
                    <a:pt x="2551198" y="40784"/>
                  </a:cubicBezTo>
                  <a:cubicBezTo>
                    <a:pt x="2896339" y="140890"/>
                    <a:pt x="2875422" y="678772"/>
                    <a:pt x="2784281" y="838643"/>
                  </a:cubicBezTo>
                  <a:cubicBezTo>
                    <a:pt x="2693140" y="998514"/>
                    <a:pt x="2120892" y="850596"/>
                    <a:pt x="2004351" y="1000008"/>
                  </a:cubicBezTo>
                  <a:cubicBezTo>
                    <a:pt x="1887810" y="1149420"/>
                    <a:pt x="1910222" y="1540879"/>
                    <a:pt x="2085034" y="1735114"/>
                  </a:cubicBezTo>
                  <a:cubicBezTo>
                    <a:pt x="2259846" y="1929349"/>
                    <a:pt x="2881398" y="2051867"/>
                    <a:pt x="3053222" y="2165420"/>
                  </a:cubicBezTo>
                  <a:cubicBezTo>
                    <a:pt x="3225046" y="2278973"/>
                    <a:pt x="3163787" y="2280466"/>
                    <a:pt x="3115975" y="2416431"/>
                  </a:cubicBezTo>
                  <a:cubicBezTo>
                    <a:pt x="3068163" y="2552396"/>
                    <a:pt x="2991963" y="2860184"/>
                    <a:pt x="2766351" y="2981208"/>
                  </a:cubicBezTo>
                  <a:cubicBezTo>
                    <a:pt x="2540739" y="3102232"/>
                    <a:pt x="1999869" y="3211301"/>
                    <a:pt x="1753340" y="3115678"/>
                  </a:cubicBezTo>
                  <a:close/>
                </a:path>
              </a:pathLst>
            </a:custGeom>
            <a:solidFill>
              <a:srgbClr val="948A54">
                <a:alpha val="24706"/>
              </a:srgbClr>
            </a:solidFill>
            <a:ln w="25400" cap="flat" cmpd="sng">
              <a:solidFill>
                <a:srgbClr val="4944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</p:grpSp>
      <p:grpSp>
        <p:nvGrpSpPr>
          <p:cNvPr id="1201" name="Shape 1201"/>
          <p:cNvGrpSpPr>
            <a:grpSpLocks/>
          </p:cNvGrpSpPr>
          <p:nvPr/>
        </p:nvGrpSpPr>
        <p:grpSpPr bwMode="auto">
          <a:xfrm>
            <a:off x="346075" y="1030288"/>
            <a:ext cx="5883275" cy="5551487"/>
            <a:chOff x="320609" y="948734"/>
            <a:chExt cx="5883317" cy="5551958"/>
          </a:xfrm>
        </p:grpSpPr>
        <p:sp>
          <p:nvSpPr>
            <p:cNvPr id="57402" name="Shape 1202"/>
            <p:cNvSpPr>
              <a:spLocks noChangeArrowheads="1"/>
            </p:cNvSpPr>
            <p:nvPr/>
          </p:nvSpPr>
          <p:spPr bwMode="auto">
            <a:xfrm>
              <a:off x="2197125" y="948734"/>
              <a:ext cx="4006800" cy="3168300"/>
            </a:xfrm>
            <a:prstGeom prst="ellipse">
              <a:avLst/>
            </a:prstGeom>
            <a:solidFill>
              <a:srgbClr val="7F7F7F">
                <a:alpha val="24706"/>
              </a:srgbClr>
            </a:solidFill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7F7F7F"/>
                </a:solidFill>
                <a:sym typeface="Calibri" pitchFamily="34" charset="0"/>
              </a:endParaRPr>
            </a:p>
          </p:txBody>
        </p:sp>
        <p:sp>
          <p:nvSpPr>
            <p:cNvPr id="57403" name="Shape 1203"/>
            <p:cNvSpPr txBox="1">
              <a:spLocks noChangeArrowheads="1"/>
            </p:cNvSpPr>
            <p:nvPr/>
          </p:nvSpPr>
          <p:spPr bwMode="auto">
            <a:xfrm>
              <a:off x="320609" y="6223792"/>
              <a:ext cx="16641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494429"/>
                  </a:solidFill>
                  <a:sym typeface="Calibri" pitchFamily="34" charset="0"/>
                </a:rPr>
                <a:t>Folketrygdloven § 25-4</a:t>
              </a:r>
            </a:p>
          </p:txBody>
        </p:sp>
      </p:grpSp>
      <p:grpSp>
        <p:nvGrpSpPr>
          <p:cNvPr id="1204" name="Shape 1204"/>
          <p:cNvGrpSpPr>
            <a:grpSpLocks/>
          </p:cNvGrpSpPr>
          <p:nvPr/>
        </p:nvGrpSpPr>
        <p:grpSpPr bwMode="auto">
          <a:xfrm>
            <a:off x="3557588" y="1851025"/>
            <a:ext cx="5586412" cy="4433888"/>
            <a:chOff x="3484026" y="1747911"/>
            <a:chExt cx="5586559" cy="4434433"/>
          </a:xfrm>
        </p:grpSpPr>
        <p:sp>
          <p:nvSpPr>
            <p:cNvPr id="57398" name="Shape 1205"/>
            <p:cNvSpPr>
              <a:spLocks/>
            </p:cNvSpPr>
            <p:nvPr/>
          </p:nvSpPr>
          <p:spPr bwMode="auto">
            <a:xfrm>
              <a:off x="3484026" y="1747911"/>
              <a:ext cx="5576839" cy="2998405"/>
            </a:xfrm>
            <a:custGeom>
              <a:avLst/>
              <a:gdLst>
                <a:gd name="T0" fmla="*/ 5058106 w 5676173"/>
                <a:gd name="T1" fmla="*/ 38058 h 3099127"/>
                <a:gd name="T2" fmla="*/ 5507305 w 5676173"/>
                <a:gd name="T3" fmla="*/ 1287021 h 3099127"/>
                <a:gd name="T4" fmla="*/ 5516112 w 5676173"/>
                <a:gd name="T5" fmla="*/ 2700777 h 3099127"/>
                <a:gd name="T6" fmla="*/ 4934796 w 5676173"/>
                <a:gd name="T7" fmla="*/ 2952304 h 3099127"/>
                <a:gd name="T8" fmla="*/ 4001167 w 5676173"/>
                <a:gd name="T9" fmla="*/ 2050275 h 3099127"/>
                <a:gd name="T10" fmla="*/ 2715225 w 5676173"/>
                <a:gd name="T11" fmla="*/ 2076295 h 3099127"/>
                <a:gd name="T12" fmla="*/ 1041739 w 5676173"/>
                <a:gd name="T13" fmla="*/ 2284456 h 3099127"/>
                <a:gd name="T14" fmla="*/ 37646 w 5676173"/>
                <a:gd name="T15" fmla="*/ 2110989 h 3099127"/>
                <a:gd name="T16" fmla="*/ 389960 w 5676173"/>
                <a:gd name="T17" fmla="*/ 1044167 h 3099127"/>
                <a:gd name="T18" fmla="*/ 2028215 w 5676173"/>
                <a:gd name="T19" fmla="*/ 1130900 h 3099127"/>
                <a:gd name="T20" fmla="*/ 3604814 w 5676173"/>
                <a:gd name="T21" fmla="*/ 1035493 h 3099127"/>
                <a:gd name="T22" fmla="*/ 4705792 w 5676173"/>
                <a:gd name="T23" fmla="*/ 384991 h 3099127"/>
                <a:gd name="T24" fmla="*/ 5058106 w 5676173"/>
                <a:gd name="T25" fmla="*/ 38058 h 3099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76173"/>
                <a:gd name="T40" fmla="*/ 0 h 3099127"/>
                <a:gd name="T41" fmla="*/ 5676173 w 5676173"/>
                <a:gd name="T42" fmla="*/ 3099127 h 3099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76173" h="3099127" extrusionOk="0">
                  <a:moveTo>
                    <a:pt x="5148200" y="39336"/>
                  </a:moveTo>
                  <a:cubicBezTo>
                    <a:pt x="5284165" y="194724"/>
                    <a:pt x="5527706" y="871560"/>
                    <a:pt x="5605400" y="1330254"/>
                  </a:cubicBezTo>
                  <a:cubicBezTo>
                    <a:pt x="5683094" y="1788948"/>
                    <a:pt x="5711482" y="2504631"/>
                    <a:pt x="5614364" y="2791501"/>
                  </a:cubicBezTo>
                  <a:cubicBezTo>
                    <a:pt x="5517246" y="3078371"/>
                    <a:pt x="5279682" y="3163536"/>
                    <a:pt x="5022694" y="3051477"/>
                  </a:cubicBezTo>
                  <a:cubicBezTo>
                    <a:pt x="4765706" y="2939418"/>
                    <a:pt x="4448953" y="2270054"/>
                    <a:pt x="4072435" y="2119148"/>
                  </a:cubicBezTo>
                  <a:cubicBezTo>
                    <a:pt x="3695917" y="1968242"/>
                    <a:pt x="3265611" y="2105701"/>
                    <a:pt x="2763588" y="2146042"/>
                  </a:cubicBezTo>
                  <a:cubicBezTo>
                    <a:pt x="2261564" y="2186383"/>
                    <a:pt x="1514506" y="2355219"/>
                    <a:pt x="1060294" y="2361195"/>
                  </a:cubicBezTo>
                  <a:cubicBezTo>
                    <a:pt x="606082" y="2367171"/>
                    <a:pt x="148882" y="2395560"/>
                    <a:pt x="38317" y="2181901"/>
                  </a:cubicBezTo>
                  <a:cubicBezTo>
                    <a:pt x="-72248" y="1968242"/>
                    <a:pt x="59235" y="1248077"/>
                    <a:pt x="396906" y="1079242"/>
                  </a:cubicBezTo>
                  <a:cubicBezTo>
                    <a:pt x="734577" y="910407"/>
                    <a:pt x="1518988" y="1170383"/>
                    <a:pt x="2064341" y="1168889"/>
                  </a:cubicBezTo>
                  <a:cubicBezTo>
                    <a:pt x="2609694" y="1167395"/>
                    <a:pt x="3214811" y="1198771"/>
                    <a:pt x="3669023" y="1070277"/>
                  </a:cubicBezTo>
                  <a:cubicBezTo>
                    <a:pt x="4123235" y="941783"/>
                    <a:pt x="4541588" y="568253"/>
                    <a:pt x="4789611" y="397924"/>
                  </a:cubicBezTo>
                  <a:cubicBezTo>
                    <a:pt x="5037634" y="227595"/>
                    <a:pt x="5012235" y="-116052"/>
                    <a:pt x="5148200" y="39336"/>
                  </a:cubicBezTo>
                  <a:close/>
                </a:path>
              </a:pathLst>
            </a:custGeom>
            <a:solidFill>
              <a:srgbClr val="A596D0">
                <a:alpha val="24706"/>
              </a:srgbClr>
            </a:solidFill>
            <a:ln w="25400" cap="flat" cmpd="sng">
              <a:solidFill>
                <a:srgbClr val="A596D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  <p:sp>
          <p:nvSpPr>
            <p:cNvPr id="57399" name="Shape 1206"/>
            <p:cNvSpPr txBox="1">
              <a:spLocks noChangeArrowheads="1"/>
            </p:cNvSpPr>
            <p:nvPr/>
          </p:nvSpPr>
          <p:spPr bwMode="auto">
            <a:xfrm>
              <a:off x="4140394" y="5905444"/>
              <a:ext cx="27492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846FBF"/>
                  </a:solidFill>
                  <a:sym typeface="Calibri" pitchFamily="34" charset="0"/>
                </a:rPr>
                <a:t>Innskuddspensjonsloven § 1-2 bokstav p</a:t>
              </a:r>
            </a:p>
          </p:txBody>
        </p:sp>
        <p:sp>
          <p:nvSpPr>
            <p:cNvPr id="57400" name="Shape 1207"/>
            <p:cNvSpPr txBox="1">
              <a:spLocks noChangeArrowheads="1"/>
            </p:cNvSpPr>
            <p:nvPr/>
          </p:nvSpPr>
          <p:spPr bwMode="auto">
            <a:xfrm>
              <a:off x="7777925" y="2353099"/>
              <a:ext cx="1155599" cy="101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846FBF"/>
                  </a:solidFill>
                  <a:sym typeface="Calibri" pitchFamily="34" charset="0"/>
                </a:rPr>
                <a:t>Forholdet har aldri vært avbrutt i løpet de siste fem år før dødsfallet</a:t>
              </a:r>
            </a:p>
          </p:txBody>
        </p:sp>
        <p:sp>
          <p:nvSpPr>
            <p:cNvPr id="57401" name="Shape 1208"/>
            <p:cNvSpPr txBox="1">
              <a:spLocks noChangeArrowheads="1"/>
            </p:cNvSpPr>
            <p:nvPr/>
          </p:nvSpPr>
          <p:spPr bwMode="auto">
            <a:xfrm>
              <a:off x="8107586" y="3468662"/>
              <a:ext cx="963000" cy="10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846FBF"/>
                  </a:solidFill>
                  <a:sym typeface="Calibri" pitchFamily="34" charset="0"/>
                </a:rPr>
                <a:t>Ville hatt lov til å gifte seg eller inngå partnerskap</a:t>
              </a:r>
            </a:p>
          </p:txBody>
        </p:sp>
      </p:grpSp>
      <p:grpSp>
        <p:nvGrpSpPr>
          <p:cNvPr id="1209" name="Shape 1209"/>
          <p:cNvGrpSpPr>
            <a:grpSpLocks/>
          </p:cNvGrpSpPr>
          <p:nvPr/>
        </p:nvGrpSpPr>
        <p:grpSpPr bwMode="auto">
          <a:xfrm>
            <a:off x="3475038" y="2755900"/>
            <a:ext cx="5321300" cy="3549650"/>
            <a:chOff x="3491373" y="2624769"/>
            <a:chExt cx="5321677" cy="3548628"/>
          </a:xfrm>
        </p:grpSpPr>
        <p:sp>
          <p:nvSpPr>
            <p:cNvPr id="57395" name="Shape 1210"/>
            <p:cNvSpPr>
              <a:spLocks noChangeArrowheads="1"/>
            </p:cNvSpPr>
            <p:nvPr/>
          </p:nvSpPr>
          <p:spPr bwMode="auto">
            <a:xfrm>
              <a:off x="3491373" y="2624769"/>
              <a:ext cx="3816900" cy="1452300"/>
            </a:xfrm>
            <a:prstGeom prst="ellipse">
              <a:avLst/>
            </a:prstGeom>
            <a:solidFill>
              <a:srgbClr val="996633">
                <a:alpha val="24706"/>
              </a:srgbClr>
            </a:solidFill>
            <a:ln w="25400">
              <a:solidFill>
                <a:srgbClr val="996633"/>
              </a:solidFill>
              <a:prstDash val="dash"/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57396" name="Shape 1211"/>
            <p:cNvSpPr txBox="1">
              <a:spLocks noChangeArrowheads="1"/>
            </p:cNvSpPr>
            <p:nvPr/>
          </p:nvSpPr>
          <p:spPr bwMode="auto">
            <a:xfrm>
              <a:off x="5271428" y="2999430"/>
              <a:ext cx="756000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000000"/>
                  </a:solidFill>
                  <a:sym typeface="Calibri" pitchFamily="34" charset="0"/>
                </a:rPr>
                <a:t>eller</a:t>
              </a:r>
            </a:p>
          </p:txBody>
        </p:sp>
        <p:sp>
          <p:nvSpPr>
            <p:cNvPr id="57397" name="Shape 1212"/>
            <p:cNvSpPr txBox="1">
              <a:spLocks noChangeArrowheads="1"/>
            </p:cNvSpPr>
            <p:nvPr/>
          </p:nvSpPr>
          <p:spPr bwMode="auto">
            <a:xfrm>
              <a:off x="7079050" y="5896498"/>
              <a:ext cx="17340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996633"/>
                  </a:solidFill>
                  <a:sym typeface="Calibri" pitchFamily="34" charset="0"/>
                </a:rPr>
                <a:t>Adopsjonsloven § 5a</a:t>
              </a:r>
            </a:p>
          </p:txBody>
        </p:sp>
      </p:grpSp>
      <p:grpSp>
        <p:nvGrpSpPr>
          <p:cNvPr id="1213" name="Shape 1213"/>
          <p:cNvGrpSpPr>
            <a:grpSpLocks/>
          </p:cNvGrpSpPr>
          <p:nvPr/>
        </p:nvGrpSpPr>
        <p:grpSpPr bwMode="auto">
          <a:xfrm>
            <a:off x="1774825" y="944563"/>
            <a:ext cx="7926388" cy="5886450"/>
            <a:chOff x="1753666" y="877694"/>
            <a:chExt cx="7926011" cy="5885090"/>
          </a:xfrm>
        </p:grpSpPr>
        <p:sp>
          <p:nvSpPr>
            <p:cNvPr id="57393" name="Shape 1214"/>
            <p:cNvSpPr>
              <a:spLocks/>
            </p:cNvSpPr>
            <p:nvPr/>
          </p:nvSpPr>
          <p:spPr bwMode="auto">
            <a:xfrm>
              <a:off x="1753666" y="877694"/>
              <a:ext cx="7361291" cy="4767902"/>
            </a:xfrm>
            <a:custGeom>
              <a:avLst/>
              <a:gdLst>
                <a:gd name="T0" fmla="*/ 1608099 w 7361292"/>
                <a:gd name="T1" fmla="*/ 1411181 h 4767903"/>
                <a:gd name="T2" fmla="*/ 1303299 w 7361292"/>
                <a:gd name="T3" fmla="*/ 1357393 h 4767903"/>
                <a:gd name="T4" fmla="*/ 3416 w 7361292"/>
                <a:gd name="T5" fmla="*/ 1070522 h 4767903"/>
                <a:gd name="T6" fmla="*/ 962640 w 7361292"/>
                <a:gd name="T7" fmla="*/ 30617 h 4767903"/>
                <a:gd name="T8" fmla="*/ 2110122 w 7361292"/>
                <a:gd name="T9" fmla="*/ 326452 h 4767903"/>
                <a:gd name="T10" fmla="*/ 1787393 w 7361292"/>
                <a:gd name="T11" fmla="*/ 846405 h 4767903"/>
                <a:gd name="T12" fmla="*/ 2271487 w 7361292"/>
                <a:gd name="T13" fmla="*/ 1518758 h 4767903"/>
                <a:gd name="T14" fmla="*/ 3508616 w 7361292"/>
                <a:gd name="T15" fmla="*/ 1922170 h 4767903"/>
                <a:gd name="T16" fmla="*/ 5561533 w 7361292"/>
                <a:gd name="T17" fmla="*/ 2128358 h 4767903"/>
                <a:gd name="T18" fmla="*/ 6296639 w 7361292"/>
                <a:gd name="T19" fmla="*/ 918122 h 4767903"/>
                <a:gd name="T20" fmla="*/ 7004851 w 7361292"/>
                <a:gd name="T21" fmla="*/ 900193 h 4767903"/>
                <a:gd name="T22" fmla="*/ 7309651 w 7361292"/>
                <a:gd name="T23" fmla="*/ 1895275 h 4767903"/>
                <a:gd name="T24" fmla="*/ 7246898 w 7361292"/>
                <a:gd name="T25" fmla="*/ 4001980 h 4767903"/>
                <a:gd name="T26" fmla="*/ 6224921 w 7361292"/>
                <a:gd name="T27" fmla="*/ 3329627 h 4767903"/>
                <a:gd name="T28" fmla="*/ 5005721 w 7361292"/>
                <a:gd name="T29" fmla="*/ 3015863 h 4767903"/>
                <a:gd name="T30" fmla="*/ 3356216 w 7361292"/>
                <a:gd name="T31" fmla="*/ 2980004 h 4767903"/>
                <a:gd name="T32" fmla="*/ 2603181 w 7361292"/>
                <a:gd name="T33" fmla="*/ 3464098 h 4767903"/>
                <a:gd name="T34" fmla="*/ 2863158 w 7361292"/>
                <a:gd name="T35" fmla="*/ 4342639 h 4767903"/>
                <a:gd name="T36" fmla="*/ 2432852 w 7361292"/>
                <a:gd name="T37" fmla="*/ 4763980 h 4767903"/>
                <a:gd name="T38" fmla="*/ 1473628 w 7361292"/>
                <a:gd name="T39" fmla="*/ 4512969 h 4767903"/>
                <a:gd name="T40" fmla="*/ 2119087 w 7361292"/>
                <a:gd name="T41" fmla="*/ 3867510 h 4767903"/>
                <a:gd name="T42" fmla="*/ 2101158 w 7361292"/>
                <a:gd name="T43" fmla="*/ 3204121 h 4767903"/>
                <a:gd name="T44" fmla="*/ 1823252 w 7361292"/>
                <a:gd name="T45" fmla="*/ 2531769 h 4767903"/>
                <a:gd name="T46" fmla="*/ 2128052 w 7361292"/>
                <a:gd name="T47" fmla="*/ 1778734 h 4767903"/>
                <a:gd name="T48" fmla="*/ 2056334 w 7361292"/>
                <a:gd name="T49" fmla="*/ 1518758 h 4767903"/>
                <a:gd name="T50" fmla="*/ 1554310 w 7361292"/>
                <a:gd name="T51" fmla="*/ 1402217 h 4767903"/>
                <a:gd name="T52" fmla="*/ 1608099 w 7361292"/>
                <a:gd name="T53" fmla="*/ 1411181 h 47679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61292"/>
                <a:gd name="T82" fmla="*/ 0 h 4767903"/>
                <a:gd name="T83" fmla="*/ 7361292 w 7361292"/>
                <a:gd name="T84" fmla="*/ 4767903 h 47679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61292" h="4767903" extrusionOk="0">
                  <a:moveTo>
                    <a:pt x="1608099" y="1411181"/>
                  </a:moveTo>
                  <a:lnTo>
                    <a:pt x="1303299" y="1357393"/>
                  </a:lnTo>
                  <a:cubicBezTo>
                    <a:pt x="1035852" y="1300617"/>
                    <a:pt x="60192" y="1291651"/>
                    <a:pt x="3416" y="1070522"/>
                  </a:cubicBezTo>
                  <a:cubicBezTo>
                    <a:pt x="-53361" y="849393"/>
                    <a:pt x="611522" y="154629"/>
                    <a:pt x="962640" y="30617"/>
                  </a:cubicBezTo>
                  <a:cubicBezTo>
                    <a:pt x="1313758" y="-93395"/>
                    <a:pt x="1972663" y="190487"/>
                    <a:pt x="2110122" y="326452"/>
                  </a:cubicBezTo>
                  <a:cubicBezTo>
                    <a:pt x="2247581" y="462417"/>
                    <a:pt x="1760499" y="647687"/>
                    <a:pt x="1787393" y="846405"/>
                  </a:cubicBezTo>
                  <a:cubicBezTo>
                    <a:pt x="1814287" y="1045123"/>
                    <a:pt x="1984617" y="1339464"/>
                    <a:pt x="2271487" y="1518758"/>
                  </a:cubicBezTo>
                  <a:cubicBezTo>
                    <a:pt x="2558358" y="1698052"/>
                    <a:pt x="2960275" y="1820570"/>
                    <a:pt x="3508616" y="1922170"/>
                  </a:cubicBezTo>
                  <a:cubicBezTo>
                    <a:pt x="4056957" y="2023770"/>
                    <a:pt x="5096864" y="2295699"/>
                    <a:pt x="5561534" y="2128358"/>
                  </a:cubicBezTo>
                  <a:cubicBezTo>
                    <a:pt x="6026204" y="1961017"/>
                    <a:pt x="6056087" y="1122816"/>
                    <a:pt x="6296640" y="918122"/>
                  </a:cubicBezTo>
                  <a:cubicBezTo>
                    <a:pt x="6537193" y="713428"/>
                    <a:pt x="6836017" y="737334"/>
                    <a:pt x="7004852" y="900193"/>
                  </a:cubicBezTo>
                  <a:cubicBezTo>
                    <a:pt x="7173687" y="1063052"/>
                    <a:pt x="7269311" y="1378310"/>
                    <a:pt x="7309652" y="1895275"/>
                  </a:cubicBezTo>
                  <a:cubicBezTo>
                    <a:pt x="7349993" y="2412240"/>
                    <a:pt x="7427687" y="3762922"/>
                    <a:pt x="7246899" y="4001981"/>
                  </a:cubicBezTo>
                  <a:cubicBezTo>
                    <a:pt x="7066111" y="4241040"/>
                    <a:pt x="6598452" y="3493981"/>
                    <a:pt x="6224922" y="3329628"/>
                  </a:cubicBezTo>
                  <a:cubicBezTo>
                    <a:pt x="5851392" y="3165275"/>
                    <a:pt x="5483840" y="3074134"/>
                    <a:pt x="5005722" y="3015864"/>
                  </a:cubicBezTo>
                  <a:cubicBezTo>
                    <a:pt x="4527604" y="2957594"/>
                    <a:pt x="3756639" y="2905299"/>
                    <a:pt x="3356216" y="2980005"/>
                  </a:cubicBezTo>
                  <a:cubicBezTo>
                    <a:pt x="2955793" y="3054711"/>
                    <a:pt x="2685357" y="3236993"/>
                    <a:pt x="2603181" y="3464099"/>
                  </a:cubicBezTo>
                  <a:cubicBezTo>
                    <a:pt x="2521005" y="3691205"/>
                    <a:pt x="2891546" y="4125993"/>
                    <a:pt x="2863158" y="4342640"/>
                  </a:cubicBezTo>
                  <a:cubicBezTo>
                    <a:pt x="2834770" y="4559287"/>
                    <a:pt x="2664440" y="4735593"/>
                    <a:pt x="2432852" y="4763981"/>
                  </a:cubicBezTo>
                  <a:cubicBezTo>
                    <a:pt x="2201264" y="4792369"/>
                    <a:pt x="1525922" y="4662382"/>
                    <a:pt x="1473628" y="4512970"/>
                  </a:cubicBezTo>
                  <a:cubicBezTo>
                    <a:pt x="1421334" y="4363558"/>
                    <a:pt x="2014499" y="4085652"/>
                    <a:pt x="2119087" y="3867511"/>
                  </a:cubicBezTo>
                  <a:cubicBezTo>
                    <a:pt x="2223675" y="3649370"/>
                    <a:pt x="2150464" y="3426746"/>
                    <a:pt x="2101158" y="3204122"/>
                  </a:cubicBezTo>
                  <a:cubicBezTo>
                    <a:pt x="2051852" y="2981499"/>
                    <a:pt x="1818770" y="2769335"/>
                    <a:pt x="1823252" y="2531770"/>
                  </a:cubicBezTo>
                  <a:cubicBezTo>
                    <a:pt x="1827734" y="2294205"/>
                    <a:pt x="2089205" y="1947569"/>
                    <a:pt x="2128052" y="1778734"/>
                  </a:cubicBezTo>
                  <a:cubicBezTo>
                    <a:pt x="2166899" y="1609899"/>
                    <a:pt x="2151958" y="1581511"/>
                    <a:pt x="2056334" y="1518758"/>
                  </a:cubicBezTo>
                  <a:cubicBezTo>
                    <a:pt x="1960710" y="1456005"/>
                    <a:pt x="1630510" y="1421640"/>
                    <a:pt x="1554310" y="1402217"/>
                  </a:cubicBezTo>
                  <a:cubicBezTo>
                    <a:pt x="1478110" y="1382794"/>
                    <a:pt x="1649934" y="1418652"/>
                    <a:pt x="1608099" y="1411181"/>
                  </a:cubicBezTo>
                  <a:close/>
                </a:path>
              </a:pathLst>
            </a:custGeom>
            <a:solidFill>
              <a:srgbClr val="FFCC00">
                <a:alpha val="43921"/>
              </a:srgbClr>
            </a:solidFill>
            <a:ln w="25400" cap="flat" cmpd="sng">
              <a:solidFill>
                <a:srgbClr val="FFCC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  <p:sp>
          <p:nvSpPr>
            <p:cNvPr id="57394" name="Shape 1215"/>
            <p:cNvSpPr txBox="1">
              <a:spLocks noChangeArrowheads="1"/>
            </p:cNvSpPr>
            <p:nvPr/>
          </p:nvSpPr>
          <p:spPr bwMode="auto">
            <a:xfrm>
              <a:off x="6768640" y="6485787"/>
              <a:ext cx="2911037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FFC000"/>
                  </a:solidFill>
                  <a:sym typeface="Calibri" pitchFamily="34" charset="0"/>
                </a:rPr>
                <a:t>Foretakspensjonsloven § 1-2 (2) bokstav f</a:t>
              </a:r>
            </a:p>
          </p:txBody>
        </p:sp>
      </p:grpSp>
      <p:grpSp>
        <p:nvGrpSpPr>
          <p:cNvPr id="1216" name="Shape 1216"/>
          <p:cNvGrpSpPr>
            <a:grpSpLocks/>
          </p:cNvGrpSpPr>
          <p:nvPr/>
        </p:nvGrpSpPr>
        <p:grpSpPr bwMode="auto">
          <a:xfrm>
            <a:off x="92075" y="2759075"/>
            <a:ext cx="6813550" cy="3314700"/>
            <a:chOff x="91490" y="2628932"/>
            <a:chExt cx="6813516" cy="3313876"/>
          </a:xfrm>
        </p:grpSpPr>
        <p:sp>
          <p:nvSpPr>
            <p:cNvPr id="57389" name="Shape 1217"/>
            <p:cNvSpPr>
              <a:spLocks/>
            </p:cNvSpPr>
            <p:nvPr/>
          </p:nvSpPr>
          <p:spPr bwMode="auto">
            <a:xfrm>
              <a:off x="91490" y="2628932"/>
              <a:ext cx="5072040" cy="2944200"/>
            </a:xfrm>
            <a:custGeom>
              <a:avLst/>
              <a:gdLst>
                <a:gd name="T0" fmla="*/ 3252187 w 4372449"/>
                <a:gd name="T1" fmla="*/ 686897 h 2851526"/>
                <a:gd name="T2" fmla="*/ 4229699 w 4372449"/>
                <a:gd name="T3" fmla="*/ 1949 h 2851526"/>
                <a:gd name="T4" fmla="*/ 5072023 w 4372449"/>
                <a:gd name="T5" fmla="*/ 909043 h 2851526"/>
                <a:gd name="T6" fmla="*/ 4250497 w 4372449"/>
                <a:gd name="T7" fmla="*/ 1455150 h 2851526"/>
                <a:gd name="T8" fmla="*/ 3075403 w 4372449"/>
                <a:gd name="T9" fmla="*/ 1381102 h 2851526"/>
                <a:gd name="T10" fmla="*/ 2035498 w 4372449"/>
                <a:gd name="T11" fmla="*/ 1853161 h 2851526"/>
                <a:gd name="T12" fmla="*/ 1723527 w 4372449"/>
                <a:gd name="T13" fmla="*/ 2926863 h 2851526"/>
                <a:gd name="T14" fmla="*/ 49278 w 4372449"/>
                <a:gd name="T15" fmla="*/ 2436292 h 2851526"/>
                <a:gd name="T16" fmla="*/ 590029 w 4372449"/>
                <a:gd name="T17" fmla="*/ 1390358 h 2851526"/>
                <a:gd name="T18" fmla="*/ 2077094 w 4372449"/>
                <a:gd name="T19" fmla="*/ 1334821 h 2851526"/>
                <a:gd name="T20" fmla="*/ 3252187 w 4372449"/>
                <a:gd name="T21" fmla="*/ 686897 h 28515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2449"/>
                <a:gd name="T34" fmla="*/ 0 h 2851526"/>
                <a:gd name="T35" fmla="*/ 4372449 w 4372449"/>
                <a:gd name="T36" fmla="*/ 2851526 h 28515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2449" h="2851526" extrusionOk="0">
                  <a:moveTo>
                    <a:pt x="2803610" y="665276"/>
                  </a:moveTo>
                  <a:cubicBezTo>
                    <a:pt x="3112892" y="450123"/>
                    <a:pt x="3384822" y="-33971"/>
                    <a:pt x="3646293" y="1888"/>
                  </a:cubicBezTo>
                  <a:cubicBezTo>
                    <a:pt x="3907764" y="37747"/>
                    <a:pt x="4369446" y="645853"/>
                    <a:pt x="4372434" y="880429"/>
                  </a:cubicBezTo>
                  <a:cubicBezTo>
                    <a:pt x="4375422" y="1115005"/>
                    <a:pt x="3951093" y="1333147"/>
                    <a:pt x="3664222" y="1409347"/>
                  </a:cubicBezTo>
                  <a:cubicBezTo>
                    <a:pt x="3377351" y="1485547"/>
                    <a:pt x="2969457" y="1273382"/>
                    <a:pt x="2651210" y="1337629"/>
                  </a:cubicBezTo>
                  <a:cubicBezTo>
                    <a:pt x="2332963" y="1401876"/>
                    <a:pt x="1948975" y="1545311"/>
                    <a:pt x="1754740" y="1794829"/>
                  </a:cubicBezTo>
                  <a:cubicBezTo>
                    <a:pt x="1560505" y="2044347"/>
                    <a:pt x="1771175" y="2740606"/>
                    <a:pt x="1485799" y="2834735"/>
                  </a:cubicBezTo>
                  <a:cubicBezTo>
                    <a:pt x="1200423" y="2928864"/>
                    <a:pt x="205340" y="2607628"/>
                    <a:pt x="42481" y="2359605"/>
                  </a:cubicBezTo>
                  <a:cubicBezTo>
                    <a:pt x="-120378" y="2111582"/>
                    <a:pt x="217293" y="1524394"/>
                    <a:pt x="508646" y="1346594"/>
                  </a:cubicBezTo>
                  <a:cubicBezTo>
                    <a:pt x="799999" y="1168794"/>
                    <a:pt x="1406611" y="1410840"/>
                    <a:pt x="1790599" y="1292805"/>
                  </a:cubicBezTo>
                  <a:cubicBezTo>
                    <a:pt x="2174587" y="1174770"/>
                    <a:pt x="2494328" y="880429"/>
                    <a:pt x="2803610" y="665276"/>
                  </a:cubicBezTo>
                  <a:close/>
                </a:path>
              </a:pathLst>
            </a:custGeom>
            <a:solidFill>
              <a:srgbClr val="00FF00">
                <a:alpha val="24706"/>
              </a:srgbClr>
            </a:solidFill>
            <a:ln w="25400" cap="flat" cmpd="sng">
              <a:solidFill>
                <a:srgbClr val="00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  <p:sp>
          <p:nvSpPr>
            <p:cNvPr id="57390" name="Shape 1218"/>
            <p:cNvSpPr txBox="1">
              <a:spLocks noChangeArrowheads="1"/>
            </p:cNvSpPr>
            <p:nvPr/>
          </p:nvSpPr>
          <p:spPr bwMode="auto">
            <a:xfrm>
              <a:off x="5335707" y="5665908"/>
              <a:ext cx="15693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B050"/>
                  </a:solidFill>
                  <a:sym typeface="Calibri" pitchFamily="34" charset="0"/>
                </a:rPr>
                <a:t>Utlendingsloven § 41</a:t>
              </a:r>
            </a:p>
          </p:txBody>
        </p:sp>
        <p:sp>
          <p:nvSpPr>
            <p:cNvPr id="57391" name="Shape 1219"/>
            <p:cNvSpPr txBox="1">
              <a:spLocks noChangeArrowheads="1"/>
            </p:cNvSpPr>
            <p:nvPr/>
          </p:nvSpPr>
          <p:spPr bwMode="auto">
            <a:xfrm>
              <a:off x="337202" y="4835280"/>
              <a:ext cx="1694699" cy="52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00B050"/>
                  </a:solidFill>
                  <a:sym typeface="Calibri" pitchFamily="34" charset="0"/>
                </a:rPr>
                <a:t>Har planer om å fortsette samlivet</a:t>
              </a:r>
            </a:p>
          </p:txBody>
        </p:sp>
        <p:sp>
          <p:nvSpPr>
            <p:cNvPr id="57392" name="Shape 1220"/>
            <p:cNvSpPr txBox="1">
              <a:spLocks noChangeArrowheads="1"/>
            </p:cNvSpPr>
            <p:nvPr/>
          </p:nvSpPr>
          <p:spPr bwMode="auto">
            <a:xfrm>
              <a:off x="292218" y="4177214"/>
              <a:ext cx="1694699" cy="52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00B050"/>
                  </a:solidFill>
                  <a:sym typeface="Calibri" pitchFamily="34" charset="0"/>
                </a:rPr>
                <a:t>Bodd sammen i minst to år</a:t>
              </a:r>
            </a:p>
          </p:txBody>
        </p:sp>
      </p:grpSp>
      <p:grpSp>
        <p:nvGrpSpPr>
          <p:cNvPr id="1221" name="Shape 1221"/>
          <p:cNvGrpSpPr>
            <a:grpSpLocks/>
          </p:cNvGrpSpPr>
          <p:nvPr/>
        </p:nvGrpSpPr>
        <p:grpSpPr bwMode="auto">
          <a:xfrm>
            <a:off x="292100" y="784225"/>
            <a:ext cx="9542463" cy="5273675"/>
            <a:chOff x="-952257" y="-190288"/>
            <a:chExt cx="9542367" cy="5273524"/>
          </a:xfrm>
        </p:grpSpPr>
        <p:sp>
          <p:nvSpPr>
            <p:cNvPr id="57387" name="Shape 1222"/>
            <p:cNvSpPr>
              <a:spLocks/>
            </p:cNvSpPr>
            <p:nvPr/>
          </p:nvSpPr>
          <p:spPr bwMode="auto">
            <a:xfrm>
              <a:off x="-952257" y="-190288"/>
              <a:ext cx="7211408" cy="4104626"/>
            </a:xfrm>
            <a:custGeom>
              <a:avLst/>
              <a:gdLst>
                <a:gd name="T0" fmla="*/ 24231 w 7140009"/>
                <a:gd name="T1" fmla="*/ 3415916 h 3985074"/>
                <a:gd name="T2" fmla="*/ 404513 w 7140009"/>
                <a:gd name="T3" fmla="*/ 4043803 h 3985074"/>
                <a:gd name="T4" fmla="*/ 1780774 w 7140009"/>
                <a:gd name="T5" fmla="*/ 3997635 h 3985074"/>
                <a:gd name="T6" fmla="*/ 2659047 w 7140009"/>
                <a:gd name="T7" fmla="*/ 3314345 h 3985074"/>
                <a:gd name="T8" fmla="*/ 4587623 w 7140009"/>
                <a:gd name="T9" fmla="*/ 3369747 h 3985074"/>
                <a:gd name="T10" fmla="*/ 6805940 w 7140009"/>
                <a:gd name="T11" fmla="*/ 3323579 h 3985074"/>
                <a:gd name="T12" fmla="*/ 7131897 w 7140009"/>
                <a:gd name="T13" fmla="*/ 2270943 h 3985074"/>
                <a:gd name="T14" fmla="*/ 5864287 w 7140009"/>
                <a:gd name="T15" fmla="*/ 2113971 h 3985074"/>
                <a:gd name="T16" fmla="*/ 5991048 w 7140009"/>
                <a:gd name="T17" fmla="*/ 1883130 h 3985074"/>
                <a:gd name="T18" fmla="*/ 5411570 w 7140009"/>
                <a:gd name="T19" fmla="*/ 368812 h 3985074"/>
                <a:gd name="T20" fmla="*/ 2894460 w 7140009"/>
                <a:gd name="T21" fmla="*/ 82569 h 3985074"/>
                <a:gd name="T22" fmla="*/ 1599687 w 7140009"/>
                <a:gd name="T23" fmla="*/ 1559952 h 3985074"/>
                <a:gd name="T24" fmla="*/ 2740536 w 7140009"/>
                <a:gd name="T25" fmla="*/ 3037336 h 3985074"/>
                <a:gd name="T26" fmla="*/ 1463873 w 7140009"/>
                <a:gd name="T27" fmla="*/ 3434382 h 3985074"/>
                <a:gd name="T28" fmla="*/ 956828 w 7140009"/>
                <a:gd name="T29" fmla="*/ 3258944 h 3985074"/>
                <a:gd name="T30" fmla="*/ 24231 w 7140009"/>
                <a:gd name="T31" fmla="*/ 3415916 h 39850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40009"/>
                <a:gd name="T49" fmla="*/ 0 h 3985074"/>
                <a:gd name="T50" fmla="*/ 7140009 w 7140009"/>
                <a:gd name="T51" fmla="*/ 3985074 h 39850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40009" h="3985074" extrusionOk="0">
                  <a:moveTo>
                    <a:pt x="23991" y="3316423"/>
                  </a:moveTo>
                  <a:cubicBezTo>
                    <a:pt x="-67150" y="3443423"/>
                    <a:pt x="110649" y="3831894"/>
                    <a:pt x="400508" y="3926023"/>
                  </a:cubicBezTo>
                  <a:cubicBezTo>
                    <a:pt x="690367" y="4020152"/>
                    <a:pt x="1391108" y="3999234"/>
                    <a:pt x="1763143" y="3881199"/>
                  </a:cubicBezTo>
                  <a:cubicBezTo>
                    <a:pt x="2135178" y="3763164"/>
                    <a:pt x="2169544" y="3319411"/>
                    <a:pt x="2632720" y="3217811"/>
                  </a:cubicBezTo>
                  <a:cubicBezTo>
                    <a:pt x="3095896" y="3116211"/>
                    <a:pt x="3857896" y="3270105"/>
                    <a:pt x="4542202" y="3271599"/>
                  </a:cubicBezTo>
                  <a:cubicBezTo>
                    <a:pt x="5226508" y="3273093"/>
                    <a:pt x="6318708" y="3404576"/>
                    <a:pt x="6738555" y="3226776"/>
                  </a:cubicBezTo>
                  <a:cubicBezTo>
                    <a:pt x="7158402" y="3048976"/>
                    <a:pt x="7216673" y="2400528"/>
                    <a:pt x="7061285" y="2204799"/>
                  </a:cubicBezTo>
                  <a:cubicBezTo>
                    <a:pt x="6905897" y="2009069"/>
                    <a:pt x="5994485" y="2115152"/>
                    <a:pt x="5806226" y="2052399"/>
                  </a:cubicBezTo>
                  <a:cubicBezTo>
                    <a:pt x="5617967" y="1989646"/>
                    <a:pt x="6006438" y="2110670"/>
                    <a:pt x="5931732" y="1828282"/>
                  </a:cubicBezTo>
                  <a:cubicBezTo>
                    <a:pt x="5857026" y="1545894"/>
                    <a:pt x="5868979" y="649423"/>
                    <a:pt x="5357991" y="358070"/>
                  </a:cubicBezTo>
                  <a:cubicBezTo>
                    <a:pt x="4847003" y="66717"/>
                    <a:pt x="3494826" y="-112577"/>
                    <a:pt x="2865802" y="80164"/>
                  </a:cubicBezTo>
                  <a:cubicBezTo>
                    <a:pt x="2236778" y="272905"/>
                    <a:pt x="1609249" y="1036399"/>
                    <a:pt x="1583849" y="1514517"/>
                  </a:cubicBezTo>
                  <a:cubicBezTo>
                    <a:pt x="1558449" y="1992635"/>
                    <a:pt x="2735814" y="2645564"/>
                    <a:pt x="2713402" y="2948870"/>
                  </a:cubicBezTo>
                  <a:cubicBezTo>
                    <a:pt x="2690990" y="3252176"/>
                    <a:pt x="1743720" y="3298493"/>
                    <a:pt x="1449379" y="3334352"/>
                  </a:cubicBezTo>
                  <a:cubicBezTo>
                    <a:pt x="1155038" y="3370211"/>
                    <a:pt x="1183426" y="3164023"/>
                    <a:pt x="947355" y="3164023"/>
                  </a:cubicBezTo>
                  <a:cubicBezTo>
                    <a:pt x="711284" y="3164023"/>
                    <a:pt x="115132" y="3189423"/>
                    <a:pt x="23991" y="3316423"/>
                  </a:cubicBezTo>
                  <a:close/>
                </a:path>
              </a:pathLst>
            </a:custGeom>
            <a:solidFill>
              <a:srgbClr val="006666">
                <a:alpha val="24706"/>
              </a:srgbClr>
            </a:solidFill>
            <a:ln w="25400" cap="flat" cmpd="sng">
              <a:solidFill>
                <a:srgbClr val="00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  <p:sp>
          <p:nvSpPr>
            <p:cNvPr id="57388" name="Shape 1223"/>
            <p:cNvSpPr txBox="1">
              <a:spLocks noChangeArrowheads="1"/>
            </p:cNvSpPr>
            <p:nvPr/>
          </p:nvSpPr>
          <p:spPr bwMode="auto">
            <a:xfrm>
              <a:off x="5679210" y="4806337"/>
              <a:ext cx="29109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6666"/>
                  </a:solidFill>
                  <a:sym typeface="Calibri" pitchFamily="34" charset="0"/>
                </a:rPr>
                <a:t>Skattebetalingsloven § 10-32</a:t>
              </a:r>
            </a:p>
          </p:txBody>
        </p:sp>
      </p:grpSp>
      <p:grpSp>
        <p:nvGrpSpPr>
          <p:cNvPr id="1224" name="Shape 1224"/>
          <p:cNvGrpSpPr>
            <a:grpSpLocks/>
          </p:cNvGrpSpPr>
          <p:nvPr/>
        </p:nvGrpSpPr>
        <p:grpSpPr bwMode="auto">
          <a:xfrm>
            <a:off x="3725863" y="995363"/>
            <a:ext cx="4443412" cy="5584825"/>
            <a:chOff x="3725251" y="865854"/>
            <a:chExt cx="4444650" cy="5585241"/>
          </a:xfrm>
        </p:grpSpPr>
        <p:sp>
          <p:nvSpPr>
            <p:cNvPr id="57385" name="Shape 1225"/>
            <p:cNvSpPr>
              <a:spLocks/>
            </p:cNvSpPr>
            <p:nvPr/>
          </p:nvSpPr>
          <p:spPr bwMode="auto">
            <a:xfrm>
              <a:off x="3725251" y="865854"/>
              <a:ext cx="4444650" cy="3145815"/>
            </a:xfrm>
            <a:custGeom>
              <a:avLst/>
              <a:gdLst>
                <a:gd name="T0" fmla="*/ 3171329 w 4315195"/>
                <a:gd name="T1" fmla="*/ 103447 h 3032111"/>
                <a:gd name="T2" fmla="*/ 2414170 w 4315195"/>
                <a:gd name="T3" fmla="*/ 633597 h 3032111"/>
                <a:gd name="T4" fmla="*/ 2663479 w 4315195"/>
                <a:gd name="T5" fmla="*/ 1554384 h 3032111"/>
                <a:gd name="T6" fmla="*/ 2395702 w 4315195"/>
                <a:gd name="T7" fmla="*/ 2214747 h 3032111"/>
                <a:gd name="T8" fmla="*/ 1426170 w 4315195"/>
                <a:gd name="T9" fmla="*/ 2038031 h 3032111"/>
                <a:gd name="T10" fmla="*/ 382769 w 4315195"/>
                <a:gd name="T11" fmla="*/ 1740402 h 3032111"/>
                <a:gd name="T12" fmla="*/ 4189 w 4315195"/>
                <a:gd name="T13" fmla="*/ 2670491 h 3032111"/>
                <a:gd name="T14" fmla="*/ 585908 w 4315195"/>
                <a:gd name="T15" fmla="*/ 3144836 h 3032111"/>
                <a:gd name="T16" fmla="*/ 1573909 w 4315195"/>
                <a:gd name="T17" fmla="*/ 2800702 h 3032111"/>
                <a:gd name="T18" fmla="*/ 2451105 w 4315195"/>
                <a:gd name="T19" fmla="*/ 3023923 h 3032111"/>
                <a:gd name="T20" fmla="*/ 3309833 w 4315195"/>
                <a:gd name="T21" fmla="*/ 2828606 h 3032111"/>
                <a:gd name="T22" fmla="*/ 4177797 w 4315195"/>
                <a:gd name="T23" fmla="*/ 1572986 h 3032111"/>
                <a:gd name="T24" fmla="*/ 4427105 w 4315195"/>
                <a:gd name="T25" fmla="*/ 345270 h 3032111"/>
                <a:gd name="T26" fmla="*/ 3780749 w 4315195"/>
                <a:gd name="T27" fmla="*/ 19738 h 3032111"/>
                <a:gd name="T28" fmla="*/ 3171329 w 4315195"/>
                <a:gd name="T29" fmla="*/ 103447 h 3032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15195"/>
                <a:gd name="T46" fmla="*/ 0 h 3032111"/>
                <a:gd name="T47" fmla="*/ 4315195 w 4315195"/>
                <a:gd name="T48" fmla="*/ 3032111 h 30321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15195" h="3032111" extrusionOk="0">
                  <a:moveTo>
                    <a:pt x="3078961" y="99708"/>
                  </a:moveTo>
                  <a:cubicBezTo>
                    <a:pt x="2857832" y="198320"/>
                    <a:pt x="2426031" y="377614"/>
                    <a:pt x="2343855" y="610696"/>
                  </a:cubicBezTo>
                  <a:cubicBezTo>
                    <a:pt x="2261679" y="843778"/>
                    <a:pt x="2588890" y="1244202"/>
                    <a:pt x="2585902" y="1498202"/>
                  </a:cubicBezTo>
                  <a:cubicBezTo>
                    <a:pt x="2582914" y="1752202"/>
                    <a:pt x="2526137" y="2057002"/>
                    <a:pt x="2325925" y="2134696"/>
                  </a:cubicBezTo>
                  <a:cubicBezTo>
                    <a:pt x="2125713" y="2212390"/>
                    <a:pt x="1710348" y="2040567"/>
                    <a:pt x="1384631" y="1964367"/>
                  </a:cubicBezTo>
                  <a:cubicBezTo>
                    <a:pt x="1058913" y="1888167"/>
                    <a:pt x="601714" y="1575896"/>
                    <a:pt x="371620" y="1677496"/>
                  </a:cubicBezTo>
                  <a:cubicBezTo>
                    <a:pt x="141526" y="1779096"/>
                    <a:pt x="-28803" y="2348355"/>
                    <a:pt x="4067" y="2573967"/>
                  </a:cubicBezTo>
                  <a:cubicBezTo>
                    <a:pt x="36937" y="2799579"/>
                    <a:pt x="314843" y="3010250"/>
                    <a:pt x="568843" y="3031167"/>
                  </a:cubicBezTo>
                  <a:cubicBezTo>
                    <a:pt x="822843" y="3052084"/>
                    <a:pt x="1226255" y="2718896"/>
                    <a:pt x="1528067" y="2699472"/>
                  </a:cubicBezTo>
                  <a:cubicBezTo>
                    <a:pt x="1829879" y="2680048"/>
                    <a:pt x="2098820" y="2910143"/>
                    <a:pt x="2379714" y="2914625"/>
                  </a:cubicBezTo>
                  <a:cubicBezTo>
                    <a:pt x="2660608" y="2919108"/>
                    <a:pt x="2934031" y="2959449"/>
                    <a:pt x="3213431" y="2726367"/>
                  </a:cubicBezTo>
                  <a:cubicBezTo>
                    <a:pt x="3492831" y="2493285"/>
                    <a:pt x="3875326" y="1915061"/>
                    <a:pt x="4056114" y="1516131"/>
                  </a:cubicBezTo>
                  <a:cubicBezTo>
                    <a:pt x="4236902" y="1117202"/>
                    <a:pt x="4362408" y="582308"/>
                    <a:pt x="4298161" y="332790"/>
                  </a:cubicBezTo>
                  <a:cubicBezTo>
                    <a:pt x="4233914" y="83272"/>
                    <a:pt x="3870843" y="59366"/>
                    <a:pt x="3670631" y="19025"/>
                  </a:cubicBezTo>
                  <a:cubicBezTo>
                    <a:pt x="3470419" y="-21316"/>
                    <a:pt x="3300090" y="1096"/>
                    <a:pt x="3078961" y="99708"/>
                  </a:cubicBezTo>
                  <a:close/>
                </a:path>
              </a:pathLst>
            </a:custGeom>
            <a:solidFill>
              <a:srgbClr val="77933C">
                <a:alpha val="24706"/>
              </a:srgbClr>
            </a:solidFill>
            <a:ln w="25400" cap="flat" cmpd="sng">
              <a:solidFill>
                <a:srgbClr val="76923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nb-NO"/>
            </a:p>
          </p:txBody>
        </p:sp>
        <p:sp>
          <p:nvSpPr>
            <p:cNvPr id="57386" name="Shape 1226"/>
            <p:cNvSpPr txBox="1">
              <a:spLocks noChangeArrowheads="1"/>
            </p:cNvSpPr>
            <p:nvPr/>
          </p:nvSpPr>
          <p:spPr bwMode="auto">
            <a:xfrm>
              <a:off x="3789071" y="6174196"/>
              <a:ext cx="119639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76923C"/>
                  </a:solidFill>
                  <a:sym typeface="Calibri" pitchFamily="34" charset="0"/>
                </a:rPr>
                <a:t>Arvelova § 28 c</a:t>
              </a:r>
            </a:p>
          </p:txBody>
        </p:sp>
      </p:grpSp>
      <p:grpSp>
        <p:nvGrpSpPr>
          <p:cNvPr id="1227" name="Shape 1227"/>
          <p:cNvGrpSpPr>
            <a:grpSpLocks/>
          </p:cNvGrpSpPr>
          <p:nvPr/>
        </p:nvGrpSpPr>
        <p:grpSpPr bwMode="auto">
          <a:xfrm>
            <a:off x="207963" y="1239838"/>
            <a:ext cx="5621337" cy="5595937"/>
            <a:chOff x="251519" y="1119078"/>
            <a:chExt cx="5621039" cy="5595615"/>
          </a:xfrm>
        </p:grpSpPr>
        <p:grpSp>
          <p:nvGrpSpPr>
            <p:cNvPr id="57381" name="Shape 1228"/>
            <p:cNvGrpSpPr>
              <a:grpSpLocks/>
            </p:cNvGrpSpPr>
            <p:nvPr/>
          </p:nvGrpSpPr>
          <p:grpSpPr bwMode="auto">
            <a:xfrm>
              <a:off x="251519" y="1119078"/>
              <a:ext cx="5085141" cy="3629153"/>
              <a:chOff x="251519" y="1124745"/>
              <a:chExt cx="5085141" cy="3629153"/>
            </a:xfrm>
          </p:grpSpPr>
          <p:sp>
            <p:nvSpPr>
              <p:cNvPr id="57383" name="Shape 1229"/>
              <p:cNvSpPr>
                <a:spLocks/>
              </p:cNvSpPr>
              <p:nvPr/>
            </p:nvSpPr>
            <p:spPr bwMode="auto">
              <a:xfrm>
                <a:off x="251519" y="1124745"/>
                <a:ext cx="5085141" cy="3629153"/>
              </a:xfrm>
              <a:custGeom>
                <a:avLst/>
                <a:gdLst>
                  <a:gd name="T0" fmla="*/ 717132 w 5012625"/>
                  <a:gd name="T1" fmla="*/ 1589 h 3464497"/>
                  <a:gd name="T2" fmla="*/ 16863 w 5012625"/>
                  <a:gd name="T3" fmla="*/ 273921 h 3464497"/>
                  <a:gd name="T4" fmla="*/ 307884 w 5012625"/>
                  <a:gd name="T5" fmla="*/ 1100308 h 3464497"/>
                  <a:gd name="T6" fmla="*/ 1290079 w 5012625"/>
                  <a:gd name="T7" fmla="*/ 837367 h 3464497"/>
                  <a:gd name="T8" fmla="*/ 2463256 w 5012625"/>
                  <a:gd name="T9" fmla="*/ 1053355 h 3464497"/>
                  <a:gd name="T10" fmla="*/ 3527300 w 5012625"/>
                  <a:gd name="T11" fmla="*/ 1175435 h 3464497"/>
                  <a:gd name="T12" fmla="*/ 3500017 w 5012625"/>
                  <a:gd name="T13" fmla="*/ 1720100 h 3464497"/>
                  <a:gd name="T14" fmla="*/ 2072196 w 5012625"/>
                  <a:gd name="T15" fmla="*/ 2715521 h 3464497"/>
                  <a:gd name="T16" fmla="*/ 116902 w 5012625"/>
                  <a:gd name="T17" fmla="*/ 2696739 h 3464497"/>
                  <a:gd name="T18" fmla="*/ 480678 w 5012625"/>
                  <a:gd name="T19" fmla="*/ 3598253 h 3464497"/>
                  <a:gd name="T20" fmla="*/ 1662949 w 5012625"/>
                  <a:gd name="T21" fmla="*/ 3363483 h 3464497"/>
                  <a:gd name="T22" fmla="*/ 3208996 w 5012625"/>
                  <a:gd name="T23" fmla="*/ 2809429 h 3464497"/>
                  <a:gd name="T24" fmla="*/ 4655005 w 5012625"/>
                  <a:gd name="T25" fmla="*/ 2856382 h 3464497"/>
                  <a:gd name="T26" fmla="*/ 5073347 w 5012625"/>
                  <a:gd name="T27" fmla="*/ 2105121 h 3464497"/>
                  <a:gd name="T28" fmla="*/ 4300323 w 5012625"/>
                  <a:gd name="T29" fmla="*/ 1372641 h 3464497"/>
                  <a:gd name="T30" fmla="*/ 3290846 w 5012625"/>
                  <a:gd name="T31" fmla="*/ 940665 h 3464497"/>
                  <a:gd name="T32" fmla="*/ 1881215 w 5012625"/>
                  <a:gd name="T33" fmla="*/ 884321 h 3464497"/>
                  <a:gd name="T34" fmla="*/ 1271890 w 5012625"/>
                  <a:gd name="T35" fmla="*/ 198794 h 3464497"/>
                  <a:gd name="T36" fmla="*/ 717132 w 5012625"/>
                  <a:gd name="T37" fmla="*/ 1589 h 34644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12625"/>
                  <a:gd name="T58" fmla="*/ 0 h 3464497"/>
                  <a:gd name="T59" fmla="*/ 5012625 w 5012625"/>
                  <a:gd name="T60" fmla="*/ 3464497 h 34644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12625" h="3464497" extrusionOk="0">
                    <a:moveTo>
                      <a:pt x="706905" y="1517"/>
                    </a:moveTo>
                    <a:cubicBezTo>
                      <a:pt x="500717" y="13470"/>
                      <a:pt x="83858" y="86681"/>
                      <a:pt x="16623" y="261493"/>
                    </a:cubicBezTo>
                    <a:cubicBezTo>
                      <a:pt x="-50612" y="436305"/>
                      <a:pt x="94317" y="960740"/>
                      <a:pt x="303493" y="1050387"/>
                    </a:cubicBezTo>
                    <a:cubicBezTo>
                      <a:pt x="512669" y="1140034"/>
                      <a:pt x="917576" y="806845"/>
                      <a:pt x="1271682" y="799375"/>
                    </a:cubicBezTo>
                    <a:cubicBezTo>
                      <a:pt x="1625788" y="791905"/>
                      <a:pt x="2060576" y="951776"/>
                      <a:pt x="2428129" y="1005564"/>
                    </a:cubicBezTo>
                    <a:cubicBezTo>
                      <a:pt x="2795682" y="1059352"/>
                      <a:pt x="3306670" y="1016023"/>
                      <a:pt x="3476999" y="1122105"/>
                    </a:cubicBezTo>
                    <a:cubicBezTo>
                      <a:pt x="3647328" y="1228187"/>
                      <a:pt x="3689164" y="1397023"/>
                      <a:pt x="3450105" y="1642058"/>
                    </a:cubicBezTo>
                    <a:cubicBezTo>
                      <a:pt x="3211046" y="1887093"/>
                      <a:pt x="2598458" y="2436929"/>
                      <a:pt x="2042646" y="2592317"/>
                    </a:cubicBezTo>
                    <a:cubicBezTo>
                      <a:pt x="1486834" y="2747705"/>
                      <a:pt x="376705" y="2433940"/>
                      <a:pt x="115235" y="2574387"/>
                    </a:cubicBezTo>
                    <a:cubicBezTo>
                      <a:pt x="-146235" y="2714834"/>
                      <a:pt x="219823" y="3328917"/>
                      <a:pt x="473823" y="3434999"/>
                    </a:cubicBezTo>
                    <a:cubicBezTo>
                      <a:pt x="727823" y="3541081"/>
                      <a:pt x="1191000" y="3336387"/>
                      <a:pt x="1639235" y="3210881"/>
                    </a:cubicBezTo>
                    <a:cubicBezTo>
                      <a:pt x="2087470" y="3085375"/>
                      <a:pt x="2671670" y="2762646"/>
                      <a:pt x="3163235" y="2681964"/>
                    </a:cubicBezTo>
                    <a:cubicBezTo>
                      <a:pt x="3654800" y="2601282"/>
                      <a:pt x="4282329" y="2838846"/>
                      <a:pt x="4588623" y="2726787"/>
                    </a:cubicBezTo>
                    <a:cubicBezTo>
                      <a:pt x="4894917" y="2614728"/>
                      <a:pt x="5059270" y="2245682"/>
                      <a:pt x="5000999" y="2009611"/>
                    </a:cubicBezTo>
                    <a:cubicBezTo>
                      <a:pt x="4942728" y="1773540"/>
                      <a:pt x="4531846" y="1495635"/>
                      <a:pt x="4238999" y="1310364"/>
                    </a:cubicBezTo>
                    <a:cubicBezTo>
                      <a:pt x="3946152" y="1125093"/>
                      <a:pt x="3641352" y="975681"/>
                      <a:pt x="3243917" y="897987"/>
                    </a:cubicBezTo>
                    <a:cubicBezTo>
                      <a:pt x="2846482" y="820293"/>
                      <a:pt x="2186082" y="962234"/>
                      <a:pt x="1854388" y="844199"/>
                    </a:cubicBezTo>
                    <a:cubicBezTo>
                      <a:pt x="1522694" y="726164"/>
                      <a:pt x="1443505" y="331716"/>
                      <a:pt x="1253752" y="189775"/>
                    </a:cubicBezTo>
                    <a:cubicBezTo>
                      <a:pt x="1063999" y="47834"/>
                      <a:pt x="913093" y="-10436"/>
                      <a:pt x="706905" y="1517"/>
                    </a:cubicBezTo>
                    <a:close/>
                  </a:path>
                </a:pathLst>
              </a:custGeom>
              <a:solidFill>
                <a:srgbClr val="0000CC">
                  <a:alpha val="24706"/>
                </a:srgbClr>
              </a:solidFill>
              <a:ln w="25400" cap="flat" cmpd="sng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/>
              <a:lstStyle/>
              <a:p>
                <a:endParaRPr lang="nb-NO"/>
              </a:p>
            </p:txBody>
          </p:sp>
          <p:sp>
            <p:nvSpPr>
              <p:cNvPr id="57384" name="Shape 1230"/>
              <p:cNvSpPr txBox="1">
                <a:spLocks noChangeArrowheads="1"/>
              </p:cNvSpPr>
              <p:nvPr/>
            </p:nvSpPr>
            <p:spPr bwMode="auto">
              <a:xfrm>
                <a:off x="468156" y="1238929"/>
                <a:ext cx="126275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buSzPct val="25000"/>
                </a:pPr>
                <a:r>
                  <a:rPr lang="en-US" altLang="nb-NO" sz="1000">
                    <a:solidFill>
                      <a:srgbClr val="0000CC"/>
                    </a:solidFill>
                    <a:sym typeface="Calibri" pitchFamily="34" charset="0"/>
                  </a:rPr>
                  <a:t>Har eller </a:t>
                </a:r>
                <a:r>
                  <a:rPr lang="en-US" altLang="nb-NO" sz="1000" i="1">
                    <a:solidFill>
                      <a:srgbClr val="0000CC"/>
                    </a:solidFill>
                    <a:sym typeface="Calibri" pitchFamily="34" charset="0"/>
                  </a:rPr>
                  <a:t>venter</a:t>
                </a:r>
                <a:r>
                  <a:rPr lang="en-US" altLang="nb-NO" sz="1000">
                    <a:solidFill>
                      <a:srgbClr val="0000CC"/>
                    </a:solidFill>
                    <a:sym typeface="Calibri" pitchFamily="34" charset="0"/>
                  </a:rPr>
                  <a:t> </a:t>
                </a:r>
                <a:br>
                  <a:rPr lang="en-US" altLang="nb-NO" sz="1000">
                    <a:solidFill>
                      <a:srgbClr val="0000CC"/>
                    </a:solidFill>
                    <a:sym typeface="Calibri" pitchFamily="34" charset="0"/>
                  </a:rPr>
                </a:br>
                <a:r>
                  <a:rPr lang="en-US" altLang="nb-NO" sz="1000">
                    <a:solidFill>
                      <a:srgbClr val="0000CC"/>
                    </a:solidFill>
                    <a:sym typeface="Calibri" pitchFamily="34" charset="0"/>
                  </a:rPr>
                  <a:t>felles barn</a:t>
                </a:r>
              </a:p>
            </p:txBody>
          </p:sp>
        </p:grpSp>
        <p:sp>
          <p:nvSpPr>
            <p:cNvPr id="57382" name="Shape 1231"/>
            <p:cNvSpPr txBox="1">
              <a:spLocks noChangeArrowheads="1"/>
            </p:cNvSpPr>
            <p:nvPr/>
          </p:nvSpPr>
          <p:spPr bwMode="auto">
            <a:xfrm>
              <a:off x="3578158" y="6437794"/>
              <a:ext cx="22944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00CC"/>
                  </a:solidFill>
                  <a:sym typeface="Calibri" pitchFamily="34" charset="0"/>
                </a:rPr>
                <a:t>Tvangsfullbyrdelsesloven § 7-13</a:t>
              </a:r>
            </a:p>
          </p:txBody>
        </p:sp>
      </p:grpSp>
      <p:cxnSp>
        <p:nvCxnSpPr>
          <p:cNvPr id="57363" name="Shape 1232"/>
          <p:cNvCxnSpPr>
            <a:cxnSpLocks noChangeShapeType="1"/>
          </p:cNvCxnSpPr>
          <p:nvPr/>
        </p:nvCxnSpPr>
        <p:spPr bwMode="auto">
          <a:xfrm>
            <a:off x="6372225" y="385763"/>
            <a:ext cx="4556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4" name="Shape 1233"/>
          <p:cNvCxnSpPr>
            <a:cxnSpLocks noChangeShapeType="1"/>
          </p:cNvCxnSpPr>
          <p:nvPr/>
        </p:nvCxnSpPr>
        <p:spPr bwMode="auto">
          <a:xfrm>
            <a:off x="6380163" y="619125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5" name="Shape 1234"/>
          <p:cNvSpPr txBox="1">
            <a:spLocks noChangeArrowheads="1"/>
          </p:cNvSpPr>
          <p:nvPr/>
        </p:nvSpPr>
        <p:spPr bwMode="auto">
          <a:xfrm>
            <a:off x="6899275" y="161925"/>
            <a:ext cx="1700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US" altLang="nb-NO" sz="1000">
                <a:solidFill>
                  <a:srgbClr val="000000"/>
                </a:solidFill>
                <a:sym typeface="Calibri" pitchFamily="34" charset="0"/>
              </a:rPr>
              <a:t>Lover NAV forvalter</a:t>
            </a:r>
          </a:p>
        </p:txBody>
      </p:sp>
      <p:sp>
        <p:nvSpPr>
          <p:cNvPr id="57366" name="Shape 1235"/>
          <p:cNvSpPr txBox="1">
            <a:spLocks noChangeArrowheads="1"/>
          </p:cNvSpPr>
          <p:nvPr/>
        </p:nvSpPr>
        <p:spPr bwMode="auto">
          <a:xfrm>
            <a:off x="6899275" y="481013"/>
            <a:ext cx="2235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US" altLang="nb-NO" sz="1000">
                <a:solidFill>
                  <a:srgbClr val="000000"/>
                </a:solidFill>
                <a:sym typeface="Calibri" pitchFamily="34" charset="0"/>
              </a:rPr>
              <a:t>Lover brukerne våre må forholde seg til</a:t>
            </a:r>
          </a:p>
        </p:txBody>
      </p:sp>
      <p:grpSp>
        <p:nvGrpSpPr>
          <p:cNvPr id="1236" name="Shape 1236"/>
          <p:cNvGrpSpPr>
            <a:grpSpLocks/>
          </p:cNvGrpSpPr>
          <p:nvPr/>
        </p:nvGrpSpPr>
        <p:grpSpPr bwMode="auto">
          <a:xfrm>
            <a:off x="339725" y="1352550"/>
            <a:ext cx="7989888" cy="5464175"/>
            <a:chOff x="325346" y="1238929"/>
            <a:chExt cx="7988832" cy="5463941"/>
          </a:xfrm>
        </p:grpSpPr>
        <p:sp>
          <p:nvSpPr>
            <p:cNvPr id="1237" name="Shape 1237"/>
            <p:cNvSpPr/>
            <p:nvPr/>
          </p:nvSpPr>
          <p:spPr>
            <a:xfrm rot="-1655815">
              <a:off x="3584053" y="1286552"/>
              <a:ext cx="4730125" cy="2609738"/>
            </a:xfrm>
            <a:prstGeom prst="ellipse">
              <a:avLst/>
            </a:prstGeom>
            <a:solidFill>
              <a:schemeClr val="accent6">
                <a:alpha val="24705"/>
              </a:schemeClr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0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78" name="Shape 1238"/>
            <p:cNvSpPr txBox="1">
              <a:spLocks noChangeArrowheads="1"/>
            </p:cNvSpPr>
            <p:nvPr/>
          </p:nvSpPr>
          <p:spPr bwMode="auto">
            <a:xfrm>
              <a:off x="325346" y="6425971"/>
              <a:ext cx="160109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FFF10B"/>
                  </a:solidFill>
                  <a:sym typeface="Calibri" pitchFamily="34" charset="0"/>
                </a:rPr>
                <a:t>Barnetrygdloven § 7</a:t>
              </a:r>
            </a:p>
          </p:txBody>
        </p:sp>
        <p:sp>
          <p:nvSpPr>
            <p:cNvPr id="57379" name="Shape 1239"/>
            <p:cNvSpPr txBox="1">
              <a:spLocks noChangeArrowheads="1"/>
            </p:cNvSpPr>
            <p:nvPr/>
          </p:nvSpPr>
          <p:spPr bwMode="auto">
            <a:xfrm>
              <a:off x="6219260" y="1238929"/>
              <a:ext cx="1944300" cy="116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To personer over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18 år som 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ikke er gift, registrert 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partner eller samboer</a:t>
              </a:r>
            </a:p>
            <a:p>
              <a:pPr algn="ctr"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 med andre</a:t>
              </a:r>
            </a:p>
          </p:txBody>
        </p:sp>
        <p:sp>
          <p:nvSpPr>
            <p:cNvPr id="57380" name="Shape 1240"/>
            <p:cNvSpPr txBox="1">
              <a:spLocks noChangeArrowheads="1"/>
            </p:cNvSpPr>
            <p:nvPr/>
          </p:nvSpPr>
          <p:spPr bwMode="auto">
            <a:xfrm rot="-1793830">
              <a:off x="5850309" y="2722549"/>
              <a:ext cx="1721955" cy="83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      Lever </a:t>
              </a:r>
            </a:p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  sammen</a:t>
              </a:r>
            </a:p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i et ekteskaps-</a:t>
              </a:r>
            </a:p>
            <a:p>
              <a:pPr eaLnBrk="1" hangingPunct="1">
                <a:buSzPct val="25000"/>
              </a:pPr>
              <a:r>
                <a:rPr lang="en-US" altLang="nb-NO" sz="1000">
                  <a:solidFill>
                    <a:srgbClr val="E36C09"/>
                  </a:solidFill>
                  <a:sym typeface="Calibri" pitchFamily="34" charset="0"/>
                </a:rPr>
                <a:t>liknende forhold</a:t>
              </a:r>
            </a:p>
          </p:txBody>
        </p:sp>
      </p:grpSp>
      <p:grpSp>
        <p:nvGrpSpPr>
          <p:cNvPr id="1241" name="Shape 1241"/>
          <p:cNvGrpSpPr>
            <a:grpSpLocks/>
          </p:cNvGrpSpPr>
          <p:nvPr/>
        </p:nvGrpSpPr>
        <p:grpSpPr bwMode="auto">
          <a:xfrm>
            <a:off x="3675063" y="2784475"/>
            <a:ext cx="3433762" cy="3778250"/>
            <a:chOff x="3635896" y="2636911"/>
            <a:chExt cx="3434382" cy="3777986"/>
          </a:xfrm>
        </p:grpSpPr>
        <p:sp>
          <p:nvSpPr>
            <p:cNvPr id="57375" name="Shape 1242"/>
            <p:cNvSpPr>
              <a:spLocks noChangeArrowheads="1"/>
            </p:cNvSpPr>
            <p:nvPr/>
          </p:nvSpPr>
          <p:spPr bwMode="auto">
            <a:xfrm>
              <a:off x="3635896" y="2636911"/>
              <a:ext cx="1512300" cy="1440300"/>
            </a:xfrm>
            <a:prstGeom prst="ellipse">
              <a:avLst/>
            </a:prstGeom>
            <a:solidFill>
              <a:srgbClr val="008000">
                <a:alpha val="24706"/>
              </a:srgbClr>
            </a:solidFill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b-NO" altLang="nb-NO" sz="100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57376" name="Shape 1243"/>
            <p:cNvSpPr txBox="1">
              <a:spLocks noChangeArrowheads="1"/>
            </p:cNvSpPr>
            <p:nvPr/>
          </p:nvSpPr>
          <p:spPr bwMode="auto">
            <a:xfrm>
              <a:off x="4982578" y="6137998"/>
              <a:ext cx="2087700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008000"/>
                  </a:solidFill>
                  <a:sym typeface="Calibri" pitchFamily="34" charset="0"/>
                </a:rPr>
                <a:t>Bidragsinnkrevingsloven § 11</a:t>
              </a:r>
            </a:p>
          </p:txBody>
        </p:sp>
      </p:grpSp>
      <p:sp>
        <p:nvSpPr>
          <p:cNvPr id="1244" name="Shape 1244"/>
          <p:cNvSpPr txBox="1">
            <a:spLocks noChangeArrowheads="1"/>
          </p:cNvSpPr>
          <p:nvPr/>
        </p:nvSpPr>
        <p:spPr bwMode="auto">
          <a:xfrm>
            <a:off x="3695700" y="2836863"/>
            <a:ext cx="144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en-US" altLang="nb-NO" sz="1600">
                <a:solidFill>
                  <a:srgbClr val="000000"/>
                </a:solidFill>
                <a:sym typeface="Calibri" pitchFamily="34" charset="0"/>
              </a:rPr>
              <a:t>Ugifte personer</a:t>
            </a:r>
            <a:br>
              <a:rPr lang="en-US" altLang="nb-NO" sz="1600">
                <a:solidFill>
                  <a:srgbClr val="000000"/>
                </a:solidFill>
                <a:sym typeface="Calibri" pitchFamily="34" charset="0"/>
              </a:rPr>
            </a:br>
            <a:r>
              <a:rPr lang="en-US" altLang="nb-NO" sz="1600">
                <a:solidFill>
                  <a:srgbClr val="000000"/>
                </a:solidFill>
                <a:sym typeface="Calibri" pitchFamily="34" charset="0"/>
              </a:rPr>
              <a:t>som lever sammen</a:t>
            </a:r>
          </a:p>
        </p:txBody>
      </p:sp>
      <p:grpSp>
        <p:nvGrpSpPr>
          <p:cNvPr id="1245" name="Shape 1245"/>
          <p:cNvGrpSpPr>
            <a:grpSpLocks/>
          </p:cNvGrpSpPr>
          <p:nvPr/>
        </p:nvGrpSpPr>
        <p:grpSpPr bwMode="auto">
          <a:xfrm>
            <a:off x="3130550" y="2784475"/>
            <a:ext cx="3849688" cy="4040188"/>
            <a:chOff x="4417371" y="2727849"/>
            <a:chExt cx="3850699" cy="4040130"/>
          </a:xfrm>
        </p:grpSpPr>
        <p:grpSp>
          <p:nvGrpSpPr>
            <p:cNvPr id="57371" name="Shape 1246"/>
            <p:cNvGrpSpPr>
              <a:grpSpLocks/>
            </p:cNvGrpSpPr>
            <p:nvPr/>
          </p:nvGrpSpPr>
          <p:grpSpPr bwMode="auto">
            <a:xfrm>
              <a:off x="4417371" y="2727849"/>
              <a:ext cx="2102863" cy="3030487"/>
              <a:chOff x="4417371" y="2727849"/>
              <a:chExt cx="2102863" cy="3030487"/>
            </a:xfrm>
          </p:grpSpPr>
          <p:sp>
            <p:nvSpPr>
              <p:cNvPr id="57373" name="Shape 1247"/>
              <p:cNvSpPr>
                <a:spLocks/>
              </p:cNvSpPr>
              <p:nvPr/>
            </p:nvSpPr>
            <p:spPr bwMode="auto">
              <a:xfrm>
                <a:off x="4417371" y="2727849"/>
                <a:ext cx="2102863" cy="3030487"/>
              </a:xfrm>
              <a:custGeom>
                <a:avLst/>
                <a:gdLst>
                  <a:gd name="T0" fmla="*/ 342152 w 2102864"/>
                  <a:gd name="T1" fmla="*/ 2527481 h 3030488"/>
                  <a:gd name="T2" fmla="*/ 897963 w 2102864"/>
                  <a:gd name="T3" fmla="*/ 1899952 h 3030488"/>
                  <a:gd name="T4" fmla="*/ 404905 w 2102864"/>
                  <a:gd name="T5" fmla="*/ 922800 h 3030488"/>
                  <a:gd name="T6" fmla="*/ 897963 w 2102864"/>
                  <a:gd name="T7" fmla="*/ 17364 h 3030488"/>
                  <a:gd name="T8" fmla="*/ 2072339 w 2102864"/>
                  <a:gd name="T9" fmla="*/ 411811 h 3030488"/>
                  <a:gd name="T10" fmla="*/ 1713751 w 2102864"/>
                  <a:gd name="T11" fmla="*/ 1433788 h 3030488"/>
                  <a:gd name="T12" fmla="*/ 1229657 w 2102864"/>
                  <a:gd name="T13" fmla="*/ 1595152 h 3030488"/>
                  <a:gd name="T14" fmla="*/ 1453774 w 2102864"/>
                  <a:gd name="T15" fmla="*/ 2608163 h 3030488"/>
                  <a:gd name="T16" fmla="*/ 1122080 w 2102864"/>
                  <a:gd name="T17" fmla="*/ 2930893 h 3030488"/>
                  <a:gd name="T18" fmla="*/ 109069 w 2102864"/>
                  <a:gd name="T19" fmla="*/ 3011575 h 3030488"/>
                  <a:gd name="T20" fmla="*/ 55281 w 2102864"/>
                  <a:gd name="T21" fmla="*/ 2617128 h 3030488"/>
                  <a:gd name="T22" fmla="*/ 342152 w 2102864"/>
                  <a:gd name="T23" fmla="*/ 2527481 h 30304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2864"/>
                  <a:gd name="T37" fmla="*/ 0 h 3030488"/>
                  <a:gd name="T38" fmla="*/ 2102864 w 2102864"/>
                  <a:gd name="T39" fmla="*/ 3030488 h 30304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2864" h="3030488" extrusionOk="0">
                    <a:moveTo>
                      <a:pt x="342152" y="2527482"/>
                    </a:moveTo>
                    <a:cubicBezTo>
                      <a:pt x="482599" y="2407953"/>
                      <a:pt x="887504" y="2167400"/>
                      <a:pt x="897963" y="1899953"/>
                    </a:cubicBezTo>
                    <a:cubicBezTo>
                      <a:pt x="908422" y="1632506"/>
                      <a:pt x="404905" y="1236565"/>
                      <a:pt x="404905" y="922800"/>
                    </a:cubicBezTo>
                    <a:cubicBezTo>
                      <a:pt x="404905" y="609035"/>
                      <a:pt x="620057" y="102529"/>
                      <a:pt x="897963" y="17364"/>
                    </a:cubicBezTo>
                    <a:cubicBezTo>
                      <a:pt x="1175869" y="-67801"/>
                      <a:pt x="1936375" y="175740"/>
                      <a:pt x="2072340" y="411811"/>
                    </a:cubicBezTo>
                    <a:cubicBezTo>
                      <a:pt x="2208305" y="647882"/>
                      <a:pt x="1854199" y="1236564"/>
                      <a:pt x="1713752" y="1433788"/>
                    </a:cubicBezTo>
                    <a:cubicBezTo>
                      <a:pt x="1573305" y="1631012"/>
                      <a:pt x="1272988" y="1399424"/>
                      <a:pt x="1229658" y="1595153"/>
                    </a:cubicBezTo>
                    <a:cubicBezTo>
                      <a:pt x="1186329" y="1790882"/>
                      <a:pt x="1471705" y="2385540"/>
                      <a:pt x="1453775" y="2608164"/>
                    </a:cubicBezTo>
                    <a:cubicBezTo>
                      <a:pt x="1435846" y="2830788"/>
                      <a:pt x="1346199" y="2863659"/>
                      <a:pt x="1122081" y="2930894"/>
                    </a:cubicBezTo>
                    <a:cubicBezTo>
                      <a:pt x="897963" y="2998129"/>
                      <a:pt x="286869" y="3063870"/>
                      <a:pt x="109069" y="3011576"/>
                    </a:cubicBezTo>
                    <a:cubicBezTo>
                      <a:pt x="-68731" y="2959282"/>
                      <a:pt x="14940" y="2696317"/>
                      <a:pt x="55281" y="2617129"/>
                    </a:cubicBezTo>
                    <a:cubicBezTo>
                      <a:pt x="95622" y="2537941"/>
                      <a:pt x="201705" y="2647011"/>
                      <a:pt x="342152" y="2527482"/>
                    </a:cubicBezTo>
                    <a:close/>
                  </a:path>
                </a:pathLst>
              </a:custGeom>
              <a:solidFill>
                <a:srgbClr val="FF0000">
                  <a:alpha val="24706"/>
                </a:srgbClr>
              </a:solidFill>
              <a:ln w="254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/>
              <a:lstStyle/>
              <a:p>
                <a:endParaRPr lang="nb-NO"/>
              </a:p>
            </p:txBody>
          </p:sp>
          <p:sp>
            <p:nvSpPr>
              <p:cNvPr id="57374" name="Shape 1248"/>
              <p:cNvSpPr txBox="1">
                <a:spLocks noChangeArrowheads="1"/>
              </p:cNvSpPr>
              <p:nvPr/>
            </p:nvSpPr>
            <p:spPr bwMode="auto">
              <a:xfrm>
                <a:off x="4472939" y="5277789"/>
                <a:ext cx="14429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SzPct val="25000"/>
                </a:pPr>
                <a:r>
                  <a:rPr lang="en-US" altLang="nb-NO" sz="1000">
                    <a:solidFill>
                      <a:srgbClr val="FF0000"/>
                    </a:solidFill>
                    <a:sym typeface="Calibri" pitchFamily="34" charset="0"/>
                  </a:rPr>
                  <a:t>Felles bopæl</a:t>
                </a:r>
              </a:p>
            </p:txBody>
          </p:sp>
        </p:grpSp>
        <p:sp>
          <p:nvSpPr>
            <p:cNvPr id="57372" name="Shape 1249"/>
            <p:cNvSpPr txBox="1">
              <a:spLocks noChangeArrowheads="1"/>
            </p:cNvSpPr>
            <p:nvPr/>
          </p:nvSpPr>
          <p:spPr bwMode="auto">
            <a:xfrm>
              <a:off x="6687371" y="6491080"/>
              <a:ext cx="158069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SzPct val="25000"/>
              </a:pPr>
              <a:r>
                <a:rPr lang="en-US" altLang="nb-NO" sz="1000" b="1">
                  <a:solidFill>
                    <a:srgbClr val="FF0000"/>
                  </a:solidFill>
                  <a:sym typeface="Calibri" pitchFamily="34" charset="0"/>
                </a:rPr>
                <a:t>Statsborgerloven § 11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6849"/>
            <a:ext cx="914400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2582251"/>
              </p:ext>
            </p:extLst>
          </p:nvPr>
        </p:nvGraphicFramePr>
        <p:xfrm>
          <a:off x="-182979" y="155516"/>
          <a:ext cx="4960348" cy="155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037" name="Group 24"/>
          <p:cNvGrpSpPr>
            <a:grpSpLocks/>
          </p:cNvGrpSpPr>
          <p:nvPr/>
        </p:nvGrpSpPr>
        <p:grpSpPr bwMode="auto">
          <a:xfrm>
            <a:off x="179512" y="1864256"/>
            <a:ext cx="4351337" cy="935672"/>
            <a:chOff x="334367" y="817987"/>
            <a:chExt cx="4840046" cy="741825"/>
          </a:xfrm>
        </p:grpSpPr>
        <p:sp>
          <p:nvSpPr>
            <p:cNvPr id="26" name="Rounded Rectangle 25"/>
            <p:cNvSpPr/>
            <p:nvPr/>
          </p:nvSpPr>
          <p:spPr>
            <a:xfrm>
              <a:off x="334367" y="817987"/>
              <a:ext cx="4840046" cy="74182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lvl="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prstClr val="white"/>
                  </a:solidFill>
                </a:rPr>
                <a:t>Digitaliseringsrundskrivet</a:t>
              </a:r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1369680" y="817987"/>
              <a:ext cx="3804733" cy="741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804241" y="155516"/>
            <a:ext cx="4202112" cy="1560513"/>
            <a:chOff x="334367" y="817987"/>
            <a:chExt cx="4840046" cy="741825"/>
          </a:xfrm>
        </p:grpSpPr>
        <p:sp>
          <p:nvSpPr>
            <p:cNvPr id="29" name="Rounded Rectangle 28"/>
            <p:cNvSpPr/>
            <p:nvPr/>
          </p:nvSpPr>
          <p:spPr>
            <a:xfrm>
              <a:off x="334367" y="817987"/>
              <a:ext cx="4840046" cy="741825"/>
            </a:xfrm>
            <a:prstGeom prst="roundRect">
              <a:avLst>
                <a:gd name="adj" fmla="val 10000"/>
              </a:avLst>
            </a:prstGeom>
            <a:solidFill>
              <a:srgbClr val="004D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lvl="3" eaLnBrk="1" hangingPunct="1"/>
              <a:r>
                <a:rPr lang="nb-NO" altLang="nb-NO" sz="1800" b="1">
                  <a:solidFill>
                    <a:srgbClr val="FFFFFF"/>
                  </a:solidFill>
                </a:rPr>
                <a:t>Målbilde og strategier</a:t>
              </a:r>
            </a:p>
          </p:txBody>
        </p:sp>
        <p:sp>
          <p:nvSpPr>
            <p:cNvPr id="30" name="Rounded Rectangle 4"/>
            <p:cNvSpPr/>
            <p:nvPr/>
          </p:nvSpPr>
          <p:spPr>
            <a:xfrm>
              <a:off x="1369300" y="817987"/>
              <a:ext cx="3805113" cy="741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1100">
                <a:solidFill>
                  <a:prstClr val="white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901158" y="238065"/>
            <a:ext cx="1157287" cy="1395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>
                <a:solidFill>
                  <a:prstClr val="black"/>
                </a:solidFill>
              </a:rPr>
              <a:t>SKATE</a:t>
            </a:r>
            <a:br>
              <a:rPr lang="nb-NO">
                <a:solidFill>
                  <a:prstClr val="black"/>
                </a:solidFill>
              </a:rPr>
            </a:br>
            <a:r>
              <a:rPr lang="nb-NO" sz="1100" b="1">
                <a:solidFill>
                  <a:prstClr val="black"/>
                </a:solidFill>
              </a:rPr>
              <a:t>S</a:t>
            </a:r>
            <a:r>
              <a:rPr lang="nb-NO" sz="1100">
                <a:solidFill>
                  <a:prstClr val="black"/>
                </a:solidFill>
              </a:rPr>
              <a:t>tyring og </a:t>
            </a:r>
            <a:r>
              <a:rPr lang="nb-NO" sz="1100" b="1">
                <a:solidFill>
                  <a:prstClr val="black"/>
                </a:solidFill>
              </a:rPr>
              <a:t>K</a:t>
            </a:r>
            <a:r>
              <a:rPr lang="nb-NO" sz="1100">
                <a:solidFill>
                  <a:prstClr val="black"/>
                </a:solidFill>
              </a:rPr>
              <a:t>oordinering </a:t>
            </a:r>
            <a:r>
              <a:rPr lang="nb-NO" sz="1100" b="1">
                <a:solidFill>
                  <a:prstClr val="black"/>
                </a:solidFill>
              </a:rPr>
              <a:t>A</a:t>
            </a:r>
            <a:r>
              <a:rPr lang="nb-NO" sz="1100">
                <a:solidFill>
                  <a:prstClr val="black"/>
                </a:solidFill>
              </a:rPr>
              <a:t>v </a:t>
            </a:r>
            <a:r>
              <a:rPr lang="nb-NO" sz="1100" b="1">
                <a:solidFill>
                  <a:prstClr val="black"/>
                </a:solidFill>
              </a:rPr>
              <a:t>T</a:t>
            </a:r>
            <a:r>
              <a:rPr lang="nb-NO" sz="1100">
                <a:solidFill>
                  <a:prstClr val="black"/>
                </a:solidFill>
              </a:rPr>
              <a:t>jenester i </a:t>
            </a:r>
            <a:r>
              <a:rPr lang="nb-NO" sz="1100" b="1">
                <a:solidFill>
                  <a:prstClr val="black"/>
                </a:solidFill>
              </a:rPr>
              <a:t>E</a:t>
            </a:r>
            <a:r>
              <a:rPr lang="nb-NO" sz="1100">
                <a:solidFill>
                  <a:prstClr val="black"/>
                </a:solidFill>
              </a:rPr>
              <a:t>-forvaltning</a:t>
            </a:r>
            <a:endParaRPr lang="nb-NO" sz="1100" dirty="0">
              <a:solidFill>
                <a:prstClr val="black"/>
              </a:solidFill>
            </a:endParaRPr>
          </a:p>
        </p:txBody>
      </p:sp>
      <p:grpSp>
        <p:nvGrpSpPr>
          <p:cNvPr id="44043" name="Group 42"/>
          <p:cNvGrpSpPr>
            <a:grpSpLocks/>
          </p:cNvGrpSpPr>
          <p:nvPr/>
        </p:nvGrpSpPr>
        <p:grpSpPr bwMode="auto">
          <a:xfrm>
            <a:off x="220663" y="5893805"/>
            <a:ext cx="8807391" cy="922549"/>
            <a:chOff x="540263" y="5982796"/>
            <a:chExt cx="3941525" cy="750301"/>
          </a:xfrm>
        </p:grpSpPr>
        <p:sp>
          <p:nvSpPr>
            <p:cNvPr id="44" name="Rounded Rectangle 43"/>
            <p:cNvSpPr/>
            <p:nvPr/>
          </p:nvSpPr>
          <p:spPr>
            <a:xfrm>
              <a:off x="540263" y="6005114"/>
              <a:ext cx="3941525" cy="727983"/>
            </a:xfrm>
            <a:prstGeom prst="roundRect">
              <a:avLst/>
            </a:prstGeom>
            <a:solidFill>
              <a:srgbClr val="004D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576499" y="5982796"/>
              <a:ext cx="3869052" cy="715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4966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b-NO" b="1" dirty="0">
                  <a:solidFill>
                    <a:prstClr val="white"/>
                  </a:solidFill>
                </a:rPr>
                <a:t>Rammeverk for informasjonsforvaltning</a:t>
              </a: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5841559" y="2607066"/>
            <a:ext cx="3174963" cy="922255"/>
            <a:chOff x="4443413" y="3429000"/>
            <a:chExt cx="3981450" cy="8255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4443413" y="3429000"/>
              <a:ext cx="3981450" cy="8255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/>
              <a:r>
                <a:rPr lang="nb-NO" sz="1600" b="1" dirty="0" smtClean="0"/>
                <a:t>Gjenbruk er hovedregel</a:t>
              </a:r>
              <a:endParaRPr lang="nb-NO" sz="1600" b="1" dirty="0"/>
            </a:p>
          </p:txBody>
        </p:sp>
        <p:grpSp>
          <p:nvGrpSpPr>
            <p:cNvPr id="44044" name="Group 49"/>
            <p:cNvGrpSpPr>
              <a:grpSpLocks/>
            </p:cNvGrpSpPr>
            <p:nvPr/>
          </p:nvGrpSpPr>
          <p:grpSpPr bwMode="auto">
            <a:xfrm>
              <a:off x="4519612" y="3487738"/>
              <a:ext cx="837838" cy="668337"/>
              <a:chOff x="4285904" y="2886388"/>
              <a:chExt cx="1196691" cy="954591"/>
            </a:xfrm>
          </p:grpSpPr>
          <p:sp>
            <p:nvSpPr>
              <p:cNvPr id="53" name="Ellipse 20"/>
              <p:cNvSpPr/>
              <p:nvPr/>
            </p:nvSpPr>
            <p:spPr>
              <a:xfrm>
                <a:off x="4285904" y="2886388"/>
                <a:ext cx="1196691" cy="9545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Picture 2" descr="http://rightsforinvestors.com/sites/all/themes/snowman/assets/img/icons/shield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463" y="3047635"/>
                <a:ext cx="778712" cy="660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uppe 2"/>
          <p:cNvGrpSpPr/>
          <p:nvPr/>
        </p:nvGrpSpPr>
        <p:grpSpPr>
          <a:xfrm>
            <a:off x="3009266" y="3324852"/>
            <a:ext cx="2815420" cy="896987"/>
            <a:chOff x="3146425" y="4265613"/>
            <a:chExt cx="3830638" cy="808037"/>
          </a:xfrm>
        </p:grpSpPr>
        <p:grpSp>
          <p:nvGrpSpPr>
            <p:cNvPr id="44040" name="Group 33"/>
            <p:cNvGrpSpPr>
              <a:grpSpLocks/>
            </p:cNvGrpSpPr>
            <p:nvPr/>
          </p:nvGrpSpPr>
          <p:grpSpPr bwMode="auto">
            <a:xfrm>
              <a:off x="3146425" y="4265613"/>
              <a:ext cx="3830638" cy="808037"/>
              <a:chOff x="2761809" y="4618019"/>
              <a:chExt cx="3975332" cy="807986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761809" y="4618019"/>
                <a:ext cx="3975332" cy="80798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9" name="Rounded Rectangle 6"/>
              <p:cNvSpPr/>
              <p:nvPr/>
            </p:nvSpPr>
            <p:spPr>
              <a:xfrm>
                <a:off x="2801348" y="4657703"/>
                <a:ext cx="3896254" cy="728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34966" tIns="60960" rIns="60960" bIns="60960" spcCol="1270" anchor="ctr"/>
              <a:lstStyle/>
              <a:p>
                <a:pPr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b-NO" sz="1600" b="1" dirty="0">
                    <a:solidFill>
                      <a:prstClr val="white"/>
                    </a:solidFill>
                  </a:rPr>
                  <a:t>Informasjon er gjort tilgjengelig</a:t>
                </a:r>
              </a:p>
            </p:txBody>
          </p:sp>
        </p:grpSp>
        <p:grpSp>
          <p:nvGrpSpPr>
            <p:cNvPr id="44045" name="Group 41"/>
            <p:cNvGrpSpPr>
              <a:grpSpLocks/>
            </p:cNvGrpSpPr>
            <p:nvPr/>
          </p:nvGrpSpPr>
          <p:grpSpPr bwMode="auto">
            <a:xfrm>
              <a:off x="3240087" y="4333875"/>
              <a:ext cx="924806" cy="635000"/>
              <a:chOff x="2118888" y="4116392"/>
              <a:chExt cx="1390254" cy="954591"/>
            </a:xfrm>
          </p:grpSpPr>
          <p:sp>
            <p:nvSpPr>
              <p:cNvPr id="64" name="Ellipse 15"/>
              <p:cNvSpPr/>
              <p:nvPr/>
            </p:nvSpPr>
            <p:spPr>
              <a:xfrm>
                <a:off x="2118888" y="4116392"/>
                <a:ext cx="1390254" cy="9545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7" name="Picture 2" descr="C:\Users\dno\AppData\Local\Microsoft\Windows\Temporary Internet Files\Content.IE5\B8JIMKNR\193f45f8487e3f1722756e678ef4fd1e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45733" y="4195294"/>
                <a:ext cx="723943" cy="726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uppe 1"/>
          <p:cNvGrpSpPr/>
          <p:nvPr/>
        </p:nvGrpSpPr>
        <p:grpSpPr>
          <a:xfrm>
            <a:off x="220663" y="3979813"/>
            <a:ext cx="2765031" cy="896987"/>
            <a:chOff x="1304925" y="5121275"/>
            <a:chExt cx="3798888" cy="727075"/>
          </a:xfrm>
        </p:grpSpPr>
        <p:grpSp>
          <p:nvGrpSpPr>
            <p:cNvPr id="44039" name="Group 32"/>
            <p:cNvGrpSpPr>
              <a:grpSpLocks/>
            </p:cNvGrpSpPr>
            <p:nvPr/>
          </p:nvGrpSpPr>
          <p:grpSpPr bwMode="auto">
            <a:xfrm>
              <a:off x="1304925" y="5121275"/>
              <a:ext cx="3798888" cy="727075"/>
              <a:chOff x="540263" y="6005114"/>
              <a:chExt cx="3941525" cy="72798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40263" y="6005114"/>
                <a:ext cx="3941525" cy="727983"/>
              </a:xfrm>
              <a:prstGeom prst="roundRect">
                <a:avLst/>
              </a:prstGeom>
              <a:solidFill>
                <a:srgbClr val="004D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4"/>
              <p:cNvSpPr/>
              <p:nvPr/>
            </p:nvSpPr>
            <p:spPr>
              <a:xfrm>
                <a:off x="576499" y="6040083"/>
                <a:ext cx="3869052" cy="658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34966" tIns="60960" rIns="60960" bIns="60960" spcCol="1270" anchor="ctr"/>
              <a:lstStyle/>
              <a:p>
                <a:pPr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b-NO" sz="1600" b="1" dirty="0">
                    <a:solidFill>
                      <a:prstClr val="white"/>
                    </a:solidFill>
                  </a:rPr>
                  <a:t>Felles datakatalog med begreper</a:t>
                </a:r>
              </a:p>
            </p:txBody>
          </p:sp>
        </p:grpSp>
        <p:grpSp>
          <p:nvGrpSpPr>
            <p:cNvPr id="44046" name="Group 67"/>
            <p:cNvGrpSpPr>
              <a:grpSpLocks/>
            </p:cNvGrpSpPr>
            <p:nvPr/>
          </p:nvGrpSpPr>
          <p:grpSpPr bwMode="auto">
            <a:xfrm>
              <a:off x="1376360" y="5145088"/>
              <a:ext cx="1150823" cy="635000"/>
              <a:chOff x="1154504" y="5133120"/>
              <a:chExt cx="1150824" cy="635483"/>
            </a:xfrm>
          </p:grpSpPr>
          <p:sp>
            <p:nvSpPr>
              <p:cNvPr id="70" name="Ellipse 15"/>
              <p:cNvSpPr/>
              <p:nvPr/>
            </p:nvSpPr>
            <p:spPr>
              <a:xfrm>
                <a:off x="1178319" y="5133120"/>
                <a:ext cx="1016182" cy="6354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3" name="Picture 2" descr="https://acom.azurecomcdn.net/80C57D/cdn/svghandler/data-catalog?width=600&amp;height=315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504" y="5284781"/>
                <a:ext cx="1150824" cy="377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209551" y="4998084"/>
            <a:ext cx="8767284" cy="838836"/>
            <a:chOff x="334367" y="817987"/>
            <a:chExt cx="4840046" cy="741825"/>
          </a:xfrm>
        </p:grpSpPr>
        <p:sp>
          <p:nvSpPr>
            <p:cNvPr id="34" name="Rounded Rectangle 25"/>
            <p:cNvSpPr/>
            <p:nvPr/>
          </p:nvSpPr>
          <p:spPr>
            <a:xfrm>
              <a:off x="334367" y="817987"/>
              <a:ext cx="4840046" cy="741825"/>
            </a:xfrm>
            <a:prstGeom prst="roundRect">
              <a:avLst>
                <a:gd name="adj" fmla="val 10000"/>
              </a:avLst>
            </a:prstGeom>
            <a:solidFill>
              <a:srgbClr val="004D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 smtClean="0">
                  <a:solidFill>
                    <a:prstClr val="white"/>
                  </a:solidFill>
                </a:rPr>
                <a:t>«Orden i eget hus»</a:t>
              </a:r>
              <a:endParaRPr lang="nb-NO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4"/>
            <p:cNvSpPr/>
            <p:nvPr/>
          </p:nvSpPr>
          <p:spPr>
            <a:xfrm>
              <a:off x="1369680" y="817987"/>
              <a:ext cx="3804733" cy="741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11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85938"/>
            <a:ext cx="6054725" cy="4540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23900" y="274638"/>
            <a:ext cx="6375729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2500" dirty="0" smtClean="0"/>
              <a:t>Regelverket, begreper og utveksling av informasjon</a:t>
            </a:r>
          </a:p>
        </p:txBody>
      </p:sp>
      <p:sp>
        <p:nvSpPr>
          <p:cNvPr id="59395" name="Rektangel 8"/>
          <p:cNvSpPr>
            <a:spLocks noChangeArrowheads="1"/>
          </p:cNvSpPr>
          <p:nvPr/>
        </p:nvSpPr>
        <p:spPr bwMode="auto">
          <a:xfrm>
            <a:off x="7488238" y="3536950"/>
            <a:ext cx="1655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altLang="nb-NO" sz="1100" b="1">
                <a:solidFill>
                  <a:srgbClr val="000000"/>
                </a:solidFill>
                <a:hlinkClick r:id="rId4"/>
              </a:rPr>
              <a:t>Folketrygdloven§ 8-28</a:t>
            </a:r>
            <a:r>
              <a:rPr lang="nb-NO" altLang="nb-NO" sz="1100" b="1">
                <a:solidFill>
                  <a:srgbClr val="000000"/>
                </a:solidFill>
              </a:rPr>
              <a:t> </a:t>
            </a:r>
            <a:br>
              <a:rPr lang="nb-NO" altLang="nb-NO" sz="1100" b="1">
                <a:solidFill>
                  <a:srgbClr val="000000"/>
                </a:solidFill>
              </a:rPr>
            </a:br>
            <a:r>
              <a:rPr lang="nb-NO" altLang="nb-NO" sz="1100" b="1">
                <a:solidFill>
                  <a:srgbClr val="000000"/>
                </a:solidFill>
              </a:rPr>
              <a:t>Sykepengegrunnlaget i arbeidsgiverperioden</a:t>
            </a:r>
            <a:endParaRPr lang="nb-NO" altLang="nb-NO" sz="1100">
              <a:solidFill>
                <a:srgbClr val="000000"/>
              </a:solidFill>
            </a:endParaRPr>
          </a:p>
        </p:txBody>
      </p:sp>
      <p:sp>
        <p:nvSpPr>
          <p:cNvPr id="59396" name="Rektangel 9"/>
          <p:cNvSpPr>
            <a:spLocks noChangeArrowheads="1"/>
          </p:cNvSpPr>
          <p:nvPr/>
        </p:nvSpPr>
        <p:spPr bwMode="auto">
          <a:xfrm>
            <a:off x="107950" y="3671888"/>
            <a:ext cx="1223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altLang="nb-NO" sz="1100" b="1">
                <a:solidFill>
                  <a:srgbClr val="000000"/>
                </a:solidFill>
              </a:rPr>
              <a:t>Lønnssystemene skiller ikke mellom ulike bonus typer</a:t>
            </a:r>
            <a:endParaRPr lang="nb-NO" altLang="nb-NO" sz="110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14" y="260337"/>
            <a:ext cx="1922890" cy="267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509" b="21374"/>
          <a:stretch/>
        </p:blipFill>
        <p:spPr>
          <a:xfrm>
            <a:off x="588873" y="1411941"/>
            <a:ext cx="8151134" cy="376928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datakatalog (under arbeid)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01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64776" y="1526136"/>
            <a:ext cx="8142156" cy="522147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400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675772" y="1606818"/>
            <a:ext cx="7757028" cy="5117707"/>
            <a:chOff x="675772" y="1310984"/>
            <a:chExt cx="7757028" cy="5117707"/>
          </a:xfrm>
        </p:grpSpPr>
        <p:sp>
          <p:nvSpPr>
            <p:cNvPr id="6" name="TextBox 5"/>
            <p:cNvSpPr txBox="1"/>
            <p:nvPr/>
          </p:nvSpPr>
          <p:spPr>
            <a:xfrm>
              <a:off x="747723" y="4712418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Distribusjon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721" y="4060196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Konformitet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7723" y="2977446"/>
              <a:ext cx="1497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Kontaktinformasjon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725" y="1698867"/>
              <a:ext cx="773907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>
                      <a:lumMod val="50000"/>
                    </a:schemeClr>
                  </a:solidFill>
                  <a:latin typeface="Avenir Book"/>
                  <a:cs typeface="Avenir Book"/>
                </a:defRPr>
              </a:lvl1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Einingsregisteret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samordnar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opplysningar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om næringslivet og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offentlege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etatar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som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finst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i ulike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offentlege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</a:t>
              </a:r>
              <a:r>
                <a:rPr lang="nb-NO" sz="1100" dirty="0" err="1">
                  <a:solidFill>
                    <a:srgbClr val="262626"/>
                  </a:solidFill>
                  <a:ea typeface="+mn-ea"/>
                </a:rPr>
                <a:t>register.I</a:t>
              </a:r>
              <a:r>
                <a:rPr lang="nb-NO" sz="1100" dirty="0">
                  <a:solidFill>
                    <a:srgbClr val="262626"/>
                  </a:solidFill>
                  <a:ea typeface="+mn-ea"/>
                </a:rPr>
                <a:t> Enhetsregisteret finner du alle som er registrert for momspliktig virksomhet, har registrerte ansatte eller er med i Foretaksregisteret. Dessuten finner du mange næringsdrivende enkeltpersonforetak, foreninger og andre økonomiske enheter uten registreringsplikt, som har valgt å bli med i Enhetsregisteret på frivillig grunnlag. Registeret inneholder også alle enheter som er registrert i fylkesmennenes stiftelsesregistre og skattemanntallet for etterskuddspliktige.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31365" y="3776725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Restriksjoner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7723" y="5257807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Kvalitet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1365" y="3044681"/>
              <a:ext cx="1087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Opplysninger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1367" y="4542896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Formål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94200" y="4054725"/>
              <a:ext cx="2048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Tilgangsrestriksjoner: Åpne data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04102" y="4241194"/>
              <a:ext cx="281679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Lisens: Norsk lisens for offentlige data (NLOD)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44738" y="3314698"/>
              <a:ext cx="30517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u="sng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Organisasjonsnummer</a:t>
              </a:r>
              <a:r>
                <a:rPr lang="nb-NO" sz="1000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, Roller, Enhet, Enhetsnavn, Bransje</a:t>
              </a:r>
              <a:endParaRPr lang="nb-NO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7368" y="4347380"/>
              <a:ext cx="168988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u="sng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Fellesmodell Organisasjon</a:t>
              </a:r>
              <a:endParaRPr lang="nb-NO" sz="1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04101" y="4812383"/>
              <a:ext cx="313579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Effektiv utnyttelse og samordning av offentlige opplysninger om juridiske personer, enkeltpersonforetak og andre </a:t>
              </a: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registreringsenheter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9320" y="3229281"/>
              <a:ext cx="15183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Brønnøysundregistrene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Enhetsregisteret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Postboks 900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/>
                  </a:solidFill>
                  <a:latin typeface="Avenir Book"/>
                  <a:ea typeface="+mn-ea"/>
                  <a:cs typeface="Avenir Book"/>
                </a:rPr>
                <a:t>8910 Brønnøysund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9316" y="4968126"/>
              <a:ext cx="16962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Tjenester: </a:t>
              </a:r>
              <a:r>
                <a:rPr lang="nb-NO" sz="1000" u="sng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REST-tjenester</a:t>
              </a: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 </a:t>
              </a:r>
              <a:endParaRPr lang="nb-NO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15499" y="5537982"/>
              <a:ext cx="14959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Autorativitet: Autoritativ</a:t>
              </a:r>
              <a:endParaRPr lang="nb-NO" sz="1000" b="1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5500" y="5714971"/>
              <a:ext cx="14943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venir Book"/>
                  <a:ea typeface="+mn-ea"/>
                  <a:cs typeface="Avenir Book"/>
                </a:rPr>
                <a:t>Oppdatert: Kontinuerlig</a:t>
              </a:r>
              <a:endParaRPr lang="nb-NO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26" name="Rektangel 25"/>
            <p:cNvSpPr/>
            <p:nvPr/>
          </p:nvSpPr>
          <p:spPr>
            <a:xfrm>
              <a:off x="675772" y="1310984"/>
              <a:ext cx="7031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Enhetsregisteret </a:t>
              </a:r>
              <a:r>
                <a:rPr lang="nb-NO" dirty="0">
                  <a:solidFill>
                    <a:prstClr val="white">
                      <a:lumMod val="85000"/>
                    </a:prstClr>
                  </a:solidFill>
                  <a:latin typeface="Avenir Book"/>
                  <a:ea typeface="+mn-ea"/>
                  <a:cs typeface="Avenir Book"/>
                </a:rPr>
                <a:t>(</a:t>
              </a:r>
              <a:r>
                <a:rPr lang="nb-NO" u="sng" dirty="0">
                  <a:solidFill>
                    <a:prstClr val="white">
                      <a:lumMod val="85000"/>
                    </a:prstClr>
                  </a:solidFill>
                  <a:latin typeface="Avenir Book"/>
                  <a:ea typeface="+mn-ea"/>
                  <a:cs typeface="Avenir Book"/>
                </a:rPr>
                <a:t>Brønnøysundregistrene</a:t>
              </a:r>
              <a:r>
                <a:rPr lang="nb-NO" dirty="0" smtClean="0">
                  <a:solidFill>
                    <a:prstClr val="white">
                      <a:lumMod val="85000"/>
                    </a:prstClr>
                  </a:solidFill>
                  <a:latin typeface="Avenir Book"/>
                  <a:ea typeface="+mn-ea"/>
                  <a:cs typeface="Avenir Book"/>
                </a:rPr>
                <a:t>)</a:t>
              </a:r>
              <a:endParaRPr lang="nb-NO" dirty="0">
                <a:solidFill>
                  <a:prstClr val="white">
                    <a:lumMod val="85000"/>
                  </a:prstClr>
                </a:solidFill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4585648" y="5586542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Relaterte</a:t>
              </a:r>
            </a:p>
          </p:txBody>
        </p:sp>
        <p:sp>
          <p:nvSpPr>
            <p:cNvPr id="28" name="Rectangle 26"/>
            <p:cNvSpPr/>
            <p:nvPr/>
          </p:nvSpPr>
          <p:spPr>
            <a:xfrm>
              <a:off x="4772445" y="5874693"/>
              <a:ext cx="303428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u="sng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Foretaksregisteret</a:t>
              </a:r>
              <a:r>
                <a:rPr lang="nb-NO" sz="1000" dirty="0">
                  <a:solidFill>
                    <a:prstClr val="white">
                      <a:lumMod val="50000"/>
                    </a:prstClr>
                  </a:solidFill>
                  <a:latin typeface="Avenir Book"/>
                  <a:ea typeface="+mn-ea"/>
                  <a:cs typeface="Avenir Book"/>
                </a:rPr>
                <a:t> </a:t>
              </a:r>
              <a:r>
                <a:rPr lang="nb-NO" sz="1000" dirty="0">
                  <a:solidFill>
                    <a:prstClr val="white">
                      <a:lumMod val="65000"/>
                    </a:prstClr>
                  </a:solidFill>
                  <a:latin typeface="Avenir Book"/>
                  <a:ea typeface="+mn-ea"/>
                  <a:cs typeface="Avenir Book"/>
                </a:rPr>
                <a:t>(</a:t>
              </a:r>
              <a:r>
                <a:rPr lang="nb-NO" sz="1000" u="sng" dirty="0">
                  <a:solidFill>
                    <a:prstClr val="white">
                      <a:lumMod val="65000"/>
                    </a:prstClr>
                  </a:solidFill>
                  <a:latin typeface="Avenir Book"/>
                  <a:ea typeface="+mn-ea"/>
                  <a:cs typeface="Avenir Book"/>
                </a:rPr>
                <a:t>Brønnøysundregistrene</a:t>
              </a:r>
              <a:r>
                <a:rPr lang="nb-NO" sz="1000" dirty="0">
                  <a:solidFill>
                    <a:prstClr val="white">
                      <a:lumMod val="65000"/>
                    </a:prstClr>
                  </a:solidFill>
                  <a:latin typeface="Avenir Book"/>
                  <a:ea typeface="+mn-ea"/>
                  <a:cs typeface="Avenir Book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u="sng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AA-registeret</a:t>
              </a:r>
              <a:r>
                <a:rPr lang="nb-NO" sz="1000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 </a:t>
              </a:r>
              <a:r>
                <a:rPr lang="nb-NO" sz="1000" dirty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(</a:t>
              </a:r>
              <a:r>
                <a:rPr lang="nb-NO" sz="1000" u="sng" dirty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NAV</a:t>
              </a:r>
              <a:r>
                <a:rPr lang="nb-NO" sz="1000" dirty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u="sng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MVA-registeret</a:t>
              </a:r>
              <a:r>
                <a:rPr lang="nb-NO" sz="1000" dirty="0">
                  <a:solidFill>
                    <a:srgbClr val="262626"/>
                  </a:solidFill>
                  <a:latin typeface="Avenir Book"/>
                  <a:ea typeface="+mn-ea"/>
                  <a:cs typeface="Avenir Book"/>
                </a:rPr>
                <a:t> </a:t>
              </a:r>
              <a:r>
                <a:rPr lang="nb-NO" sz="1000" dirty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(</a:t>
              </a:r>
              <a:r>
                <a:rPr lang="nb-NO" sz="1000" u="sng" dirty="0" smtClean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Skatteetaten</a:t>
              </a:r>
              <a:r>
                <a:rPr lang="nb-NO" sz="1000" dirty="0">
                  <a:solidFill>
                    <a:srgbClr val="A6A6A6"/>
                  </a:solidFill>
                  <a:latin typeface="Avenir Book"/>
                  <a:ea typeface="+mn-ea"/>
                  <a:cs typeface="Avenir Book"/>
                </a:rPr>
                <a:t>)</a:t>
              </a:r>
            </a:p>
          </p:txBody>
        </p:sp>
      </p:grpSp>
      <p:sp>
        <p:nvSpPr>
          <p:cNvPr id="25" name="Tittel 1"/>
          <p:cNvSpPr>
            <a:spLocks noGrp="1"/>
          </p:cNvSpPr>
          <p:nvPr>
            <p:ph type="title"/>
          </p:nvPr>
        </p:nvSpPr>
        <p:spPr>
          <a:xfrm>
            <a:off x="723900" y="274640"/>
            <a:ext cx="7708900" cy="785213"/>
          </a:xfrm>
        </p:spPr>
        <p:txBody>
          <a:bodyPr>
            <a:normAutofit/>
          </a:bodyPr>
          <a:lstStyle/>
          <a:p>
            <a:r>
              <a:rPr lang="nb-NO" dirty="0" smtClean="0"/>
              <a:t>Felles datakatalog (under arbeid)</a:t>
            </a:r>
            <a:endParaRPr lang="nb-NO" dirty="0"/>
          </a:p>
        </p:txBody>
      </p:sp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3"/>
          <a:srcRect t="5509" b="88783"/>
          <a:stretch/>
        </p:blipFill>
        <p:spPr>
          <a:xfrm>
            <a:off x="555798" y="1238718"/>
            <a:ext cx="8151134" cy="2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4368726" y="2117292"/>
            <a:ext cx="4301229" cy="1145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951" fontAlgn="auto">
              <a:spcBef>
                <a:spcPts val="0"/>
              </a:spcBef>
              <a:spcAft>
                <a:spcPts val="0"/>
              </a:spcAft>
            </a:pPr>
            <a:endParaRPr lang="nb-NO" sz="1400">
              <a:solidFill>
                <a:prstClr val="white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DFA6-BCD5-4232-A6E1-61270AF02151}" type="datetime4">
              <a:rPr lang="nb-NO" smtClean="0">
                <a:solidFill>
                  <a:prstClr val="black"/>
                </a:solidFill>
                <a:latin typeface="Arial"/>
              </a:rPr>
              <a:pPr/>
              <a:t>10. januar 2017</a:t>
            </a:fld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7964" y="4637374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Distribusjon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966" y="363664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Konformitet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7966" y="225410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Kontaktinformasjon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4792960" y="3211393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Restriksjoner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47966" y="5531998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Kvalitet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4792961" y="2254108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Opplysninger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799098" y="4040272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Formål</a:t>
            </a:r>
          </a:p>
        </p:txBody>
      </p:sp>
      <p:sp>
        <p:nvSpPr>
          <p:cNvPr id="12" name="TextBox 25"/>
          <p:cNvSpPr txBox="1"/>
          <p:nvPr/>
        </p:nvSpPr>
        <p:spPr>
          <a:xfrm>
            <a:off x="4790197" y="5437797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>
                <a:solidFill>
                  <a:prstClr val="white">
                    <a:lumMod val="50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Relaterte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949979" y="717249"/>
            <a:ext cx="73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defRPr>
            </a:lvl1pPr>
          </a:lstStyle>
          <a:p>
            <a:pPr algn="just"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black">
                    <a:lumMod val="95000"/>
                    <a:lumOff val="5000"/>
                  </a:prstClr>
                </a:solidFill>
                <a:ea typeface="ヒラギノ角ゴ Pro W3" charset="-128"/>
              </a:rPr>
              <a:t>Rapportering av lønns- og ansettelsesforhold til Skatteetaten, NAV og Statistisk sentralbyrå (SSB) er samlet i a-meldingen og skal sendes inn hver måned av alle som utbetaler lønn, pensjon og andre ytelser. A-meldingen inneholder opplysninger om lønn og ytelser, i tillegg til status på alle arbeidsforhold.</a:t>
            </a:r>
            <a:endParaRPr lang="nb-NO" sz="1600" dirty="0">
              <a:solidFill>
                <a:prstClr val="black">
                  <a:lumMod val="95000"/>
                  <a:lumOff val="5000"/>
                </a:prstClr>
              </a:solidFill>
              <a:ea typeface="ヒラギノ角ゴ Pro W3" charset="-128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627276" y="2612632"/>
            <a:ext cx="1760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Etatenes fellesforvaltning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Skatteetaten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Fredrik Selmersvei 4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0663 Oslo</a:t>
            </a:r>
          </a:p>
        </p:txBody>
      </p:sp>
      <p:sp>
        <p:nvSpPr>
          <p:cNvPr id="16" name="Rectangle 18"/>
          <p:cNvSpPr/>
          <p:nvPr/>
        </p:nvSpPr>
        <p:spPr>
          <a:xfrm>
            <a:off x="579373" y="4183366"/>
            <a:ext cx="2701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  <a:hlinkClick r:id="rId2"/>
              </a:rPr>
              <a:t>Fellesmodell Person, Enhet og Adresse</a:t>
            </a:r>
            <a:r>
              <a:rPr lang="nb-NO" sz="11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 </a:t>
            </a:r>
            <a:endParaRPr lang="nb-NO" sz="1100" b="1" u="sng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587270" y="3944100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  <a:hlinkClick r:id="rId3"/>
              </a:rPr>
              <a:t>Informasjonsmodell for  a-meldingen</a:t>
            </a:r>
            <a:endParaRPr lang="nb-NO" sz="1100" b="1" u="sng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75553" y="4919110"/>
            <a:ext cx="457120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Kontinuerlig hendelsesbasert push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2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  <a:hlinkClick r:id="rId4"/>
              </a:rPr>
              <a:t>API</a:t>
            </a:r>
            <a:endParaRPr lang="nb-NO" sz="1200" u="sng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19" name="Rectangle 22"/>
          <p:cNvSpPr/>
          <p:nvPr/>
        </p:nvSpPr>
        <p:spPr>
          <a:xfrm>
            <a:off x="605205" y="5900003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Autorativitet</a:t>
            </a:r>
            <a:r>
              <a:rPr lang="nb-NO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: Autoritativ</a:t>
            </a:r>
            <a:endParaRPr lang="nb-NO" sz="1100" b="1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599188" y="6157554"/>
            <a:ext cx="1460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Oppdatert</a:t>
            </a:r>
            <a:r>
              <a:rPr lang="nb-NO" sz="110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: Månedlig</a:t>
            </a:r>
            <a:endParaRPr lang="nb-NO" sz="1100" b="1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883973" y="2518293"/>
            <a:ext cx="4571206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200" u="sng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  <a:hlinkClick r:id="rId5"/>
              </a:rPr>
              <a:t>Arbeidsforhold</a:t>
            </a:r>
            <a:r>
              <a:rPr lang="nb-NO" sz="12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, </a:t>
            </a:r>
            <a:r>
              <a:rPr lang="nb-NO" sz="1200" u="sng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  <a:hlinkClick r:id="rId5"/>
              </a:rPr>
              <a:t>inntekt</a:t>
            </a:r>
            <a:r>
              <a:rPr lang="nb-NO" sz="12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, </a:t>
            </a:r>
            <a:r>
              <a:rPr lang="nb-NO" sz="1200" u="sng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  <a:hlinkClick r:id="rId6"/>
              </a:rPr>
              <a:t>fradrag</a:t>
            </a:r>
            <a:r>
              <a:rPr lang="nb-NO" sz="12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, </a:t>
            </a:r>
            <a:r>
              <a:rPr lang="nb-NO" sz="1200" u="sng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  <a:hlinkClick r:id="rId7"/>
              </a:rPr>
              <a:t>forskuddstrekk</a:t>
            </a:r>
            <a:r>
              <a:rPr lang="nb-NO" sz="1400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</a:rPr>
              <a:t>, </a:t>
            </a:r>
            <a:r>
              <a:rPr lang="nb-NO" sz="1200" u="sng" dirty="0">
                <a:solidFill>
                  <a:prstClr val="black"/>
                </a:solidFill>
                <a:latin typeface="Avenir Book"/>
                <a:ea typeface="ヒラギノ角ゴ Pro W3" charset="-128"/>
                <a:cs typeface="Avenir Book"/>
                <a:hlinkClick r:id="rId8"/>
              </a:rPr>
              <a:t>arbeidsgiveravgift</a:t>
            </a:r>
            <a:endParaRPr lang="nb-NO" sz="1400" u="sng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4917881" y="3497966"/>
            <a:ext cx="457120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20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Lukkede data (rød). Tilgang for NAV, Skatt og SSB etter 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20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hjemmel </a:t>
            </a:r>
            <a:endParaRPr lang="nb-NO" sz="1200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4896406" y="4295765"/>
            <a:ext cx="40005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>
                <a:solidFill>
                  <a:prstClr val="black"/>
                </a:solidFill>
                <a:latin typeface="Calibri"/>
                <a:ea typeface="ヒラギノ角ゴ Pro W3" charset="-128"/>
              </a:rPr>
              <a:t>legge til rette for at arbeidsgivere mv. effektivt kan oppfylle sine plikter til å gi opplysninger om enkeltpersoners (inntektsmottakeres) inntekts- og arbeidsforhold og skattetrekkopplysninger, og å gi offentlige etater tilgang til opplysningene innrapportert fra arbeidsgiver.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4304" y="6403335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>
                <a:solidFill>
                  <a:prstClr val="black">
                    <a:lumMod val="85000"/>
                    <a:lumOff val="15000"/>
                  </a:prstClr>
                </a:solidFill>
                <a:latin typeface="Avenir Book"/>
                <a:ea typeface="ヒラギノ角ゴ Pro W3" charset="-128"/>
                <a:cs typeface="Avenir Book"/>
              </a:rPr>
              <a:t>Komplett: Ja</a:t>
            </a:r>
            <a:endParaRPr lang="nb-NO" sz="1100" dirty="0">
              <a:solidFill>
                <a:prstClr val="black">
                  <a:lumMod val="85000"/>
                  <a:lumOff val="1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6" name="Rectangle 26"/>
          <p:cNvSpPr/>
          <p:nvPr/>
        </p:nvSpPr>
        <p:spPr>
          <a:xfrm>
            <a:off x="4875927" y="5769186"/>
            <a:ext cx="3033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>
                <a:solidFill>
                  <a:srgbClr val="262626"/>
                </a:solidFill>
                <a:latin typeface="Avenir Book"/>
                <a:ea typeface="ヒラギノ角ゴ Pro W3" charset="-128"/>
                <a:cs typeface="Avenir Book"/>
              </a:rPr>
              <a:t>A-melding for skatteetaten</a:t>
            </a:r>
            <a:endParaRPr lang="nb-NO" sz="1100" dirty="0">
              <a:solidFill>
                <a:prstClr val="white">
                  <a:lumMod val="65000"/>
                </a:prstClr>
              </a:solidFill>
              <a:latin typeface="Avenir Book"/>
              <a:ea typeface="ヒラギノ角ゴ Pro W3" charset="-128"/>
              <a:cs typeface="Avenir Book"/>
            </a:endParaRP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>
                <a:solidFill>
                  <a:srgbClr val="262626"/>
                </a:solidFill>
                <a:latin typeface="Avenir Book"/>
                <a:ea typeface="ヒラギノ角ゴ Pro W3" charset="-128"/>
                <a:cs typeface="Avenir Book"/>
              </a:rPr>
              <a:t>A-melding for NAV (Aa-registeret)</a:t>
            </a:r>
            <a:endParaRPr lang="nb-NO" sz="1100" dirty="0">
              <a:solidFill>
                <a:srgbClr val="A6A6A6"/>
              </a:solidFill>
              <a:latin typeface="Avenir Book"/>
              <a:ea typeface="ヒラギノ角ゴ Pro W3" charset="-128"/>
              <a:cs typeface="Avenir Book"/>
            </a:endParaRP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>
                <a:solidFill>
                  <a:srgbClr val="262626"/>
                </a:solidFill>
                <a:latin typeface="Avenir Book"/>
                <a:ea typeface="ヒラギノ角ゴ Pro W3" charset="-128"/>
                <a:cs typeface="Avenir Book"/>
              </a:rPr>
              <a:t>A-melding for SSB</a:t>
            </a:r>
          </a:p>
          <a:p>
            <a:pPr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100" u="sng">
                <a:solidFill>
                  <a:srgbClr val="262626"/>
                </a:solidFill>
                <a:latin typeface="Avenir Book"/>
                <a:ea typeface="ヒラギノ角ゴ Pro W3" charset="-128"/>
                <a:cs typeface="Avenir Book"/>
              </a:rPr>
              <a:t>.....</a:t>
            </a:r>
            <a:endParaRPr lang="nb-NO" sz="1100" dirty="0">
              <a:solidFill>
                <a:srgbClr val="A6A6A6"/>
              </a:solidFill>
              <a:latin typeface="Avenir Book"/>
              <a:ea typeface="ヒラギノ角ゴ Pro W3" charset="-128"/>
              <a:cs typeface="Avenir Book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477" y="112319"/>
            <a:ext cx="7854029" cy="51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b-NO">
                <a:solidFill>
                  <a:prstClr val="black"/>
                </a:solidFill>
              </a:rPr>
              <a:t>A-ordningen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1" name="Avrundet rektangel 30"/>
          <p:cNvSpPr/>
          <p:nvPr/>
        </p:nvSpPr>
        <p:spPr>
          <a:xfrm>
            <a:off x="6062381" y="1884704"/>
            <a:ext cx="1846726" cy="6356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/>
                </a:solidFill>
              </a:rPr>
              <a:t>Begrepskatalog</a:t>
            </a:r>
          </a:p>
        </p:txBody>
      </p:sp>
      <p:grpSp>
        <p:nvGrpSpPr>
          <p:cNvPr id="41" name="Gruppe 40"/>
          <p:cNvGrpSpPr/>
          <p:nvPr/>
        </p:nvGrpSpPr>
        <p:grpSpPr>
          <a:xfrm>
            <a:off x="147261" y="3308590"/>
            <a:ext cx="3809336" cy="1353025"/>
            <a:chOff x="147286" y="2464590"/>
            <a:chExt cx="3809998" cy="1007879"/>
          </a:xfrm>
        </p:grpSpPr>
        <p:sp>
          <p:nvSpPr>
            <p:cNvPr id="35" name="Ellipse 34"/>
            <p:cNvSpPr/>
            <p:nvPr/>
          </p:nvSpPr>
          <p:spPr>
            <a:xfrm>
              <a:off x="147286" y="2619439"/>
              <a:ext cx="3301659" cy="8530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3951" fontAlgn="auto">
                <a:spcBef>
                  <a:spcPts val="0"/>
                </a:spcBef>
                <a:spcAft>
                  <a:spcPts val="0"/>
                </a:spcAft>
              </a:pPr>
              <a:endParaRPr lang="nb-NO" sz="1400">
                <a:solidFill>
                  <a:prstClr val="white"/>
                </a:solidFill>
              </a:endParaRPr>
            </a:p>
          </p:txBody>
        </p:sp>
        <p:sp>
          <p:nvSpPr>
            <p:cNvPr id="32" name="Avrundet rektangel 31"/>
            <p:cNvSpPr/>
            <p:nvPr/>
          </p:nvSpPr>
          <p:spPr>
            <a:xfrm>
              <a:off x="2110237" y="2464590"/>
              <a:ext cx="1847047" cy="47352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3951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400">
                  <a:solidFill>
                    <a:prstClr val="white"/>
                  </a:solidFill>
                </a:rPr>
                <a:t>Felles struktur på felles informasjon</a:t>
              </a:r>
            </a:p>
          </p:txBody>
        </p:sp>
      </p:grpSp>
      <p:sp>
        <p:nvSpPr>
          <p:cNvPr id="38" name="Ellipse 37"/>
          <p:cNvSpPr/>
          <p:nvPr/>
        </p:nvSpPr>
        <p:spPr>
          <a:xfrm>
            <a:off x="78745" y="4544903"/>
            <a:ext cx="3301086" cy="1145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951" fontAlgn="auto">
              <a:spcBef>
                <a:spcPts val="0"/>
              </a:spcBef>
              <a:spcAft>
                <a:spcPts val="0"/>
              </a:spcAft>
            </a:pPr>
            <a:endParaRPr lang="nb-NO" sz="1400">
              <a:solidFill>
                <a:prstClr val="white"/>
              </a:solidFill>
            </a:endParaRPr>
          </a:p>
        </p:txBody>
      </p:sp>
      <p:grpSp>
        <p:nvGrpSpPr>
          <p:cNvPr id="40" name="Gruppe 39"/>
          <p:cNvGrpSpPr/>
          <p:nvPr/>
        </p:nvGrpSpPr>
        <p:grpSpPr>
          <a:xfrm>
            <a:off x="55225" y="85967"/>
            <a:ext cx="8608595" cy="6628407"/>
            <a:chOff x="55232" y="64035"/>
            <a:chExt cx="8610090" cy="4937549"/>
          </a:xfrm>
        </p:grpSpPr>
        <p:sp>
          <p:nvSpPr>
            <p:cNvPr id="36" name="Ellipse 35"/>
            <p:cNvSpPr/>
            <p:nvPr/>
          </p:nvSpPr>
          <p:spPr>
            <a:xfrm>
              <a:off x="55232" y="415264"/>
              <a:ext cx="8610090" cy="4586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3951" fontAlgn="auto">
                <a:spcBef>
                  <a:spcPts val="0"/>
                </a:spcBef>
                <a:spcAft>
                  <a:spcPts val="0"/>
                </a:spcAft>
              </a:pPr>
              <a:endParaRPr lang="nb-NO" sz="1400">
                <a:solidFill>
                  <a:prstClr val="white"/>
                </a:solidFill>
              </a:endParaRPr>
            </a:p>
          </p:txBody>
        </p:sp>
        <p:sp>
          <p:nvSpPr>
            <p:cNvPr id="33" name="Avrundet rektangel 32"/>
            <p:cNvSpPr/>
            <p:nvPr/>
          </p:nvSpPr>
          <p:spPr>
            <a:xfrm>
              <a:off x="4189628" y="64035"/>
              <a:ext cx="2720536" cy="47352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3951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400">
                  <a:solidFill>
                    <a:prstClr val="white"/>
                  </a:solidFill>
                </a:rPr>
                <a:t>Beskrivelse i datakatalogen</a:t>
              </a:r>
            </a:p>
          </p:txBody>
        </p:sp>
      </p:grpSp>
      <p:sp>
        <p:nvSpPr>
          <p:cNvPr id="37" name="Avrundet rektangel 36"/>
          <p:cNvSpPr/>
          <p:nvPr/>
        </p:nvSpPr>
        <p:spPr>
          <a:xfrm>
            <a:off x="2722434" y="5292688"/>
            <a:ext cx="1846726" cy="6356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951" fontAlgn="auto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prstClr val="white"/>
                </a:solidFill>
              </a:rPr>
              <a:t>Tjenester (tilgang)</a:t>
            </a:r>
          </a:p>
        </p:txBody>
      </p:sp>
      <p:grpSp>
        <p:nvGrpSpPr>
          <p:cNvPr id="47" name="Gruppe 46"/>
          <p:cNvGrpSpPr/>
          <p:nvPr/>
        </p:nvGrpSpPr>
        <p:grpSpPr>
          <a:xfrm>
            <a:off x="910256" y="791313"/>
            <a:ext cx="7324589" cy="5708499"/>
            <a:chOff x="1096743" y="484188"/>
            <a:chExt cx="7137400" cy="414020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743" y="484188"/>
              <a:ext cx="71374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ktangel 48"/>
            <p:cNvSpPr/>
            <p:nvPr/>
          </p:nvSpPr>
          <p:spPr>
            <a:xfrm>
              <a:off x="2429499" y="3417320"/>
              <a:ext cx="1735357" cy="173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defTabSz="683951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Arbeidsforhold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5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1" grpId="0" animBg="1"/>
      <p:bldP spid="31" grpId="1" animBg="1"/>
      <p:bldP spid="38" grpId="0" animBg="1"/>
      <p:bldP spid="38" grpId="1" animBg="1"/>
      <p:bldP spid="37" grpId="0" animBg="1"/>
      <p:bldP spid="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l høyre 33"/>
          <p:cNvSpPr/>
          <p:nvPr/>
        </p:nvSpPr>
        <p:spPr>
          <a:xfrm>
            <a:off x="154921" y="3418931"/>
            <a:ext cx="8806871" cy="2851007"/>
          </a:xfrm>
          <a:prstGeom prst="rightArrow">
            <a:avLst>
              <a:gd name="adj1" fmla="val 100000"/>
              <a:gd name="adj2" fmla="val 247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dirty="0"/>
              <a:t>ST 4.1 Rammeverk informasjonsforvaltning</a:t>
            </a:r>
          </a:p>
        </p:txBody>
      </p:sp>
      <p:sp>
        <p:nvSpPr>
          <p:cNvPr id="35" name="Pil høyre 34"/>
          <p:cNvSpPr/>
          <p:nvPr/>
        </p:nvSpPr>
        <p:spPr>
          <a:xfrm>
            <a:off x="165909" y="1445689"/>
            <a:ext cx="8779981" cy="1486867"/>
          </a:xfrm>
          <a:prstGeom prst="rightArrow">
            <a:avLst>
              <a:gd name="adj1" fmla="val 100000"/>
              <a:gd name="adj2" fmla="val 161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dirty="0"/>
              <a:t>ST 4.2. Felles datakatalog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Videre planer</a:t>
            </a:r>
            <a:endParaRPr lang="nb-NO" dirty="0"/>
          </a:p>
        </p:txBody>
      </p:sp>
      <p:sp>
        <p:nvSpPr>
          <p:cNvPr id="4" name="Rounded Rectangle 3"/>
          <p:cNvSpPr/>
          <p:nvPr/>
        </p:nvSpPr>
        <p:spPr>
          <a:xfrm>
            <a:off x="2390803" y="1800797"/>
            <a:ext cx="1482634" cy="1034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1. </a:t>
            </a:r>
          </a:p>
          <a:p>
            <a:pPr algn="ctr"/>
            <a:r>
              <a:rPr lang="nb-NO" sz="1400" dirty="0"/>
              <a:t>Etablere</a:t>
            </a:r>
          </a:p>
          <a:p>
            <a:pPr algn="ctr"/>
            <a:r>
              <a:rPr lang="nb-NO" sz="1400" dirty="0"/>
              <a:t>Felles datakatalog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66476" y="1800797"/>
            <a:ext cx="1522584" cy="1034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2. </a:t>
            </a:r>
            <a:br>
              <a:rPr lang="nb-NO" sz="1400" dirty="0"/>
            </a:br>
            <a:r>
              <a:rPr lang="nb-NO" sz="1400" dirty="0"/>
              <a:t>Forvaltnings-verktøy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21269" y="1800797"/>
            <a:ext cx="1416666" cy="1034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lt1"/>
                </a:solidFill>
              </a:rPr>
              <a:t>3. </a:t>
            </a:r>
            <a:br>
              <a:rPr lang="nb-NO" sz="1400" dirty="0">
                <a:solidFill>
                  <a:schemeClr val="lt1"/>
                </a:solidFill>
              </a:rPr>
            </a:br>
            <a:r>
              <a:rPr lang="nb-NO" sz="1400" dirty="0">
                <a:solidFill>
                  <a:schemeClr val="lt1"/>
                </a:solidFill>
              </a:rPr>
              <a:t>Begrep, formål og kvalitet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55598" y="1800797"/>
            <a:ext cx="1416666" cy="1034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lt1"/>
                </a:solidFill>
              </a:rPr>
              <a:t>4.</a:t>
            </a:r>
            <a:br>
              <a:rPr lang="nb-NO" sz="1400" dirty="0">
                <a:solidFill>
                  <a:schemeClr val="lt1"/>
                </a:solidFill>
              </a:rPr>
            </a:br>
            <a:r>
              <a:rPr lang="nb-NO" sz="1400" dirty="0">
                <a:solidFill>
                  <a:schemeClr val="lt1"/>
                </a:solidFill>
              </a:rPr>
              <a:t>Analyse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93373" y="4323212"/>
            <a:ext cx="131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>
                <a:solidFill>
                  <a:schemeClr val="bg1"/>
                </a:solidFill>
              </a:rPr>
              <a:t>Spesifikasjoner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1372" y="1137917"/>
            <a:ext cx="850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Q4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9088" y="1137915"/>
            <a:ext cx="850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Q1 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9061" y="1132791"/>
            <a:ext cx="850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Q2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5605" y="1144510"/>
            <a:ext cx="850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Q4 2017</a:t>
            </a:r>
          </a:p>
        </p:txBody>
      </p:sp>
      <p:sp>
        <p:nvSpPr>
          <p:cNvPr id="31" name="TextBox 11"/>
          <p:cNvSpPr txBox="1"/>
          <p:nvPr/>
        </p:nvSpPr>
        <p:spPr>
          <a:xfrm rot="16200000">
            <a:off x="-267037" y="5616338"/>
            <a:ext cx="1353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i="1" dirty="0">
                <a:solidFill>
                  <a:schemeClr val="bg1"/>
                </a:solidFill>
              </a:rPr>
              <a:t>Veiledere</a:t>
            </a:r>
          </a:p>
        </p:txBody>
      </p:sp>
      <p:sp>
        <p:nvSpPr>
          <p:cNvPr id="36" name="Rounded Rectangle 6"/>
          <p:cNvSpPr/>
          <p:nvPr/>
        </p:nvSpPr>
        <p:spPr>
          <a:xfrm>
            <a:off x="509920" y="3995661"/>
            <a:ext cx="1547209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/>
              <a:t>DCAT-AP-NO-1.1 </a:t>
            </a:r>
            <a:r>
              <a:rPr lang="nb-NO" sz="1100" b="1" dirty="0">
                <a:solidFill>
                  <a:schemeClr val="accent4">
                    <a:lumMod val="75000"/>
                  </a:schemeClr>
                </a:solidFill>
                <a:sym typeface="Wingdings 2"/>
              </a:rPr>
              <a:t></a:t>
            </a:r>
            <a:endParaRPr lang="nb-NO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ounded Rectangle 6"/>
          <p:cNvSpPr/>
          <p:nvPr/>
        </p:nvSpPr>
        <p:spPr>
          <a:xfrm>
            <a:off x="509920" y="3678274"/>
            <a:ext cx="1547209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/>
              <a:t>URI 1.0 </a:t>
            </a:r>
            <a:r>
              <a:rPr lang="nb-NO" sz="1100" b="1" dirty="0">
                <a:solidFill>
                  <a:schemeClr val="accent4">
                    <a:lumMod val="75000"/>
                  </a:schemeClr>
                </a:solidFill>
                <a:sym typeface="Wingdings 2"/>
              </a:rPr>
              <a:t></a:t>
            </a:r>
            <a:endParaRPr lang="nb-NO" sz="1100" dirty="0"/>
          </a:p>
        </p:txBody>
      </p:sp>
      <p:sp>
        <p:nvSpPr>
          <p:cNvPr id="38" name="Rounded Rectangle 6"/>
          <p:cNvSpPr/>
          <p:nvPr/>
        </p:nvSpPr>
        <p:spPr>
          <a:xfrm>
            <a:off x="2390803" y="3978442"/>
            <a:ext cx="1482634" cy="262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lt1"/>
                </a:solidFill>
              </a:rPr>
              <a:t>Begrep 2.0</a:t>
            </a:r>
          </a:p>
        </p:txBody>
      </p:sp>
      <p:sp>
        <p:nvSpPr>
          <p:cNvPr id="39" name="Rounded Rectangle 6"/>
          <p:cNvSpPr/>
          <p:nvPr/>
        </p:nvSpPr>
        <p:spPr>
          <a:xfrm>
            <a:off x="2390803" y="4283215"/>
            <a:ext cx="1482634" cy="262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lt1"/>
                </a:solidFill>
              </a:rPr>
              <a:t>Begrep utveksling 1.0</a:t>
            </a:r>
          </a:p>
        </p:txBody>
      </p:sp>
      <p:sp>
        <p:nvSpPr>
          <p:cNvPr id="40" name="Rounded Rectangle 6"/>
          <p:cNvSpPr/>
          <p:nvPr/>
        </p:nvSpPr>
        <p:spPr>
          <a:xfrm>
            <a:off x="4066475" y="5828467"/>
            <a:ext cx="1522584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Kvalitet</a:t>
            </a:r>
          </a:p>
        </p:txBody>
      </p:sp>
      <p:sp>
        <p:nvSpPr>
          <p:cNvPr id="41" name="Rounded Rectangle 6"/>
          <p:cNvSpPr/>
          <p:nvPr/>
        </p:nvSpPr>
        <p:spPr>
          <a:xfrm>
            <a:off x="2390803" y="5516957"/>
            <a:ext cx="1482634" cy="262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lt1"/>
                </a:solidFill>
              </a:rPr>
              <a:t>Begrepsforvaltning</a:t>
            </a:r>
          </a:p>
        </p:txBody>
      </p:sp>
      <p:sp>
        <p:nvSpPr>
          <p:cNvPr id="43" name="Rounded Rectangle 6"/>
          <p:cNvSpPr/>
          <p:nvPr/>
        </p:nvSpPr>
        <p:spPr>
          <a:xfrm>
            <a:off x="4066487" y="4907371"/>
            <a:ext cx="1522583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Kvalitet 1.0</a:t>
            </a:r>
          </a:p>
        </p:txBody>
      </p:sp>
      <p:sp>
        <p:nvSpPr>
          <p:cNvPr id="46" name="Rounded Rectangle 6"/>
          <p:cNvSpPr/>
          <p:nvPr/>
        </p:nvSpPr>
        <p:spPr>
          <a:xfrm>
            <a:off x="4066487" y="4607011"/>
            <a:ext cx="1522583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Formål/hjemmel 1.0</a:t>
            </a:r>
          </a:p>
        </p:txBody>
      </p:sp>
      <p:sp>
        <p:nvSpPr>
          <p:cNvPr id="45" name="Rounded Rectangle 6"/>
          <p:cNvSpPr/>
          <p:nvPr/>
        </p:nvSpPr>
        <p:spPr>
          <a:xfrm>
            <a:off x="511941" y="5507803"/>
            <a:ext cx="1545180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47" name="Rounded Rectangle 6"/>
          <p:cNvSpPr/>
          <p:nvPr/>
        </p:nvSpPr>
        <p:spPr>
          <a:xfrm>
            <a:off x="4066476" y="5516958"/>
            <a:ext cx="1522584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Formål/hjemmel</a:t>
            </a:r>
          </a:p>
        </p:txBody>
      </p:sp>
      <p:cxnSp>
        <p:nvCxnSpPr>
          <p:cNvPr id="8" name="Rett pil 7"/>
          <p:cNvCxnSpPr>
            <a:stCxn id="36" idx="3"/>
            <a:endCxn id="4" idx="1"/>
          </p:cNvCxnSpPr>
          <p:nvPr/>
        </p:nvCxnSpPr>
        <p:spPr>
          <a:xfrm flipV="1">
            <a:off x="2057129" y="2317959"/>
            <a:ext cx="333674" cy="1808914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Rett pil 7"/>
          <p:cNvCxnSpPr>
            <a:stCxn id="37" idx="3"/>
            <a:endCxn id="4" idx="1"/>
          </p:cNvCxnSpPr>
          <p:nvPr/>
        </p:nvCxnSpPr>
        <p:spPr>
          <a:xfrm flipV="1">
            <a:off x="2057130" y="2317957"/>
            <a:ext cx="333683" cy="149152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Rett pil 7"/>
          <p:cNvCxnSpPr>
            <a:stCxn id="38" idx="3"/>
            <a:endCxn id="6" idx="1"/>
          </p:cNvCxnSpPr>
          <p:nvPr/>
        </p:nvCxnSpPr>
        <p:spPr>
          <a:xfrm flipV="1">
            <a:off x="3873437" y="2317959"/>
            <a:ext cx="1947832" cy="1791688"/>
          </a:xfrm>
          <a:prstGeom prst="bentConnector3">
            <a:avLst>
              <a:gd name="adj1" fmla="val 90294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Rett pil 7"/>
          <p:cNvCxnSpPr>
            <a:stCxn id="39" idx="3"/>
            <a:endCxn id="6" idx="1"/>
          </p:cNvCxnSpPr>
          <p:nvPr/>
        </p:nvCxnSpPr>
        <p:spPr>
          <a:xfrm flipV="1">
            <a:off x="3873437" y="2317965"/>
            <a:ext cx="1947832" cy="2096463"/>
          </a:xfrm>
          <a:prstGeom prst="bentConnector3">
            <a:avLst>
              <a:gd name="adj1" fmla="val 90294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3" name="Rett pil 7"/>
          <p:cNvCxnSpPr>
            <a:stCxn id="46" idx="3"/>
            <a:endCxn id="6" idx="1"/>
          </p:cNvCxnSpPr>
          <p:nvPr/>
        </p:nvCxnSpPr>
        <p:spPr>
          <a:xfrm flipV="1">
            <a:off x="5589070" y="2317966"/>
            <a:ext cx="232209" cy="2420257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Rett pil 7"/>
          <p:cNvCxnSpPr>
            <a:stCxn id="43" idx="3"/>
            <a:endCxn id="6" idx="1"/>
          </p:cNvCxnSpPr>
          <p:nvPr/>
        </p:nvCxnSpPr>
        <p:spPr>
          <a:xfrm flipV="1">
            <a:off x="5589070" y="2317966"/>
            <a:ext cx="232209" cy="2720617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Rounded Rectangle 6"/>
          <p:cNvSpPr/>
          <p:nvPr/>
        </p:nvSpPr>
        <p:spPr>
          <a:xfrm>
            <a:off x="511950" y="5817469"/>
            <a:ext cx="1545180" cy="262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Datasett</a:t>
            </a:r>
          </a:p>
        </p:txBody>
      </p:sp>
    </p:spTree>
    <p:extLst>
      <p:ext uri="{BB962C8B-B14F-4D97-AF65-F5344CB8AC3E}">
        <p14:creationId xmlns:p14="http://schemas.microsoft.com/office/powerpoint/2010/main" val="251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3900" y="1366123"/>
            <a:ext cx="4251512" cy="4923089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Datagrunnlag: datasett, begreper og regelverk</a:t>
            </a:r>
          </a:p>
          <a:p>
            <a:r>
              <a:rPr lang="nb-NO" dirty="0" smtClean="0"/>
              <a:t>Verktøy som gir mulighet for å analysere regelverket </a:t>
            </a:r>
            <a:r>
              <a:rPr lang="nb-NO" dirty="0"/>
              <a:t>for foreldet </a:t>
            </a:r>
            <a:r>
              <a:rPr lang="nb-NO" dirty="0" smtClean="0"/>
              <a:t>begrepsbruk (f.eks. Virksomhet, Bedrift, Underenhet,…) eller bruke definerte begreper i ny lovgivning</a:t>
            </a:r>
          </a:p>
          <a:p>
            <a:r>
              <a:rPr lang="nb-NO" dirty="0" smtClean="0"/>
              <a:t>Uttrekk av rapporter til ulike formål (f. eks. Hvem har personopplysninger, arkivverdige opplysninger)</a:t>
            </a:r>
          </a:p>
          <a:p>
            <a:r>
              <a:rPr lang="nb-NO" dirty="0" smtClean="0"/>
              <a:t>…</a:t>
            </a:r>
          </a:p>
          <a:p>
            <a:r>
              <a:rPr lang="nb-NO" dirty="0" smtClean="0"/>
              <a:t>Funksjonaliteten for analyse spesifiseres H1 2017</a:t>
            </a: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</a:t>
            </a:r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5184303" y="2574534"/>
            <a:ext cx="3860500" cy="2057127"/>
            <a:chOff x="562796" y="1464284"/>
            <a:chExt cx="3860500" cy="2057127"/>
          </a:xfrm>
        </p:grpSpPr>
        <p:sp>
          <p:nvSpPr>
            <p:cNvPr id="6" name="Frihåndsform 5"/>
            <p:cNvSpPr/>
            <p:nvPr/>
          </p:nvSpPr>
          <p:spPr>
            <a:xfrm>
              <a:off x="1785600" y="1464284"/>
              <a:ext cx="1296000" cy="374400"/>
            </a:xfrm>
            <a:custGeom>
              <a:avLst/>
              <a:gdLst>
                <a:gd name="connsiteX0" fmla="*/ 230400 w 230400"/>
                <a:gd name="connsiteY0" fmla="*/ 352800 h 352800"/>
                <a:gd name="connsiteX1" fmla="*/ 158400 w 230400"/>
                <a:gd name="connsiteY1" fmla="*/ 237600 h 352800"/>
                <a:gd name="connsiteX2" fmla="*/ 144000 w 230400"/>
                <a:gd name="connsiteY2" fmla="*/ 208800 h 352800"/>
                <a:gd name="connsiteX3" fmla="*/ 100800 w 230400"/>
                <a:gd name="connsiteY3" fmla="*/ 144000 h 352800"/>
                <a:gd name="connsiteX4" fmla="*/ 79200 w 230400"/>
                <a:gd name="connsiteY4" fmla="*/ 122400 h 352800"/>
                <a:gd name="connsiteX5" fmla="*/ 36000 w 230400"/>
                <a:gd name="connsiteY5" fmla="*/ 50400 h 352800"/>
                <a:gd name="connsiteX6" fmla="*/ 14400 w 230400"/>
                <a:gd name="connsiteY6" fmla="*/ 14400 h 352800"/>
                <a:gd name="connsiteX7" fmla="*/ 0 w 230400"/>
                <a:gd name="connsiteY7" fmla="*/ 0 h 352800"/>
                <a:gd name="connsiteX0" fmla="*/ 1512000 w 1512000"/>
                <a:gd name="connsiteY0" fmla="*/ 353714 h 353714"/>
                <a:gd name="connsiteX1" fmla="*/ 1440000 w 1512000"/>
                <a:gd name="connsiteY1" fmla="*/ 238514 h 353714"/>
                <a:gd name="connsiteX2" fmla="*/ 1425600 w 1512000"/>
                <a:gd name="connsiteY2" fmla="*/ 209714 h 353714"/>
                <a:gd name="connsiteX3" fmla="*/ 1382400 w 1512000"/>
                <a:gd name="connsiteY3" fmla="*/ 144914 h 353714"/>
                <a:gd name="connsiteX4" fmla="*/ 1360800 w 1512000"/>
                <a:gd name="connsiteY4" fmla="*/ 123314 h 353714"/>
                <a:gd name="connsiteX5" fmla="*/ 1317600 w 1512000"/>
                <a:gd name="connsiteY5" fmla="*/ 51314 h 353714"/>
                <a:gd name="connsiteX6" fmla="*/ 1296000 w 1512000"/>
                <a:gd name="connsiteY6" fmla="*/ 15314 h 353714"/>
                <a:gd name="connsiteX7" fmla="*/ 0 w 1512000"/>
                <a:gd name="connsiteY7" fmla="*/ 324914 h 353714"/>
                <a:gd name="connsiteX0" fmla="*/ 1512000 w 1512000"/>
                <a:gd name="connsiteY0" fmla="*/ 355085 h 355085"/>
                <a:gd name="connsiteX1" fmla="*/ 1440000 w 1512000"/>
                <a:gd name="connsiteY1" fmla="*/ 239885 h 355085"/>
                <a:gd name="connsiteX2" fmla="*/ 1425600 w 1512000"/>
                <a:gd name="connsiteY2" fmla="*/ 211085 h 355085"/>
                <a:gd name="connsiteX3" fmla="*/ 1382400 w 1512000"/>
                <a:gd name="connsiteY3" fmla="*/ 146285 h 355085"/>
                <a:gd name="connsiteX4" fmla="*/ 1317600 w 1512000"/>
                <a:gd name="connsiteY4" fmla="*/ 52685 h 355085"/>
                <a:gd name="connsiteX5" fmla="*/ 1296000 w 1512000"/>
                <a:gd name="connsiteY5" fmla="*/ 16685 h 355085"/>
                <a:gd name="connsiteX6" fmla="*/ 0 w 1512000"/>
                <a:gd name="connsiteY6" fmla="*/ 326285 h 355085"/>
                <a:gd name="connsiteX0" fmla="*/ 1512000 w 1512000"/>
                <a:gd name="connsiteY0" fmla="*/ 356875 h 356875"/>
                <a:gd name="connsiteX1" fmla="*/ 1440000 w 1512000"/>
                <a:gd name="connsiteY1" fmla="*/ 241675 h 356875"/>
                <a:gd name="connsiteX2" fmla="*/ 1425600 w 1512000"/>
                <a:gd name="connsiteY2" fmla="*/ 212875 h 356875"/>
                <a:gd name="connsiteX3" fmla="*/ 1317600 w 1512000"/>
                <a:gd name="connsiteY3" fmla="*/ 54475 h 356875"/>
                <a:gd name="connsiteX4" fmla="*/ 1296000 w 1512000"/>
                <a:gd name="connsiteY4" fmla="*/ 18475 h 356875"/>
                <a:gd name="connsiteX5" fmla="*/ 0 w 1512000"/>
                <a:gd name="connsiteY5" fmla="*/ 328075 h 356875"/>
                <a:gd name="connsiteX0" fmla="*/ 1512000 w 1512000"/>
                <a:gd name="connsiteY0" fmla="*/ 304129 h 304129"/>
                <a:gd name="connsiteX1" fmla="*/ 1440000 w 1512000"/>
                <a:gd name="connsiteY1" fmla="*/ 188929 h 304129"/>
                <a:gd name="connsiteX2" fmla="*/ 1425600 w 1512000"/>
                <a:gd name="connsiteY2" fmla="*/ 160129 h 304129"/>
                <a:gd name="connsiteX3" fmla="*/ 1317600 w 1512000"/>
                <a:gd name="connsiteY3" fmla="*/ 1729 h 304129"/>
                <a:gd name="connsiteX4" fmla="*/ 0 w 1512000"/>
                <a:gd name="connsiteY4" fmla="*/ 275329 h 304129"/>
                <a:gd name="connsiteX0" fmla="*/ 1512000 w 1512000"/>
                <a:gd name="connsiteY0" fmla="*/ 304356 h 304356"/>
                <a:gd name="connsiteX1" fmla="*/ 1425600 w 1512000"/>
                <a:gd name="connsiteY1" fmla="*/ 160356 h 304356"/>
                <a:gd name="connsiteX2" fmla="*/ 1317600 w 1512000"/>
                <a:gd name="connsiteY2" fmla="*/ 1956 h 304356"/>
                <a:gd name="connsiteX3" fmla="*/ 0 w 1512000"/>
                <a:gd name="connsiteY3" fmla="*/ 275556 h 304356"/>
                <a:gd name="connsiteX0" fmla="*/ 1512000 w 1512000"/>
                <a:gd name="connsiteY0" fmla="*/ 302477 h 302477"/>
                <a:gd name="connsiteX1" fmla="*/ 1317600 w 1512000"/>
                <a:gd name="connsiteY1" fmla="*/ 77 h 302477"/>
                <a:gd name="connsiteX2" fmla="*/ 0 w 1512000"/>
                <a:gd name="connsiteY2" fmla="*/ 273677 h 302477"/>
                <a:gd name="connsiteX0" fmla="*/ 1512000 w 1512000"/>
                <a:gd name="connsiteY0" fmla="*/ 223319 h 223319"/>
                <a:gd name="connsiteX1" fmla="*/ 892800 w 1512000"/>
                <a:gd name="connsiteY1" fmla="*/ 119 h 223319"/>
                <a:gd name="connsiteX2" fmla="*/ 0 w 1512000"/>
                <a:gd name="connsiteY2" fmla="*/ 194519 h 223319"/>
                <a:gd name="connsiteX0" fmla="*/ 1396800 w 1396800"/>
                <a:gd name="connsiteY0" fmla="*/ 165755 h 194555"/>
                <a:gd name="connsiteX1" fmla="*/ 892800 w 1396800"/>
                <a:gd name="connsiteY1" fmla="*/ 155 h 194555"/>
                <a:gd name="connsiteX2" fmla="*/ 0 w 1396800"/>
                <a:gd name="connsiteY2" fmla="*/ 194555 h 194555"/>
                <a:gd name="connsiteX0" fmla="*/ 1396800 w 1396800"/>
                <a:gd name="connsiteY0" fmla="*/ 180012 h 208812"/>
                <a:gd name="connsiteX1" fmla="*/ 892800 w 1396800"/>
                <a:gd name="connsiteY1" fmla="*/ 14412 h 208812"/>
                <a:gd name="connsiteX2" fmla="*/ 0 w 1396800"/>
                <a:gd name="connsiteY2" fmla="*/ 208812 h 208812"/>
                <a:gd name="connsiteX0" fmla="*/ 1396800 w 1396800"/>
                <a:gd name="connsiteY0" fmla="*/ 202263 h 231063"/>
                <a:gd name="connsiteX1" fmla="*/ 892800 w 1396800"/>
                <a:gd name="connsiteY1" fmla="*/ 36663 h 231063"/>
                <a:gd name="connsiteX2" fmla="*/ 0 w 1396800"/>
                <a:gd name="connsiteY2" fmla="*/ 231063 h 231063"/>
                <a:gd name="connsiteX0" fmla="*/ 1396800 w 1396800"/>
                <a:gd name="connsiteY0" fmla="*/ 176241 h 205041"/>
                <a:gd name="connsiteX1" fmla="*/ 892800 w 1396800"/>
                <a:gd name="connsiteY1" fmla="*/ 10641 h 205041"/>
                <a:gd name="connsiteX2" fmla="*/ 0 w 1396800"/>
                <a:gd name="connsiteY2" fmla="*/ 205041 h 205041"/>
                <a:gd name="connsiteX0" fmla="*/ 1396800 w 1396800"/>
                <a:gd name="connsiteY0" fmla="*/ 176241 h 205041"/>
                <a:gd name="connsiteX1" fmla="*/ 892800 w 1396800"/>
                <a:gd name="connsiteY1" fmla="*/ 10641 h 205041"/>
                <a:gd name="connsiteX2" fmla="*/ 0 w 1396800"/>
                <a:gd name="connsiteY2" fmla="*/ 205041 h 205041"/>
                <a:gd name="connsiteX0" fmla="*/ 1396800 w 1396800"/>
                <a:gd name="connsiteY0" fmla="*/ 165600 h 194400"/>
                <a:gd name="connsiteX1" fmla="*/ 892800 w 1396800"/>
                <a:gd name="connsiteY1" fmla="*/ 0 h 194400"/>
                <a:gd name="connsiteX2" fmla="*/ 0 w 1396800"/>
                <a:gd name="connsiteY2" fmla="*/ 194400 h 194400"/>
                <a:gd name="connsiteX0" fmla="*/ 1396800 w 1396800"/>
                <a:gd name="connsiteY0" fmla="*/ 165600 h 194400"/>
                <a:gd name="connsiteX1" fmla="*/ 892800 w 1396800"/>
                <a:gd name="connsiteY1" fmla="*/ 0 h 194400"/>
                <a:gd name="connsiteX2" fmla="*/ 0 w 1396800"/>
                <a:gd name="connsiteY2" fmla="*/ 194400 h 194400"/>
                <a:gd name="connsiteX0" fmla="*/ 1396800 w 1396800"/>
                <a:gd name="connsiteY0" fmla="*/ 352800 h 381600"/>
                <a:gd name="connsiteX1" fmla="*/ 820800 w 1396800"/>
                <a:gd name="connsiteY1" fmla="*/ 0 h 381600"/>
                <a:gd name="connsiteX2" fmla="*/ 0 w 1396800"/>
                <a:gd name="connsiteY2" fmla="*/ 381600 h 381600"/>
                <a:gd name="connsiteX0" fmla="*/ 1396800 w 1396800"/>
                <a:gd name="connsiteY0" fmla="*/ 352800 h 381600"/>
                <a:gd name="connsiteX1" fmla="*/ 820800 w 1396800"/>
                <a:gd name="connsiteY1" fmla="*/ 0 h 381600"/>
                <a:gd name="connsiteX2" fmla="*/ 0 w 1396800"/>
                <a:gd name="connsiteY2" fmla="*/ 381600 h 381600"/>
                <a:gd name="connsiteX0" fmla="*/ 1396800 w 1396800"/>
                <a:gd name="connsiteY0" fmla="*/ 352800 h 381600"/>
                <a:gd name="connsiteX1" fmla="*/ 820800 w 1396800"/>
                <a:gd name="connsiteY1" fmla="*/ 0 h 381600"/>
                <a:gd name="connsiteX2" fmla="*/ 0 w 1396800"/>
                <a:gd name="connsiteY2" fmla="*/ 381600 h 381600"/>
                <a:gd name="connsiteX0" fmla="*/ 1296000 w 1296000"/>
                <a:gd name="connsiteY0" fmla="*/ 352800 h 374400"/>
                <a:gd name="connsiteX1" fmla="*/ 720000 w 1296000"/>
                <a:gd name="connsiteY1" fmla="*/ 0 h 374400"/>
                <a:gd name="connsiteX2" fmla="*/ 0 w 1296000"/>
                <a:gd name="connsiteY2" fmla="*/ 374400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000" h="374400">
                  <a:moveTo>
                    <a:pt x="1296000" y="352800"/>
                  </a:moveTo>
                  <a:cubicBezTo>
                    <a:pt x="722700" y="1800"/>
                    <a:pt x="1279744" y="350780"/>
                    <a:pt x="720000" y="0"/>
                  </a:cubicBezTo>
                  <a:lnTo>
                    <a:pt x="0" y="374400"/>
                  </a:lnTo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796" y="1471491"/>
              <a:ext cx="1912827" cy="1409175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835" y="1584965"/>
              <a:ext cx="1927461" cy="1383819"/>
            </a:xfrm>
            <a:prstGeom prst="rect">
              <a:avLst/>
            </a:prstGeom>
          </p:spPr>
        </p:pic>
        <p:cxnSp>
          <p:nvCxnSpPr>
            <p:cNvPr id="9" name="Rett linje 8"/>
            <p:cNvCxnSpPr/>
            <p:nvPr/>
          </p:nvCxnSpPr>
          <p:spPr>
            <a:xfrm flipH="1">
              <a:off x="2836800" y="2197672"/>
              <a:ext cx="244800" cy="135328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/>
          </p:nvCxnSpPr>
          <p:spPr>
            <a:xfrm>
              <a:off x="1684800" y="2197675"/>
              <a:ext cx="338040" cy="206412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2400" y="2071687"/>
              <a:ext cx="1987200" cy="1449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9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Takk for oppmerksomheten!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b="0" dirty="0" smtClean="0"/>
              <a:t>og ta kontakt om du vil vite mer!</a:t>
            </a:r>
            <a:endParaRPr lang="nb-NO" b="0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avid.norheim@brreg.no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6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3900" y="1366838"/>
            <a:ext cx="7708900" cy="4922837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</a:pPr>
            <a:r>
              <a:rPr lang="nb-NO" altLang="nb-NO" sz="2200" b="1" smtClean="0"/>
              <a:t>Produktivitets reduksjon. Behov for å redusere byrden til brukerne og øke kvaliteten på tjenester fra offentlig sektor: </a:t>
            </a:r>
            <a:r>
              <a:rPr lang="nb-NO" altLang="nb-NO" sz="2200" smtClean="0"/>
              <a:t>«Kun én gang» - Gjennom gjenbruke av informasjon ungår vi byrden av å spørre etter samme informasjonen flere ganger samtidig som vi øker datakvaliteten og senker kostnadene. </a:t>
            </a:r>
          </a:p>
          <a:p>
            <a:pPr marL="341313" indent="-341313" eaLnBrk="1" hangingPunct="1">
              <a:lnSpc>
                <a:spcPct val="80000"/>
              </a:lnSpc>
            </a:pPr>
            <a:r>
              <a:rPr lang="nb-NO" altLang="nb-NO" sz="2200" b="1" smtClean="0"/>
              <a:t>Digitaliseringsraten minsker:</a:t>
            </a:r>
            <a:r>
              <a:rPr lang="nb-NO" altLang="nb-NO" sz="2200" smtClean="0"/>
              <a:t> Norge faller på rankinger relatert til tverrsektorielle offentlige tjenester, spesielt på tjenester til innbyggere.</a:t>
            </a:r>
            <a:endParaRPr lang="nb-NO" altLang="nb-NO" sz="2200" b="1" smtClean="0"/>
          </a:p>
          <a:p>
            <a:pPr marL="341313" indent="-341313" eaLnBrk="1" hangingPunct="1">
              <a:lnSpc>
                <a:spcPct val="80000"/>
              </a:lnSpc>
            </a:pPr>
            <a:r>
              <a:rPr lang="nb-NO" altLang="nb-NO" sz="2200" b="1" smtClean="0"/>
              <a:t>Gjennomsiktighet</a:t>
            </a:r>
            <a:r>
              <a:rPr lang="nb-NO" altLang="nb-NO" sz="2200" smtClean="0"/>
              <a:t>: Innbyggere og næringsliv bør kunne settes i stand til å sjekke nøyaktighet, riktighet og fullstendighet på enhver informasjon om dem i registrene. Krav fra for eksempel GDPR.</a:t>
            </a:r>
          </a:p>
          <a:p>
            <a:pPr marL="341313" indent="-341313" eaLnBrk="1" hangingPunct="1">
              <a:lnSpc>
                <a:spcPct val="80000"/>
              </a:lnSpc>
            </a:pPr>
            <a:r>
              <a:rPr lang="nb-NO" altLang="nb-NO" sz="2200" b="1" smtClean="0"/>
              <a:t>Innovasjon</a:t>
            </a:r>
            <a:r>
              <a:rPr lang="nb-NO" altLang="nb-NO" sz="2200" smtClean="0"/>
              <a:t>: Åpne data og brukers data («myData») er i dag ikke tilgjengelige for næringslivet slik at de kan drive innovasjon og lage bedre tjenester.</a:t>
            </a:r>
          </a:p>
        </p:txBody>
      </p:sp>
      <p:sp>
        <p:nvSpPr>
          <p:cNvPr id="52226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Litt om drivere…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1-08 at 13.4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54025"/>
            <a:ext cx="6570662" cy="3800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7"/>
          <p:cNvSpPr>
            <a:spLocks noChangeArrowheads="1"/>
          </p:cNvSpPr>
          <p:nvPr/>
        </p:nvSpPr>
        <p:spPr bwMode="auto">
          <a:xfrm>
            <a:off x="827088" y="4478338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altLang="nb-NO" sz="1400">
                <a:solidFill>
                  <a:srgbClr val="000000"/>
                </a:solidFill>
              </a:rPr>
              <a:t>Skate skal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Gi råd om tiltak og investeringer knyttet til digitalisering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Sikre at  til tjenesteeierens perspektiv blir ivaretatt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Sikre utvikling av nasjonale felles IT løsninger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Komme med anbefalinger</a:t>
            </a:r>
          </a:p>
          <a:p>
            <a:pPr eaLnBrk="1" hangingPunct="1"/>
            <a:r>
              <a:rPr lang="nb-NO" altLang="nb-NO" sz="1400">
                <a:solidFill>
                  <a:srgbClr val="000000"/>
                </a:solidFill>
              </a:rPr>
              <a:t>Pågående arbeid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Finansiering, styring og organisering av fellesløsningers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Felleskomponenter</a:t>
            </a:r>
          </a:p>
          <a:p>
            <a:pPr lvl="1" eaLnBrk="1" hangingPunct="1"/>
            <a:r>
              <a:rPr lang="nb-NO" altLang="nb-NO" sz="1200">
                <a:solidFill>
                  <a:srgbClr val="000000"/>
                </a:solidFill>
              </a:rPr>
              <a:t>IKT standarder og arkitektur</a:t>
            </a:r>
            <a:endParaRPr lang="en-US" altLang="nb-NO" sz="1800">
              <a:solidFill>
                <a:srgbClr val="00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607424" y="4733367"/>
            <a:ext cx="285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«Et korrektiv til siloorientert offentlig sektor» </a:t>
            </a:r>
            <a:endParaRPr lang="nb-NO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Skate arbeid i 2015</a:t>
            </a:r>
          </a:p>
        </p:txBody>
      </p:sp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3963988" y="338138"/>
            <a:ext cx="48895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CA369"/>
                </a:solidFill>
              </a:rPr>
              <a:t>“</a:t>
            </a:r>
            <a:r>
              <a:rPr lang="en-US" altLang="ja-JP" sz="2800">
                <a:solidFill>
                  <a:srgbClr val="1CA369"/>
                </a:solidFill>
              </a:rPr>
              <a:t>Veikart for felleskomponenter</a:t>
            </a:r>
            <a:r>
              <a:rPr lang="en-US" altLang="en-US" sz="2800">
                <a:solidFill>
                  <a:srgbClr val="1CA369"/>
                </a:solidFill>
              </a:rPr>
              <a:t>”</a:t>
            </a:r>
            <a:endParaRPr lang="en-US" altLang="nb-NO" sz="2800">
              <a:solidFill>
                <a:srgbClr val="1CA369"/>
              </a:solidFill>
            </a:endParaRPr>
          </a:p>
        </p:txBody>
      </p:sp>
      <p:pic>
        <p:nvPicPr>
          <p:cNvPr id="9" name="Picture 8" descr="Screen Shot 2017-01-08 at 13.5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66813"/>
            <a:ext cx="6111875" cy="33480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7-01-08 at 13.5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524250"/>
            <a:ext cx="5773737" cy="3243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Mål</a:t>
            </a:r>
          </a:p>
        </p:txBody>
      </p:sp>
      <p:pic>
        <p:nvPicPr>
          <p:cNvPr id="55298" name="Picture 6" descr="Screen Shot 2017-01-08 at 13.5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01775"/>
            <a:ext cx="77660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Pågående tiltak</a:t>
            </a:r>
          </a:p>
        </p:txBody>
      </p:sp>
      <p:pic>
        <p:nvPicPr>
          <p:cNvPr id="56322" name="Picture 3" descr="Screen Shot 2017-01-08 at 14.0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14438"/>
            <a:ext cx="766921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ssholder for innhold 1"/>
          <p:cNvSpPr>
            <a:spLocks noGrp="1"/>
          </p:cNvSpPr>
          <p:nvPr>
            <p:ph idx="1"/>
          </p:nvPr>
        </p:nvSpPr>
        <p:spPr>
          <a:xfrm>
            <a:off x="723900" y="1366838"/>
            <a:ext cx="7708900" cy="4922837"/>
          </a:xfrm>
        </p:spPr>
        <p:txBody>
          <a:bodyPr/>
          <a:lstStyle/>
          <a:p>
            <a:pPr marL="341313" indent="-341313" eaLnBrk="1" hangingPunct="1"/>
            <a:r>
              <a:rPr lang="en-GB" altLang="nb-NO" sz="1800" smtClean="0"/>
              <a:t>Et veikart mot </a:t>
            </a:r>
            <a:r>
              <a:rPr lang="en-GB" altLang="en-US" sz="1800" smtClean="0"/>
              <a:t>“</a:t>
            </a:r>
            <a:r>
              <a:rPr lang="en-GB" altLang="nb-NO" sz="1800" smtClean="0"/>
              <a:t>Kun én gang</a:t>
            </a:r>
            <a:r>
              <a:rPr lang="en-GB" altLang="en-US" sz="1800" smtClean="0"/>
              <a:t>”</a:t>
            </a:r>
            <a:endParaRPr lang="en-GB" altLang="nb-NO" sz="1800" smtClean="0"/>
          </a:p>
        </p:txBody>
      </p:sp>
      <p:sp>
        <p:nvSpPr>
          <p:cNvPr id="61442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b-NO" smtClean="0"/>
              <a:t>Veikart informasjonsforvaltning</a:t>
            </a:r>
          </a:p>
        </p:txBody>
      </p:sp>
      <p:grpSp>
        <p:nvGrpSpPr>
          <p:cNvPr id="61443" name="Gruppe 3"/>
          <p:cNvGrpSpPr>
            <a:grpSpLocks/>
          </p:cNvGrpSpPr>
          <p:nvPr/>
        </p:nvGrpSpPr>
        <p:grpSpPr bwMode="auto">
          <a:xfrm>
            <a:off x="835025" y="2230438"/>
            <a:ext cx="7597775" cy="4144962"/>
            <a:chOff x="0" y="-489050"/>
            <a:chExt cx="7600605" cy="3739383"/>
          </a:xfrm>
        </p:grpSpPr>
        <p:sp>
          <p:nvSpPr>
            <p:cNvPr id="15" name="Rektangel 4"/>
            <p:cNvSpPr>
              <a:spLocks noChangeArrowheads="1"/>
            </p:cNvSpPr>
            <p:nvPr/>
          </p:nvSpPr>
          <p:spPr bwMode="auto">
            <a:xfrm>
              <a:off x="0" y="925929"/>
              <a:ext cx="2533006" cy="130470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68547" tIns="34274" rIns="68547" bIns="34274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>Ambisjonsnivå 1:</a:t>
              </a:r>
              <a:endParaRPr lang="nb-NO" altLang="nb-NO" sz="1400">
                <a:solidFill>
                  <a:srgbClr val="FFFFFF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algn="ctr" eaLnBrk="1" hangingPunct="1"/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/>
              </a:r>
              <a:b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</a:br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>Felles dataoversikt finnes</a:t>
              </a:r>
              <a:b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</a:br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>med beskrivelser av opplysninger</a:t>
              </a:r>
              <a:endParaRPr lang="nb-NO" altLang="nb-NO" sz="1400">
                <a:solidFill>
                  <a:srgbClr val="FFFFFF"/>
                </a:solidFill>
                <a:latin typeface="Times New Roman" pitchFamily="18" charset="0"/>
                <a:ea typeface="MS Mincho" pitchFamily="49" charset="-128"/>
              </a:endParaRPr>
            </a:p>
          </p:txBody>
        </p:sp>
        <p:sp>
          <p:nvSpPr>
            <p:cNvPr id="16" name="Rektangel 5"/>
            <p:cNvSpPr>
              <a:spLocks noChangeArrowheads="1"/>
            </p:cNvSpPr>
            <p:nvPr/>
          </p:nvSpPr>
          <p:spPr bwMode="auto">
            <a:xfrm>
              <a:off x="2529830" y="209847"/>
              <a:ext cx="2533005" cy="2025082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68547" tIns="34274" rIns="68547" bIns="34274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Ambisjonsnivå 2:</a:t>
              </a:r>
              <a:endParaRPr lang="nb-NO" altLang="nb-NO" sz="1400" b="1">
                <a:solidFill>
                  <a:srgbClr val="A6A6A6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/>
              </a:r>
              <a:b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</a:br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Data er tilgjengeliggjort </a:t>
              </a:r>
              <a:b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</a:br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med oversikt over tjenester</a:t>
              </a:r>
              <a:endParaRPr lang="nb-NO" altLang="nb-NO" sz="1400" b="1">
                <a:solidFill>
                  <a:srgbClr val="A6A6A6"/>
                </a:solidFill>
                <a:latin typeface="Times New Roman" pitchFamily="18" charset="0"/>
                <a:ea typeface="MS Mincho" pitchFamily="49" charset="-128"/>
              </a:endParaRPr>
            </a:p>
          </p:txBody>
        </p:sp>
        <p:sp>
          <p:nvSpPr>
            <p:cNvPr id="17" name="Rektangel 6"/>
            <p:cNvSpPr>
              <a:spLocks noChangeArrowheads="1"/>
            </p:cNvSpPr>
            <p:nvPr/>
          </p:nvSpPr>
          <p:spPr bwMode="auto">
            <a:xfrm>
              <a:off x="5061247" y="-489050"/>
              <a:ext cx="2533005" cy="272827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68547" tIns="34274" rIns="68547" bIns="34274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Ambisjonsnivå 3:</a:t>
              </a:r>
            </a:p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 </a:t>
              </a:r>
            </a:p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Gjenbruk av data og tjenester er hovedregel</a:t>
              </a:r>
            </a:p>
            <a:p>
              <a:pPr algn="ctr" eaLnBrk="1" hangingPunct="1"/>
              <a:r>
                <a:rPr lang="nb-NO" altLang="nb-NO" sz="1400" b="1">
                  <a:solidFill>
                    <a:srgbClr val="A6A6A6"/>
                  </a:solidFill>
                  <a:ea typeface="MS Mincho" pitchFamily="49" charset="-128"/>
                </a:rPr>
                <a:t>«Kun én gang»</a:t>
              </a:r>
            </a:p>
          </p:txBody>
        </p:sp>
        <p:sp>
          <p:nvSpPr>
            <p:cNvPr id="18" name="Rektangel 7"/>
            <p:cNvSpPr>
              <a:spLocks noChangeArrowheads="1"/>
            </p:cNvSpPr>
            <p:nvPr/>
          </p:nvSpPr>
          <p:spPr bwMode="auto">
            <a:xfrm>
              <a:off x="11117" y="2233496"/>
              <a:ext cx="7589488" cy="1016837"/>
            </a:xfrm>
            <a:prstGeom prst="rect">
              <a:avLst/>
            </a:prstGeom>
            <a:solidFill>
              <a:srgbClr val="5CAC34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68547" tIns="34274" rIns="68547" bIns="34274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>Grunnmur:</a:t>
              </a:r>
              <a:endParaRPr lang="nb-NO" altLang="nb-NO" sz="1400" b="1">
                <a:solidFill>
                  <a:srgbClr val="FFFFFF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algn="ctr" eaLnBrk="1" hangingPunct="1"/>
              <a:r>
                <a:rPr lang="nb-NO" altLang="nb-NO" sz="1400">
                  <a:solidFill>
                    <a:srgbClr val="FFFFFF"/>
                  </a:solidFill>
                  <a:ea typeface="MS Mincho" pitchFamily="49" charset="-128"/>
                </a:rPr>
                <a:t> </a:t>
              </a:r>
              <a:endParaRPr lang="nb-NO" altLang="nb-NO" sz="1400">
                <a:solidFill>
                  <a:srgbClr val="FFFFFF"/>
                </a:solidFill>
                <a:latin typeface="Times New Roman" pitchFamily="18" charset="0"/>
                <a:ea typeface="MS Mincho" pitchFamily="49" charset="-128"/>
              </a:endParaRPr>
            </a:p>
            <a:p>
              <a:pPr algn="ctr" eaLnBrk="1" hangingPunct="1"/>
              <a:r>
                <a:rPr lang="nb-NO" altLang="nb-NO" sz="1400" b="1">
                  <a:solidFill>
                    <a:srgbClr val="FFFFFF"/>
                  </a:solidFill>
                  <a:ea typeface="MS Mincho" pitchFamily="49" charset="-128"/>
                </a:rPr>
                <a:t>Felles rammeverk og styringsmodell for informasjonsforvaltning</a:t>
              </a:r>
              <a:endParaRPr lang="nb-NO" altLang="nb-NO" sz="1400" b="1">
                <a:solidFill>
                  <a:srgbClr val="FFFFFF"/>
                </a:solidFill>
                <a:latin typeface="Times New Roman" pitchFamily="18" charset="0"/>
                <a:ea typeface="MS Mincho" pitchFamily="49" charset="-128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Første ambisjonsnivå -  tre tiltak</a:t>
            </a:r>
          </a:p>
        </p:txBody>
      </p:sp>
      <p:sp>
        <p:nvSpPr>
          <p:cNvPr id="4" name="Rektangel 3"/>
          <p:cNvSpPr/>
          <p:nvPr/>
        </p:nvSpPr>
        <p:spPr>
          <a:xfrm>
            <a:off x="742950" y="1905000"/>
            <a:ext cx="3406775" cy="4476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nb-NO" altLang="nb-NO" sz="1600">
                <a:solidFill>
                  <a:srgbClr val="FFFFFF"/>
                </a:solidFill>
              </a:rPr>
              <a:t>Virksomhetene har i liten grad publisert oversikt over hvilke opplysninger de forvalter og fortolkningen av dem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nb-NO" altLang="nb-NO" sz="1600">
              <a:solidFill>
                <a:srgbClr val="FFFFFF"/>
              </a:solidFill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nb-NO" altLang="nb-NO" sz="1600">
                <a:solidFill>
                  <a:srgbClr val="AEE3FF"/>
                </a:solidFill>
              </a:rPr>
              <a:t>Manglende felles veiledere og spesifikasjoner for beskrivelse av datasett og begreper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nb-NO" altLang="nb-NO" sz="1600">
              <a:solidFill>
                <a:srgbClr val="AEE3FF"/>
              </a:solidFill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nb-NO" altLang="nb-NO" sz="1600">
                <a:solidFill>
                  <a:srgbClr val="004367"/>
                </a:solidFill>
              </a:rPr>
              <a:t>Ingen felles søkbar oversikt over hvilke opplysninger det offentlige forvalter og hvordan disse opplysningene skal tolkes i forhold til regelverket</a:t>
            </a:r>
          </a:p>
        </p:txBody>
      </p:sp>
      <p:sp>
        <p:nvSpPr>
          <p:cNvPr id="5" name="Rektangel 4"/>
          <p:cNvSpPr/>
          <p:nvPr/>
        </p:nvSpPr>
        <p:spPr>
          <a:xfrm>
            <a:off x="5132388" y="1905000"/>
            <a:ext cx="3319462" cy="4476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nb-NO" altLang="en-US" sz="1600" b="1">
                <a:solidFill>
                  <a:srgbClr val="FFFFFF"/>
                </a:solidFill>
              </a:rPr>
              <a:t>”</a:t>
            </a:r>
            <a:r>
              <a:rPr lang="nb-NO" altLang="nb-NO" sz="1600" b="1">
                <a:solidFill>
                  <a:srgbClr val="FFFFFF"/>
                </a:solidFill>
              </a:rPr>
              <a:t>Orden i eget hus</a:t>
            </a:r>
            <a:r>
              <a:rPr lang="nb-NO" altLang="en-US" sz="1600" b="1">
                <a:solidFill>
                  <a:srgbClr val="FFFFFF"/>
                </a:solidFill>
              </a:rPr>
              <a:t>”</a:t>
            </a:r>
            <a:r>
              <a:rPr lang="nb-NO" altLang="nb-NO" sz="1600" b="1">
                <a:solidFill>
                  <a:srgbClr val="FFFFFF"/>
                </a:solidFill>
              </a:rPr>
              <a:t>: </a:t>
            </a:r>
            <a:r>
              <a:rPr lang="nb-NO" altLang="nb-NO" sz="1600">
                <a:solidFill>
                  <a:srgbClr val="FFFFFF"/>
                </a:solidFill>
              </a:rPr>
              <a:t>Krav til beskrivelse av grunndata og publisering av beskrivelsene </a:t>
            </a:r>
            <a:br>
              <a:rPr lang="nb-NO" altLang="nb-NO" sz="1600">
                <a:solidFill>
                  <a:srgbClr val="FFFFFF"/>
                </a:solidFill>
              </a:rPr>
            </a:br>
            <a:r>
              <a:rPr lang="nb-NO" altLang="nb-NO" sz="1600">
                <a:solidFill>
                  <a:srgbClr val="FFFFFF"/>
                </a:solidFill>
              </a:rPr>
              <a:t>(De offentlige virksomhetene) 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nb-NO" altLang="nb-NO" sz="1600">
              <a:solidFill>
                <a:srgbClr val="FFFFFF"/>
              </a:solidFill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nb-NO" altLang="nb-NO" sz="1600" b="1">
                <a:solidFill>
                  <a:srgbClr val="AEE3FF"/>
                </a:solidFill>
              </a:rPr>
              <a:t>Rammeverk</a:t>
            </a:r>
            <a:r>
              <a:rPr lang="nb-NO" altLang="nb-NO" sz="1600">
                <a:solidFill>
                  <a:srgbClr val="AEE3FF"/>
                </a:solidFill>
              </a:rPr>
              <a:t>: Spesifikasjoner og  veiledere for hvordan beskrive og publisere datasett (Difi)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nb-NO" altLang="nb-NO" sz="1600">
              <a:solidFill>
                <a:srgbClr val="AEE3FF"/>
              </a:solidFill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nb-NO" altLang="nb-NO" sz="1600" b="1">
                <a:solidFill>
                  <a:srgbClr val="004367"/>
                </a:solidFill>
              </a:rPr>
              <a:t>Felles datakatalog</a:t>
            </a:r>
            <a:r>
              <a:rPr lang="nb-NO" altLang="nb-NO" sz="1600">
                <a:solidFill>
                  <a:srgbClr val="004367"/>
                </a:solidFill>
              </a:rPr>
              <a:t>: etablere en felles søkbar oversikt over opplysninger (datakatalog) og fortolkning (begrepskatalog) som gjennom å legge til rette for sektorovergripende digitalisering og regelverksutvikling (BRREG)</a:t>
            </a:r>
          </a:p>
        </p:txBody>
      </p:sp>
      <p:sp>
        <p:nvSpPr>
          <p:cNvPr id="6" name="Pil høyre 5"/>
          <p:cNvSpPr/>
          <p:nvPr/>
        </p:nvSpPr>
        <p:spPr>
          <a:xfrm>
            <a:off x="4260850" y="2697163"/>
            <a:ext cx="787400" cy="264795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R bokmål">
  <a:themeElements>
    <a:clrScheme name="Altinndagen">
      <a:dk1>
        <a:sysClr val="windowText" lastClr="000000"/>
      </a:dk1>
      <a:lt1>
        <a:sysClr val="window" lastClr="FFFFFF"/>
      </a:lt1>
      <a:dk2>
        <a:srgbClr val="004367"/>
      </a:dk2>
      <a:lt2>
        <a:srgbClr val="C3E8FA"/>
      </a:lt2>
      <a:accent1>
        <a:srgbClr val="004367"/>
      </a:accent1>
      <a:accent2>
        <a:srgbClr val="31A8DF"/>
      </a:accent2>
      <a:accent3>
        <a:srgbClr val="616567"/>
      </a:accent3>
      <a:accent4>
        <a:srgbClr val="5CAC34"/>
      </a:accent4>
      <a:accent5>
        <a:srgbClr val="FF0000"/>
      </a:accent5>
      <a:accent6>
        <a:srgbClr val="FFF10B"/>
      </a:accent6>
      <a:hlink>
        <a:srgbClr val="004367"/>
      </a:hlink>
      <a:folHlink>
        <a:srgbClr val="0043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PT_mal_BR.pptx [Skrivebeskyttet]" id="{BC50E3C1-63A0-4F09-B7F3-66E3373C1CA1}" vid="{8EAD0DCB-75BE-4AEF-B17A-AC9C1FB03BAE}"/>
    </a:ext>
  </a:extLst>
</a:theme>
</file>

<file path=ppt/theme/theme2.xml><?xml version="1.0" encoding="utf-8"?>
<a:theme xmlns:a="http://schemas.openxmlformats.org/drawingml/2006/main" name="5_BR bokmål">
  <a:themeElements>
    <a:clrScheme name="Altinndagen">
      <a:dk1>
        <a:sysClr val="windowText" lastClr="000000"/>
      </a:dk1>
      <a:lt1>
        <a:sysClr val="window" lastClr="FFFFFF"/>
      </a:lt1>
      <a:dk2>
        <a:srgbClr val="004367"/>
      </a:dk2>
      <a:lt2>
        <a:srgbClr val="C3E8FA"/>
      </a:lt2>
      <a:accent1>
        <a:srgbClr val="004367"/>
      </a:accent1>
      <a:accent2>
        <a:srgbClr val="31A8DF"/>
      </a:accent2>
      <a:accent3>
        <a:srgbClr val="616567"/>
      </a:accent3>
      <a:accent4>
        <a:srgbClr val="5CAC34"/>
      </a:accent4>
      <a:accent5>
        <a:srgbClr val="FF0000"/>
      </a:accent5>
      <a:accent6>
        <a:srgbClr val="FFF10B"/>
      </a:accent6>
      <a:hlink>
        <a:srgbClr val="004367"/>
      </a:hlink>
      <a:folHlink>
        <a:srgbClr val="0043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PT_mal_BR.pptx [Skrivebeskyttet]" id="{BC50E3C1-63A0-4F09-B7F3-66E3373C1CA1}" vid="{8EAD0DCB-75BE-4AEF-B17A-AC9C1FB03BAE}"/>
    </a:ext>
  </a:extLst>
</a:theme>
</file>

<file path=ppt/theme/theme3.xml><?xml version="1.0" encoding="utf-8"?>
<a:theme xmlns:a="http://schemas.openxmlformats.org/drawingml/2006/main" name="1_Onscreen;1033;Pos1;Date1;PA presentation A4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53B4D5AB-4D44-47D0-891F-7A710CCB1E1B}" vid="{10118A18-8AD9-4D69-9296-E06B2DD3C607}"/>
    </a:ext>
  </a:extLst>
</a:theme>
</file>

<file path=ppt/theme/theme4.xml><?xml version="1.0" encoding="utf-8"?>
<a:theme xmlns:a="http://schemas.openxmlformats.org/drawingml/2006/main" name="6_BR bokmål">
  <a:themeElements>
    <a:clrScheme name="Altinndagen">
      <a:dk1>
        <a:sysClr val="windowText" lastClr="000000"/>
      </a:dk1>
      <a:lt1>
        <a:sysClr val="window" lastClr="FFFFFF"/>
      </a:lt1>
      <a:dk2>
        <a:srgbClr val="004367"/>
      </a:dk2>
      <a:lt2>
        <a:srgbClr val="C3E8FA"/>
      </a:lt2>
      <a:accent1>
        <a:srgbClr val="004367"/>
      </a:accent1>
      <a:accent2>
        <a:srgbClr val="31A8DF"/>
      </a:accent2>
      <a:accent3>
        <a:srgbClr val="616567"/>
      </a:accent3>
      <a:accent4>
        <a:srgbClr val="5CAC34"/>
      </a:accent4>
      <a:accent5>
        <a:srgbClr val="FF0000"/>
      </a:accent5>
      <a:accent6>
        <a:srgbClr val="FFF10B"/>
      </a:accent6>
      <a:hlink>
        <a:srgbClr val="004367"/>
      </a:hlink>
      <a:folHlink>
        <a:srgbClr val="0043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PT_mal_BR.pptx [Skrivebeskyttet]" id="{BC50E3C1-63A0-4F09-B7F3-66E3373C1CA1}" vid="{8EAD0DCB-75BE-4AEF-B17A-AC9C1FB03BAE}"/>
    </a:ext>
  </a:extLst>
</a:theme>
</file>

<file path=ppt/theme/theme5.xml><?xml version="1.0" encoding="utf-8"?>
<a:theme xmlns:a="http://schemas.openxmlformats.org/drawingml/2006/main" name="7_BR bokmål">
  <a:themeElements>
    <a:clrScheme name="Altinndagen">
      <a:dk1>
        <a:sysClr val="windowText" lastClr="000000"/>
      </a:dk1>
      <a:lt1>
        <a:sysClr val="window" lastClr="FFFFFF"/>
      </a:lt1>
      <a:dk2>
        <a:srgbClr val="004367"/>
      </a:dk2>
      <a:lt2>
        <a:srgbClr val="C3E8FA"/>
      </a:lt2>
      <a:accent1>
        <a:srgbClr val="004367"/>
      </a:accent1>
      <a:accent2>
        <a:srgbClr val="31A8DF"/>
      </a:accent2>
      <a:accent3>
        <a:srgbClr val="616567"/>
      </a:accent3>
      <a:accent4>
        <a:srgbClr val="5CAC34"/>
      </a:accent4>
      <a:accent5>
        <a:srgbClr val="FF0000"/>
      </a:accent5>
      <a:accent6>
        <a:srgbClr val="FFF10B"/>
      </a:accent6>
      <a:hlink>
        <a:srgbClr val="004367"/>
      </a:hlink>
      <a:folHlink>
        <a:srgbClr val="0043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PT_mal_BR.pptx [Skrivebeskyttet]" id="{BC50E3C1-63A0-4F09-B7F3-66E3373C1CA1}" vid="{8EAD0DCB-75BE-4AEF-B17A-AC9C1FB03B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01 NEW PA Blue">
    <a:dk1>
      <a:srgbClr val="000000"/>
    </a:dk1>
    <a:lt1>
      <a:srgbClr val="FFFFFF"/>
    </a:lt1>
    <a:dk2>
      <a:srgbClr val="293947"/>
    </a:dk2>
    <a:lt2>
      <a:srgbClr val="5E707D"/>
    </a:lt2>
    <a:accent1>
      <a:srgbClr val="3876BE"/>
    </a:accent1>
    <a:accent2>
      <a:srgbClr val="D78539"/>
    </a:accent2>
    <a:accent3>
      <a:srgbClr val="5D423E"/>
    </a:accent3>
    <a:accent4>
      <a:srgbClr val="45194F"/>
    </a:accent4>
    <a:accent5>
      <a:srgbClr val="2C4310"/>
    </a:accent5>
    <a:accent6>
      <a:srgbClr val="AED373"/>
    </a:accent6>
    <a:hlink>
      <a:srgbClr val="3876BE"/>
    </a:hlink>
    <a:folHlink>
      <a:srgbClr val="5E707D"/>
    </a:folHlink>
  </a:clrScheme>
</a:themeOverride>
</file>

<file path=ppt/theme/themeOverride2.xml><?xml version="1.0" encoding="utf-8"?>
<a:themeOverride xmlns:a="http://schemas.openxmlformats.org/drawingml/2006/main">
  <a:clrScheme name="01 NEW PA Blue">
    <a:dk1>
      <a:srgbClr val="000000"/>
    </a:dk1>
    <a:lt1>
      <a:srgbClr val="FFFFFF"/>
    </a:lt1>
    <a:dk2>
      <a:srgbClr val="293947"/>
    </a:dk2>
    <a:lt2>
      <a:srgbClr val="5E707D"/>
    </a:lt2>
    <a:accent1>
      <a:srgbClr val="3876BE"/>
    </a:accent1>
    <a:accent2>
      <a:srgbClr val="D78539"/>
    </a:accent2>
    <a:accent3>
      <a:srgbClr val="5D423E"/>
    </a:accent3>
    <a:accent4>
      <a:srgbClr val="45194F"/>
    </a:accent4>
    <a:accent5>
      <a:srgbClr val="2C4310"/>
    </a:accent5>
    <a:accent6>
      <a:srgbClr val="AED373"/>
    </a:accent6>
    <a:hlink>
      <a:srgbClr val="3876BE"/>
    </a:hlink>
    <a:folHlink>
      <a:srgbClr val="5E7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1485</Words>
  <Application>Microsoft Office PowerPoint</Application>
  <PresentationFormat>On-screen Show (4:3)</PresentationFormat>
  <Paragraphs>332</Paragraphs>
  <Slides>26</Slides>
  <Notes>8</Notes>
  <HiddenSlides>4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4_BR bokmål</vt:lpstr>
      <vt:lpstr>5_BR bokmål</vt:lpstr>
      <vt:lpstr>1_Onscreen;1033;Pos1;Date1;PA presentation A4</vt:lpstr>
      <vt:lpstr>6_BR bokmål</vt:lpstr>
      <vt:lpstr>7_BR bokmål</vt:lpstr>
      <vt:lpstr>Oversikt over data og begreper i lovgivningen som forutsetning for digitalisering</vt:lpstr>
      <vt:lpstr>PowerPoint Presentation</vt:lpstr>
      <vt:lpstr>Litt om drivere…</vt:lpstr>
      <vt:lpstr>PowerPoint Presentation</vt:lpstr>
      <vt:lpstr>Skate arbeid i 2015</vt:lpstr>
      <vt:lpstr>Mål</vt:lpstr>
      <vt:lpstr>Pågående tiltak</vt:lpstr>
      <vt:lpstr>Veikart informasjonsforvaltning</vt:lpstr>
      <vt:lpstr>Første ambisjonsnivå -  tre tiltak</vt:lpstr>
      <vt:lpstr>Digitalisering</vt:lpstr>
      <vt:lpstr>Formål «Felles datakatalog»</vt:lpstr>
      <vt:lpstr>SKATE Strategisk tiltak (ST) 4.2 «Felles datakatalog»</vt:lpstr>
      <vt:lpstr>Datahierarki  – det viktigste (for tverrsektorielle tjenester) på toppen</vt:lpstr>
      <vt:lpstr>Brukerreiser  - start ny bedrift/restaurant</vt:lpstr>
      <vt:lpstr>Foreløpig analyse – ny bedrift/restaurant</vt:lpstr>
      <vt:lpstr>Etablereren må fylle inn 26 skjema </vt:lpstr>
      <vt:lpstr>Eksempel “Need to know” - Mattilsynet</vt:lpstr>
      <vt:lpstr>Brudd på “Once Only” prinsippet – Topp 10</vt:lpstr>
      <vt:lpstr>Begrepet «samboer»  - lovgiver bruker samme ord for ulike avgrensninger, gjør det vanskelig å gjenbruke</vt:lpstr>
      <vt:lpstr>Regelverket, begreper og utveksling av informasjon</vt:lpstr>
      <vt:lpstr>Felles datakatalog (under arbeid)</vt:lpstr>
      <vt:lpstr>Felles datakatalog (under arbeid)</vt:lpstr>
      <vt:lpstr>PowerPoint Presentation</vt:lpstr>
      <vt:lpstr>Videre planer</vt:lpstr>
      <vt:lpstr>Analyse</vt:lpstr>
      <vt:lpstr>Takk for oppmerksomheten!  - og ta kontakt om du vil vite mer!</vt:lpstr>
    </vt:vector>
  </TitlesOfParts>
  <Company>Brønnøysundregistrene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Informasjonsforvaltning</dc:title>
  <dc:creator>David Norheim</dc:creator>
  <cp:lastModifiedBy>Camilla Bruusgaard Greve</cp:lastModifiedBy>
  <cp:revision>30</cp:revision>
  <dcterms:created xsi:type="dcterms:W3CDTF">2017-01-08T14:28:42Z</dcterms:created>
  <dcterms:modified xsi:type="dcterms:W3CDTF">2017-01-10T10:56:03Z</dcterms:modified>
</cp:coreProperties>
</file>