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99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82" r:id="rId5"/>
    <p:sldId id="259" r:id="rId6"/>
    <p:sldId id="283" r:id="rId7"/>
    <p:sldId id="265" r:id="rId8"/>
    <p:sldId id="284" r:id="rId9"/>
    <p:sldId id="264" r:id="rId10"/>
    <p:sldId id="287" r:id="rId11"/>
    <p:sldId id="286" r:id="rId12"/>
    <p:sldId id="260" r:id="rId13"/>
    <p:sldId id="280" r:id="rId14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04" userDrawn="1">
          <p15:clr>
            <a:srgbClr val="A4A3A4"/>
          </p15:clr>
        </p15:guide>
        <p15:guide id="4" orient="horz" pos="385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pos="6928" userDrawn="1">
          <p15:clr>
            <a:srgbClr val="A4A3A4"/>
          </p15:clr>
        </p15:guide>
        <p15:guide id="8" pos="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59" autoAdjust="0"/>
  </p:normalViewPr>
  <p:slideViewPr>
    <p:cSldViewPr showGuides="1">
      <p:cViewPr>
        <p:scale>
          <a:sx n="107" d="100"/>
          <a:sy n="107" d="100"/>
        </p:scale>
        <p:origin x="-96" y="-252"/>
      </p:cViewPr>
      <p:guideLst>
        <p:guide orient="horz" pos="2160"/>
        <p:guide orient="horz" pos="1003"/>
        <p:guide orient="horz" pos="904"/>
        <p:guide orient="horz" pos="3856"/>
        <p:guide pos="3840"/>
        <p:guide pos="6928"/>
        <p:guide pos="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68" d="100"/>
          <a:sy n="168" d="100"/>
        </p:scale>
        <p:origin x="49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10.01.2017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10.01.2017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99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Visjonen vår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5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1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9755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10. januar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10. januar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10. januar 2017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10. januar 2017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kmå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10. januar 2017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luttside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1</a:t>
            </a:r>
            <a:endParaRPr lang="nb-NO" sz="1200" dirty="0" smtClean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k Slut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2</a:t>
            </a:r>
            <a:r>
              <a:rPr lang="nb-NO" sz="1200" dirty="0" smtClean="0"/>
              <a:t> 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2903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sk ma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18AB7-EC1E-49E2-820E-1CF0842104FA}" type="datetime4">
              <a:rPr lang="nb-NO" smtClean="0"/>
              <a:pPr>
                <a:defRPr/>
              </a:pPr>
              <a:t>10. januar 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Tittel på presentasjon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95250" y="-407999"/>
            <a:ext cx="4366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600" dirty="0"/>
              <a:t>Norsk mal: Tekst uten </a:t>
            </a:r>
            <a:r>
              <a:rPr lang="nb-NO" sz="1600" dirty="0" err="1" smtClean="0"/>
              <a:t>kulepunkt</a:t>
            </a:r>
            <a:endParaRPr lang="nb-NO" sz="1600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960000" y="2123727"/>
            <a:ext cx="10175784" cy="4032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59429" y="395536"/>
            <a:ext cx="10176355" cy="1524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2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18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9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 Alternativ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2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97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61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92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70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49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2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10.01.2017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8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kmå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Calibri" panose="020F0502020204030204"/>
              </a:rPr>
              <a:t>Bokmål 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10. januar 2017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</a:t>
            </a:r>
            <a:r>
              <a:rPr lang="nb-NO" sz="1200" baseline="0" dirty="0" smtClean="0"/>
              <a:t>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sk ma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18AB7-EC1E-49E2-820E-1CF0842104FA}" type="datetime4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 januar 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Tittel på presentasjon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1674-E20B-47A5-8B3E-8500F2C9A50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95250" y="-407999"/>
            <a:ext cx="4366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Norsk mal: Tekst uten </a:t>
            </a:r>
            <a:r>
              <a:rPr lang="nb-NO" sz="1600" dirty="0" err="1" smtClean="0">
                <a:solidFill>
                  <a:prstClr val="black"/>
                </a:solidFill>
                <a:latin typeface="Calibri" panose="020F0502020204030204"/>
              </a:rPr>
              <a:t>kulepunkt</a:t>
            </a:r>
            <a:endParaRPr lang="nb-NO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960000" y="2123727"/>
            <a:ext cx="10175784" cy="40320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59429" y="395536"/>
            <a:ext cx="10176355" cy="1524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Calibri" panose="020F0502020204030204"/>
              </a:rPr>
              <a:t>Bokmål </a:t>
            </a:r>
            <a:r>
              <a:rPr lang="nb-NO" sz="1200" dirty="0">
                <a:solidFill>
                  <a:prstClr val="black"/>
                </a:solidFill>
                <a:latin typeface="Calibri" panose="020F0502020204030204"/>
              </a:rPr>
              <a:t>mal: </a:t>
            </a:r>
            <a:r>
              <a:rPr lang="nb-NO" sz="1200" dirty="0" smtClean="0">
                <a:solidFill>
                  <a:prstClr val="black"/>
                </a:solidFill>
                <a:latin typeface="Calibri" panose="020F0502020204030204"/>
              </a:rPr>
              <a:t>Startside – sett inn eget bilde</a:t>
            </a:r>
            <a:endParaRPr lang="nb-NO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Calibri" panose="020F0502020204030204"/>
              </a:rPr>
              <a:t>Kommunal- og</a:t>
            </a:r>
            <a:br>
              <a:rPr lang="nb-NO" sz="13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nb-NO" sz="1300" dirty="0" smtClean="0">
                <a:solidFill>
                  <a:prstClr val="black"/>
                </a:solidFill>
                <a:latin typeface="Calibri" panose="020F0502020204030204"/>
              </a:rPr>
              <a:t>moderniseringsdepartementet</a:t>
            </a:r>
            <a:endParaRPr lang="nb-NO" sz="13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87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 err="1"/>
              <a:t>mal:Tekst</a:t>
            </a:r>
            <a:r>
              <a:rPr lang="nb-NO" sz="1200" dirty="0"/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10. januar 2017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10. januar 2017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10. januar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10. januar 2017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10. januar 2017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10. januar 2017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 smtClean="0"/>
              <a:t>Kommunal- og moderniseringsdepartementet</a:t>
            </a:r>
            <a:endParaRPr lang="nb-NO" sz="800" noProof="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8" r:id="rId2"/>
    <p:sldLayoutId id="2147483995" r:id="rId3"/>
    <p:sldLayoutId id="2147483989" r:id="rId4"/>
    <p:sldLayoutId id="2147483962" r:id="rId5"/>
    <p:sldLayoutId id="2147483963" r:id="rId6"/>
    <p:sldLayoutId id="2147483964" r:id="rId7"/>
    <p:sldLayoutId id="2147483965" r:id="rId8"/>
    <p:sldLayoutId id="2147483983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93" r:id="rId15"/>
    <p:sldLayoutId id="2147483997" r:id="rId16"/>
    <p:sldLayoutId id="21474840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8D23AE-52B9-4C64-9B7A-96CBE60D1FB1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10.01.2017</a:t>
            </a:fld>
            <a:endParaRPr lang="nb-N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A238B71-E620-4131-B46C-C805B28E9FDD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617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contentassets/714e422cacbb4273bf4606ce5de805f3/no/pdfa/otp200020010108000dddpdfa.pdf" TargetMode="External"/><Relationship Id="rId2" Type="http://schemas.openxmlformats.org/officeDocument/2006/relationships/hyperlink" Target="https://www.regjeringen.no/no/dep/nfd/ansvar/areas-of-responsability/videre-prosjektet/kartleggingsrapporten/kartleggingsprosjektet-/id439405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regjeringen.no/no/dokumenter/digitaliseringsrundskrivet/id2522147/?q=digitaliseringsrundskrivet" TargetMode="External"/><Relationship Id="rId5" Type="http://schemas.openxmlformats.org/officeDocument/2006/relationships/hyperlink" Target="https://www.regjeringen.no/no/dokumenter/digital-kommunikasjon-hovedregel/id751013/" TargetMode="External"/><Relationship Id="rId4" Type="http://schemas.openxmlformats.org/officeDocument/2006/relationships/hyperlink" Target="https://www.regjeringen.no/globalassets/upload/FAD/Vedlegg/IKT-politikk/Hindringer_digital_kommunikasjon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29000">
              <a:schemeClr val="bg1"/>
            </a:gs>
            <a:gs pos="52000">
              <a:schemeClr val="bg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Mona Naomi Lintvedt	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Partnerforum 9. januar 2017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Økt digitalisering og krav til regelverksarbeid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63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695924"/>
          </a:xfrm>
        </p:spPr>
        <p:txBody>
          <a:bodyPr>
            <a:normAutofit/>
          </a:bodyPr>
          <a:lstStyle/>
          <a:p>
            <a:r>
              <a:rPr lang="nb-NO" dirty="0" smtClean="0"/>
              <a:t>Sjekkpunkter for digitaliseringsvennlig regelverk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130061"/>
            <a:ext cx="5181600" cy="52512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6400" b="1" dirty="0" smtClean="0"/>
              <a:t>Automatisert saksbehandling </a:t>
            </a:r>
            <a:endParaRPr lang="nb-NO" sz="6400" dirty="0" smtClean="0"/>
          </a:p>
          <a:p>
            <a:r>
              <a:rPr lang="nb-NO" sz="6400" dirty="0" smtClean="0"/>
              <a:t>ha et bevisst forhold til hvorvidt bestemmelser forutsetter skjønnsmessige vurderinger </a:t>
            </a:r>
          </a:p>
          <a:p>
            <a:r>
              <a:rPr lang="nb-NO" sz="6400" dirty="0" smtClean="0"/>
              <a:t>er det nødvendig med skjønnsmessige vurderinger? </a:t>
            </a:r>
          </a:p>
          <a:p>
            <a:r>
              <a:rPr lang="nb-NO" sz="6400" dirty="0" smtClean="0"/>
              <a:t>hva vil det innebære for saksbehandlingen? </a:t>
            </a:r>
          </a:p>
          <a:p>
            <a:pPr marL="0" indent="0">
              <a:buNone/>
            </a:pPr>
            <a:r>
              <a:rPr lang="nb-NO" sz="6400" b="1" dirty="0" smtClean="0"/>
              <a:t>Samles informasjonen allerede inn fra andre etater </a:t>
            </a:r>
            <a:endParaRPr lang="nb-NO" sz="6400" dirty="0" smtClean="0"/>
          </a:p>
          <a:p>
            <a:r>
              <a:rPr lang="nb-NO" sz="6400" dirty="0" smtClean="0"/>
              <a:t>kan informasjonen eventuelt gjenbrukes? </a:t>
            </a:r>
          </a:p>
          <a:p>
            <a:r>
              <a:rPr lang="nb-NO" sz="6400" dirty="0" smtClean="0"/>
              <a:t>brukes samme definisjoner/begreper med samme innhold? </a:t>
            </a:r>
          </a:p>
          <a:p>
            <a:r>
              <a:rPr lang="nb-NO" sz="6400" dirty="0" smtClean="0"/>
              <a:t>har man i så fall hjemmel til å innhente? </a:t>
            </a:r>
          </a:p>
          <a:p>
            <a:pPr marL="0" indent="0">
              <a:buNone/>
            </a:pPr>
            <a:r>
              <a:rPr lang="nb-NO" sz="6400" b="1" dirty="0" smtClean="0"/>
              <a:t>Samtykkebestemmelser </a:t>
            </a:r>
            <a:r>
              <a:rPr lang="nb-NO" sz="6400" b="1" dirty="0"/>
              <a:t>versus hjemmel for innhenting/utlevering av opplysninger </a:t>
            </a:r>
            <a:endParaRPr lang="nb-NO" sz="6400" dirty="0"/>
          </a:p>
          <a:p>
            <a:r>
              <a:rPr lang="nb-NO" sz="6400" dirty="0" smtClean="0"/>
              <a:t>er </a:t>
            </a:r>
            <a:r>
              <a:rPr lang="nb-NO" sz="6400" dirty="0"/>
              <a:t>det krav om samtykke fra brukeren for innhenting av informasjon i det konkrete tilfellet? </a:t>
            </a:r>
          </a:p>
          <a:p>
            <a:r>
              <a:rPr lang="nb-NO" sz="6400" dirty="0" smtClean="0"/>
              <a:t>hva </a:t>
            </a:r>
            <a:r>
              <a:rPr lang="nb-NO" sz="6400" dirty="0"/>
              <a:t>er eventuelt begrunnelsen for samtykkebestemmelsen? </a:t>
            </a:r>
          </a:p>
          <a:p>
            <a:r>
              <a:rPr lang="nb-NO" sz="6400" dirty="0" smtClean="0"/>
              <a:t>bør </a:t>
            </a:r>
            <a:r>
              <a:rPr lang="nb-NO" sz="6400" dirty="0"/>
              <a:t>det vurderes lovhjemmel for innhenting av informasjonen? </a:t>
            </a:r>
          </a:p>
          <a:p>
            <a:r>
              <a:rPr lang="nb-NO" sz="6400" dirty="0" smtClean="0"/>
              <a:t>kan </a:t>
            </a:r>
            <a:r>
              <a:rPr lang="nb-NO" sz="6400" dirty="0"/>
              <a:t>informasjonen innhentes fra en annen etat/register og kreves det i så fall lovhjemmel for innhenting av informasjon? </a:t>
            </a:r>
            <a:endParaRPr lang="nb-NO" sz="6400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130060"/>
            <a:ext cx="5181600" cy="5400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 smtClean="0"/>
              <a:t>Er det nødvendig med regler som krever innhenting av attester og dokumenter på papir </a:t>
            </a:r>
            <a:endParaRPr lang="nb-NO" sz="1600" dirty="0" smtClean="0"/>
          </a:p>
          <a:p>
            <a:r>
              <a:rPr lang="nb-NO" sz="1600" dirty="0" smtClean="0"/>
              <a:t>kan informasjon innhentes fra andre? </a:t>
            </a:r>
          </a:p>
          <a:p>
            <a:r>
              <a:rPr lang="nb-NO" sz="1600" dirty="0" smtClean="0"/>
              <a:t>er det behov for original? </a:t>
            </a:r>
          </a:p>
          <a:p>
            <a:r>
              <a:rPr lang="nb-NO" sz="1600" dirty="0" smtClean="0"/>
              <a:t>hvordan sikrer man eventuelt behov for originalitet? </a:t>
            </a:r>
          </a:p>
          <a:p>
            <a:r>
              <a:rPr lang="nb-NO" sz="1600" dirty="0" smtClean="0"/>
              <a:t>hva er formålet med informasjonen? </a:t>
            </a:r>
            <a:endParaRPr lang="nb-NO" sz="1600" b="1" dirty="0" smtClean="0"/>
          </a:p>
          <a:p>
            <a:pPr marL="0" indent="0">
              <a:buNone/>
            </a:pPr>
            <a:r>
              <a:rPr lang="nb-NO" sz="1600" b="1" dirty="0" smtClean="0"/>
              <a:t>Er det nødvendig å ha regler som krever personlig oppmøte? </a:t>
            </a:r>
            <a:endParaRPr lang="nb-NO" sz="1600" dirty="0" smtClean="0"/>
          </a:p>
          <a:p>
            <a:r>
              <a:rPr lang="nb-NO" sz="1600" dirty="0" smtClean="0"/>
              <a:t>kan identitetskontroll sikres på annen måte? </a:t>
            </a:r>
            <a:endParaRPr lang="nb-NO" sz="1600" dirty="0"/>
          </a:p>
          <a:p>
            <a:pPr marL="0" indent="0">
              <a:buNone/>
            </a:pPr>
            <a:r>
              <a:rPr lang="nb-NO" sz="1600" b="1" dirty="0" smtClean="0"/>
              <a:t>Er </a:t>
            </a:r>
            <a:r>
              <a:rPr lang="nb-NO" sz="1600" b="1" dirty="0"/>
              <a:t>personvernet ivaretatt </a:t>
            </a:r>
            <a:endParaRPr lang="nb-NO" sz="1600" dirty="0"/>
          </a:p>
          <a:p>
            <a:r>
              <a:rPr lang="nb-NO" sz="1600" dirty="0" smtClean="0"/>
              <a:t>innebærer </a:t>
            </a:r>
            <a:r>
              <a:rPr lang="nb-NO" sz="1600" dirty="0"/>
              <a:t>forslaget behandling av personopplysninger? </a:t>
            </a:r>
          </a:p>
          <a:p>
            <a:r>
              <a:rPr lang="nb-NO" sz="1600" dirty="0" smtClean="0"/>
              <a:t>er </a:t>
            </a:r>
            <a:r>
              <a:rPr lang="nb-NO" sz="1600" dirty="0"/>
              <a:t>personvernskonsekvensene </a:t>
            </a:r>
            <a:r>
              <a:rPr lang="nb-NO" sz="1600" dirty="0" smtClean="0"/>
              <a:t>kartlagt?</a:t>
            </a:r>
            <a:endParaRPr lang="nb-NO" sz="1600" dirty="0"/>
          </a:p>
          <a:p>
            <a:r>
              <a:rPr lang="nb-NO" sz="1600" dirty="0" smtClean="0"/>
              <a:t>har </a:t>
            </a:r>
            <a:r>
              <a:rPr lang="nb-NO" sz="1600" dirty="0"/>
              <a:t>behandlingen et lovlig behandlingsgrunnlag? </a:t>
            </a:r>
          </a:p>
          <a:p>
            <a:pPr marL="0" indent="0">
              <a:buNone/>
            </a:pPr>
            <a:r>
              <a:rPr lang="nb-NO" sz="1600" b="1" dirty="0" smtClean="0"/>
              <a:t>Er </a:t>
            </a:r>
            <a:r>
              <a:rPr lang="nb-NO" sz="1600" b="1" dirty="0"/>
              <a:t>informasjonssikkerheten ivaretatt </a:t>
            </a:r>
            <a:endParaRPr lang="nb-NO" sz="1600" dirty="0"/>
          </a:p>
          <a:p>
            <a:r>
              <a:rPr lang="nb-NO" sz="1600" dirty="0" smtClean="0"/>
              <a:t>er </a:t>
            </a:r>
            <a:r>
              <a:rPr lang="nb-NO" sz="1600" dirty="0"/>
              <a:t>det behov for særskilt regulering av </a:t>
            </a:r>
            <a:r>
              <a:rPr lang="nb-NO" sz="1600" dirty="0" smtClean="0"/>
              <a:t>informasjonssikkerheten?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2095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000" y="296652"/>
            <a:ext cx="9360000" cy="756084"/>
          </a:xfrm>
        </p:spPr>
        <p:txBody>
          <a:bodyPr/>
          <a:lstStyle/>
          <a:p>
            <a:r>
              <a:rPr lang="nb-NO" dirty="0" smtClean="0"/>
              <a:t>Les mer 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000" y="1124745"/>
            <a:ext cx="9360000" cy="4994016"/>
          </a:xfrm>
        </p:spPr>
        <p:txBody>
          <a:bodyPr/>
          <a:lstStyle/>
          <a:p>
            <a:r>
              <a:rPr lang="nb-NO" dirty="0" smtClean="0"/>
              <a:t>	</a:t>
            </a:r>
            <a:r>
              <a:rPr lang="nb-NO" dirty="0" smtClean="0">
                <a:hlinkClick r:id="rId2"/>
              </a:rPr>
              <a:t>Kartlegging av bestemmelser i lover, forskrifter og instrukser som kan hindre elektronisk kommunikasjon</a:t>
            </a:r>
            <a:r>
              <a:rPr lang="nb-NO" dirty="0" smtClean="0"/>
              <a:t> (juni 2000)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hlinkClick r:id="rId3"/>
              </a:rPr>
              <a:t>Ot.prp. Nr. 108 (2000-2001) Om lov om endringer i diverse lover for å fjerne hindringer for elektronisk kommunikasjon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hlinkClick r:id="rId4"/>
              </a:rPr>
              <a:t>Kartlegging av hindringer i regelverk for digital kommunikasjon</a:t>
            </a:r>
            <a:r>
              <a:rPr lang="nb-NO" dirty="0" smtClean="0"/>
              <a:t> (oktober 2013)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hlinkClick r:id="rId5"/>
              </a:rPr>
              <a:t>Digital kommunikasjon hovedregel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hlinkClick r:id="rId6"/>
              </a:rPr>
              <a:t>Digitaliseringsrundskrivet</a:t>
            </a:r>
            <a:r>
              <a:rPr lang="nb-NO" dirty="0" smtClean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83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err="1" smtClean="0"/>
              <a:t>Takk</a:t>
            </a:r>
            <a:r>
              <a:rPr lang="en-GB" dirty="0" smtClean="0"/>
              <a:t> for </a:t>
            </a:r>
            <a:r>
              <a:rPr lang="en-GB" dirty="0" err="1" smtClean="0"/>
              <a:t>oppmerksomheten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1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1198800" y="1124744"/>
            <a:ext cx="9792000" cy="1512168"/>
          </a:xfrm>
        </p:spPr>
        <p:txBody>
          <a:bodyPr/>
          <a:lstStyle/>
          <a:p>
            <a:r>
              <a:rPr lang="nb-NO" dirty="0" smtClean="0"/>
              <a:t>Meld. St. 27 (2015-2016) Digital agenda for Norge</a:t>
            </a:r>
          </a:p>
          <a:p>
            <a:r>
              <a:rPr lang="nb-NO" dirty="0" smtClean="0"/>
              <a:t>IKT for en enklere hverdag og økt produktivitet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bilde 1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8" b="14918"/>
          <a:stretch/>
        </p:blipFill>
        <p:spPr/>
      </p:pic>
    </p:spTree>
    <p:extLst>
      <p:ext uri="{BB962C8B-B14F-4D97-AF65-F5344CB8AC3E}">
        <p14:creationId xmlns:p14="http://schemas.microsoft.com/office/powerpoint/2010/main" val="7522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b="9803"/>
          <a:stretch>
            <a:fillRect/>
          </a:stretch>
        </p:blipFill>
        <p:spPr/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803412" y="1340768"/>
            <a:ext cx="11053228" cy="3744416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effectLst>
            <a:outerShdw blurRad="50800" dist="50800" dir="5400000" sx="1000" sy="1000" algn="ctr" rotWithShape="0">
              <a:srgbClr val="000000"/>
            </a:outerShdw>
            <a:softEdge rad="38100"/>
          </a:effectLst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»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Offentlig myndigheter spør ikke unødvendig</a:t>
            </a:r>
            <a:endParaRPr lang="nb-NO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r>
              <a:rPr lang="nb-NO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Du skal ikke </a:t>
            </a:r>
            <a:r>
              <a:rPr lang="nb-NO" sz="3200" dirty="0">
                <a:solidFill>
                  <a:prstClr val="black"/>
                </a:solidFill>
                <a:latin typeface="Arial Black" panose="020B0A04020102020204" pitchFamily="34" charset="0"/>
              </a:rPr>
              <a:t>søke om noe du har rett til</a:t>
            </a:r>
          </a:p>
          <a:p>
            <a:r>
              <a:rPr lang="nb-NO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Gi og få informasjon digitalt</a:t>
            </a:r>
            <a:endParaRPr lang="nb-NO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r>
              <a:rPr lang="nb-NO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Raskt svar når det ikke trengs skjønn</a:t>
            </a:r>
          </a:p>
          <a:p>
            <a:r>
              <a:rPr lang="nb-NO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Enkelt å få </a:t>
            </a:r>
            <a:r>
              <a:rPr lang="nb-NO" sz="3200" dirty="0">
                <a:solidFill>
                  <a:prstClr val="black"/>
                </a:solidFill>
                <a:latin typeface="Arial Black" panose="020B0A04020102020204" pitchFamily="34" charset="0"/>
              </a:rPr>
              <a:t>vite </a:t>
            </a:r>
            <a:r>
              <a:rPr lang="nb-NO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hvem som vet</a:t>
            </a:r>
            <a:endParaRPr lang="nb-NO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Styrke digitalt førstevalg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2017: Kartlegge potensialet for digitalisering av tjenester og arbeidsprosesser. </a:t>
            </a:r>
            <a:r>
              <a:rPr lang="nb-NO" dirty="0"/>
              <a:t/>
            </a:r>
            <a:br>
              <a:rPr lang="nb-NO" dirty="0"/>
            </a:br>
            <a:endParaRPr lang="nb-NO" dirty="0" smtClean="0"/>
          </a:p>
          <a:p>
            <a:r>
              <a:rPr lang="nb-NO" dirty="0" smtClean="0"/>
              <a:t>2018: Vurdere sammenheng med andre virksomheters tjenester og utvikling av tjenestekjeder. 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Egnet for selvbetjening, straks-avgjørelser, automatisert saksbehandling</a:t>
            </a:r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6408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960000" y="1061049"/>
            <a:ext cx="10175784" cy="5094678"/>
          </a:xfrm>
        </p:spPr>
        <p:txBody>
          <a:bodyPr/>
          <a:lstStyle/>
          <a:p>
            <a:r>
              <a:rPr lang="nb-NO" dirty="0" smtClean="0"/>
              <a:t>	</a:t>
            </a:r>
          </a:p>
          <a:p>
            <a:r>
              <a:rPr lang="nb-NO" dirty="0" smtClean="0"/>
              <a:t>	</a:t>
            </a:r>
            <a:br>
              <a:rPr lang="nb-NO" dirty="0" smtClean="0"/>
            </a:br>
            <a:endParaRPr lang="nb-NO" sz="3200" dirty="0"/>
          </a:p>
          <a:p>
            <a:r>
              <a:rPr lang="nb-NO" sz="3200" dirty="0" smtClean="0"/>
              <a:t>	Det </a:t>
            </a:r>
            <a:r>
              <a:rPr lang="nb-NO" sz="3200" dirty="0"/>
              <a:t>enkelte departement er ansvarlig for å gjennomføre de </a:t>
            </a:r>
            <a:r>
              <a:rPr lang="nb-NO" sz="3200" dirty="0">
                <a:solidFill>
                  <a:srgbClr val="FF0000"/>
                </a:solidFill>
              </a:rPr>
              <a:t>regelverksendringene</a:t>
            </a:r>
            <a:r>
              <a:rPr lang="nb-NO" sz="3200" dirty="0"/>
              <a:t> som er nødvendige for å kunne oppnå besparelsene ved digitalisering på eget område.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415480" y="395536"/>
            <a:ext cx="9720304" cy="1017240"/>
          </a:xfrm>
        </p:spPr>
        <p:txBody>
          <a:bodyPr>
            <a:normAutofit/>
          </a:bodyPr>
          <a:lstStyle/>
          <a:p>
            <a:r>
              <a:rPr lang="nb-NO" b="1" dirty="0" smtClean="0"/>
              <a:t>Digitaliseringsrundskrivet punkt 1.1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9822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8" b="11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12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 b="16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000" y="296652"/>
            <a:ext cx="9360000" cy="684076"/>
          </a:xfrm>
        </p:spPr>
        <p:txBody>
          <a:bodyPr/>
          <a:lstStyle/>
          <a:p>
            <a:r>
              <a:rPr lang="nb-NO" dirty="0" smtClean="0"/>
              <a:t>Grunnarbeidet er gjort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0000" y="1556792"/>
            <a:ext cx="9360000" cy="237626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2000: </a:t>
            </a:r>
            <a:r>
              <a:rPr lang="nb-NO" i="1" dirty="0" smtClean="0"/>
              <a:t>Skriftlig</a:t>
            </a:r>
            <a:r>
              <a:rPr lang="nb-NO" dirty="0" smtClean="0"/>
              <a:t> er teknologinøytralt. Likestiller elektronisk og papirbasert kommunikasjon.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2014: Hovedregelen er digital kommunikasjon.</a:t>
            </a:r>
            <a:endParaRPr lang="nb-NO" dirty="0"/>
          </a:p>
        </p:txBody>
      </p:sp>
      <p:pic>
        <p:nvPicPr>
          <p:cNvPr id="9" name="Plassholder for bilde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8" b="36428"/>
          <a:stretch>
            <a:fillRect/>
          </a:stretch>
        </p:blipFill>
        <p:spPr>
          <a:xfrm>
            <a:off x="-1430" y="3933056"/>
            <a:ext cx="12192000" cy="2185704"/>
          </a:xfrm>
        </p:spPr>
      </p:pic>
    </p:spTree>
    <p:extLst>
      <p:ext uri="{BB962C8B-B14F-4D97-AF65-F5344CB8AC3E}">
        <p14:creationId xmlns:p14="http://schemas.microsoft.com/office/powerpoint/2010/main" val="21203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 b="16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46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kmål pptmal_16-9_KMD">
  <a:themeElements>
    <a:clrScheme name="KMD 3">
      <a:dk1>
        <a:srgbClr val="000000"/>
      </a:dk1>
      <a:lt1>
        <a:srgbClr val="FFFFFF"/>
      </a:lt1>
      <a:dk2>
        <a:srgbClr val="B9B3AE"/>
      </a:dk2>
      <a:lt2>
        <a:srgbClr val="EAE8E5"/>
      </a:lt2>
      <a:accent1>
        <a:srgbClr val="B9B3AE"/>
      </a:accent1>
      <a:accent2>
        <a:srgbClr val="003057"/>
      </a:accent2>
      <a:accent3>
        <a:srgbClr val="0082BA"/>
      </a:accent3>
      <a:accent4>
        <a:srgbClr val="C6DAE7"/>
      </a:accent4>
      <a:accent5>
        <a:srgbClr val="ED8B00"/>
      </a:accent5>
      <a:accent6>
        <a:srgbClr val="DA291C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KMD-pptmal_16-9_Norsk_v1.potx" id="{CBDABA52-4513-4D8C-B93B-24E3682037AC}" vid="{5A532895-452C-40BB-A6DB-A0215884A14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KMD-pptmal_16-9_Bokmål</Template>
  <TotalTime>337</TotalTime>
  <Words>325</Words>
  <Application>Microsoft Office PowerPoint</Application>
  <PresentationFormat>Custom</PresentationFormat>
  <Paragraphs>57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Bokmål pptmal_16-9_KMD</vt:lpstr>
      <vt:lpstr>Office-tema</vt:lpstr>
      <vt:lpstr>PowerPoint Presentation</vt:lpstr>
      <vt:lpstr>PowerPoint Presentation</vt:lpstr>
      <vt:lpstr>PowerPoint Presentation</vt:lpstr>
      <vt:lpstr>Styrke digitalt førstevalg</vt:lpstr>
      <vt:lpstr>Digitaliseringsrundskrivet punkt 1.1</vt:lpstr>
      <vt:lpstr>PowerPoint Presentation</vt:lpstr>
      <vt:lpstr>PowerPoint Presentation</vt:lpstr>
      <vt:lpstr>Grunnarbeidet er gjort</vt:lpstr>
      <vt:lpstr>PowerPoint Presentation</vt:lpstr>
      <vt:lpstr>Sjekkpunkter for digitaliseringsvennlig regelverk</vt:lpstr>
      <vt:lpstr>Les mer …</vt:lpstr>
      <vt:lpstr>PowerPoint Presentation</vt:lpstr>
    </vt:vector>
  </TitlesOfParts>
  <Company>STATEN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Lintvedt Mona Naomi</dc:creator>
  <cp:lastModifiedBy>Camilla Bruusgaard Greve</cp:lastModifiedBy>
  <cp:revision>24</cp:revision>
  <cp:lastPrinted>2012-11-19T14:02:56Z</cp:lastPrinted>
  <dcterms:created xsi:type="dcterms:W3CDTF">2017-01-05T09:26:36Z</dcterms:created>
  <dcterms:modified xsi:type="dcterms:W3CDTF">2017-01-10T09:47:12Z</dcterms:modified>
</cp:coreProperties>
</file>