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86b94f6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86b94f6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86b94f612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86b94f61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86b94f612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86b94f612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86b94f612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c86b94f612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86b94f612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c86b94f612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86b94f612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86b94f612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86b94f612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86b94f61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86b94f61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c86b94f61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c86b94f612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c86b94f612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86b94f612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c86b94f612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86b94f612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c86b94f612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86b94f61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86b94f61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86b94f612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c86b94f612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86b94f612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c86b94f612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86b94f612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c86b94f612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86b94f612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c86b94f612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c86b94f612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c86b94f612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86b94f612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c86b94f612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86b94f612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c86b94f612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86b94f612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c86b94f612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86b94f612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c86b94f612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86b94f612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86b94f612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86b94f61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86b94f6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86b94f612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c86b94f612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86b94f612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c86b94f612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c86b94f612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c86b94f612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86b94f612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c86b94f612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86b94f612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c86b94f612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86b94f612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c86b94f612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86b94f612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86b94f612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86b94f61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86b94f61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86b94f612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86b94f61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86b94f61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86b94f61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86b94f61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86b94f61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86b94f61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86b94f61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86b94f612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86b94f612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bG52-FHoD66RamaS-JuxDrh7LIKcmXC8/view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ybA6bIQ63z-Q-7p60S9oFC6QGQTMC5uU/view" TargetMode="External"/><Relationship Id="rId4" Type="http://schemas.openxmlformats.org/officeDocument/2006/relationships/image" Target="../media/image22.jpg"/><Relationship Id="rId5" Type="http://schemas.openxmlformats.org/officeDocument/2006/relationships/hyperlink" Target="http://drive.google.com/file/d/1dEweJmggumdGNUo-v5_-sWjeP988mjUG/view" TargetMode="External"/><Relationship Id="rId6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-r-_OjUGCsZbCivvEJa0i6UPLOlXUlxP/view" TargetMode="External"/><Relationship Id="rId4" Type="http://schemas.openxmlformats.org/officeDocument/2006/relationships/image" Target="../media/image26.jpg"/><Relationship Id="rId5" Type="http://schemas.openxmlformats.org/officeDocument/2006/relationships/hyperlink" Target="http://drive.google.com/file/d/1alMpmk1zVR9D_NODx6D18iwJ-bMUx7Vd/view" TargetMode="External"/><Relationship Id="rId6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drive.google.com/file/d/1PWvwHWF6XZN4hgvDizMNokZvJEmNrEYd/view" TargetMode="External"/><Relationship Id="rId4" Type="http://schemas.openxmlformats.org/officeDocument/2006/relationships/image" Target="../media/image29.jpg"/><Relationship Id="rId5" Type="http://schemas.openxmlformats.org/officeDocument/2006/relationships/hyperlink" Target="http://drive.google.com/file/d/1e8Sxt7Wy1K8FPfmH5MEialBAXjIi7UVu/view" TargetMode="External"/><Relationship Id="rId6" Type="http://schemas.openxmlformats.org/officeDocument/2006/relationships/image" Target="../media/image3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hyperlink" Target="https://www.boredpanda.com/digital-art-kitties-movie-film-characters-ai-dream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mdpi.com/2076-3417/9/15/3169" TargetMode="External"/><Relationship Id="rId4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hyperlink" Target="https://www.nature.com/articles/s41597-023-02687-x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Sonification as Unsupervised Cross-Modal Domain Transfer (W.i.P)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Bálint Laczkó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Supervisor: Alexander R. Jensenius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rot="5400000">
            <a:off x="1973919" y="1801250"/>
            <a:ext cx="1800000" cy="13515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0" y="1577000"/>
            <a:ext cx="180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/>
          <p:nvPr/>
        </p:nvSpPr>
        <p:spPr>
          <a:xfrm>
            <a:off x="4571992" y="1920950"/>
            <a:ext cx="432600" cy="111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/>
          <p:nvPr/>
        </p:nvSpPr>
        <p:spPr>
          <a:xfrm rot="-5400000">
            <a:off x="5124056" y="1800350"/>
            <a:ext cx="1800000" cy="13533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3525" y="1577000"/>
            <a:ext cx="180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2350875" y="2246150"/>
            <a:ext cx="10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Encoder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4628691" y="2246150"/>
            <a:ext cx="3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Z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5468013" y="2246150"/>
            <a:ext cx="11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Decoder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2025450" y="364425"/>
            <a:ext cx="509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dk2"/>
                </a:solidFill>
              </a:rPr>
              <a:t>Variational Auto-Encoders</a:t>
            </a:r>
            <a:endParaRPr sz="2700">
              <a:solidFill>
                <a:schemeClr val="dk2"/>
              </a:solidFill>
            </a:endParaRPr>
          </a:p>
        </p:txBody>
      </p:sp>
      <p:cxnSp>
        <p:nvCxnSpPr>
          <p:cNvPr id="142" name="Google Shape;142;p23"/>
          <p:cNvCxnSpPr>
            <a:stCxn id="134" idx="3"/>
            <a:endCxn id="133" idx="2"/>
          </p:cNvCxnSpPr>
          <p:nvPr/>
        </p:nvCxnSpPr>
        <p:spPr>
          <a:xfrm>
            <a:off x="1855350" y="2477000"/>
            <a:ext cx="34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3"/>
          <p:cNvCxnSpPr>
            <a:endCxn id="136" idx="0"/>
          </p:cNvCxnSpPr>
          <p:nvPr/>
        </p:nvCxnSpPr>
        <p:spPr>
          <a:xfrm>
            <a:off x="5004506" y="2477000"/>
            <a:ext cx="34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23"/>
          <p:cNvCxnSpPr>
            <a:stCxn id="136" idx="2"/>
            <a:endCxn id="137" idx="1"/>
          </p:cNvCxnSpPr>
          <p:nvPr/>
        </p:nvCxnSpPr>
        <p:spPr>
          <a:xfrm>
            <a:off x="6700706" y="2477000"/>
            <a:ext cx="34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" name="Google Shape;145;p23"/>
          <p:cNvSpPr/>
          <p:nvPr/>
        </p:nvSpPr>
        <p:spPr>
          <a:xfrm>
            <a:off x="3796600" y="1920950"/>
            <a:ext cx="432600" cy="46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μ</a:t>
            </a:r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3796538" y="2571750"/>
            <a:ext cx="432600" cy="46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σ</a:t>
            </a:r>
            <a:endParaRPr/>
          </a:p>
        </p:txBody>
      </p:sp>
      <p:cxnSp>
        <p:nvCxnSpPr>
          <p:cNvPr id="147" name="Google Shape;147;p23"/>
          <p:cNvCxnSpPr>
            <a:stCxn id="133" idx="0"/>
            <a:endCxn id="145" idx="1"/>
          </p:cNvCxnSpPr>
          <p:nvPr/>
        </p:nvCxnSpPr>
        <p:spPr>
          <a:xfrm flipH="1" rot="10800000">
            <a:off x="3549669" y="2151800"/>
            <a:ext cx="246900" cy="32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23"/>
          <p:cNvCxnSpPr>
            <a:stCxn id="133" idx="0"/>
            <a:endCxn id="146" idx="1"/>
          </p:cNvCxnSpPr>
          <p:nvPr/>
        </p:nvCxnSpPr>
        <p:spPr>
          <a:xfrm>
            <a:off x="3549669" y="2477000"/>
            <a:ext cx="246900" cy="32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3"/>
          <p:cNvCxnSpPr>
            <a:stCxn id="145" idx="3"/>
            <a:endCxn id="135" idx="1"/>
          </p:cNvCxnSpPr>
          <p:nvPr/>
        </p:nvCxnSpPr>
        <p:spPr>
          <a:xfrm>
            <a:off x="4229200" y="2151800"/>
            <a:ext cx="342900" cy="32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23"/>
          <p:cNvCxnSpPr>
            <a:stCxn id="146" idx="3"/>
            <a:endCxn id="135" idx="1"/>
          </p:cNvCxnSpPr>
          <p:nvPr/>
        </p:nvCxnSpPr>
        <p:spPr>
          <a:xfrm flipH="1" rot="10800000">
            <a:off x="4229138" y="2477100"/>
            <a:ext cx="342900" cy="32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800" y="3376800"/>
            <a:ext cx="1349999" cy="132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search of disentangled representations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16377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002" y="454625"/>
            <a:ext cx="3870423" cy="423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82315" l="0" r="0" t="0"/>
          <a:stretch/>
        </p:blipFill>
        <p:spPr>
          <a:xfrm>
            <a:off x="611300" y="152400"/>
            <a:ext cx="7921398" cy="8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775" y="1089500"/>
            <a:ext cx="5090893" cy="38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5218" y="1089500"/>
            <a:ext cx="3137008" cy="3762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 rotWithShape="1">
          <a:blip r:embed="rId3">
            <a:alphaModFix/>
          </a:blip>
          <a:srcRect b="77424" l="0" r="0" t="0"/>
          <a:stretch/>
        </p:blipFill>
        <p:spPr>
          <a:xfrm>
            <a:off x="1776150" y="152400"/>
            <a:ext cx="5591700" cy="10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50" y="1392899"/>
            <a:ext cx="7863690" cy="359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Unsupervised cross-modal </a:t>
            </a:r>
            <a:br>
              <a:rPr lang="en-GB"/>
            </a:br>
            <a:r>
              <a:rPr lang="en-GB"/>
              <a:t>domain transfer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2205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926" y="316650"/>
            <a:ext cx="3364746" cy="451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50" y="152400"/>
            <a:ext cx="64769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30318" l="0" r="0" t="0"/>
          <a:stretch/>
        </p:blipFill>
        <p:spPr>
          <a:xfrm>
            <a:off x="170825" y="615875"/>
            <a:ext cx="8839199" cy="18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37975"/>
            <a:ext cx="8839199" cy="22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5">
            <a:alphaModFix/>
          </a:blip>
          <a:srcRect b="73265" l="22558" r="22541" t="21881"/>
          <a:stretch/>
        </p:blipFill>
        <p:spPr>
          <a:xfrm>
            <a:off x="2400875" y="253200"/>
            <a:ext cx="3976699" cy="32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2" title="audioviewer_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260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AudioViewer demo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The Limits of </a:t>
            </a:r>
            <a:r>
              <a:rPr lang="en-GB"/>
              <a:t>Parameter Sonification</a:t>
            </a:r>
            <a:endParaRPr/>
          </a:p>
        </p:txBody>
      </p:sp>
      <p:sp>
        <p:nvSpPr>
          <p:cNvPr id="67" name="Google Shape;67;p15"/>
          <p:cNvSpPr/>
          <p:nvPr/>
        </p:nvSpPr>
        <p:spPr>
          <a:xfrm>
            <a:off x="773225" y="1925175"/>
            <a:ext cx="1190050" cy="1293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 of features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687" y="1925187"/>
            <a:ext cx="1938625" cy="12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4432" r="4167" t="0"/>
          <a:stretch/>
        </p:blipFill>
        <p:spPr>
          <a:xfrm>
            <a:off x="6635000" y="1925175"/>
            <a:ext cx="1938652" cy="129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>
            <a:stCxn id="67" idx="4"/>
            <a:endCxn id="68" idx="1"/>
          </p:cNvCxnSpPr>
          <p:nvPr/>
        </p:nvCxnSpPr>
        <p:spPr>
          <a:xfrm>
            <a:off x="1963275" y="2571750"/>
            <a:ext cx="163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" name="Google Shape;71;p15"/>
          <p:cNvCxnSpPr>
            <a:stCxn id="68" idx="3"/>
            <a:endCxn id="69" idx="1"/>
          </p:cNvCxnSpPr>
          <p:nvPr/>
        </p:nvCxnSpPr>
        <p:spPr>
          <a:xfrm>
            <a:off x="5541313" y="2571750"/>
            <a:ext cx="109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" name="Google Shape;72;p15"/>
          <p:cNvSpPr txBox="1"/>
          <p:nvPr/>
        </p:nvSpPr>
        <p:spPr>
          <a:xfrm>
            <a:off x="1996813" y="2186850"/>
            <a:ext cx="1607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Mapping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5609950" y="2186850"/>
            <a:ext cx="99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DSP graph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842775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Sounding result</a:t>
            </a:r>
            <a:endParaRPr sz="1300"/>
          </a:p>
        </p:txBody>
      </p:sp>
      <p:sp>
        <p:nvSpPr>
          <p:cNvPr id="75" name="Google Shape;75;p15"/>
          <p:cNvSpPr txBox="1"/>
          <p:nvPr/>
        </p:nvSpPr>
        <p:spPr>
          <a:xfrm>
            <a:off x="3810450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Synth parameters</a:t>
            </a:r>
            <a:endParaRPr sz="1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Potential benefits</a:t>
            </a:r>
            <a:endParaRPr/>
          </a:p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Learn “best” features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(challenge existing bias in image analysis)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Able to capture abstract features like “age” or “gender”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Fit the mapping to the data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Generalize better across similar datasets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Builds upon pre-trained models (can swap models &amp; retrain mapping)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5200"/>
              <a:t>Image Sonification as Unsupervised Cross-Modal Domain Transfer (W.i.P)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“Problem”</a:t>
            </a:r>
            <a:endParaRPr/>
          </a:p>
        </p:txBody>
      </p:sp>
      <p:sp>
        <p:nvSpPr>
          <p:cNvPr id="221" name="Google Shape;221;p35"/>
          <p:cNvSpPr/>
          <p:nvPr/>
        </p:nvSpPr>
        <p:spPr>
          <a:xfrm>
            <a:off x="773225" y="1925175"/>
            <a:ext cx="1190050" cy="1293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 of features</a:t>
            </a:r>
            <a:endParaRPr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687" y="1925187"/>
            <a:ext cx="1938625" cy="12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 rotWithShape="1">
          <a:blip r:embed="rId4">
            <a:alphaModFix/>
          </a:blip>
          <a:srcRect b="0" l="4432" r="4167" t="0"/>
          <a:stretch/>
        </p:blipFill>
        <p:spPr>
          <a:xfrm>
            <a:off x="6635000" y="1925175"/>
            <a:ext cx="1938652" cy="129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35"/>
          <p:cNvCxnSpPr>
            <a:stCxn id="221" idx="4"/>
            <a:endCxn id="222" idx="1"/>
          </p:cNvCxnSpPr>
          <p:nvPr/>
        </p:nvCxnSpPr>
        <p:spPr>
          <a:xfrm>
            <a:off x="1963275" y="2571750"/>
            <a:ext cx="163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5"/>
          <p:cNvCxnSpPr>
            <a:stCxn id="222" idx="3"/>
            <a:endCxn id="223" idx="1"/>
          </p:cNvCxnSpPr>
          <p:nvPr/>
        </p:nvCxnSpPr>
        <p:spPr>
          <a:xfrm>
            <a:off x="5541313" y="2571750"/>
            <a:ext cx="109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35"/>
          <p:cNvSpPr txBox="1"/>
          <p:nvPr/>
        </p:nvSpPr>
        <p:spPr>
          <a:xfrm>
            <a:off x="1996813" y="2186850"/>
            <a:ext cx="1607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Mapping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27" name="Google Shape;227;p35"/>
          <p:cNvSpPr txBox="1"/>
          <p:nvPr/>
        </p:nvSpPr>
        <p:spPr>
          <a:xfrm>
            <a:off x="5609950" y="2186850"/>
            <a:ext cx="99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DSP graph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6842775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Sounding result</a:t>
            </a:r>
            <a:endParaRPr sz="1300"/>
          </a:p>
        </p:txBody>
      </p:sp>
      <p:sp>
        <p:nvSpPr>
          <p:cNvPr id="229" name="Google Shape;229;p35"/>
          <p:cNvSpPr txBox="1"/>
          <p:nvPr/>
        </p:nvSpPr>
        <p:spPr>
          <a:xfrm>
            <a:off x="3810450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Synth parameters</a:t>
            </a:r>
            <a:endParaRPr sz="1300"/>
          </a:p>
        </p:txBody>
      </p:sp>
      <p:sp>
        <p:nvSpPr>
          <p:cNvPr id="230" name="Google Shape;230;p35"/>
          <p:cNvSpPr txBox="1"/>
          <p:nvPr/>
        </p:nvSpPr>
        <p:spPr>
          <a:xfrm>
            <a:off x="5765350" y="1093950"/>
            <a:ext cx="6456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900">
                <a:solidFill>
                  <a:srgbClr val="FF0000"/>
                </a:solidFill>
              </a:rPr>
              <a:t>?</a:t>
            </a:r>
            <a:endParaRPr sz="5900">
              <a:solidFill>
                <a:srgbClr val="FF0000"/>
              </a:solidFill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033450" y="3875450"/>
            <a:ext cx="307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0000"/>
                </a:solidFill>
              </a:rPr>
              <a:t>Distance ≠ Distance 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232" name="Google Shape;232;p35"/>
          <p:cNvCxnSpPr>
            <a:stCxn id="221" idx="3"/>
            <a:endCxn id="231" idx="1"/>
          </p:cNvCxnSpPr>
          <p:nvPr/>
        </p:nvCxnSpPr>
        <p:spPr>
          <a:xfrm>
            <a:off x="1368250" y="3218325"/>
            <a:ext cx="1665300" cy="93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35"/>
          <p:cNvCxnSpPr>
            <a:stCxn id="223" idx="2"/>
            <a:endCxn id="231" idx="3"/>
          </p:cNvCxnSpPr>
          <p:nvPr/>
        </p:nvCxnSpPr>
        <p:spPr>
          <a:xfrm flipH="1">
            <a:off x="6110626" y="3218325"/>
            <a:ext cx="1493700" cy="9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“Solution”</a:t>
            </a: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773225" y="1925175"/>
            <a:ext cx="1190050" cy="1293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dataset</a:t>
            </a: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 rotWithShape="1">
          <a:blip r:embed="rId3">
            <a:alphaModFix/>
          </a:blip>
          <a:srcRect b="0" l="4432" r="4167" t="0"/>
          <a:stretch/>
        </p:blipFill>
        <p:spPr>
          <a:xfrm>
            <a:off x="6744175" y="1925175"/>
            <a:ext cx="1829473" cy="12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/>
          <p:cNvSpPr txBox="1"/>
          <p:nvPr/>
        </p:nvSpPr>
        <p:spPr>
          <a:xfrm>
            <a:off x="3747872" y="2662950"/>
            <a:ext cx="1211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Mapping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6842775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Sound dataset</a:t>
            </a:r>
            <a:endParaRPr sz="1300"/>
          </a:p>
        </p:txBody>
      </p:sp>
      <p:sp>
        <p:nvSpPr>
          <p:cNvPr id="243" name="Google Shape;243;p36"/>
          <p:cNvSpPr txBox="1"/>
          <p:nvPr/>
        </p:nvSpPr>
        <p:spPr>
          <a:xfrm>
            <a:off x="2822800" y="4136900"/>
            <a:ext cx="307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0000"/>
                </a:solidFill>
              </a:rPr>
              <a:t>Distance = Distance 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244" name="Google Shape;244;p36"/>
          <p:cNvCxnSpPr>
            <a:stCxn id="245" idx="2"/>
          </p:cNvCxnSpPr>
          <p:nvPr/>
        </p:nvCxnSpPr>
        <p:spPr>
          <a:xfrm>
            <a:off x="3035385" y="3394499"/>
            <a:ext cx="535800" cy="77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36"/>
          <p:cNvCxnSpPr>
            <a:stCxn id="247" idx="2"/>
          </p:cNvCxnSpPr>
          <p:nvPr/>
        </p:nvCxnSpPr>
        <p:spPr>
          <a:xfrm flipH="1">
            <a:off x="5169704" y="3394499"/>
            <a:ext cx="517500" cy="81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5" name="Google Shape;2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475" y="1749019"/>
            <a:ext cx="1641819" cy="164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6294" y="1749019"/>
            <a:ext cx="1641819" cy="164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2231688" y="1164025"/>
            <a:ext cx="160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Image VAE</a:t>
            </a:r>
            <a:endParaRPr sz="13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(latent space)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4883500" y="1164025"/>
            <a:ext cx="160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Sound VAE</a:t>
            </a:r>
            <a:endParaRPr sz="13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(latent space)</a:t>
            </a:r>
            <a:endParaRPr sz="1300">
              <a:solidFill>
                <a:srgbClr val="FF0000"/>
              </a:solidFill>
            </a:endParaRPr>
          </a:p>
        </p:txBody>
      </p:sp>
      <p:cxnSp>
        <p:nvCxnSpPr>
          <p:cNvPr id="250" name="Google Shape;250;p36"/>
          <p:cNvCxnSpPr>
            <a:stCxn id="239" idx="4"/>
            <a:endCxn id="245" idx="1"/>
          </p:cNvCxnSpPr>
          <p:nvPr/>
        </p:nvCxnSpPr>
        <p:spPr>
          <a:xfrm>
            <a:off x="1963275" y="2571750"/>
            <a:ext cx="251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36"/>
          <p:cNvCxnSpPr>
            <a:stCxn id="240" idx="1"/>
            <a:endCxn id="247" idx="3"/>
          </p:cNvCxnSpPr>
          <p:nvPr/>
        </p:nvCxnSpPr>
        <p:spPr>
          <a:xfrm rot="10800000">
            <a:off x="6508075" y="2571750"/>
            <a:ext cx="236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36"/>
          <p:cNvCxnSpPr>
            <a:stCxn id="245" idx="3"/>
            <a:endCxn id="247" idx="1"/>
          </p:cNvCxnSpPr>
          <p:nvPr/>
        </p:nvCxnSpPr>
        <p:spPr>
          <a:xfrm>
            <a:off x="3856294" y="2571759"/>
            <a:ext cx="1010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313" y="152400"/>
            <a:ext cx="735137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 1: synthetic datasets, map 2 factors</a:t>
            </a:r>
            <a:endParaRPr/>
          </a:p>
        </p:txBody>
      </p:sp>
      <p:sp>
        <p:nvSpPr>
          <p:cNvPr id="263" name="Google Shape;26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Create a scenario that’s easy to verify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Create image &amp; sound datasets with two independent varying factors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Test if the system can: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Recognise the factors in both datasets and create disentangled representations of them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Find the best fitting mapping between latent spaces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system is only told that there are 2 factors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Dataset: white squares over black bg</a:t>
            </a:r>
            <a:endParaRPr/>
          </a:p>
        </p:txBody>
      </p:sp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Only varying factors: x &amp; y coordinates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a FactorVAE with a 2D latent space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(use falloff “light” to combat sparse image)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Training…</a:t>
            </a:r>
            <a:endParaRPr/>
          </a:p>
        </p:txBody>
      </p:sp>
      <p:pic>
        <p:nvPicPr>
          <p:cNvPr id="275" name="Google Shape;275;p40" title="imgvae_latent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61825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 title="imgvae_recons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8025" y="1703800"/>
            <a:ext cx="4865827" cy="273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Traverse latent space</a:t>
            </a:r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Sound dataset: Sine waves</a:t>
            </a:r>
            <a:endParaRPr/>
          </a:p>
        </p:txBody>
      </p:sp>
      <p:sp>
        <p:nvSpPr>
          <p:cNvPr id="288" name="Google Shape;28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Only varying factors: pitch &amp; loudness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Input representation: 64x1 Mel bands averaged over time, dB scaled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a FactorVAE with a 2D latent space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Limits of Parameter Sonification</a:t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773225" y="1925175"/>
            <a:ext cx="1190050" cy="1293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 of features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687" y="1925187"/>
            <a:ext cx="1938625" cy="12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0" l="4432" r="4167" t="0"/>
          <a:stretch/>
        </p:blipFill>
        <p:spPr>
          <a:xfrm>
            <a:off x="6635000" y="1925175"/>
            <a:ext cx="1938652" cy="129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6"/>
          <p:cNvCxnSpPr>
            <a:stCxn id="81" idx="4"/>
            <a:endCxn id="82" idx="1"/>
          </p:cNvCxnSpPr>
          <p:nvPr/>
        </p:nvCxnSpPr>
        <p:spPr>
          <a:xfrm>
            <a:off x="1963275" y="2571750"/>
            <a:ext cx="163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" name="Google Shape;85;p16"/>
          <p:cNvCxnSpPr>
            <a:stCxn id="82" idx="3"/>
            <a:endCxn id="83" idx="1"/>
          </p:cNvCxnSpPr>
          <p:nvPr/>
        </p:nvCxnSpPr>
        <p:spPr>
          <a:xfrm>
            <a:off x="5541313" y="2571750"/>
            <a:ext cx="109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" name="Google Shape;86;p16"/>
          <p:cNvSpPr txBox="1"/>
          <p:nvPr/>
        </p:nvSpPr>
        <p:spPr>
          <a:xfrm>
            <a:off x="1996813" y="2186850"/>
            <a:ext cx="1607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0000"/>
                </a:solidFill>
              </a:rPr>
              <a:t>Mapping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609950" y="2186850"/>
            <a:ext cx="99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DSP graph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6842775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Sounding result</a:t>
            </a:r>
            <a:endParaRPr sz="1300"/>
          </a:p>
        </p:txBody>
      </p:sp>
      <p:sp>
        <p:nvSpPr>
          <p:cNvPr id="89" name="Google Shape;89;p16"/>
          <p:cNvSpPr txBox="1"/>
          <p:nvPr/>
        </p:nvSpPr>
        <p:spPr>
          <a:xfrm>
            <a:off x="3810450" y="1540275"/>
            <a:ext cx="152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Synth parameters</a:t>
            </a:r>
            <a:endParaRPr sz="1300"/>
          </a:p>
        </p:txBody>
      </p:sp>
      <p:sp>
        <p:nvSpPr>
          <p:cNvPr id="90" name="Google Shape;90;p16"/>
          <p:cNvSpPr txBox="1"/>
          <p:nvPr/>
        </p:nvSpPr>
        <p:spPr>
          <a:xfrm>
            <a:off x="5765350" y="1093950"/>
            <a:ext cx="6456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900">
                <a:solidFill>
                  <a:srgbClr val="FF0000"/>
                </a:solidFill>
              </a:rPr>
              <a:t>?</a:t>
            </a:r>
            <a:endParaRPr sz="5900">
              <a:solidFill>
                <a:srgbClr val="FF0000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033450" y="3875450"/>
            <a:ext cx="307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0000"/>
                </a:solidFill>
              </a:rPr>
              <a:t>Distance ≠ Distance 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92" name="Google Shape;92;p16"/>
          <p:cNvCxnSpPr>
            <a:stCxn id="81" idx="3"/>
            <a:endCxn id="91" idx="1"/>
          </p:cNvCxnSpPr>
          <p:nvPr/>
        </p:nvCxnSpPr>
        <p:spPr>
          <a:xfrm>
            <a:off x="1368250" y="3218325"/>
            <a:ext cx="1665300" cy="93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6"/>
          <p:cNvCxnSpPr>
            <a:stCxn id="83" idx="2"/>
            <a:endCxn id="91" idx="3"/>
          </p:cNvCxnSpPr>
          <p:nvPr/>
        </p:nvCxnSpPr>
        <p:spPr>
          <a:xfrm flipH="1">
            <a:off x="6110626" y="3218325"/>
            <a:ext cx="1493700" cy="9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Training…</a:t>
            </a:r>
            <a:endParaRPr/>
          </a:p>
        </p:txBody>
      </p:sp>
      <p:pic>
        <p:nvPicPr>
          <p:cNvPr id="294" name="Google Shape;294;p43" title="sinewavevae_latent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 title="sinewavevae_recons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7450" y="1712100"/>
            <a:ext cx="4865827" cy="273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500"/>
            <a:ext cx="8839204" cy="8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Traverse latent space</a:t>
            </a:r>
            <a:endParaRPr/>
          </a:p>
        </p:txBody>
      </p:sp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 b="39507" l="0" r="82798" t="39509"/>
          <a:stretch/>
        </p:blipFill>
        <p:spPr>
          <a:xfrm>
            <a:off x="152400" y="504025"/>
            <a:ext cx="7920169" cy="9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3">
            <a:alphaModFix/>
          </a:blip>
          <a:srcRect b="39102" l="17209" r="65589" t="39914"/>
          <a:stretch/>
        </p:blipFill>
        <p:spPr>
          <a:xfrm>
            <a:off x="152400" y="1258500"/>
            <a:ext cx="7920169" cy="9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3">
            <a:alphaModFix/>
          </a:blip>
          <a:srcRect b="39102" l="34402" r="48395" t="39914"/>
          <a:stretch/>
        </p:blipFill>
        <p:spPr>
          <a:xfrm>
            <a:off x="183181" y="1993109"/>
            <a:ext cx="7920169" cy="9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 rotWithShape="1">
          <a:blip r:embed="rId3">
            <a:alphaModFix/>
          </a:blip>
          <a:srcRect b="39102" l="51606" r="31258" t="39914"/>
          <a:stretch/>
        </p:blipFill>
        <p:spPr>
          <a:xfrm>
            <a:off x="183170" y="2735845"/>
            <a:ext cx="7889398" cy="9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 rotWithShape="1">
          <a:blip r:embed="rId3">
            <a:alphaModFix/>
          </a:blip>
          <a:srcRect b="39102" l="68739" r="14125" t="39914"/>
          <a:stretch/>
        </p:blipFill>
        <p:spPr>
          <a:xfrm>
            <a:off x="183170" y="3456502"/>
            <a:ext cx="7889398" cy="9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 rotWithShape="1">
          <a:blip r:embed="rId3">
            <a:alphaModFix/>
          </a:blip>
          <a:srcRect b="39102" l="85942" r="0" t="39914"/>
          <a:stretch/>
        </p:blipFill>
        <p:spPr>
          <a:xfrm>
            <a:off x="183169" y="4168266"/>
            <a:ext cx="6472540" cy="975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the Mapper</a:t>
            </a:r>
            <a:endParaRPr/>
          </a:p>
        </p:txBody>
      </p:sp>
      <p:sp>
        <p:nvSpPr>
          <p:cNvPr id="313" name="Google Shape;31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1st stage: only use locality loss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Since using FactorVAE-s → per axis!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2nd stage: ramp up cycle consistency (keep locality)</a:t>
            </a:r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 rotWithShape="1">
          <a:blip r:embed="rId3">
            <a:alphaModFix/>
          </a:blip>
          <a:srcRect b="29319" l="35825" r="38163" t="25497"/>
          <a:stretch/>
        </p:blipFill>
        <p:spPr>
          <a:xfrm>
            <a:off x="6425850" y="642875"/>
            <a:ext cx="1912100" cy="21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5"/>
          <p:cNvPicPr preferRelativeResize="0"/>
          <p:nvPr/>
        </p:nvPicPr>
        <p:blipFill rotWithShape="1">
          <a:blip r:embed="rId3">
            <a:alphaModFix/>
          </a:blip>
          <a:srcRect b="0" l="0" r="21346" t="59659"/>
          <a:stretch/>
        </p:blipFill>
        <p:spPr>
          <a:xfrm>
            <a:off x="352150" y="2571750"/>
            <a:ext cx="5782277" cy="195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5"/>
          <p:cNvSpPr/>
          <p:nvPr/>
        </p:nvSpPr>
        <p:spPr>
          <a:xfrm>
            <a:off x="7797700" y="526000"/>
            <a:ext cx="476400" cy="2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5"/>
          <p:cNvSpPr/>
          <p:nvPr/>
        </p:nvSpPr>
        <p:spPr>
          <a:xfrm>
            <a:off x="7722625" y="2647375"/>
            <a:ext cx="476400" cy="2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5"/>
          <p:cNvSpPr/>
          <p:nvPr/>
        </p:nvSpPr>
        <p:spPr>
          <a:xfrm>
            <a:off x="3212050" y="2362975"/>
            <a:ext cx="476400" cy="2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5"/>
          <p:cNvSpPr/>
          <p:nvPr/>
        </p:nvSpPr>
        <p:spPr>
          <a:xfrm>
            <a:off x="7472975" y="2248475"/>
            <a:ext cx="921900" cy="2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5"/>
          <p:cNvSpPr/>
          <p:nvPr/>
        </p:nvSpPr>
        <p:spPr>
          <a:xfrm>
            <a:off x="6425850" y="2322675"/>
            <a:ext cx="202200" cy="2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Training…</a:t>
            </a:r>
            <a:endParaRPr/>
          </a:p>
        </p:txBody>
      </p:sp>
      <p:pic>
        <p:nvPicPr>
          <p:cNvPr id="326" name="Google Shape;326;p46" title="mapper_old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75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 title="mapper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1325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demo… :)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Discussion</a:t>
            </a:r>
            <a:endParaRPr/>
          </a:p>
        </p:txBody>
      </p:sp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Reconstructions need to have OK quality in target model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Assumption 1: latent dimensionality needs to match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Assumption 2: the extents of latent spaces match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AudioViewer design vs mine: factorVAE-s → need to preserve the meaning of axes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Problem with representation: quiet sine waves produce numerically smaller errors?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Synthetic datasets don't necessarily have gaussian priors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Mapper training in 2 stages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Cycle consistency is king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500" y="92875"/>
            <a:ext cx="48387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9"/>
          <p:cNvSpPr txBox="1"/>
          <p:nvPr>
            <p:ph type="title"/>
          </p:nvPr>
        </p:nvSpPr>
        <p:spPr>
          <a:xfrm>
            <a:off x="490250" y="466825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Gollum kitty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(thank you :)</a:t>
            </a:r>
            <a:endParaRPr/>
          </a:p>
        </p:txBody>
      </p:sp>
      <p:sp>
        <p:nvSpPr>
          <p:cNvPr id="345" name="Google Shape;345;p49"/>
          <p:cNvSpPr txBox="1"/>
          <p:nvPr/>
        </p:nvSpPr>
        <p:spPr>
          <a:xfrm>
            <a:off x="958000" y="4438975"/>
            <a:ext cx="309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Image from: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If 30 Famous Characters Were Kittens, Made By AI Dreams | Bored Panda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latent meaning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2850325" y="4443600"/>
            <a:ext cx="603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Image from: </a:t>
            </a:r>
            <a:r>
              <a:rPr lang="en-GB" sz="1000" u="sng">
                <a:solidFill>
                  <a:schemeClr val="hlink"/>
                </a:solidFill>
                <a:hlinkClick r:id="rId3"/>
              </a:rPr>
              <a:t>Baldominos, A., Saez, Y., &amp; Isasi, P. (2019). A survey of handwritten character recognition with mnist and emnist. Applied Sciences, 9(15), 3169.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250" y="64450"/>
            <a:ext cx="8099501" cy="425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217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75757"/>
            <a:ext cx="8839204" cy="217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0" l="679" r="807" t="0"/>
          <a:stretch/>
        </p:blipFill>
        <p:spPr>
          <a:xfrm>
            <a:off x="1593250" y="1571625"/>
            <a:ext cx="5949324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50" y="88500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b="0" l="0" r="447" t="0"/>
          <a:stretch/>
        </p:blipFill>
        <p:spPr>
          <a:xfrm>
            <a:off x="4588000" y="91050"/>
            <a:ext cx="4300549" cy="431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264650" y="4408500"/>
            <a:ext cx="432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Image from: </a:t>
            </a:r>
            <a:r>
              <a:rPr lang="en-GB" sz="1000" u="sng">
                <a:solidFill>
                  <a:schemeClr val="hlink"/>
                </a:solidFill>
                <a:hlinkClick r:id="rId5"/>
              </a:rPr>
              <a:t>Al Outa, A., Hicks, S., Thambawita, V., Andresen, S., Enserink, J. M., Halvorsen, P., ... &amp; Knævelsrud, H. (2023). Cellular, a cell autophagy imaging dataset. Scientific data, 10(1), 806.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4775125" y="4408500"/>
            <a:ext cx="43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1M FM synth sounds represented by 200 Mel-bands, clustered by UMAP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potential of </a:t>
            </a:r>
            <a:r>
              <a:rPr lang="en-GB">
                <a:solidFill>
                  <a:srgbClr val="DF4100"/>
                </a:solidFill>
              </a:rPr>
              <a:t>representation learning</a:t>
            </a:r>
            <a:r>
              <a:rPr lang="en-GB">
                <a:solidFill>
                  <a:srgbClr val="FF0025"/>
                </a:solidFill>
              </a:rPr>
              <a:t> </a:t>
            </a:r>
            <a:r>
              <a:rPr lang="en-GB"/>
              <a:t>and </a:t>
            </a:r>
            <a:r>
              <a:rPr lang="en-GB">
                <a:solidFill>
                  <a:srgbClr val="FF003D"/>
                </a:solidFill>
              </a:rPr>
              <a:t>unsupervised domain transfer</a:t>
            </a:r>
            <a:r>
              <a:rPr lang="en-GB"/>
              <a:t> for </a:t>
            </a:r>
            <a:r>
              <a:rPr lang="en-GB">
                <a:solidFill>
                  <a:srgbClr val="00A833"/>
                </a:solidFill>
              </a:rPr>
              <a:t>image sonification</a:t>
            </a:r>
            <a:endParaRPr>
              <a:solidFill>
                <a:srgbClr val="00A83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