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2"/>
  </p:notesMasterIdLst>
  <p:handoutMasterIdLst>
    <p:handoutMasterId r:id="rId13"/>
  </p:handoutMasterIdLst>
  <p:sldIdLst>
    <p:sldId id="257" r:id="rId2"/>
    <p:sldId id="262" r:id="rId3"/>
    <p:sldId id="264" r:id="rId4"/>
    <p:sldId id="266" r:id="rId5"/>
    <p:sldId id="267" r:id="rId6"/>
    <p:sldId id="260" r:id="rId7"/>
    <p:sldId id="259" r:id="rId8"/>
    <p:sldId id="261" r:id="rId9"/>
    <p:sldId id="265" r:id="rId10"/>
    <p:sldId id="268" r:id="rId11"/>
  </p:sldIdLst>
  <p:sldSz cx="9144000" cy="6858000" type="screen4x3"/>
  <p:notesSz cx="6858000" cy="9144000"/>
  <p:defaultTextStyle>
    <a:defPPr>
      <a:defRPr lang="en-US"/>
    </a:defPPr>
    <a:lvl1pPr algn="l" rtl="0" fontAlgn="base">
      <a:spcBef>
        <a:spcPct val="0"/>
      </a:spcBef>
      <a:spcAft>
        <a:spcPct val="0"/>
      </a:spcAft>
      <a:defRPr sz="2000"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sz="2000"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sz="2000"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sz="2000"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sz="2000" kern="1200">
        <a:solidFill>
          <a:schemeClr val="tx1"/>
        </a:solidFill>
        <a:latin typeface="Arial" pitchFamily="34" charset="0"/>
        <a:ea typeface="ヒラギノ角ゴ Pro W3"/>
        <a:cs typeface="ヒラギノ角ゴ Pro W3"/>
      </a:defRPr>
    </a:lvl5pPr>
    <a:lvl6pPr marL="2286000" algn="l" defTabSz="914400" rtl="0" eaLnBrk="1" latinLnBrk="0" hangingPunct="1">
      <a:defRPr sz="2000" kern="1200">
        <a:solidFill>
          <a:schemeClr val="tx1"/>
        </a:solidFill>
        <a:latin typeface="Arial" pitchFamily="34" charset="0"/>
        <a:ea typeface="ヒラギノ角ゴ Pro W3"/>
        <a:cs typeface="ヒラギノ角ゴ Pro W3"/>
      </a:defRPr>
    </a:lvl6pPr>
    <a:lvl7pPr marL="2743200" algn="l" defTabSz="914400" rtl="0" eaLnBrk="1" latinLnBrk="0" hangingPunct="1">
      <a:defRPr sz="2000" kern="1200">
        <a:solidFill>
          <a:schemeClr val="tx1"/>
        </a:solidFill>
        <a:latin typeface="Arial" pitchFamily="34" charset="0"/>
        <a:ea typeface="ヒラギノ角ゴ Pro W3"/>
        <a:cs typeface="ヒラギノ角ゴ Pro W3"/>
      </a:defRPr>
    </a:lvl7pPr>
    <a:lvl8pPr marL="3200400" algn="l" defTabSz="914400" rtl="0" eaLnBrk="1" latinLnBrk="0" hangingPunct="1">
      <a:defRPr sz="2000" kern="1200">
        <a:solidFill>
          <a:schemeClr val="tx1"/>
        </a:solidFill>
        <a:latin typeface="Arial" pitchFamily="34" charset="0"/>
        <a:ea typeface="ヒラギノ角ゴ Pro W3"/>
        <a:cs typeface="ヒラギノ角ゴ Pro W3"/>
      </a:defRPr>
    </a:lvl8pPr>
    <a:lvl9pPr marL="3657600" algn="l" defTabSz="914400" rtl="0" eaLnBrk="1" latinLnBrk="0" hangingPunct="1">
      <a:defRPr sz="2000" kern="1200">
        <a:solidFill>
          <a:schemeClr val="tx1"/>
        </a:solidFill>
        <a:latin typeface="Arial" pitchFamily="34" charset="0"/>
        <a:ea typeface="ヒラギノ角ゴ Pro W3"/>
        <a:cs typeface="ヒラギノ角ゴ Pro W3"/>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73535" autoAdjust="0"/>
  </p:normalViewPr>
  <p:slideViewPr>
    <p:cSldViewPr>
      <p:cViewPr varScale="1">
        <p:scale>
          <a:sx n="62" d="100"/>
          <a:sy n="62" d="100"/>
        </p:scale>
        <p:origin x="-96" y="-804"/>
      </p:cViewPr>
      <p:guideLst>
        <p:guide orient="horz" pos="2160"/>
        <p:guide pos="672"/>
        <p:guide pos="5472"/>
        <p:guide pos="1008"/>
        <p:guide pos="115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charset="0"/>
                <a:ea typeface="ヒラギノ角ゴ Pro W3" charset="-128"/>
                <a:cs typeface="ヒラギノ角ゴ Pro W3" charset="-128"/>
              </a:defRPr>
            </a:lvl1pPr>
          </a:lstStyle>
          <a:p>
            <a:pPr>
              <a:defRPr/>
            </a:pPr>
            <a:endParaRPr lang="nb-NO"/>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Arial" charset="0"/>
                <a:ea typeface="ヒラギノ角ゴ Pro W3" charset="-128"/>
                <a:cs typeface="ヒラギノ角ゴ Pro W3" charset="-128"/>
              </a:defRPr>
            </a:lvl1pPr>
          </a:lstStyle>
          <a:p>
            <a:pPr>
              <a:defRPr/>
            </a:pPr>
            <a:fld id="{2A972EA0-C2B3-43D6-BAA2-FD225893561D}" type="datetime1">
              <a:rPr lang="nb-NO"/>
              <a:pPr>
                <a:defRPr/>
              </a:pPr>
              <a:t>12.09.2013</a:t>
            </a:fld>
            <a:endParaRPr lang="nb-NO"/>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charset="0"/>
                <a:ea typeface="ヒラギノ角ゴ Pro W3" charset="-128"/>
                <a:cs typeface="ヒラギノ角ゴ Pro W3" charset="-128"/>
              </a:defRPr>
            </a:lvl1pPr>
          </a:lstStyle>
          <a:p>
            <a:pPr>
              <a:defRPr/>
            </a:pPr>
            <a:endParaRPr lang="nb-NO"/>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eaLnBrk="0" hangingPunct="0">
              <a:defRPr sz="1200">
                <a:latin typeface="Arial" charset="0"/>
                <a:ea typeface="ヒラギノ角ゴ Pro W3" charset="-128"/>
                <a:cs typeface="ヒラギノ角ゴ Pro W3" charset="-128"/>
              </a:defRPr>
            </a:lvl1pPr>
          </a:lstStyle>
          <a:p>
            <a:pPr>
              <a:defRPr/>
            </a:pPr>
            <a:fld id="{3F8F0ACF-B0BA-4055-9475-E1B7535AD7A4}" type="slidenum">
              <a:rPr lang="nb-NO"/>
              <a:pPr>
                <a:defRPr/>
              </a:pPr>
              <a:t>‹#›</a:t>
            </a:fld>
            <a:endParaRPr lang="nb-NO"/>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charset="0"/>
                <a:ea typeface="ヒラギノ角ゴ Pro W3" charset="-128"/>
                <a:cs typeface="ヒラギノ角ゴ Pro W3" charset="-128"/>
              </a:defRPr>
            </a:lvl1pPr>
          </a:lstStyle>
          <a:p>
            <a:pPr>
              <a:defRPr/>
            </a:pPr>
            <a:endParaRPr lang="nb-NO"/>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0" hangingPunct="0">
              <a:defRPr sz="1200">
                <a:latin typeface="Arial" charset="0"/>
                <a:ea typeface="ヒラギノ角ゴ Pro W3" charset="-128"/>
                <a:cs typeface="ヒラギノ角ゴ Pro W3" charset="-128"/>
              </a:defRPr>
            </a:lvl1pPr>
          </a:lstStyle>
          <a:p>
            <a:pPr>
              <a:defRPr/>
            </a:pPr>
            <a:fld id="{2311F474-FE8D-436C-8525-C40096B19FF7}" type="datetime1">
              <a:rPr lang="nb-NO"/>
              <a:pPr>
                <a:defRPr/>
              </a:pPr>
              <a:t>12.09.2013</a:t>
            </a:fld>
            <a:endParaRPr lang="nb-NO"/>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nb-NO"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b-NO" noProof="0" smtClean="0"/>
              <a:t>Click to edit Master text styles</a:t>
            </a:r>
          </a:p>
          <a:p>
            <a:pPr lvl="1"/>
            <a:r>
              <a:rPr lang="nb-NO" noProof="0" smtClean="0"/>
              <a:t>Second level</a:t>
            </a:r>
          </a:p>
          <a:p>
            <a:pPr lvl="2"/>
            <a:r>
              <a:rPr lang="nb-NO" noProof="0" smtClean="0"/>
              <a:t>Third level</a:t>
            </a:r>
          </a:p>
          <a:p>
            <a:pPr lvl="3"/>
            <a:r>
              <a:rPr lang="nb-NO" noProof="0" smtClean="0"/>
              <a:t>Fourth level</a:t>
            </a:r>
          </a:p>
          <a:p>
            <a:pPr lvl="4"/>
            <a:r>
              <a:rPr lang="nb-NO"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charset="0"/>
                <a:ea typeface="ヒラギノ角ゴ Pro W3" charset="-128"/>
                <a:cs typeface="ヒラギノ角ゴ Pro W3" charset="-128"/>
              </a:defRPr>
            </a:lvl1pPr>
          </a:lstStyle>
          <a:p>
            <a:pPr>
              <a:defRPr/>
            </a:pPr>
            <a:endParaRPr lang="nb-NO"/>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0" hangingPunct="0">
              <a:defRPr sz="1200">
                <a:latin typeface="Arial" charset="0"/>
                <a:ea typeface="ヒラギノ角ゴ Pro W3" charset="-128"/>
                <a:cs typeface="ヒラギノ角ゴ Pro W3" charset="-128"/>
              </a:defRPr>
            </a:lvl1pPr>
          </a:lstStyle>
          <a:p>
            <a:pPr>
              <a:defRPr/>
            </a:pPr>
            <a:fld id="{A9BDBB04-C8DA-458C-B057-D49D35BD966C}" type="slidenum">
              <a:rPr lang="nb-NO"/>
              <a:pPr>
                <a:defRPr/>
              </a:pPr>
              <a:t>‹#›</a:t>
            </a:fld>
            <a:endParaRPr lang="nb-NO"/>
          </a:p>
        </p:txBody>
      </p:sp>
    </p:spTree>
  </p:cSld>
  <p:clrMap bg1="lt1" tx1="dk1" bg2="lt2" tx2="dk2" accent1="accent1" accent2="accent2" accent3="accent3" accent4="accent4" accent5="accent5" accent6="accent6" hlink="hlink" folHlink="folHlink"/>
  <p:hf sldNum="0"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noFill/>
        </p:spPr>
        <p:txBody>
          <a:bodyPr wrap="square" numCol="1" anchor="t" anchorCtr="0" compatLnSpc="1">
            <a:prstTxWarp prst="textNoShape">
              <a:avLst/>
            </a:prstTxWarp>
            <a:normAutofit fontScale="92500"/>
          </a:bodyPr>
          <a:lstStyle/>
          <a:p>
            <a:r>
              <a:rPr lang="nb-NO" b="0" dirty="0" smtClean="0"/>
              <a:t>Masterstudenter</a:t>
            </a:r>
            <a:r>
              <a:rPr lang="nb-NO" b="0" baseline="0" dirty="0" smtClean="0"/>
              <a:t> på program for asiatiske og afrikanske studier, Europeiske og amerikanske områdestudier, Medievitenskap, Journalistikk, Idéhistorie, Nordiske studier, Middelalderstudier kan alle ta praksis som del av mastergraden. Emnet har ulik emnekode og navn – alt etter program. </a:t>
            </a:r>
            <a:r>
              <a:rPr lang="nb-NO" b="1" dirty="0" smtClean="0"/>
              <a:t>Praksisplassen kan være</a:t>
            </a:r>
            <a:r>
              <a:rPr lang="nb-NO" dirty="0" smtClean="0"/>
              <a:t> en norsk ambassade</a:t>
            </a:r>
            <a:r>
              <a:rPr lang="nb-NO" baseline="0" dirty="0" smtClean="0"/>
              <a:t> </a:t>
            </a:r>
            <a:r>
              <a:rPr lang="nb-NO" dirty="0" smtClean="0"/>
              <a:t>eller konsulat, en norsk bedrift eller en frivillig organisasjon. Der skal man delta i det daglige arbeidet, men det som skiller dere fra deltakere i andre praktikant- og </a:t>
            </a:r>
            <a:r>
              <a:rPr lang="nb-NO" dirty="0" err="1" smtClean="0"/>
              <a:t>internship</a:t>
            </a:r>
            <a:r>
              <a:rPr lang="nb-NO" dirty="0" smtClean="0"/>
              <a:t> programmer er at dere i tillegg skal skrive 1-3 semesteroppgaver av et visst omfang. Mer om det på emnesidene.</a:t>
            </a:r>
            <a:r>
              <a:rPr lang="nb-NO" baseline="0" dirty="0" smtClean="0"/>
              <a:t> </a:t>
            </a:r>
            <a:endParaRPr lang="nb-NO" baseline="0" dirty="0" smtClean="0"/>
          </a:p>
          <a:p>
            <a:endParaRPr lang="nb-NO" baseline="0" dirty="0" smtClean="0"/>
          </a:p>
          <a:p>
            <a:r>
              <a:rPr lang="nb-NO" dirty="0" smtClean="0"/>
              <a:t>Gjennomført </a:t>
            </a:r>
            <a:r>
              <a:rPr lang="nb-NO" dirty="0" smtClean="0"/>
              <a:t>hospitering og innlevert(e) semesteroppgave(r)</a:t>
            </a:r>
            <a:r>
              <a:rPr lang="nb-NO" baseline="0" dirty="0" smtClean="0"/>
              <a:t> danner grunnlaget for vurdering og uttelling i studiepoeng. </a:t>
            </a:r>
            <a:endParaRPr lang="nb-NO" baseline="0" dirty="0" smtClean="0"/>
          </a:p>
          <a:p>
            <a:endParaRPr lang="nb-NO" baseline="0" dirty="0" smtClean="0"/>
          </a:p>
          <a:p>
            <a:r>
              <a:rPr lang="nb-NO" dirty="0" smtClean="0"/>
              <a:t>Dere </a:t>
            </a:r>
            <a:r>
              <a:rPr lang="nb-NO" dirty="0" smtClean="0"/>
              <a:t>har en faglig veileder ved eget</a:t>
            </a:r>
            <a:r>
              <a:rPr lang="nb-NO" baseline="0" dirty="0" smtClean="0"/>
              <a:t> institutt</a:t>
            </a:r>
            <a:r>
              <a:rPr lang="nb-NO" dirty="0" smtClean="0"/>
              <a:t> som følger opp det</a:t>
            </a:r>
            <a:r>
              <a:rPr lang="nb-NO" baseline="0" dirty="0" smtClean="0"/>
              <a:t> akademiske arbeidet </a:t>
            </a:r>
            <a:r>
              <a:rPr lang="nb-NO" dirty="0" smtClean="0"/>
              <a:t>og en kontaktperson ved </a:t>
            </a:r>
            <a:r>
              <a:rPr lang="nb-NO" dirty="0" err="1" smtClean="0"/>
              <a:t>utenriksstasjonen/praksissplassen</a:t>
            </a:r>
            <a:r>
              <a:rPr lang="nb-NO" dirty="0" smtClean="0"/>
              <a:t> som følger opp det daglige arbeidet der.</a:t>
            </a:r>
          </a:p>
          <a:p>
            <a:endParaRPr lang="nb-NO" dirty="0" smtClean="0"/>
          </a:p>
          <a:p>
            <a:r>
              <a:rPr lang="nb-NO" dirty="0" smtClean="0"/>
              <a:t>For AAS og </a:t>
            </a:r>
            <a:r>
              <a:rPr lang="nb-NO" dirty="0" err="1" smtClean="0"/>
              <a:t>EAS-programstudentene</a:t>
            </a:r>
            <a:r>
              <a:rPr lang="nb-NO" baseline="0" dirty="0" smtClean="0"/>
              <a:t> </a:t>
            </a:r>
            <a:r>
              <a:rPr lang="nb-NO" dirty="0" smtClean="0"/>
              <a:t>må praksisplassen</a:t>
            </a:r>
            <a:r>
              <a:rPr lang="nb-NO" baseline="0" dirty="0" smtClean="0"/>
              <a:t> være knyttet et av landene hvor dere har språk- og områdekunnskap. </a:t>
            </a:r>
            <a:endParaRPr lang="nb-NO" baseline="0" dirty="0" smtClean="0"/>
          </a:p>
          <a:p>
            <a:endParaRPr lang="nb-NO" b="1" baseline="0" dirty="0" smtClean="0"/>
          </a:p>
          <a:p>
            <a:r>
              <a:rPr lang="nb-NO" b="0" baseline="0" dirty="0" smtClean="0"/>
              <a:t>For medievitenskap må arbeidet ved stasjonen være informasjonsarbeid / mediearbeid.</a:t>
            </a:r>
          </a:p>
          <a:p>
            <a:endParaRPr lang="nb-NO" b="1" baseline="0" dirty="0" smtClean="0"/>
          </a:p>
          <a:p>
            <a:r>
              <a:rPr lang="nb-NO" b="1" dirty="0" smtClean="0"/>
              <a:t>Neste </a:t>
            </a:r>
            <a:r>
              <a:rPr lang="nb-NO" b="1" dirty="0" smtClean="0"/>
              <a:t>SLIDE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b-NO"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nb-NO" b="1" dirty="0" smtClean="0"/>
              <a:t>Søknadsskjema med vedlegg </a:t>
            </a:r>
            <a:r>
              <a:rPr lang="nb-NO" dirty="0" smtClean="0"/>
              <a:t>leveres til kontaktpersonen på ditt institutt innen 1. </a:t>
            </a:r>
            <a:r>
              <a:rPr lang="nb-NO" dirty="0" smtClean="0"/>
              <a:t>oktober. </a:t>
            </a:r>
            <a:r>
              <a:rPr lang="nb-NO" b="1" dirty="0" smtClean="0"/>
              <a:t>Les</a:t>
            </a:r>
            <a:r>
              <a:rPr lang="nb-NO" b="1" baseline="0" dirty="0" smtClean="0"/>
              <a:t> i</a:t>
            </a:r>
            <a:r>
              <a:rPr lang="nb-NO" b="1" dirty="0" smtClean="0"/>
              <a:t>nformasjonen som finnes på emnesidene. </a:t>
            </a:r>
            <a:r>
              <a:rPr lang="nb-NO" dirty="0" smtClean="0"/>
              <a:t>Der finner dere også</a:t>
            </a:r>
            <a:r>
              <a:rPr lang="nb-NO" b="1" dirty="0" smtClean="0"/>
              <a:t> Søknadsskjemaet</a:t>
            </a:r>
            <a:r>
              <a:rPr lang="nb-NO" b="0" baseline="0" dirty="0" smtClean="0"/>
              <a:t> leveres sammen </a:t>
            </a:r>
            <a:r>
              <a:rPr lang="nb-NO" b="1" baseline="0" dirty="0" smtClean="0"/>
              <a:t>med s</a:t>
            </a:r>
            <a:r>
              <a:rPr lang="nb-NO" b="1" dirty="0" smtClean="0"/>
              <a:t>øknad til hver enkelt</a:t>
            </a:r>
            <a:r>
              <a:rPr lang="nb-NO" b="1" baseline="0" dirty="0" smtClean="0"/>
              <a:t> utenriksstasjon</a:t>
            </a:r>
            <a:r>
              <a:rPr lang="nb-NO" b="1" dirty="0" smtClean="0"/>
              <a:t>/CV/karakterutskrift.</a:t>
            </a:r>
            <a:r>
              <a:rPr lang="nb-NO" b="1" baseline="0" dirty="0" smtClean="0"/>
              <a:t> Alle disse tre skal være på engelsk.</a:t>
            </a:r>
            <a:r>
              <a:rPr lang="nb-NO" b="1" dirty="0" smtClean="0"/>
              <a:t> </a:t>
            </a:r>
            <a:endParaRPr lang="nb-NO" b="1"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nb-NO" b="1"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nb-NO" b="1" dirty="0" smtClean="0"/>
              <a:t>Bruk</a:t>
            </a:r>
            <a:r>
              <a:rPr lang="nb-NO" b="1" baseline="0" dirty="0" smtClean="0"/>
              <a:t> </a:t>
            </a:r>
            <a:r>
              <a:rPr lang="nb-NO" b="1" baseline="0" dirty="0" smtClean="0"/>
              <a:t>tid på søknaden! </a:t>
            </a:r>
            <a:r>
              <a:rPr lang="nb-NO" baseline="0" dirty="0" smtClean="0"/>
              <a:t>Om du søker til mer enn én stasjon, må du skrive en søknad til hver stasjon. </a:t>
            </a:r>
            <a:endParaRPr lang="nb-NO"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nb-NO"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nb-NO" baseline="0" dirty="0" smtClean="0"/>
              <a:t>Les </a:t>
            </a:r>
            <a:r>
              <a:rPr lang="nb-NO" baseline="0" dirty="0" smtClean="0"/>
              <a:t>på nettsidene, finn ut hva stasjonen jobber med og spiss søknaden din. Vi siler søknader før de sendes til </a:t>
            </a:r>
            <a:r>
              <a:rPr lang="nb-NO" baseline="0" dirty="0" smtClean="0"/>
              <a:t>DU. </a:t>
            </a:r>
          </a:p>
          <a:p>
            <a:pPr marL="0" marR="0" indent="0" algn="l" defTabSz="457200" rtl="0" eaLnBrk="0" fontAlgn="base" latinLnBrk="0" hangingPunct="0">
              <a:lnSpc>
                <a:spcPct val="100000"/>
              </a:lnSpc>
              <a:spcBef>
                <a:spcPct val="30000"/>
              </a:spcBef>
              <a:spcAft>
                <a:spcPct val="0"/>
              </a:spcAft>
              <a:buClrTx/>
              <a:buSzTx/>
              <a:buFontTx/>
              <a:buNone/>
              <a:tabLst/>
              <a:defRPr/>
            </a:pPr>
            <a:r>
              <a:rPr lang="nb-NO" b="1" dirty="0" smtClean="0"/>
              <a:t>Karrieresenteret </a:t>
            </a:r>
            <a:r>
              <a:rPr lang="nb-NO" b="0" dirty="0" smtClean="0"/>
              <a:t>er</a:t>
            </a:r>
            <a:r>
              <a:rPr lang="nb-NO" b="1" dirty="0" smtClean="0"/>
              <a:t> </a:t>
            </a:r>
            <a:r>
              <a:rPr lang="nb-NO" dirty="0" smtClean="0"/>
              <a:t>behjelpelig med sjekk av søknad og cv.</a:t>
            </a:r>
            <a:endParaRPr lang="nb-NO" baseline="0" dirty="0" smtClean="0"/>
          </a:p>
          <a:p>
            <a:endParaRPr lang="nb-NO" baseline="0" dirty="0" smtClean="0"/>
          </a:p>
          <a:p>
            <a:r>
              <a:rPr lang="nb-NO" baseline="0" dirty="0" smtClean="0"/>
              <a:t>Det </a:t>
            </a:r>
            <a:r>
              <a:rPr lang="nb-NO" baseline="0" dirty="0" smtClean="0"/>
              <a:t>er den enkelte utenriksstasjonen som vurderer søknadene. De fleste har intervjuer på telefon eller </a:t>
            </a:r>
            <a:r>
              <a:rPr lang="nb-NO" baseline="0" dirty="0" err="1" smtClean="0"/>
              <a:t>skype</a:t>
            </a:r>
            <a:r>
              <a:rPr lang="nb-NO" baseline="0" dirty="0" smtClean="0"/>
              <a:t> med søkerne. </a:t>
            </a:r>
            <a:endParaRPr lang="nb-NO" baseline="0" dirty="0" smtClean="0"/>
          </a:p>
          <a:p>
            <a:endParaRPr lang="nb-NO" baseline="0" dirty="0" smtClean="0"/>
          </a:p>
          <a:p>
            <a:r>
              <a:rPr lang="nb-NO" baseline="0" dirty="0" smtClean="0"/>
              <a:t>Vi </a:t>
            </a:r>
            <a:r>
              <a:rPr lang="nb-NO" baseline="0" dirty="0" smtClean="0"/>
              <a:t>kan ikke garantere noen hospitantplass.</a:t>
            </a:r>
            <a:endParaRPr lang="nb-NO"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b-NO" dirty="0" smtClean="0"/>
              <a:t>Tenk igjennom hvordan du best kan få presentert hvem du er og hva du kan bidra med. Fokuser på relevant og interessant informasjon om deg selv. Underbygg påstandene dine med eksempler og erfaring </a:t>
            </a:r>
          </a:p>
          <a:p>
            <a:r>
              <a:rPr lang="nb-NO" dirty="0" smtClean="0"/>
              <a:t>Skriv en kort søknad som fremhever </a:t>
            </a:r>
            <a:r>
              <a:rPr lang="nb-NO" b="1" dirty="0" smtClean="0"/>
              <a:t>hvem</a:t>
            </a:r>
            <a:r>
              <a:rPr lang="nb-NO" b="1" baseline="0" dirty="0" smtClean="0"/>
              <a:t> du er/ hva du kan/hvorfor du ønsker deg til </a:t>
            </a:r>
            <a:r>
              <a:rPr lang="nb-NO" b="1" dirty="0" smtClean="0"/>
              <a:t>akkurat denne hospitantplassen</a:t>
            </a:r>
            <a:r>
              <a:rPr lang="nb-NO" dirty="0" smtClean="0"/>
              <a:t>, og lag en ryddig og oversiktlig CV som følger samme røde tråd som søknaden.</a:t>
            </a:r>
            <a:r>
              <a:rPr lang="nb-NO" baseline="0" dirty="0" smtClean="0"/>
              <a:t> Bruk gjerne</a:t>
            </a:r>
            <a:r>
              <a:rPr lang="nb-NO" dirty="0" smtClean="0"/>
              <a:t> et</a:t>
            </a:r>
            <a:r>
              <a:rPr lang="nb-NO" baseline="0" dirty="0" smtClean="0"/>
              <a:t> portrett</a:t>
            </a:r>
            <a:r>
              <a:rPr lang="nb-NO" dirty="0" smtClean="0"/>
              <a:t>bilde på </a:t>
            </a:r>
            <a:r>
              <a:rPr lang="nb-NO" dirty="0" err="1" smtClean="0"/>
              <a:t>CVen</a:t>
            </a:r>
            <a:r>
              <a:rPr lang="nb-NO" dirty="0" smtClean="0"/>
              <a:t>.</a:t>
            </a:r>
            <a:r>
              <a:rPr lang="nb-NO" baseline="0" dirty="0" smtClean="0"/>
              <a:t> </a:t>
            </a:r>
            <a:r>
              <a:rPr lang="nb-NO" dirty="0" smtClean="0"/>
              <a:t>Pass på at språket i søknaden har god flyt og er uten skrivefeil – siden engelsk er arbeidsspråk ved alle ambassader i tillegg til det lokale</a:t>
            </a:r>
            <a:r>
              <a:rPr lang="nb-NO" baseline="0" dirty="0" smtClean="0"/>
              <a:t> språket.</a:t>
            </a:r>
            <a:endParaRPr lang="nb-NO" dirty="0" smtClean="0"/>
          </a:p>
          <a:p>
            <a:endParaRPr lang="nb-NO"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b-NO" sz="1200" dirty="0" smtClean="0"/>
              <a:t>Karrieresenteret ved UiO søknad og CV sjekk</a:t>
            </a:r>
            <a:endParaRPr lang="nb-NO"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b-NO" dirty="0" smtClean="0"/>
              <a:t>Les</a:t>
            </a:r>
            <a:r>
              <a:rPr lang="nb-NO" baseline="0" dirty="0" smtClean="0"/>
              <a:t> om de forskjellige utenriksstasjonene på </a:t>
            </a:r>
            <a:r>
              <a:rPr lang="nb-NO" baseline="0" dirty="0" err="1" smtClean="0"/>
              <a:t>Uds</a:t>
            </a:r>
            <a:r>
              <a:rPr lang="nb-NO" baseline="0" dirty="0" smtClean="0"/>
              <a:t> nettsider. Hva jobber de ulike stasjonene med? Hvordan kan du bidra med din kompetanse?</a:t>
            </a:r>
            <a:endParaRPr lang="nb-NO"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nb-NO" dirty="0" smtClean="0"/>
              <a:t>Vi oppfordrer dere også til å vurdere og søke andre praksisplasser. </a:t>
            </a:r>
            <a:r>
              <a:rPr lang="nb-NO" b="1" dirty="0" smtClean="0"/>
              <a:t>Foreløpig</a:t>
            </a:r>
            <a:r>
              <a:rPr lang="nb-NO" dirty="0" smtClean="0"/>
              <a:t> har vi ingen faste avtaler utover UD, så dersom dere ønsker å hospitere ved</a:t>
            </a:r>
            <a:r>
              <a:rPr lang="nb-NO" baseline="0" dirty="0" smtClean="0"/>
              <a:t> </a:t>
            </a:r>
            <a:r>
              <a:rPr lang="nb-NO" dirty="0" smtClean="0"/>
              <a:t>en bedrift eller organisasjon, må dere selv gjøre </a:t>
            </a:r>
            <a:r>
              <a:rPr lang="nb-NO" dirty="0" err="1" smtClean="0"/>
              <a:t>research</a:t>
            </a:r>
            <a:r>
              <a:rPr lang="nb-NO" dirty="0" smtClean="0"/>
              <a:t> og ta kontakt.</a:t>
            </a:r>
            <a:r>
              <a:rPr lang="nb-NO" baseline="0" dirty="0" smtClean="0"/>
              <a:t> </a:t>
            </a:r>
            <a:r>
              <a:rPr lang="nb-NO" dirty="0" smtClean="0"/>
              <a:t>Vi har utarbeidet en </a:t>
            </a:r>
            <a:r>
              <a:rPr lang="nb-NO" b="1" dirty="0" smtClean="0"/>
              <a:t>kontrakt og retningslinjer</a:t>
            </a:r>
            <a:r>
              <a:rPr lang="nb-NO" dirty="0" smtClean="0"/>
              <a:t> som dere bruker for å ferdigstille en avtale. Arbeidsplassen må godkjennes av programmet, så selv om dere må gjøre mesteparten av jobben selv når det gjelder andre praksisplasser enn UD, så er det viktig at dere er i </a:t>
            </a:r>
            <a:r>
              <a:rPr lang="nb-NO" b="1" dirty="0" smtClean="0"/>
              <a:t>kontakt</a:t>
            </a:r>
            <a:r>
              <a:rPr lang="nb-NO" dirty="0" smtClean="0"/>
              <a:t> med Anna,</a:t>
            </a:r>
            <a:r>
              <a:rPr lang="nb-NO" baseline="0" dirty="0" smtClean="0"/>
              <a:t> Hanne, Hans Christoffer (for IDE-historie, Karen) </a:t>
            </a:r>
            <a:r>
              <a:rPr lang="nb-NO" dirty="0" smtClean="0"/>
              <a:t>gjennom prosessen. De kan</a:t>
            </a:r>
            <a:r>
              <a:rPr lang="nb-NO" baseline="0" dirty="0" smtClean="0"/>
              <a:t> også videreformidle kontaktinfo til noen mulige interessante alternative hospitantplasser! </a:t>
            </a:r>
            <a:r>
              <a:rPr lang="nb-NO" dirty="0" smtClean="0"/>
              <a:t>Selv om dere ikke har fått en konkret avtale</a:t>
            </a:r>
            <a:r>
              <a:rPr lang="nb-NO" baseline="0" dirty="0" smtClean="0"/>
              <a:t> på plass innen 1. </a:t>
            </a:r>
            <a:r>
              <a:rPr lang="nb-NO" baseline="0" dirty="0" smtClean="0"/>
              <a:t>oktober </a:t>
            </a:r>
            <a:r>
              <a:rPr lang="nb-NO" baseline="0" dirty="0" smtClean="0"/>
              <a:t>skal dere melde fra til deres kontaktperson innen denne datoen dersom dere ønsker å søke alternative hospitantplasser </a:t>
            </a:r>
            <a:endParaRPr lang="nb-NO"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endParaRPr lang="nb-NO" sz="1200" b="1"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nb-NO" sz="1200" b="1" dirty="0" smtClean="0"/>
              <a:t>NB</a:t>
            </a:r>
            <a:r>
              <a:rPr lang="nb-NO" sz="1200" b="1" dirty="0" smtClean="0"/>
              <a:t>! </a:t>
            </a:r>
            <a:r>
              <a:rPr lang="nb-NO" sz="1200" b="1" dirty="0" smtClean="0"/>
              <a:t>Visum– </a:t>
            </a:r>
            <a:r>
              <a:rPr lang="nb-NO" sz="1200" b="1" dirty="0" smtClean="0"/>
              <a:t>kan være problematisk! </a:t>
            </a:r>
            <a:r>
              <a:rPr lang="nb-NO" sz="1200" dirty="0" smtClean="0"/>
              <a:t>Brasil har for eksempel vist seg å være svært restriktive med  å utstede studentvisa til  hospitanter som ikke er tilknyttet et brasiliansk universitet– vi jobber med å få til en ordning!</a:t>
            </a:r>
            <a:r>
              <a:rPr lang="nb-NO" sz="1200" baseline="0" dirty="0" smtClean="0"/>
              <a:t> </a:t>
            </a:r>
            <a:r>
              <a:rPr lang="nb-NO" b="1" dirty="0" smtClean="0"/>
              <a:t>Neste SLIDE</a:t>
            </a:r>
          </a:p>
          <a:p>
            <a:endParaRPr lang="nb-NO"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r>
              <a:rPr lang="nb-NO" dirty="0" smtClean="0"/>
              <a:t>Dette</a:t>
            </a:r>
            <a:r>
              <a:rPr lang="nb-NO" baseline="0" dirty="0" smtClean="0"/>
              <a:t> er eksempler på </a:t>
            </a:r>
            <a:r>
              <a:rPr lang="nb-NO" dirty="0" smtClean="0"/>
              <a:t>oppgavetitler</a:t>
            </a:r>
            <a:r>
              <a:rPr lang="nb-NO" baseline="0" dirty="0" smtClean="0"/>
              <a:t> som er skrevet. Semesteroppgaven</a:t>
            </a:r>
            <a:r>
              <a:rPr lang="nb-NO" dirty="0" smtClean="0"/>
              <a:t> danner </a:t>
            </a:r>
            <a:r>
              <a:rPr lang="nb-NO" b="1" dirty="0" smtClean="0"/>
              <a:t>grunnlaget</a:t>
            </a:r>
            <a:r>
              <a:rPr lang="nb-NO" b="1" baseline="0" dirty="0" smtClean="0"/>
              <a:t> for vurdering</a:t>
            </a:r>
            <a:r>
              <a:rPr lang="nb-NO" dirty="0" smtClean="0"/>
              <a:t> og</a:t>
            </a:r>
            <a:r>
              <a:rPr lang="nb-NO" baseline="0" dirty="0" smtClean="0"/>
              <a:t> uttelling i </a:t>
            </a:r>
            <a:r>
              <a:rPr lang="nb-NO" dirty="0" smtClean="0"/>
              <a:t>studiepoengene og karakteren karakterfastsettelse</a:t>
            </a:r>
            <a:r>
              <a:rPr lang="nb-NO" dirty="0" smtClean="0"/>
              <a:t>.</a:t>
            </a:r>
          </a:p>
          <a:p>
            <a:endParaRPr lang="nb-NO" b="1" dirty="0" smtClean="0"/>
          </a:p>
          <a:p>
            <a:r>
              <a:rPr lang="nb-NO" b="1" dirty="0" smtClean="0"/>
              <a:t>Temaet</a:t>
            </a:r>
            <a:r>
              <a:rPr lang="nb-NO" dirty="0" smtClean="0"/>
              <a:t> </a:t>
            </a:r>
            <a:r>
              <a:rPr lang="nb-NO" dirty="0" smtClean="0"/>
              <a:t>for oppgaven utarbeider dere sammen med arbeidsgiver og veileder som dere får tildelt her på UiO. Semesteroppgaven skal være relevant for arbeidsgiveren, men skal også være en akademisk oppgave,</a:t>
            </a:r>
            <a:r>
              <a:rPr lang="nb-NO" baseline="0" dirty="0" smtClean="0"/>
              <a:t> med de krav dere er vant til fra andre oppgaver på studiet. Tilbakemeldinger fra oppdragsgiverne viser også at de mange anser oppgaven som et svært viktig i forhold til å bringe ny kunnskap og innsikt om et felt som er av interesse og relevans for organisasjonen. </a:t>
            </a:r>
            <a:r>
              <a:rPr lang="nb-NO" b="1" dirty="0" smtClean="0"/>
              <a:t>NY SLIDE </a:t>
            </a:r>
          </a:p>
          <a:p>
            <a:endParaRPr lang="nb-NO"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nb-NO"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nb-NO" dirty="0" smtClean="0"/>
              <a:t>Ikke kun rutineoppgaver</a:t>
            </a:r>
          </a:p>
          <a:p>
            <a:pPr marL="0" marR="0" indent="0" algn="l" defTabSz="457200" rtl="0" eaLnBrk="0" fontAlgn="base" latinLnBrk="0" hangingPunct="0">
              <a:lnSpc>
                <a:spcPct val="100000"/>
              </a:lnSpc>
              <a:spcBef>
                <a:spcPct val="30000"/>
              </a:spcBef>
              <a:spcAft>
                <a:spcPct val="0"/>
              </a:spcAft>
              <a:buClrTx/>
              <a:buSzTx/>
              <a:buFontTx/>
              <a:buChar char="-"/>
              <a:tabLst/>
              <a:defRPr/>
            </a:pPr>
            <a:r>
              <a:rPr lang="nb-NO" sz="1200" dirty="0" smtClean="0"/>
              <a:t>Journalistisk arbeid: utforming av nyhetssaker, pressemeldinger, redigering, fotografering, osv. </a:t>
            </a:r>
          </a:p>
          <a:p>
            <a:pPr>
              <a:buFontTx/>
              <a:buChar char="-"/>
            </a:pPr>
            <a:r>
              <a:rPr lang="nb-NO" dirty="0" smtClean="0"/>
              <a:t>Informasjon og samfunnskontakt: </a:t>
            </a:r>
            <a:r>
              <a:rPr lang="nb-NO" sz="1200" dirty="0" smtClean="0"/>
              <a:t>utforme strategi og utføre den.</a:t>
            </a:r>
          </a:p>
          <a:p>
            <a:pPr marL="0" marR="0" indent="0" algn="l" defTabSz="457200" rtl="0" eaLnBrk="0" fontAlgn="base" latinLnBrk="0" hangingPunct="0">
              <a:lnSpc>
                <a:spcPct val="100000"/>
              </a:lnSpc>
              <a:spcBef>
                <a:spcPct val="30000"/>
              </a:spcBef>
              <a:spcAft>
                <a:spcPct val="0"/>
              </a:spcAft>
              <a:buClrTx/>
              <a:buSzTx/>
              <a:buFontTx/>
              <a:buChar char="-"/>
              <a:tabLst/>
              <a:defRPr/>
            </a:pPr>
            <a:r>
              <a:rPr lang="nb-NO" sz="1200" dirty="0" smtClean="0"/>
              <a:t>Innsikt i informasjonsarbeid på bred basis og hvor mangfoldig slikt arbeid kan være. </a:t>
            </a:r>
          </a:p>
          <a:p>
            <a:pPr marL="0" marR="0" indent="0" algn="l" defTabSz="457200" rtl="0" eaLnBrk="0" fontAlgn="base" latinLnBrk="0" hangingPunct="0">
              <a:lnSpc>
                <a:spcPct val="100000"/>
              </a:lnSpc>
              <a:spcBef>
                <a:spcPct val="30000"/>
              </a:spcBef>
              <a:spcAft>
                <a:spcPct val="0"/>
              </a:spcAft>
              <a:buClrTx/>
              <a:buSzTx/>
              <a:buFontTx/>
              <a:buChar char="-"/>
              <a:tabLst/>
              <a:defRPr/>
            </a:pPr>
            <a:endParaRPr lang="nb-NO" sz="1200" dirty="0" smtClean="0"/>
          </a:p>
          <a:p>
            <a:r>
              <a:rPr lang="nb-NO" baseline="0" dirty="0" smtClean="0"/>
              <a:t>For MEVIT og </a:t>
            </a:r>
            <a:r>
              <a:rPr lang="nb-NO" baseline="0" dirty="0" err="1" smtClean="0"/>
              <a:t>JOUR-studenter</a:t>
            </a:r>
            <a:r>
              <a:rPr lang="nb-NO" baseline="0" dirty="0" smtClean="0"/>
              <a:t> </a:t>
            </a:r>
            <a:r>
              <a:rPr lang="nb-NO" b="0" baseline="0" dirty="0" smtClean="0"/>
              <a:t>må u</a:t>
            </a:r>
            <a:r>
              <a:rPr lang="nb-NO" b="0" dirty="0" smtClean="0"/>
              <a:t>tenriksstasjonen kunne tilby faglig relevant arbeid  </a:t>
            </a:r>
            <a:r>
              <a:rPr lang="nb-NO" b="1" dirty="0" smtClean="0"/>
              <a:t>- det vil si: bredt, allsidig informasjonsarbeid eller journalistisk arbeid, informasjon og samfunnskontakt, medieanalyser m.v. </a:t>
            </a:r>
            <a:r>
              <a:rPr lang="nb-NO" b="0" dirty="0" smtClean="0"/>
              <a:t>De store stasjonene har ofte presseavdelinger,</a:t>
            </a:r>
            <a:r>
              <a:rPr lang="nb-NO" b="0" baseline="0" dirty="0" smtClean="0"/>
              <a:t> så disse er de beste tipsene. Gode erfaringer i New York og Washington.</a:t>
            </a:r>
            <a:endParaRPr lang="nb-NO" dirty="0" smtClean="0"/>
          </a:p>
          <a:p>
            <a:endParaRPr lang="nb-NO" b="1" dirty="0" smtClean="0"/>
          </a:p>
          <a:p>
            <a:r>
              <a:rPr lang="nb-NO" b="0" dirty="0" smtClean="0"/>
              <a:t>Tilbakemeldinger</a:t>
            </a:r>
            <a:r>
              <a:rPr lang="nb-NO" b="0" baseline="0" dirty="0" smtClean="0"/>
              <a:t> fra stasjonene: Noen stasjoner er interessert, ta kontakt om du vil vite hvilke. Får oversikt i neste uke. </a:t>
            </a:r>
          </a:p>
          <a:p>
            <a:pPr marL="0" marR="0" indent="0" algn="l" defTabSz="457200" rtl="0" eaLnBrk="0" fontAlgn="base" latinLnBrk="0" hangingPunct="0">
              <a:lnSpc>
                <a:spcPct val="100000"/>
              </a:lnSpc>
              <a:spcBef>
                <a:spcPct val="30000"/>
              </a:spcBef>
              <a:spcAft>
                <a:spcPct val="0"/>
              </a:spcAft>
              <a:buClrTx/>
              <a:buSzTx/>
              <a:buFontTx/>
              <a:buChar char="-"/>
              <a:tabLst/>
              <a:defRPr/>
            </a:pPr>
            <a:endParaRPr lang="nb-NO" sz="1200" dirty="0" smtClean="0"/>
          </a:p>
          <a:p>
            <a:pPr>
              <a:buFontTx/>
              <a:buChar char="-"/>
            </a:pPr>
            <a:endParaRPr lang="nb-NO" dirty="0" smtClean="0"/>
          </a:p>
          <a:p>
            <a:pPr>
              <a:buFontTx/>
              <a:buNone/>
            </a:pPr>
            <a:endParaRPr lang="nb-NO"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1026"/>
          <p:cNvSpPr>
            <a:spLocks noGrp="1" noChangeArrowheads="1"/>
          </p:cNvSpPr>
          <p:nvPr>
            <p:ph type="ctrTitle" sz="quarter"/>
          </p:nvPr>
        </p:nvSpPr>
        <p:spPr>
          <a:xfrm>
            <a:off x="1295400" y="1905000"/>
            <a:ext cx="6934200" cy="1143000"/>
          </a:xfrm>
        </p:spPr>
        <p:txBody>
          <a:bodyPr anchor="b"/>
          <a:lstStyle>
            <a:lvl1pPr>
              <a:defRPr sz="2000">
                <a:solidFill>
                  <a:schemeClr val="bg2"/>
                </a:solidFill>
              </a:defRPr>
            </a:lvl1pPr>
          </a:lstStyle>
          <a:p>
            <a:r>
              <a:rPr lang="en-US" smtClean="0"/>
              <a:t>Click to edit Master title style</a:t>
            </a:r>
            <a:endParaRPr lang="en-US" dirty="0"/>
          </a:p>
        </p:txBody>
      </p:sp>
      <p:sp>
        <p:nvSpPr>
          <p:cNvPr id="3075" name="Rectangle 1027"/>
          <p:cNvSpPr>
            <a:spLocks noGrp="1" noChangeArrowheads="1"/>
          </p:cNvSpPr>
          <p:nvPr>
            <p:ph type="subTitle" sz="quarter" idx="1"/>
          </p:nvPr>
        </p:nvSpPr>
        <p:spPr>
          <a:xfrm>
            <a:off x="1295400" y="3048000"/>
            <a:ext cx="7315200" cy="1752600"/>
          </a:xfrm>
        </p:spPr>
        <p:txBody>
          <a:bodyPr/>
          <a:lstStyle>
            <a:lvl1pPr marL="0" indent="0">
              <a:buFontTx/>
              <a:buNone/>
              <a:defRPr sz="3000" b="1" i="0" baseline="0">
                <a:latin typeface="Arial"/>
                <a:cs typeface="Arial"/>
              </a:defRPr>
            </a:lvl1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838200"/>
            <a:ext cx="1924050" cy="5257800"/>
          </a:xfrm>
        </p:spPr>
        <p:txBody>
          <a:bodyPr vert="eaVert"/>
          <a:lstStyle/>
          <a:p>
            <a:r>
              <a:rPr lang="en-US" smtClean="0"/>
              <a:t>Click to edit Master title style</a:t>
            </a:r>
            <a:endParaRPr lang="nb-NO"/>
          </a:p>
        </p:txBody>
      </p:sp>
      <p:sp>
        <p:nvSpPr>
          <p:cNvPr id="3" name="Vertical Text Placeholder 2"/>
          <p:cNvSpPr>
            <a:spLocks noGrp="1"/>
          </p:cNvSpPr>
          <p:nvPr>
            <p:ph type="body" orient="vert" idx="1"/>
          </p:nvPr>
        </p:nvSpPr>
        <p:spPr>
          <a:xfrm>
            <a:off x="990600" y="838200"/>
            <a:ext cx="561975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b-NO"/>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
        <p:nvSpPr>
          <p:cNvPr id="3" name="Content Placeholder 2"/>
          <p:cNvSpPr>
            <a:spLocks noGrp="1"/>
          </p:cNvSpPr>
          <p:nvPr>
            <p:ph sz="half" idx="1"/>
          </p:nvPr>
        </p:nvSpPr>
        <p:spPr>
          <a:xfrm>
            <a:off x="990600" y="1981200"/>
            <a:ext cx="3771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Content Placeholder 3"/>
          <p:cNvSpPr>
            <a:spLocks noGrp="1"/>
          </p:cNvSpPr>
          <p:nvPr>
            <p:ph sz="half" idx="2"/>
          </p:nvPr>
        </p:nvSpPr>
        <p:spPr>
          <a:xfrm>
            <a:off x="4914900" y="1981200"/>
            <a:ext cx="37719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nb-NO"/>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b-NO"/>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4" name="Text Placeholder 3"/>
          <p:cNvSpPr>
            <a:spLocks noGrp="1"/>
          </p:cNvSpPr>
          <p:nvPr>
            <p:ph type="body" sz="half" idx="2"/>
          </p:nvPr>
        </p:nvSpPr>
        <p:spPr>
          <a:xfrm>
            <a:off x="457200" y="15240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b-NO"/>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nb-NO"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050" name="Rectangle 7"/>
          <p:cNvSpPr>
            <a:spLocks noGrp="1" noChangeArrowheads="1"/>
          </p:cNvSpPr>
          <p:nvPr>
            <p:ph type="title"/>
          </p:nvPr>
        </p:nvSpPr>
        <p:spPr bwMode="auto">
          <a:xfrm>
            <a:off x="990600" y="838200"/>
            <a:ext cx="7696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8"/>
          <p:cNvSpPr>
            <a:spLocks noGrp="1" noChangeArrowheads="1"/>
          </p:cNvSpPr>
          <p:nvPr>
            <p:ph type="body" idx="1"/>
          </p:nvPr>
        </p:nvSpPr>
        <p:spPr bwMode="auto">
          <a:xfrm>
            <a:off x="990600" y="1981200"/>
            <a:ext cx="7696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 name="Footer Placeholder 7"/>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800">
                <a:solidFill>
                  <a:schemeClr val="tx1">
                    <a:tint val="75000"/>
                  </a:schemeClr>
                </a:solidFill>
                <a:latin typeface="Arial" charset="0"/>
                <a:ea typeface="ヒラギノ角ゴ Pro W3" charset="-128"/>
                <a:cs typeface="ヒラギノ角ゴ Pro W3" charset="-128"/>
              </a:defRPr>
            </a:lvl1pPr>
          </a:lstStyle>
          <a:p>
            <a:pPr>
              <a:defRPr/>
            </a:pPr>
            <a:endParaRPr lang="nb-NO"/>
          </a:p>
        </p:txBody>
      </p:sp>
      <p:sp>
        <p:nvSpPr>
          <p:cNvPr id="9" name="Slide Number Placeholder 8"/>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800">
                <a:solidFill>
                  <a:schemeClr val="tx1">
                    <a:tint val="75000"/>
                  </a:schemeClr>
                </a:solidFill>
                <a:latin typeface="Arial" charset="0"/>
                <a:ea typeface="ヒラギノ角ゴ Pro W3" charset="-128"/>
                <a:cs typeface="ヒラギノ角ゴ Pro W3" charset="-128"/>
              </a:defRPr>
            </a:lvl1pPr>
          </a:lstStyle>
          <a:p>
            <a:pPr>
              <a:defRPr/>
            </a:pPr>
            <a:fld id="{9B78BB5B-C1DC-4F79-AC76-C7153C9CD852}" type="slidenum">
              <a:rPr lang="nb-NO"/>
              <a:pPr>
                <a:defRPr/>
              </a:pPr>
              <a:t>‹#›</a:t>
            </a:fld>
            <a:endParaRPr lang="nb-NO" dirty="0"/>
          </a:p>
        </p:txBody>
      </p:sp>
      <p:sp>
        <p:nvSpPr>
          <p:cNvPr id="10" name="Date Placeholder 9"/>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800">
                <a:solidFill>
                  <a:schemeClr val="tx1">
                    <a:tint val="75000"/>
                  </a:schemeClr>
                </a:solidFill>
                <a:latin typeface="Arial" charset="0"/>
                <a:ea typeface="ヒラギノ角ゴ Pro W3" charset="-128"/>
                <a:cs typeface="ヒラギノ角ゴ Pro W3" charset="-128"/>
              </a:defRPr>
            </a:lvl1pPr>
          </a:lstStyle>
          <a:p>
            <a:pPr>
              <a:defRPr/>
            </a:pPr>
            <a:fld id="{43EC4E9E-B5C4-4287-89A5-D0F1F745D147}" type="datetime1">
              <a:rPr lang="nb-NO"/>
              <a:pPr>
                <a:defRPr/>
              </a:pPr>
              <a:t>12.09.2013</a:t>
            </a:fld>
            <a:endParaRPr lang="nb-NO" dirty="0"/>
          </a:p>
        </p:txBody>
      </p:sp>
      <p:pic>
        <p:nvPicPr>
          <p:cNvPr id="2055" name="Picture 10" descr="UiO_Humanistiske_A.png"/>
          <p:cNvPicPr>
            <a:picLocks noChangeAspect="1"/>
          </p:cNvPicPr>
          <p:nvPr/>
        </p:nvPicPr>
        <p:blipFill>
          <a:blip r:embed="rId13"/>
          <a:srcRect/>
          <a:stretch>
            <a:fillRect/>
          </a:stretch>
        </p:blipFill>
        <p:spPr bwMode="auto">
          <a:xfrm>
            <a:off x="304800" y="228600"/>
            <a:ext cx="2965450" cy="1524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71" r:id="rId1"/>
    <p:sldLayoutId id="2147484072" r:id="rId2"/>
    <p:sldLayoutId id="2147484073" r:id="rId3"/>
    <p:sldLayoutId id="2147484074" r:id="rId4"/>
    <p:sldLayoutId id="2147484075" r:id="rId5"/>
    <p:sldLayoutId id="2147484076" r:id="rId6"/>
    <p:sldLayoutId id="2147484077" r:id="rId7"/>
    <p:sldLayoutId id="2147484078" r:id="rId8"/>
    <p:sldLayoutId id="2147484079" r:id="rId9"/>
    <p:sldLayoutId id="2147484080" r:id="rId10"/>
    <p:sldLayoutId id="2147484081" r:id="rId1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200" b="1">
          <a:solidFill>
            <a:schemeClr val="tx2"/>
          </a:solidFill>
          <a:latin typeface="Arial" charset="0"/>
          <a:ea typeface="ヒラギノ角ゴ Pro W3" charset="-128"/>
          <a:cs typeface="ヒラギノ角ゴ Pro W3" charset="-128"/>
        </a:defRPr>
      </a:lvl2pPr>
      <a:lvl3pPr algn="l" rtl="0" eaLnBrk="0" fontAlgn="base" hangingPunct="0">
        <a:spcBef>
          <a:spcPct val="0"/>
        </a:spcBef>
        <a:spcAft>
          <a:spcPct val="0"/>
        </a:spcAft>
        <a:defRPr sz="3200" b="1">
          <a:solidFill>
            <a:schemeClr val="tx2"/>
          </a:solidFill>
          <a:latin typeface="Arial" charset="0"/>
          <a:ea typeface="ヒラギノ角ゴ Pro W3" charset="-128"/>
          <a:cs typeface="ヒラギノ角ゴ Pro W3" charset="-128"/>
        </a:defRPr>
      </a:lvl3pPr>
      <a:lvl4pPr algn="l" rtl="0" eaLnBrk="0" fontAlgn="base" hangingPunct="0">
        <a:spcBef>
          <a:spcPct val="0"/>
        </a:spcBef>
        <a:spcAft>
          <a:spcPct val="0"/>
        </a:spcAft>
        <a:defRPr sz="3200" b="1">
          <a:solidFill>
            <a:schemeClr val="tx2"/>
          </a:solidFill>
          <a:latin typeface="Arial" charset="0"/>
          <a:ea typeface="ヒラギノ角ゴ Pro W3" charset="-128"/>
          <a:cs typeface="ヒラギノ角ゴ Pro W3" charset="-128"/>
        </a:defRPr>
      </a:lvl4pPr>
      <a:lvl5pPr algn="l" rtl="0" eaLnBrk="0" fontAlgn="base" hangingPunct="0">
        <a:spcBef>
          <a:spcPct val="0"/>
        </a:spcBef>
        <a:spcAft>
          <a:spcPct val="0"/>
        </a:spcAft>
        <a:defRPr sz="3200" b="1">
          <a:solidFill>
            <a:schemeClr val="tx2"/>
          </a:solidFill>
          <a:latin typeface="Arial" charset="0"/>
          <a:ea typeface="ヒラギノ角ゴ Pro W3" charset="-128"/>
          <a:cs typeface="ヒラギノ角ゴ Pro W3" charset="-128"/>
        </a:defRPr>
      </a:lvl5pPr>
      <a:lvl6pPr marL="4572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6pPr>
      <a:lvl7pPr marL="9144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7pPr>
      <a:lvl8pPr marL="13716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8pPr>
      <a:lvl9pPr marL="1828800" algn="l" rtl="0" eaLnBrk="1" fontAlgn="base" hangingPunct="1">
        <a:spcBef>
          <a:spcPct val="0"/>
        </a:spcBef>
        <a:spcAft>
          <a:spcPct val="0"/>
        </a:spcAft>
        <a:defRPr sz="3200" b="1">
          <a:solidFill>
            <a:schemeClr val="tx2"/>
          </a:solidFill>
          <a:latin typeface="Arial" charset="0"/>
          <a:ea typeface="ヒラギノ角ゴ Pro W3" charset="-128"/>
          <a:cs typeface="ヒラギノ角ゴ Pro W3" charset="-128"/>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a:solidFill>
            <a:schemeClr val="tx1"/>
          </a:solidFill>
          <a:latin typeface="+mn-lt"/>
          <a:ea typeface="+mn-ea"/>
          <a:cs typeface="+mn-cs"/>
        </a:defRPr>
      </a:lvl3pPr>
      <a:lvl4pPr marL="1600200" indent="-228600" algn="l" rtl="0" eaLnBrk="0" fontAlgn="base" hangingPunct="0">
        <a:spcBef>
          <a:spcPct val="20000"/>
        </a:spcBef>
        <a:spcAft>
          <a:spcPct val="0"/>
        </a:spcAft>
        <a:buChar char="–"/>
        <a:defRPr>
          <a:solidFill>
            <a:schemeClr val="tx1"/>
          </a:solidFill>
          <a:latin typeface="+mn-lt"/>
          <a:ea typeface="+mn-ea"/>
          <a:cs typeface="+mn-cs"/>
        </a:defRPr>
      </a:lvl4pPr>
      <a:lvl5pPr marL="2057400" indent="-228600" algn="l" rtl="0" eaLnBrk="0" fontAlgn="base" hangingPunct="0">
        <a:spcBef>
          <a:spcPct val="20000"/>
        </a:spcBef>
        <a:spcAft>
          <a:spcPct val="0"/>
        </a:spcAft>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Char char="»"/>
        <a:defRPr sz="16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16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16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16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OLOURBOX1023953.jpg"/>
          <p:cNvPicPr>
            <a:picLocks noGrp="1" noChangeAspect="1"/>
          </p:cNvPicPr>
          <p:nvPr>
            <p:ph idx="1"/>
          </p:nvPr>
        </p:nvPicPr>
        <p:blipFill>
          <a:blip r:embed="rId3"/>
          <a:stretch>
            <a:fillRect/>
          </a:stretch>
        </p:blipFill>
        <p:spPr>
          <a:xfrm>
            <a:off x="0" y="0"/>
            <a:ext cx="9144000" cy="6858000"/>
          </a:xfrm>
        </p:spPr>
      </p:pic>
      <p:sp>
        <p:nvSpPr>
          <p:cNvPr id="3" name="Rectangle 2"/>
          <p:cNvSpPr/>
          <p:nvPr/>
        </p:nvSpPr>
        <p:spPr>
          <a:xfrm>
            <a:off x="323528" y="1052736"/>
            <a:ext cx="3312368" cy="923330"/>
          </a:xfrm>
          <a:prstGeom prst="rect">
            <a:avLst/>
          </a:prstGeom>
          <a:noFill/>
        </p:spPr>
        <p:txBody>
          <a:bodyPr wrap="squar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EAS4900</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4" name="Rectangle 3"/>
          <p:cNvSpPr/>
          <p:nvPr/>
        </p:nvSpPr>
        <p:spPr>
          <a:xfrm>
            <a:off x="5508104" y="836712"/>
            <a:ext cx="3456384" cy="923330"/>
          </a:xfrm>
          <a:prstGeom prst="rect">
            <a:avLst/>
          </a:prstGeom>
        </p:spPr>
        <p:txBody>
          <a:bodyPr wrap="square">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a typeface="Adobe Fan Heiti Std B" pitchFamily="34" charset="-128"/>
              </a:rPr>
              <a:t>AAS4900</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n-lt"/>
              <a:ea typeface="Adobe Fan Heiti Std B" pitchFamily="34" charset="-128"/>
            </a:endParaRPr>
          </a:p>
        </p:txBody>
      </p:sp>
      <p:sp>
        <p:nvSpPr>
          <p:cNvPr id="7" name="Rectangle 6"/>
          <p:cNvSpPr/>
          <p:nvPr/>
        </p:nvSpPr>
        <p:spPr>
          <a:xfrm rot="10800000" flipV="1">
            <a:off x="6372198" y="4815772"/>
            <a:ext cx="2088233" cy="646331"/>
          </a:xfrm>
          <a:prstGeom prst="rect">
            <a:avLst/>
          </a:prstGeom>
        </p:spPr>
        <p:txBody>
          <a:bodyPr wrap="square">
            <a:spAutoFit/>
          </a:bodyPr>
          <a:lstStyle/>
          <a:p>
            <a:pPr algn="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IDÉ4900</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Rectangle 7"/>
          <p:cNvSpPr/>
          <p:nvPr/>
        </p:nvSpPr>
        <p:spPr>
          <a:xfrm rot="10800000" flipV="1">
            <a:off x="467544" y="5108049"/>
            <a:ext cx="2736304" cy="646331"/>
          </a:xfrm>
          <a:prstGeom prst="rect">
            <a:avLst/>
          </a:prstGeom>
        </p:spPr>
        <p:txBody>
          <a:bodyPr wrap="square">
            <a:spAutoFit/>
          </a:bodyPr>
          <a:lstStyle/>
          <a:p>
            <a:pPr algn="ct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NOR4900</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Rectangle 8"/>
          <p:cNvSpPr/>
          <p:nvPr/>
        </p:nvSpPr>
        <p:spPr>
          <a:xfrm>
            <a:off x="251520" y="2276872"/>
            <a:ext cx="4320480" cy="923330"/>
          </a:xfrm>
          <a:prstGeom prst="rect">
            <a:avLst/>
          </a:prstGeom>
        </p:spPr>
        <p:txBody>
          <a:bodyPr wrap="square">
            <a:spAutoFit/>
          </a:bodyPr>
          <a:lstStyle/>
          <a:p>
            <a:pPr algn="ctr"/>
            <a:r>
              <a:rPr lang="en-US" sz="5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JOUR4900</a:t>
            </a:r>
            <a:endParaRPr lang="en-U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EAS og AAS</a:t>
            </a:r>
            <a:endParaRPr lang="nb-NO" dirty="0"/>
          </a:p>
        </p:txBody>
      </p:sp>
      <p:sp>
        <p:nvSpPr>
          <p:cNvPr id="3" name="Content Placeholder 2"/>
          <p:cNvSpPr>
            <a:spLocks noGrp="1"/>
          </p:cNvSpPr>
          <p:nvPr>
            <p:ph idx="1"/>
          </p:nvPr>
        </p:nvSpPr>
        <p:spPr/>
        <p:txBody>
          <a:bodyPr/>
          <a:lstStyle/>
          <a:p>
            <a:pPr>
              <a:buNone/>
            </a:pPr>
            <a:r>
              <a:rPr lang="nb-NO" dirty="0" smtClean="0"/>
              <a:t>Praksisplassen må være </a:t>
            </a:r>
            <a:r>
              <a:rPr lang="nb-NO" dirty="0" smtClean="0"/>
              <a:t>knyttet et av landene </a:t>
            </a:r>
            <a:endParaRPr lang="nb-NO" dirty="0" smtClean="0"/>
          </a:p>
          <a:p>
            <a:pPr>
              <a:buNone/>
            </a:pPr>
            <a:r>
              <a:rPr lang="nb-NO" dirty="0" smtClean="0"/>
              <a:t>hvor </a:t>
            </a:r>
            <a:r>
              <a:rPr lang="nb-NO" dirty="0" smtClean="0"/>
              <a:t>dere har språk- og områdekunnskap. </a:t>
            </a:r>
            <a:endParaRPr lang="nb-NO"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a:xfrm>
            <a:off x="539750" y="476673"/>
            <a:ext cx="2500313" cy="720080"/>
          </a:xfrm>
        </p:spPr>
        <p:txBody>
          <a:bodyPr/>
          <a:lstStyle/>
          <a:p>
            <a:pPr eaLnBrk="1" hangingPunct="1"/>
            <a:r>
              <a:rPr lang="nb-NO" dirty="0" smtClean="0"/>
              <a:t/>
            </a:r>
            <a:br>
              <a:rPr lang="nb-NO" dirty="0" smtClean="0"/>
            </a:br>
            <a:r>
              <a:rPr lang="nb-NO" dirty="0" smtClean="0"/>
              <a:t/>
            </a:r>
            <a:br>
              <a:rPr lang="nb-NO" dirty="0" smtClean="0"/>
            </a:br>
            <a:r>
              <a:rPr lang="nb-NO" dirty="0" smtClean="0"/>
              <a:t>Søknaden</a:t>
            </a:r>
            <a:br>
              <a:rPr lang="nb-NO" dirty="0" smtClean="0"/>
            </a:br>
            <a:r>
              <a:rPr lang="nb-NO" dirty="0" smtClean="0"/>
              <a:t> </a:t>
            </a:r>
            <a:br>
              <a:rPr lang="nb-NO" dirty="0" smtClean="0"/>
            </a:br>
            <a:endParaRPr lang="nb-NO" dirty="0" smtClean="0"/>
          </a:p>
        </p:txBody>
      </p:sp>
      <p:sp>
        <p:nvSpPr>
          <p:cNvPr id="1028" name="TextBox 4"/>
          <p:cNvSpPr txBox="1">
            <a:spLocks noChangeArrowheads="1"/>
          </p:cNvSpPr>
          <p:nvPr/>
        </p:nvSpPr>
        <p:spPr bwMode="auto">
          <a:xfrm>
            <a:off x="250825" y="1124744"/>
            <a:ext cx="3745111" cy="4401205"/>
          </a:xfrm>
          <a:prstGeom prst="rect">
            <a:avLst/>
          </a:prstGeom>
          <a:noFill/>
          <a:ln w="9525">
            <a:noFill/>
            <a:miter lim="800000"/>
            <a:headEnd/>
            <a:tailEnd/>
          </a:ln>
        </p:spPr>
        <p:txBody>
          <a:bodyPr wrap="square">
            <a:spAutoFit/>
          </a:bodyPr>
          <a:lstStyle/>
          <a:p>
            <a:pPr eaLnBrk="0" hangingPunct="0">
              <a:buFont typeface="Arial" pitchFamily="34" charset="0"/>
              <a:buChar char="•"/>
            </a:pPr>
            <a:r>
              <a:rPr lang="nb-NO" dirty="0"/>
              <a:t> </a:t>
            </a:r>
            <a:r>
              <a:rPr lang="nb-NO" dirty="0" smtClean="0"/>
              <a:t>søknadsskjema </a:t>
            </a:r>
            <a:endParaRPr lang="nb-NO" dirty="0"/>
          </a:p>
          <a:p>
            <a:pPr eaLnBrk="0" hangingPunct="0">
              <a:buFont typeface="Arial" pitchFamily="34" charset="0"/>
              <a:buChar char="•"/>
            </a:pPr>
            <a:r>
              <a:rPr lang="nb-NO" dirty="0"/>
              <a:t> søknad(er</a:t>
            </a:r>
            <a:r>
              <a:rPr lang="nb-NO" dirty="0" smtClean="0"/>
              <a:t>) – maks 3</a:t>
            </a:r>
          </a:p>
          <a:p>
            <a:pPr eaLnBrk="0" hangingPunct="0">
              <a:buFont typeface="Arial" pitchFamily="34" charset="0"/>
              <a:buChar char="•"/>
            </a:pPr>
            <a:r>
              <a:rPr lang="nb-NO" dirty="0" smtClean="0"/>
              <a:t> CV</a:t>
            </a:r>
            <a:endParaRPr lang="nb-NO" dirty="0"/>
          </a:p>
          <a:p>
            <a:pPr eaLnBrk="0" hangingPunct="0">
              <a:buFont typeface="Arial" pitchFamily="34" charset="0"/>
              <a:buChar char="•"/>
            </a:pPr>
            <a:r>
              <a:rPr lang="nb-NO" dirty="0"/>
              <a:t> karakterutskrift</a:t>
            </a:r>
          </a:p>
          <a:p>
            <a:pPr eaLnBrk="0" hangingPunct="0">
              <a:buFont typeface="Arial" pitchFamily="34" charset="0"/>
              <a:buChar char="•"/>
            </a:pPr>
            <a:endParaRPr lang="nb-NO" dirty="0"/>
          </a:p>
          <a:p>
            <a:pPr eaLnBrk="0" hangingPunct="0"/>
            <a:r>
              <a:rPr lang="nb-NO" dirty="0"/>
              <a:t>Leveres til kontaktperson </a:t>
            </a:r>
            <a:r>
              <a:rPr lang="nb-NO" b="1" dirty="0"/>
              <a:t>innen </a:t>
            </a:r>
            <a:r>
              <a:rPr lang="nb-NO" b="1" dirty="0" smtClean="0"/>
              <a:t>1. oktober</a:t>
            </a:r>
            <a:br>
              <a:rPr lang="nb-NO" b="1" dirty="0" smtClean="0"/>
            </a:br>
            <a:r>
              <a:rPr lang="nb-NO" dirty="0" smtClean="0"/>
              <a:t>Svar på søknad fra stasjonene</a:t>
            </a:r>
            <a:br>
              <a:rPr lang="nb-NO" dirty="0" smtClean="0"/>
            </a:br>
            <a:r>
              <a:rPr lang="nb-NO" b="1" dirty="0" smtClean="0"/>
              <a:t>innen 1. november</a:t>
            </a:r>
            <a:endParaRPr lang="nb-NO" b="1" dirty="0"/>
          </a:p>
          <a:p>
            <a:pPr eaLnBrk="0" hangingPunct="0"/>
            <a:endParaRPr lang="nb-NO" dirty="0"/>
          </a:p>
          <a:p>
            <a:pPr eaLnBrk="0" hangingPunct="0"/>
            <a:r>
              <a:rPr lang="nb-NO" dirty="0" smtClean="0"/>
              <a:t>Kontaktperson for hvert emne står på emnesiden.</a:t>
            </a:r>
            <a:endParaRPr lang="nb-NO" dirty="0" smtClean="0"/>
          </a:p>
          <a:p>
            <a:pPr eaLnBrk="0" hangingPunct="0"/>
            <a:endParaRPr lang="nb-NO" dirty="0"/>
          </a:p>
          <a:p>
            <a:pPr eaLnBrk="0" hangingPunct="0"/>
            <a:endParaRPr lang="nb-NO" dirty="0"/>
          </a:p>
        </p:txBody>
      </p:sp>
      <p:pic>
        <p:nvPicPr>
          <p:cNvPr id="10" name="Content Placeholder 9" descr="bilde_soeknadsskjema.png"/>
          <p:cNvPicPr>
            <a:picLocks noGrp="1" noChangeAspect="1"/>
          </p:cNvPicPr>
          <p:nvPr>
            <p:ph idx="1"/>
          </p:nvPr>
        </p:nvPicPr>
        <p:blipFill>
          <a:blip r:embed="rId3"/>
          <a:stretch>
            <a:fillRect/>
          </a:stretch>
        </p:blipFill>
        <p:spPr>
          <a:xfrm>
            <a:off x="3995936" y="548680"/>
            <a:ext cx="4392488" cy="5911386"/>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Søknad og CV</a:t>
            </a:r>
            <a:endParaRPr lang="nb-NO" dirty="0"/>
          </a:p>
        </p:txBody>
      </p:sp>
      <p:sp>
        <p:nvSpPr>
          <p:cNvPr id="3" name="Content Placeholder 2"/>
          <p:cNvSpPr>
            <a:spLocks noGrp="1"/>
          </p:cNvSpPr>
          <p:nvPr>
            <p:ph idx="1"/>
          </p:nvPr>
        </p:nvSpPr>
        <p:spPr>
          <a:xfrm>
            <a:off x="990600" y="1772816"/>
            <a:ext cx="7696200" cy="4536504"/>
          </a:xfrm>
        </p:spPr>
        <p:txBody>
          <a:bodyPr/>
          <a:lstStyle/>
          <a:p>
            <a:r>
              <a:rPr lang="nb-NO" sz="2000" dirty="0" smtClean="0"/>
              <a:t>Presenter deg – </a:t>
            </a:r>
            <a:r>
              <a:rPr lang="nb-NO" sz="2000" b="1" dirty="0" smtClean="0"/>
              <a:t>hvem</a:t>
            </a:r>
            <a:r>
              <a:rPr lang="nb-NO" sz="2000" dirty="0" smtClean="0"/>
              <a:t> er du? </a:t>
            </a:r>
          </a:p>
          <a:p>
            <a:r>
              <a:rPr lang="nb-NO" sz="2000" dirty="0" smtClean="0"/>
              <a:t>Kompetanse – </a:t>
            </a:r>
            <a:r>
              <a:rPr lang="nb-NO" sz="2000" b="1" dirty="0" smtClean="0"/>
              <a:t>hva</a:t>
            </a:r>
            <a:r>
              <a:rPr lang="nb-NO" sz="2000" dirty="0" smtClean="0"/>
              <a:t> kan du bidra med?</a:t>
            </a:r>
          </a:p>
          <a:p>
            <a:r>
              <a:rPr lang="nb-NO" sz="2000" dirty="0" smtClean="0"/>
              <a:t>Motivasjon –</a:t>
            </a:r>
            <a:r>
              <a:rPr lang="nb-NO" sz="2000" b="1" dirty="0" smtClean="0"/>
              <a:t> hvorfor </a:t>
            </a:r>
            <a:r>
              <a:rPr lang="nb-NO" sz="2000" dirty="0" smtClean="0"/>
              <a:t>er du interessert i å hospitere på denne spesifikke arbeidsplassen? </a:t>
            </a:r>
          </a:p>
          <a:p>
            <a:r>
              <a:rPr lang="nb-NO" sz="2000" dirty="0" smtClean="0"/>
              <a:t>Tema/interesseområde for semesteroppgaven du skal skrive mens du hospiterer</a:t>
            </a:r>
          </a:p>
          <a:p>
            <a:r>
              <a:rPr lang="nb-NO" sz="2000" dirty="0" smtClean="0"/>
              <a:t>Søknad - maks en A4 side</a:t>
            </a:r>
          </a:p>
          <a:p>
            <a:r>
              <a:rPr lang="nb-NO" sz="2000" dirty="0" smtClean="0"/>
              <a:t>Alle formaliteter må være </a:t>
            </a:r>
            <a:r>
              <a:rPr lang="nb-NO" sz="2000" dirty="0" smtClean="0"/>
              <a:t>korrekte</a:t>
            </a:r>
          </a:p>
          <a:p>
            <a:r>
              <a:rPr lang="nb-NO" sz="2000" dirty="0" smtClean="0"/>
              <a:t>Ingen skrivefeil</a:t>
            </a:r>
          </a:p>
          <a:p>
            <a:r>
              <a:rPr lang="nb-NO" sz="2000" dirty="0" smtClean="0"/>
              <a:t>En søknad til hver utenriksstasjon </a:t>
            </a:r>
            <a:endParaRPr lang="nb-NO" sz="2000" dirty="0" smtClean="0"/>
          </a:p>
          <a:p>
            <a:pPr lvl="1"/>
            <a:endParaRPr lang="nb-NO" sz="2000" dirty="0" smtClean="0"/>
          </a:p>
          <a:p>
            <a:endParaRPr lang="nb-NO"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5488" y="0"/>
            <a:ext cx="4608512" cy="692696"/>
          </a:xfrm>
        </p:spPr>
        <p:txBody>
          <a:bodyPr/>
          <a:lstStyle/>
          <a:p>
            <a:r>
              <a:rPr lang="nb-NO" dirty="0" err="1" smtClean="0">
                <a:solidFill>
                  <a:srgbClr val="FF0000"/>
                </a:solidFill>
              </a:rPr>
              <a:t>uio.no/studier/karriere</a:t>
            </a:r>
            <a:r>
              <a:rPr lang="nb-NO" dirty="0" smtClean="0">
                <a:solidFill>
                  <a:srgbClr val="FF0000"/>
                </a:solidFill>
              </a:rPr>
              <a:t>/</a:t>
            </a:r>
            <a:endParaRPr lang="nb-NO" dirty="0">
              <a:solidFill>
                <a:srgbClr val="FF0000"/>
              </a:solidFill>
            </a:endParaRPr>
          </a:p>
        </p:txBody>
      </p:sp>
      <p:pic>
        <p:nvPicPr>
          <p:cNvPr id="1026" name="Picture 2"/>
          <p:cNvPicPr>
            <a:picLocks noChangeAspect="1" noChangeArrowheads="1"/>
          </p:cNvPicPr>
          <p:nvPr/>
        </p:nvPicPr>
        <p:blipFill>
          <a:blip r:embed="rId3"/>
          <a:srcRect/>
          <a:stretch>
            <a:fillRect/>
          </a:stretch>
        </p:blipFill>
        <p:spPr bwMode="auto">
          <a:xfrm>
            <a:off x="179512" y="620688"/>
            <a:ext cx="7278555" cy="607639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srcRect/>
          <a:stretch>
            <a:fillRect/>
          </a:stretch>
        </p:blipFill>
        <p:spPr bwMode="auto">
          <a:xfrm>
            <a:off x="251520" y="548680"/>
            <a:ext cx="7488832" cy="610478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a:xfrm>
            <a:off x="5490592" y="0"/>
            <a:ext cx="3653408" cy="692696"/>
          </a:xfrm>
        </p:spPr>
        <p:txBody>
          <a:bodyPr/>
          <a:lstStyle/>
          <a:p>
            <a:r>
              <a:rPr lang="nb-NO" dirty="0" err="1" smtClean="0">
                <a:solidFill>
                  <a:srgbClr val="FF0000"/>
                </a:solidFill>
              </a:rPr>
              <a:t>r</a:t>
            </a:r>
            <a:r>
              <a:rPr lang="nb-NO" dirty="0" err="1" smtClean="0">
                <a:solidFill>
                  <a:srgbClr val="FF0000"/>
                </a:solidFill>
              </a:rPr>
              <a:t>egjeringen.no/ud</a:t>
            </a:r>
            <a:endParaRPr lang="nb-NO" dirty="0">
              <a:solidFill>
                <a:srgbClr val="FF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nb-NO" dirty="0" smtClean="0"/>
              <a:t>Alternative hospitantplasser</a:t>
            </a:r>
          </a:p>
        </p:txBody>
      </p:sp>
      <p:sp>
        <p:nvSpPr>
          <p:cNvPr id="18435" name="Content Placeholder 2"/>
          <p:cNvSpPr>
            <a:spLocks noGrp="1"/>
          </p:cNvSpPr>
          <p:nvPr>
            <p:ph idx="1"/>
          </p:nvPr>
        </p:nvSpPr>
        <p:spPr>
          <a:xfrm>
            <a:off x="467544" y="1981200"/>
            <a:ext cx="8424936" cy="4114800"/>
          </a:xfrm>
        </p:spPr>
        <p:txBody>
          <a:bodyPr/>
          <a:lstStyle/>
          <a:p>
            <a:r>
              <a:rPr lang="nb-NO" sz="1800" b="1" dirty="0" smtClean="0"/>
              <a:t>Innovasjon Norge </a:t>
            </a:r>
            <a:r>
              <a:rPr lang="nb-NO" sz="1800" dirty="0" smtClean="0"/>
              <a:t>i Shanghai, Beijing, Moskva, Houston</a:t>
            </a:r>
            <a:endParaRPr lang="en-GB" sz="1800" dirty="0" smtClean="0"/>
          </a:p>
          <a:p>
            <a:r>
              <a:rPr lang="nb-NO" sz="1800" b="1" dirty="0" smtClean="0"/>
              <a:t>Den norske sjømannskirken </a:t>
            </a:r>
            <a:r>
              <a:rPr lang="nb-NO" sz="1800" dirty="0" smtClean="0"/>
              <a:t>i Dubai, San Francisco</a:t>
            </a:r>
            <a:endParaRPr lang="en-GB" sz="1800" b="1" dirty="0" smtClean="0"/>
          </a:p>
          <a:p>
            <a:pPr lvl="0"/>
            <a:r>
              <a:rPr lang="en-GB" sz="1800" b="1" dirty="0" smtClean="0"/>
              <a:t>Asociaciòn Civil para la Responsabilidad Social Amartya </a:t>
            </a:r>
            <a:r>
              <a:rPr lang="en-GB" sz="1800" dirty="0" smtClean="0"/>
              <a:t>i Buenos Aires</a:t>
            </a:r>
          </a:p>
          <a:p>
            <a:pPr lvl="0"/>
            <a:r>
              <a:rPr lang="en-GB" sz="1800" b="1" dirty="0" smtClean="0"/>
              <a:t>Institute of Social Studies Trust, India Habitat Centre </a:t>
            </a:r>
            <a:r>
              <a:rPr lang="en-GB" sz="1800" dirty="0" smtClean="0"/>
              <a:t>i New Dehli</a:t>
            </a:r>
          </a:p>
          <a:p>
            <a:pPr lvl="0"/>
            <a:r>
              <a:rPr lang="en-GB" sz="1800" b="1" dirty="0" smtClean="0"/>
              <a:t>Nanjing University – Chinese-Nordic Cultural Centre </a:t>
            </a:r>
            <a:r>
              <a:rPr lang="en-GB" sz="1800" dirty="0" smtClean="0"/>
              <a:t>i Nanjing</a:t>
            </a:r>
          </a:p>
          <a:p>
            <a:pPr lvl="0"/>
            <a:r>
              <a:rPr lang="en-GB" sz="1800" b="1" dirty="0" smtClean="0"/>
              <a:t>EF Education </a:t>
            </a:r>
            <a:r>
              <a:rPr lang="en-GB" sz="1800" dirty="0" smtClean="0"/>
              <a:t>i Tokyo</a:t>
            </a:r>
          </a:p>
          <a:p>
            <a:pPr lvl="0"/>
            <a:r>
              <a:rPr lang="en-GB" sz="1800" b="1" dirty="0" smtClean="0"/>
              <a:t>Redd Barna </a:t>
            </a:r>
            <a:r>
              <a:rPr lang="en-GB" sz="1800" dirty="0" smtClean="0"/>
              <a:t>i Kathmandu</a:t>
            </a:r>
          </a:p>
          <a:p>
            <a:pPr lvl="0"/>
            <a:r>
              <a:rPr lang="en-GB" sz="1800" b="1" dirty="0" smtClean="0"/>
              <a:t>Barentssekretariatet</a:t>
            </a:r>
            <a:r>
              <a:rPr lang="en-GB" sz="1800" dirty="0" smtClean="0"/>
              <a:t> i Arkhangelsk og Murmansk, Russland</a:t>
            </a:r>
          </a:p>
          <a:p>
            <a:pPr lvl="0"/>
            <a:r>
              <a:rPr lang="en-GB" sz="1800" b="1" dirty="0" smtClean="0"/>
              <a:t>Clean Energy Invest </a:t>
            </a:r>
            <a:r>
              <a:rPr lang="en-GB" sz="1800" dirty="0" smtClean="0"/>
              <a:t>i Batumi, Georgia</a:t>
            </a:r>
          </a:p>
          <a:p>
            <a:pPr lvl="0"/>
            <a:r>
              <a:rPr lang="en-GB" sz="1800" b="1" dirty="0" smtClean="0"/>
              <a:t>DNV </a:t>
            </a:r>
            <a:r>
              <a:rPr lang="en-GB" sz="1800" dirty="0" smtClean="0"/>
              <a:t>i Mexico City</a:t>
            </a:r>
          </a:p>
          <a:p>
            <a:pPr lvl="0"/>
            <a:r>
              <a:rPr lang="nb-NO" sz="1800" b="1" dirty="0" smtClean="0"/>
              <a:t>Flying Broom - </a:t>
            </a:r>
            <a:r>
              <a:rPr lang="nb-NO" sz="1800" dirty="0" smtClean="0"/>
              <a:t>Ankara</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nb-NO" dirty="0" smtClean="0"/>
              <a:t>Tidligere oppgavetitler</a:t>
            </a:r>
            <a:endParaRPr lang="nb-NO" dirty="0" smtClean="0"/>
          </a:p>
        </p:txBody>
      </p:sp>
      <p:sp>
        <p:nvSpPr>
          <p:cNvPr id="16387" name="Content Placeholder 2"/>
          <p:cNvSpPr>
            <a:spLocks noGrp="1"/>
          </p:cNvSpPr>
          <p:nvPr>
            <p:ph idx="1"/>
          </p:nvPr>
        </p:nvSpPr>
        <p:spPr/>
        <p:txBody>
          <a:bodyPr/>
          <a:lstStyle/>
          <a:p>
            <a:pPr eaLnBrk="1" hangingPunct="1"/>
            <a:r>
              <a:rPr lang="en-US" sz="1800" dirty="0" smtClean="0"/>
              <a:t>Accessing education in India . A case study of out-of-school children in an East Delhi Slum</a:t>
            </a:r>
          </a:p>
          <a:p>
            <a:pPr eaLnBrk="1" hangingPunct="1">
              <a:lnSpc>
                <a:spcPct val="150000"/>
              </a:lnSpc>
            </a:pPr>
            <a:r>
              <a:rPr lang="nb-NO" sz="1800" dirty="0" smtClean="0"/>
              <a:t>Pressefriheten i Ukraina under Janukovitsj - er den forverret?</a:t>
            </a:r>
          </a:p>
          <a:p>
            <a:pPr eaLnBrk="1" hangingPunct="1"/>
            <a:r>
              <a:rPr lang="en-US" sz="1800" dirty="0" smtClean="0"/>
              <a:t>NGOs in Arkhangelsk - Coping in the civil sector after the 2006 NGO law</a:t>
            </a:r>
          </a:p>
          <a:p>
            <a:pPr eaLnBrk="1" hangingPunct="1"/>
            <a:r>
              <a:rPr lang="en-US" sz="1800" dirty="0" smtClean="0"/>
              <a:t>China’s Carbon Emission and Energy Policies; addressing climate change</a:t>
            </a:r>
          </a:p>
          <a:p>
            <a:pPr eaLnBrk="1" hangingPunct="1"/>
            <a:r>
              <a:rPr lang="nb-NO" sz="1800" dirty="0" smtClean="0"/>
              <a:t>Bosnia-Hercegovinas </a:t>
            </a:r>
            <a:r>
              <a:rPr lang="nb-NO" sz="1800" dirty="0" smtClean="0"/>
              <a:t>forhold til Tyrkia</a:t>
            </a:r>
            <a:endParaRPr lang="en-US" sz="1800" dirty="0" smtClean="0"/>
          </a:p>
          <a:p>
            <a:r>
              <a:rPr lang="en-US" sz="1800" dirty="0" smtClean="0"/>
              <a:t>Newspapers as platforms for political discussion. A content analysis of news coverage of the 2013 Philippine General Election</a:t>
            </a:r>
            <a:r>
              <a:rPr lang="en-US" sz="1800" dirty="0" smtClean="0"/>
              <a:t>.</a:t>
            </a:r>
            <a:endParaRPr lang="nb-NO" sz="1800" b="1" dirty="0" smtClean="0"/>
          </a:p>
          <a:p>
            <a:r>
              <a:rPr lang="nb-NO" sz="1800" dirty="0" smtClean="0"/>
              <a:t>Visuelle Sosiale Medier: Hvilke sosiale medier kan sies å egne seg best for </a:t>
            </a:r>
            <a:r>
              <a:rPr lang="nb-NO" sz="1800" dirty="0" smtClean="0"/>
              <a:t>å kommunisere </a:t>
            </a:r>
            <a:r>
              <a:rPr lang="nb-NO" sz="1800" dirty="0" smtClean="0"/>
              <a:t>om visuelt materiale og hvordan bør en gå fram når en </a:t>
            </a:r>
            <a:r>
              <a:rPr lang="nb-NO" sz="1800" dirty="0" smtClean="0"/>
              <a:t>bruker disse</a:t>
            </a:r>
            <a:r>
              <a:rPr lang="nb-NO" sz="1800" dirty="0" smtClean="0"/>
              <a:t>?</a:t>
            </a:r>
            <a:endParaRPr lang="nb-NO" sz="1800" b="1" dirty="0" smtClean="0"/>
          </a:p>
          <a:p>
            <a:pPr eaLnBrk="1" hangingPunct="1"/>
            <a:endParaRPr lang="nb-NO"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nb-NO" smtClean="0"/>
              <a:t>Viktige datoer</a:t>
            </a:r>
          </a:p>
        </p:txBody>
      </p:sp>
      <p:sp>
        <p:nvSpPr>
          <p:cNvPr id="19459" name="Content Placeholder 2"/>
          <p:cNvSpPr>
            <a:spLocks noGrp="1"/>
          </p:cNvSpPr>
          <p:nvPr>
            <p:ph idx="1"/>
          </p:nvPr>
        </p:nvSpPr>
        <p:spPr>
          <a:xfrm>
            <a:off x="467544" y="1981200"/>
            <a:ext cx="8219256" cy="4256112"/>
          </a:xfrm>
        </p:spPr>
        <p:txBody>
          <a:bodyPr/>
          <a:lstStyle/>
          <a:p>
            <a:pPr eaLnBrk="1" hangingPunct="1">
              <a:lnSpc>
                <a:spcPct val="150000"/>
              </a:lnSpc>
              <a:buFont typeface="Wingdings" pitchFamily="2" charset="2"/>
              <a:buChar char="Ø"/>
            </a:pPr>
            <a:r>
              <a:rPr lang="nb-NO" sz="2400" dirty="0" smtClean="0"/>
              <a:t>1. oktober – søknadsfrist for utreise våren 2014</a:t>
            </a:r>
          </a:p>
          <a:p>
            <a:pPr eaLnBrk="1" hangingPunct="1">
              <a:lnSpc>
                <a:spcPct val="150000"/>
              </a:lnSpc>
              <a:buFont typeface="Wingdings" pitchFamily="2" charset="2"/>
              <a:buChar char="Ø"/>
            </a:pPr>
            <a:r>
              <a:rPr lang="nb-NO" sz="2400" dirty="0" smtClean="0"/>
              <a:t> 1. november -  svar på søknad fra UD</a:t>
            </a:r>
          </a:p>
          <a:p>
            <a:pPr eaLnBrk="1" hangingPunct="1">
              <a:lnSpc>
                <a:spcPct val="150000"/>
              </a:lnSpc>
              <a:buFont typeface="Wingdings" pitchFamily="2" charset="2"/>
              <a:buChar char="Ø"/>
            </a:pPr>
            <a:r>
              <a:rPr lang="nb-NO" sz="2400" dirty="0" smtClean="0"/>
              <a:t> 1. desember –  ferdig kontrakt alternativ arbeidsplass</a:t>
            </a:r>
          </a:p>
          <a:p>
            <a:pPr eaLnBrk="1" hangingPunct="1">
              <a:lnSpc>
                <a:spcPct val="150000"/>
              </a:lnSpc>
              <a:buFont typeface="Wingdings" pitchFamily="2" charset="2"/>
              <a:buChar char="Ø"/>
            </a:pPr>
            <a:r>
              <a:rPr lang="nb-NO" sz="2400" dirty="0" smtClean="0"/>
              <a:t> Desember – obligatorisk seminar for alle utreisende</a:t>
            </a:r>
          </a:p>
          <a:p>
            <a:pPr eaLnBrk="1" hangingPunct="1">
              <a:lnSpc>
                <a:spcPct val="150000"/>
              </a:lnSpc>
              <a:buFont typeface="Wingdings" pitchFamily="2" charset="2"/>
              <a:buChar char="Ø"/>
            </a:pPr>
            <a:r>
              <a:rPr lang="nb-NO" sz="2400" dirty="0" smtClean="0"/>
              <a:t> Medio januar - utreise</a:t>
            </a:r>
          </a:p>
          <a:p>
            <a:pPr eaLnBrk="1" hangingPunct="1">
              <a:lnSpc>
                <a:spcPct val="150000"/>
              </a:lnSpc>
              <a:buFont typeface="Wingdings" pitchFamily="2" charset="2"/>
              <a:buChar char="Ø"/>
            </a:pPr>
            <a:r>
              <a:rPr lang="nb-NO" sz="2400" dirty="0" smtClean="0"/>
              <a:t> 1. juni – innleveringsfrist for semesteroppgave</a:t>
            </a:r>
          </a:p>
          <a:p>
            <a:pPr eaLnBrk="1" hangingPunct="1"/>
            <a:endParaRPr lang="nb-NO" sz="24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Medievitenskap og journalistikk</a:t>
            </a:r>
            <a:endParaRPr lang="nb-NO" dirty="0"/>
          </a:p>
        </p:txBody>
      </p:sp>
      <p:sp>
        <p:nvSpPr>
          <p:cNvPr id="3" name="Content Placeholder 2"/>
          <p:cNvSpPr>
            <a:spLocks noGrp="1"/>
          </p:cNvSpPr>
          <p:nvPr>
            <p:ph idx="1"/>
          </p:nvPr>
        </p:nvSpPr>
        <p:spPr/>
        <p:txBody>
          <a:bodyPr/>
          <a:lstStyle/>
          <a:p>
            <a:pPr>
              <a:buNone/>
            </a:pPr>
            <a:r>
              <a:rPr lang="nb-NO" dirty="0" smtClean="0"/>
              <a:t>Hva slags arbeidsoppgaver?</a:t>
            </a:r>
          </a:p>
          <a:p>
            <a:r>
              <a:rPr lang="nb-NO" dirty="0" smtClean="0"/>
              <a:t>Bredt, allsidig informasjonsarbeid</a:t>
            </a:r>
          </a:p>
          <a:p>
            <a:r>
              <a:rPr lang="nb-NO" dirty="0" smtClean="0"/>
              <a:t>Journalistisk arbeid</a:t>
            </a:r>
          </a:p>
          <a:p>
            <a:r>
              <a:rPr lang="nb-NO" dirty="0" smtClean="0"/>
              <a:t>Informasjon og samfunnskontakt </a:t>
            </a:r>
          </a:p>
          <a:p>
            <a:r>
              <a:rPr lang="nb-NO" dirty="0" smtClean="0"/>
              <a:t>Medieanalyse</a:t>
            </a:r>
          </a:p>
          <a:p>
            <a:r>
              <a:rPr lang="nb-NO" dirty="0" smtClean="0"/>
              <a:t>Innsikt i informasjonsarbeid på bred basis</a:t>
            </a:r>
          </a:p>
          <a:p>
            <a:r>
              <a:rPr lang="nb-NO" dirty="0" smtClean="0"/>
              <a:t>Evaluering av informasjonsarbeidet til </a:t>
            </a:r>
            <a:r>
              <a:rPr lang="nb-NO" dirty="0" smtClean="0"/>
              <a:t>stasjonen</a:t>
            </a:r>
            <a:endParaRPr lang="nb-NO" dirty="0" smtClean="0"/>
          </a:p>
          <a:p>
            <a:pPr>
              <a:buNone/>
            </a:pPr>
            <a:endParaRPr lang="nb-NO" dirty="0" smtClean="0"/>
          </a:p>
          <a:p>
            <a:pPr>
              <a:buNone/>
            </a:pPr>
            <a:endParaRPr lang="nb-NO" dirty="0"/>
          </a:p>
        </p:txBody>
      </p:sp>
    </p:spTree>
  </p:cSld>
  <p:clrMapOvr>
    <a:masterClrMapping/>
  </p:clrMapOvr>
</p:sld>
</file>

<file path=ppt/theme/theme1.xml><?xml version="1.0" encoding="utf-8"?>
<a:theme xmlns:a="http://schemas.openxmlformats.org/drawingml/2006/main" name="2011_PPP-mal">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ヒラギノ角ゴ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ヒラギノ角ゴ Pro W3" charset="-128"/>
            <a:cs typeface="ヒラギノ角ゴ Pro W3"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2011_PPP-mal</Template>
  <TotalTime>1314</TotalTime>
  <Words>1226</Words>
  <Application>Microsoft Office PowerPoint</Application>
  <PresentationFormat>On-screen Show (4:3)</PresentationFormat>
  <Paragraphs>103</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2011_PPP-mal</vt:lpstr>
      <vt:lpstr>Slide 1</vt:lpstr>
      <vt:lpstr>  Søknaden   </vt:lpstr>
      <vt:lpstr>Søknad og CV</vt:lpstr>
      <vt:lpstr>uio.no/studier/karriere/</vt:lpstr>
      <vt:lpstr>regjeringen.no/ud</vt:lpstr>
      <vt:lpstr>Alternative hospitantplasser</vt:lpstr>
      <vt:lpstr>Tidligere oppgavetitler</vt:lpstr>
      <vt:lpstr>Viktige datoer</vt:lpstr>
      <vt:lpstr>Medievitenskap og journalistikk</vt:lpstr>
      <vt:lpstr>EAS og AAS</vt:lpstr>
    </vt:vector>
  </TitlesOfParts>
  <Company>Universitetet i Oslo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AAS4900, EAS4900, JOUR4900</dc:title>
  <dc:creator>annelsa</dc:creator>
  <cp:lastModifiedBy>hannede</cp:lastModifiedBy>
  <cp:revision>84</cp:revision>
  <dcterms:created xsi:type="dcterms:W3CDTF">2011-01-25T10:36:54Z</dcterms:created>
  <dcterms:modified xsi:type="dcterms:W3CDTF">2013-09-12T12:54:18Z</dcterms:modified>
</cp:coreProperties>
</file>