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256" r:id="rId2"/>
    <p:sldId id="262" r:id="rId3"/>
    <p:sldId id="263" r:id="rId4"/>
    <p:sldId id="265" r:id="rId5"/>
    <p:sldId id="276" r:id="rId6"/>
    <p:sldId id="274" r:id="rId7"/>
    <p:sldId id="275" r:id="rId8"/>
    <p:sldId id="266" r:id="rId9"/>
    <p:sldId id="268" r:id="rId10"/>
    <p:sldId id="269" r:id="rId11"/>
    <p:sldId id="267" r:id="rId12"/>
    <p:sldId id="272" r:id="rId13"/>
    <p:sldId id="270" r:id="rId14"/>
  </p:sldIdLst>
  <p:sldSz cx="9144000" cy="6858000" type="screen4x3"/>
  <p:notesSz cx="9931400" cy="67945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134" d="100"/>
          <a:sy n="134" d="100"/>
        </p:scale>
        <p:origin x="330" y="546"/>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8" d="100"/>
          <a:sy n="128" d="100"/>
        </p:scale>
        <p:origin x="-450" y="-96"/>
      </p:cViewPr>
      <p:guideLst>
        <p:guide orient="horz" pos="2140"/>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3606" cy="339725"/>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5625497" y="0"/>
            <a:ext cx="4303606" cy="339725"/>
          </a:xfrm>
          <a:prstGeom prst="rect">
            <a:avLst/>
          </a:prstGeom>
        </p:spPr>
        <p:txBody>
          <a:bodyPr vert="horz" lIns="91440" tIns="45720" rIns="91440" bIns="45720" rtlCol="0"/>
          <a:lstStyle>
            <a:lvl1pPr algn="r">
              <a:defRPr sz="1200"/>
            </a:lvl1pPr>
          </a:lstStyle>
          <a:p>
            <a:pPr>
              <a:defRPr/>
            </a:pPr>
            <a:fld id="{F37E7FD2-60A2-2347-8957-AD7EC32285D4}" type="datetime1">
              <a:rPr lang="nb-NO"/>
              <a:pPr>
                <a:defRPr/>
              </a:pPr>
              <a:t>31.03.2016</a:t>
            </a:fld>
            <a:endParaRPr lang="nb-NO"/>
          </a:p>
        </p:txBody>
      </p:sp>
      <p:sp>
        <p:nvSpPr>
          <p:cNvPr id="4" name="Footer Placeholder 3"/>
          <p:cNvSpPr>
            <a:spLocks noGrp="1"/>
          </p:cNvSpPr>
          <p:nvPr>
            <p:ph type="ftr" sz="quarter" idx="2"/>
          </p:nvPr>
        </p:nvSpPr>
        <p:spPr>
          <a:xfrm>
            <a:off x="1" y="6453596"/>
            <a:ext cx="4303606" cy="339725"/>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5625497" y="6453596"/>
            <a:ext cx="4303606" cy="339725"/>
          </a:xfrm>
          <a:prstGeom prst="rect">
            <a:avLst/>
          </a:prstGeom>
        </p:spPr>
        <p:txBody>
          <a:bodyPr vert="horz" lIns="91440" tIns="45720" rIns="91440" bIns="45720" rtlCol="0" anchor="b"/>
          <a:lstStyle>
            <a:lvl1pPr algn="r">
              <a:defRPr sz="1200"/>
            </a:lvl1pPr>
          </a:lstStyle>
          <a:p>
            <a:pPr>
              <a:defRPr/>
            </a:pPr>
            <a:fld id="{BA454F54-B5E2-1C4E-B0F2-36DBC3921642}" type="slidenum">
              <a:rPr lang="nb-NO"/>
              <a:pPr>
                <a:defRPr/>
              </a:pPr>
              <a:t>‹#›</a:t>
            </a:fld>
            <a:endParaRPr lang="nb-NO"/>
          </a:p>
        </p:txBody>
      </p:sp>
    </p:spTree>
    <p:extLst>
      <p:ext uri="{BB962C8B-B14F-4D97-AF65-F5344CB8AC3E}">
        <p14:creationId xmlns:p14="http://schemas.microsoft.com/office/powerpoint/2010/main" val="5185843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3606" cy="339725"/>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idx="1"/>
          </p:nvPr>
        </p:nvSpPr>
        <p:spPr>
          <a:xfrm>
            <a:off x="5625497" y="0"/>
            <a:ext cx="4303606" cy="339725"/>
          </a:xfrm>
          <a:prstGeom prst="rect">
            <a:avLst/>
          </a:prstGeom>
        </p:spPr>
        <p:txBody>
          <a:bodyPr vert="horz" lIns="91440" tIns="45720" rIns="91440" bIns="45720" rtlCol="0"/>
          <a:lstStyle>
            <a:lvl1pPr algn="r">
              <a:defRPr sz="1200"/>
            </a:lvl1pPr>
          </a:lstStyle>
          <a:p>
            <a:pPr>
              <a:defRPr/>
            </a:pPr>
            <a:fld id="{87C49025-E474-284B-A32A-FFC99EA04076}" type="datetime1">
              <a:rPr lang="nb-NO"/>
              <a:pPr>
                <a:defRPr/>
              </a:pPr>
              <a:t>31.03.2016</a:t>
            </a:fld>
            <a:endParaRPr lang="nb-NO"/>
          </a:p>
        </p:txBody>
      </p:sp>
      <p:sp>
        <p:nvSpPr>
          <p:cNvPr id="4" name="Slide Image Placeholder 3"/>
          <p:cNvSpPr>
            <a:spLocks noGrp="1" noRot="1" noChangeAspect="1"/>
          </p:cNvSpPr>
          <p:nvPr>
            <p:ph type="sldImg" idx="2"/>
          </p:nvPr>
        </p:nvSpPr>
        <p:spPr>
          <a:xfrm>
            <a:off x="3267075" y="509588"/>
            <a:ext cx="3397250" cy="2547937"/>
          </a:xfrm>
          <a:prstGeom prst="rect">
            <a:avLst/>
          </a:prstGeom>
          <a:noFill/>
          <a:ln w="12700">
            <a:solidFill>
              <a:prstClr val="black"/>
            </a:solidFill>
          </a:ln>
        </p:spPr>
        <p:txBody>
          <a:bodyPr vert="horz" lIns="91440" tIns="45720" rIns="91440" bIns="45720" rtlCol="0" anchor="ctr"/>
          <a:lstStyle/>
          <a:p>
            <a:pPr lvl="0"/>
            <a:endParaRPr lang="nb-NO" noProof="0" smtClean="0"/>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normAutofit/>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6" name="Footer Placeholder 5"/>
          <p:cNvSpPr>
            <a:spLocks noGrp="1"/>
          </p:cNvSpPr>
          <p:nvPr>
            <p:ph type="ftr" sz="quarter" idx="4"/>
          </p:nvPr>
        </p:nvSpPr>
        <p:spPr>
          <a:xfrm>
            <a:off x="1" y="6453596"/>
            <a:ext cx="4303606" cy="339725"/>
          </a:xfrm>
          <a:prstGeom prst="rect">
            <a:avLst/>
          </a:prstGeom>
        </p:spPr>
        <p:txBody>
          <a:bodyPr vert="horz" lIns="91440" tIns="45720" rIns="91440" bIns="45720" rtlCol="0" anchor="b"/>
          <a:lstStyle>
            <a:lvl1pPr algn="l">
              <a:defRPr sz="1200"/>
            </a:lvl1pPr>
          </a:lstStyle>
          <a:p>
            <a:pPr>
              <a:defRPr/>
            </a:pPr>
            <a:endParaRPr lang="nb-NO"/>
          </a:p>
        </p:txBody>
      </p:sp>
      <p:sp>
        <p:nvSpPr>
          <p:cNvPr id="7" name="Slide Number Placeholder 6"/>
          <p:cNvSpPr>
            <a:spLocks noGrp="1"/>
          </p:cNvSpPr>
          <p:nvPr>
            <p:ph type="sldNum" sz="quarter" idx="5"/>
          </p:nvPr>
        </p:nvSpPr>
        <p:spPr>
          <a:xfrm>
            <a:off x="5625497" y="6453596"/>
            <a:ext cx="4303606" cy="339725"/>
          </a:xfrm>
          <a:prstGeom prst="rect">
            <a:avLst/>
          </a:prstGeom>
        </p:spPr>
        <p:txBody>
          <a:bodyPr vert="horz" lIns="91440" tIns="45720" rIns="91440" bIns="45720" rtlCol="0" anchor="b"/>
          <a:lstStyle>
            <a:lvl1pPr algn="r">
              <a:defRPr sz="1200"/>
            </a:lvl1pPr>
          </a:lstStyle>
          <a:p>
            <a:pPr>
              <a:defRPr/>
            </a:pPr>
            <a:fld id="{7D89FFAB-C095-6543-8C84-128ADA08C8F6}" type="slidenum">
              <a:rPr lang="nb-NO"/>
              <a:pPr>
                <a:defRPr/>
              </a:pPr>
              <a:t>‹#›</a:t>
            </a:fld>
            <a:endParaRPr lang="nb-NO"/>
          </a:p>
        </p:txBody>
      </p:sp>
    </p:spTree>
    <p:extLst>
      <p:ext uri="{BB962C8B-B14F-4D97-AF65-F5344CB8AC3E}">
        <p14:creationId xmlns:p14="http://schemas.microsoft.com/office/powerpoint/2010/main" val="2104404412"/>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Grunnet situasjonen i Egypt har instituttet besluttet å ikke sende studenter</a:t>
            </a:r>
            <a:r>
              <a:rPr lang="nb-NO" baseline="0" dirty="0" smtClean="0"/>
              <a:t> på obligatorisk utenlandsopphold til Kairo i år. ILI ønsker å tilby studenter som er interessert et tilsvarende tilbud et annet sted, og med god hjelp fra Aimen Hassanien som var her i februar har vi fått til et tilsvarende tilbud i Muscat, Oman. </a:t>
            </a:r>
            <a:endParaRPr lang="en-GB" dirty="0"/>
          </a:p>
        </p:txBody>
      </p:sp>
    </p:spTree>
    <p:extLst>
      <p:ext uri="{BB962C8B-B14F-4D97-AF65-F5344CB8AC3E}">
        <p14:creationId xmlns:p14="http://schemas.microsoft.com/office/powerpoint/2010/main" val="3131410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4904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33848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1905000"/>
            <a:ext cx="6934200" cy="1143000"/>
          </a:xfrm>
        </p:spPr>
        <p:txBody>
          <a:bodyPr anchor="b"/>
          <a:lstStyle>
            <a:lvl1pPr>
              <a:defRPr sz="2000">
                <a:solidFill>
                  <a:schemeClr val="bg2"/>
                </a:solidFill>
              </a:defRPr>
            </a:lvl1pPr>
          </a:lstStyle>
          <a:p>
            <a:r>
              <a:rPr lang="en-US" smtClean="0"/>
              <a:t>Click to edit Master title style</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baseline="0">
                <a:latin typeface="Arial"/>
                <a:cs typeface="Aria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5240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endParaRPr lang="nb-NO"/>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pPr>
              <a:defRPr/>
            </a:pPr>
            <a:fld id="{3C26FCA0-D068-AD41-9747-1F1C28845715}" type="slidenum">
              <a:rPr lang="nb-NO"/>
              <a:pPr>
                <a:defRPr/>
              </a:pPr>
              <a:t>‹#›</a:t>
            </a:fld>
            <a:endParaRPr lang="nb-NO"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defRPr>
            </a:lvl1pPr>
          </a:lstStyle>
          <a:p>
            <a:pPr>
              <a:defRPr/>
            </a:pPr>
            <a:fld id="{E6AA104A-A36C-8249-8C23-C048F7142094}" type="datetime1">
              <a:rPr lang="nb-NO"/>
              <a:pPr>
                <a:defRPr/>
              </a:pPr>
              <a:t>31.03.2016</a:t>
            </a:fld>
            <a:endParaRPr lang="nb-NO" dirty="0"/>
          </a:p>
        </p:txBody>
      </p:sp>
      <p:pic>
        <p:nvPicPr>
          <p:cNvPr id="11" name="Picture 10" descr="HF_IKOS_A.png"/>
          <p:cNvPicPr>
            <a:picLocks noChangeAspect="1"/>
          </p:cNvPicPr>
          <p:nvPr/>
        </p:nvPicPr>
        <p:blipFill>
          <a:blip r:embed="rId13"/>
          <a:stretch>
            <a:fillRect/>
          </a:stretch>
        </p:blipFill>
        <p:spPr>
          <a:xfrm>
            <a:off x="304800" y="228600"/>
            <a:ext cx="4727654" cy="350065"/>
          </a:xfrm>
          <a:prstGeom prst="rect">
            <a:avLst/>
          </a:prstGeom>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io.no/studier/emner/hf/ikos/ARA2110/obligatorisk-opphold-i-utlandet-.html"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blogg.uio.no/hf/reiseblogg/"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mailto:misra@qasid.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mailto:ahassanien@ihcairo.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lanekassen.no/"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363" name="Subtitle 6"/>
          <p:cNvSpPr>
            <a:spLocks noGrp="1"/>
          </p:cNvSpPr>
          <p:nvPr>
            <p:ph type="subTitle" sz="quarter" idx="1"/>
          </p:nvPr>
        </p:nvSpPr>
        <p:spPr>
          <a:xfrm>
            <a:off x="500034" y="3000372"/>
            <a:ext cx="8215370" cy="2660876"/>
          </a:xfrm>
        </p:spPr>
        <p:txBody>
          <a:bodyPr/>
          <a:lstStyle/>
          <a:p>
            <a:r>
              <a:rPr lang="nb-NO" sz="2400" dirty="0" smtClean="0">
                <a:latin typeface="Arial" charset="0"/>
                <a:ea typeface="Arial" charset="0"/>
                <a:cs typeface="Arial" charset="0"/>
              </a:rPr>
              <a:t>	</a:t>
            </a:r>
            <a:endParaRPr lang="nb-NO" sz="2400" dirty="0" smtClean="0"/>
          </a:p>
          <a:p>
            <a:pPr algn="ctr" eaLnBrk="1" hangingPunct="1"/>
            <a:r>
              <a:rPr lang="nb-NO" sz="4400" dirty="0" smtClean="0">
                <a:latin typeface="Arial" charset="0"/>
                <a:ea typeface="Arial" charset="0"/>
                <a:cs typeface="Arial" charset="0"/>
              </a:rPr>
              <a:t>Utenlandsopphold</a:t>
            </a:r>
            <a:endParaRPr lang="nb-NO" sz="3600" dirty="0">
              <a:latin typeface="Arial" charset="0"/>
              <a:ea typeface="Arial" charset="0"/>
              <a:cs typeface="Arial" charset="0"/>
            </a:endParaRPr>
          </a:p>
          <a:p>
            <a:pPr algn="ctr" eaLnBrk="1" hangingPunct="1"/>
            <a:r>
              <a:rPr lang="nb-NO" sz="3600" dirty="0" smtClean="0">
                <a:latin typeface="Arial" charset="0"/>
                <a:ea typeface="Arial" charset="0"/>
                <a:cs typeface="Arial" charset="0"/>
              </a:rPr>
              <a:t>Midtøstenstudier med arabisk </a:t>
            </a:r>
          </a:p>
          <a:p>
            <a:pPr algn="ctr"/>
            <a:r>
              <a:rPr lang="nb-NO" sz="2000" dirty="0" smtClean="0">
                <a:latin typeface="Arial" charset="0"/>
                <a:ea typeface="Arial" charset="0"/>
                <a:cs typeface="Arial" charset="0"/>
              </a:rPr>
              <a:t>(</a:t>
            </a:r>
            <a:r>
              <a:rPr lang="nb-NO" sz="2000" dirty="0" smtClean="0">
                <a:latin typeface="Arial" charset="0"/>
                <a:ea typeface="Arial" charset="0"/>
                <a:cs typeface="Arial" charset="0"/>
                <a:hlinkClick r:id="rId3"/>
              </a:rPr>
              <a:t>http</a:t>
            </a:r>
            <a:r>
              <a:rPr lang="nb-NO" sz="2000" dirty="0">
                <a:latin typeface="Arial" charset="0"/>
                <a:ea typeface="Arial" charset="0"/>
                <a:cs typeface="Arial" charset="0"/>
                <a:hlinkClick r:id="rId3"/>
              </a:rPr>
              <a:t>://www.uio.no/studier/emner/hf/ikos/ARA2110/obligatorisk-opphold-i-utlandet-.</a:t>
            </a:r>
            <a:r>
              <a:rPr lang="nb-NO" sz="2000" dirty="0" smtClean="0">
                <a:latin typeface="Arial" charset="0"/>
                <a:ea typeface="Arial" charset="0"/>
                <a:cs typeface="Arial" charset="0"/>
                <a:hlinkClick r:id="rId3"/>
              </a:rPr>
              <a:t>html</a:t>
            </a:r>
            <a:r>
              <a:rPr lang="nb-NO" sz="2000" dirty="0" smtClean="0">
                <a:latin typeface="Arial" charset="0"/>
                <a:ea typeface="Arial" charset="0"/>
                <a:cs typeface="Arial" charset="0"/>
              </a:rPr>
              <a:t>)</a:t>
            </a:r>
          </a:p>
          <a:p>
            <a:pPr algn="ctr"/>
            <a:endParaRPr lang="nb-NO" sz="2000" dirty="0">
              <a:latin typeface="Arial" charset="0"/>
              <a:ea typeface="Arial" charset="0"/>
              <a:cs typeface="Arial" charset="0"/>
            </a:endParaRPr>
          </a:p>
        </p:txBody>
      </p:sp>
      <p:sp>
        <p:nvSpPr>
          <p:cNvPr id="4" name="Title 1"/>
          <p:cNvSpPr txBox="1">
            <a:spLocks/>
          </p:cNvSpPr>
          <p:nvPr/>
        </p:nvSpPr>
        <p:spPr bwMode="auto">
          <a:xfrm>
            <a:off x="500034" y="2285992"/>
            <a:ext cx="7696200" cy="71096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2800" b="1" i="0" u="none" strike="noStrike" kern="0" cap="none" spc="0" normalizeH="0" baseline="0" noProof="0" dirty="0" smtClean="0">
                <a:ln>
                  <a:noFill/>
                </a:ln>
                <a:solidFill>
                  <a:schemeClr val="bg2"/>
                </a:solidFill>
                <a:effectLst/>
                <a:uLnTx/>
                <a:uFillTx/>
                <a:latin typeface="+mj-lt"/>
                <a:ea typeface="+mj-ea"/>
                <a:cs typeface="+mj-cs"/>
              </a:rPr>
              <a:t>Asia- og Midtøsten-studier</a:t>
            </a:r>
            <a:endParaRPr kumimoji="0" lang="nb-NO" sz="2800" b="1" i="0" u="none" strike="noStrike" kern="0" cap="none" spc="0" normalizeH="0" baseline="0" noProof="0" dirty="0">
              <a:ln>
                <a:noFill/>
              </a:ln>
              <a:solidFill>
                <a:schemeClr val="bg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928662" y="1928802"/>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2800" b="1" i="0" u="none" strike="noStrike" kern="0" cap="none" spc="0" normalizeH="0" baseline="0" noProof="0" dirty="0" smtClean="0">
                <a:ln>
                  <a:noFill/>
                </a:ln>
                <a:solidFill>
                  <a:schemeClr val="bg2"/>
                </a:solidFill>
                <a:effectLst/>
                <a:uLnTx/>
                <a:uFillTx/>
                <a:latin typeface="+mj-lt"/>
                <a:ea typeface="+mj-ea"/>
                <a:cs typeface="+mj-cs"/>
              </a:rPr>
              <a:t>Forberedelser: </a:t>
            </a:r>
            <a:r>
              <a:rPr kumimoji="0" lang="nb-NO" sz="2800" b="1" u="none" strike="noStrike" kern="0" cap="none" spc="0" normalizeH="0" baseline="0" noProof="0" dirty="0" smtClean="0">
                <a:ln>
                  <a:noFill/>
                </a:ln>
                <a:solidFill>
                  <a:schemeClr val="bg2"/>
                </a:solidFill>
                <a:effectLst/>
                <a:uLnTx/>
                <a:uFillTx/>
                <a:latin typeface="+mj-lt"/>
                <a:ea typeface="+mj-ea"/>
                <a:cs typeface="+mj-cs"/>
              </a:rPr>
              <a:t>Ditt </a:t>
            </a:r>
            <a:r>
              <a:rPr kumimoji="0" lang="nb-NO" sz="2800" b="1" i="0" u="none" strike="noStrike" kern="0" cap="none" spc="0" normalizeH="0" baseline="0" noProof="0" dirty="0" smtClean="0">
                <a:ln>
                  <a:noFill/>
                </a:ln>
                <a:solidFill>
                  <a:schemeClr val="bg2"/>
                </a:solidFill>
                <a:effectLst/>
                <a:uLnTx/>
                <a:uFillTx/>
                <a:latin typeface="+mj-lt"/>
                <a:ea typeface="+mj-ea"/>
                <a:cs typeface="+mj-cs"/>
              </a:rPr>
              <a:t>ansvar</a:t>
            </a:r>
            <a:endParaRPr kumimoji="0" lang="nb-NO" sz="2800" b="1" i="0" u="none" strike="noStrike" kern="0" cap="none" spc="0" normalizeH="0" baseline="0" noProof="0" dirty="0">
              <a:ln>
                <a:noFill/>
              </a:ln>
              <a:solidFill>
                <a:schemeClr val="bg2"/>
              </a:solidFill>
              <a:effectLst/>
              <a:uLnTx/>
              <a:uFillTx/>
              <a:latin typeface="+mj-lt"/>
              <a:ea typeface="+mj-ea"/>
              <a:cs typeface="+mj-cs"/>
            </a:endParaRPr>
          </a:p>
        </p:txBody>
      </p:sp>
      <p:sp>
        <p:nvSpPr>
          <p:cNvPr id="10" name="Title 1"/>
          <p:cNvSpPr txBox="1">
            <a:spLocks/>
          </p:cNvSpPr>
          <p:nvPr/>
        </p:nvSpPr>
        <p:spPr bwMode="auto">
          <a:xfrm>
            <a:off x="1142976" y="3143248"/>
            <a:ext cx="8001056" cy="28060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nb-NO" b="1" i="0" u="none" strike="noStrike" kern="0" cap="none" spc="0" normalizeH="0" baseline="0" noProof="0" dirty="0" smtClean="0">
              <a:ln>
                <a:noFill/>
              </a:ln>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tabLst/>
              <a:defRPr/>
            </a:pPr>
            <a:r>
              <a:rPr kumimoji="0" lang="nb-NO" b="1" i="0" u="none" strike="noStrike" kern="0" cap="none" spc="0" normalizeH="0" baseline="0" noProof="0" dirty="0" smtClean="0">
                <a:ln>
                  <a:noFill/>
                </a:ln>
                <a:effectLst/>
                <a:uLnTx/>
                <a:uFillTx/>
                <a:latin typeface="+mj-lt"/>
                <a:ea typeface="+mj-ea"/>
                <a:cs typeface="+mj-cs"/>
              </a:rPr>
              <a:t>Studenten er selv ansvarlig</a:t>
            </a:r>
            <a:r>
              <a:rPr kumimoji="0" lang="nb-NO" b="1" i="0" u="none" strike="noStrike" kern="0" cap="none" spc="0" normalizeH="0" noProof="0" dirty="0" smtClean="0">
                <a:ln>
                  <a:noFill/>
                </a:ln>
                <a:effectLst/>
                <a:uLnTx/>
                <a:uFillTx/>
                <a:latin typeface="+mj-lt"/>
                <a:ea typeface="+mj-ea"/>
                <a:cs typeface="+mj-cs"/>
              </a:rPr>
              <a:t> for</a:t>
            </a:r>
            <a:endParaRPr kumimoji="0" lang="nb-NO" b="1" i="0" u="none" strike="noStrike" kern="0" cap="none" spc="0" normalizeH="0" baseline="0" noProof="0" dirty="0" smtClean="0">
              <a:ln>
                <a:noFill/>
              </a:ln>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tabLst/>
              <a:defRPr/>
            </a:pPr>
            <a:endParaRPr kumimoji="0" lang="nb-NO" sz="800" b="1" i="0" u="none" strike="noStrike" kern="0" cap="none" spc="0" normalizeH="0" baseline="0" noProof="0" dirty="0" smtClean="0">
              <a:ln>
                <a:noFill/>
              </a:ln>
              <a:effectLst/>
              <a:uLnTx/>
              <a:uFillTx/>
              <a:latin typeface="+mj-lt"/>
              <a:ea typeface="+mj-ea"/>
              <a:cs typeface="+mj-cs"/>
            </a:endParaRPr>
          </a:p>
          <a:p>
            <a:pPr lvl="1" eaLnBrk="1" hangingPunct="1">
              <a:buFont typeface="Arial" pitchFamily="34" charset="0"/>
              <a:buChar char="•"/>
            </a:pPr>
            <a:r>
              <a:rPr kumimoji="0" lang="nb-NO" i="0" strike="noStrike" kern="0" cap="none" spc="0" normalizeH="0" baseline="0" noProof="0" dirty="0" smtClean="0">
                <a:ln>
                  <a:noFill/>
                </a:ln>
                <a:effectLst/>
                <a:uLnTx/>
                <a:uFillTx/>
                <a:latin typeface="+mj-lt"/>
                <a:ea typeface="+mj-ea"/>
                <a:cs typeface="+mj-cs"/>
              </a:rPr>
              <a:t> Forsikringer (alle</a:t>
            </a:r>
            <a:r>
              <a:rPr lang="nb-NO" kern="0" dirty="0" smtClean="0"/>
              <a:t> må kunne dokumentere sykeforsikring)</a:t>
            </a:r>
            <a:endParaRPr kumimoji="0" lang="nb-NO" i="0" strike="noStrike" kern="0" cap="none" spc="0" normalizeH="0" baseline="0" noProof="0" dirty="0" smtClean="0">
              <a:ln>
                <a:noFill/>
              </a:ln>
              <a:effectLst/>
              <a:uLnTx/>
              <a:uFillTx/>
              <a:latin typeface="+mj-lt"/>
              <a:ea typeface="+mj-ea"/>
              <a:cs typeface="+mj-cs"/>
            </a:endParaRPr>
          </a:p>
          <a:p>
            <a:pPr lvl="1" eaLnBrk="1" hangingPunct="1">
              <a:buFont typeface="Arial" pitchFamily="34" charset="0"/>
              <a:buChar char="•"/>
            </a:pPr>
            <a:r>
              <a:rPr lang="nb-NO" kern="0" dirty="0" smtClean="0">
                <a:latin typeface="+mj-lt"/>
                <a:ea typeface="+mj-ea"/>
                <a:cs typeface="+mj-cs"/>
              </a:rPr>
              <a:t> Visum (pass må være gyldig i 6 mnd. etter innreise)</a:t>
            </a:r>
          </a:p>
          <a:p>
            <a:pPr lvl="1" eaLnBrk="1" hangingPunct="1">
              <a:buFont typeface="Arial" pitchFamily="34" charset="0"/>
              <a:buChar char="•"/>
            </a:pPr>
            <a:r>
              <a:rPr lang="nb-NO" kern="0" dirty="0" smtClean="0">
                <a:latin typeface="+mj-lt"/>
                <a:ea typeface="+mj-ea"/>
                <a:cs typeface="+mj-cs"/>
              </a:rPr>
              <a:t> Vaksiner</a:t>
            </a:r>
          </a:p>
          <a:p>
            <a:pPr lvl="1" eaLnBrk="1" hangingPunct="1">
              <a:buFont typeface="Arial" pitchFamily="34" charset="0"/>
              <a:buChar char="•"/>
            </a:pPr>
            <a:r>
              <a:rPr kumimoji="0" lang="nb-NO" i="0" strike="noStrike" kern="0" cap="none" spc="0" normalizeH="0" baseline="0" noProof="0" dirty="0" smtClean="0">
                <a:ln>
                  <a:noFill/>
                </a:ln>
                <a:effectLst/>
                <a:uLnTx/>
                <a:uFillTx/>
                <a:latin typeface="+mj-lt"/>
                <a:ea typeface="+mj-ea"/>
                <a:cs typeface="+mj-cs"/>
              </a:rPr>
              <a:t> Reise (</a:t>
            </a:r>
            <a:r>
              <a:rPr kumimoji="0" lang="nb-NO" i="0" strike="noStrike" kern="0" cap="none" spc="0" normalizeH="0" noProof="0" dirty="0" smtClean="0">
                <a:ln>
                  <a:noFill/>
                </a:ln>
                <a:effectLst/>
                <a:uLnTx/>
                <a:uFillTx/>
                <a:latin typeface="+mj-lt"/>
                <a:ea typeface="+mj-ea"/>
                <a:cs typeface="+mj-cs"/>
              </a:rPr>
              <a:t>b</a:t>
            </a:r>
            <a:r>
              <a:rPr kumimoji="0" lang="nb-NO" i="0" strike="noStrike" kern="0" cap="none" spc="0" normalizeH="0" baseline="0" noProof="0" dirty="0" smtClean="0">
                <a:ln>
                  <a:noFill/>
                </a:ln>
                <a:effectLst/>
                <a:uLnTx/>
                <a:uFillTx/>
                <a:latin typeface="+mj-lt"/>
                <a:ea typeface="+mj-ea"/>
                <a:cs typeface="+mj-cs"/>
              </a:rPr>
              <a:t>estill </a:t>
            </a:r>
            <a:r>
              <a:rPr kumimoji="0" lang="nb-NO" b="1" i="0" strike="noStrike" kern="0" cap="none" spc="0" normalizeH="0" baseline="0" noProof="0" dirty="0" smtClean="0">
                <a:ln>
                  <a:noFill/>
                </a:ln>
                <a:effectLst/>
                <a:uLnTx/>
                <a:uFillTx/>
                <a:latin typeface="+mj-lt"/>
                <a:ea typeface="+mj-ea"/>
                <a:cs typeface="+mj-cs"/>
              </a:rPr>
              <a:t>i</a:t>
            </a:r>
            <a:r>
              <a:rPr kumimoji="0" lang="nb-NO" b="1" i="0" strike="noStrike" kern="0" cap="none" spc="0" normalizeH="0" noProof="0" dirty="0" smtClean="0">
                <a:ln>
                  <a:noFill/>
                </a:ln>
                <a:effectLst/>
                <a:uLnTx/>
                <a:uFillTx/>
                <a:latin typeface="+mj-lt"/>
                <a:ea typeface="+mj-ea"/>
                <a:cs typeface="+mj-cs"/>
              </a:rPr>
              <a:t> god tid</a:t>
            </a:r>
            <a:r>
              <a:rPr kumimoji="0" lang="nb-NO" i="0" strike="noStrike" kern="0" cap="none" spc="0" normalizeH="0" noProof="0" dirty="0" smtClean="0">
                <a:ln>
                  <a:noFill/>
                </a:ln>
                <a:effectLst/>
                <a:uLnTx/>
                <a:uFillTx/>
                <a:latin typeface="+mj-lt"/>
                <a:ea typeface="+mj-ea"/>
                <a:cs typeface="+mj-cs"/>
              </a:rPr>
              <a:t>!)</a:t>
            </a:r>
            <a:endParaRPr kumimoji="0" lang="nb-NO" i="0" strike="noStrike" kern="0" cap="none" spc="0" normalizeH="0" baseline="0" noProof="0" dirty="0" smtClean="0">
              <a:ln>
                <a:noFill/>
              </a:ln>
              <a:effectLst/>
              <a:uLnTx/>
              <a:uFillTx/>
              <a:latin typeface="+mj-lt"/>
              <a:ea typeface="+mj-ea"/>
              <a:cs typeface="+mj-cs"/>
            </a:endParaRPr>
          </a:p>
          <a:p>
            <a:pPr lvl="1" eaLnBrk="1" hangingPunct="1">
              <a:buFont typeface="Arial" pitchFamily="34" charset="0"/>
              <a:buChar char="•"/>
            </a:pPr>
            <a:r>
              <a:rPr lang="nb-NO" kern="0" dirty="0" smtClean="0">
                <a:latin typeface="+mj-lt"/>
                <a:ea typeface="+mj-ea"/>
                <a:cs typeface="+mj-cs"/>
              </a:rPr>
              <a:t> Kost og losji (lærestedene er behjelpelige)</a:t>
            </a:r>
          </a:p>
          <a:p>
            <a:pPr lvl="1" eaLnBrk="1" hangingPunct="1">
              <a:buFont typeface="Arial" pitchFamily="34" charset="0"/>
              <a:buChar char="•"/>
            </a:pPr>
            <a:r>
              <a:rPr kumimoji="0" lang="nb-NO" i="0" strike="noStrike" kern="0" cap="none" spc="0" normalizeH="0" baseline="0" noProof="0" dirty="0" smtClean="0">
                <a:ln>
                  <a:noFill/>
                </a:ln>
                <a:effectLst/>
                <a:uLnTx/>
                <a:uFillTx/>
                <a:latin typeface="+mj-lt"/>
                <a:ea typeface="+mj-ea"/>
                <a:cs typeface="+mj-cs"/>
              </a:rPr>
              <a:t> Bøker, papir</a:t>
            </a:r>
            <a:r>
              <a:rPr kumimoji="0" lang="nb-NO" i="0" strike="noStrike" kern="0" cap="none" spc="0" normalizeH="0" noProof="0" dirty="0" smtClean="0">
                <a:ln>
                  <a:noFill/>
                </a:ln>
                <a:effectLst/>
                <a:uLnTx/>
                <a:uFillTx/>
                <a:latin typeface="+mj-lt"/>
                <a:ea typeface="+mj-ea"/>
                <a:cs typeface="+mj-cs"/>
              </a:rPr>
              <a:t> og andre rekvisita </a:t>
            </a:r>
          </a:p>
          <a:p>
            <a:pPr lvl="1" eaLnBrk="1" hangingPunct="1">
              <a:buFont typeface="Arial" pitchFamily="34" charset="0"/>
              <a:buChar char="•"/>
            </a:pPr>
            <a:r>
              <a:rPr lang="nb-NO" kern="0" baseline="0" dirty="0" smtClean="0">
                <a:latin typeface="+mj-lt"/>
                <a:ea typeface="+mj-ea"/>
                <a:cs typeface="+mj-cs"/>
              </a:rPr>
              <a:t> Betale</a:t>
            </a:r>
            <a:r>
              <a:rPr lang="nb-NO" kern="0" dirty="0" smtClean="0">
                <a:latin typeface="+mj-lt"/>
                <a:ea typeface="+mj-ea"/>
                <a:cs typeface="+mj-cs"/>
              </a:rPr>
              <a:t> s</a:t>
            </a:r>
            <a:r>
              <a:rPr lang="nb-NO" kern="0" baseline="0" dirty="0" smtClean="0">
                <a:latin typeface="+mj-lt"/>
                <a:ea typeface="+mj-ea"/>
                <a:cs typeface="+mj-cs"/>
              </a:rPr>
              <a:t>kolepenger</a:t>
            </a:r>
            <a:endParaRPr kumimoji="0" lang="nb-NO" i="0" strike="noStrike" kern="0" cap="none" spc="0" normalizeH="0" baseline="0" noProof="0" dirty="0" smtClean="0">
              <a:ln>
                <a:noFill/>
              </a:ln>
              <a:effectLst/>
              <a:uLnTx/>
              <a:uFillTx/>
              <a:latin typeface="+mj-lt"/>
              <a:ea typeface="+mj-ea"/>
              <a:cs typeface="+mj-cs"/>
            </a:endParaRPr>
          </a:p>
        </p:txBody>
      </p:sp>
      <p:pic>
        <p:nvPicPr>
          <p:cNvPr id="8" name="Picture 7" descr="mat.JPG"/>
          <p:cNvPicPr>
            <a:picLocks noChangeAspect="1"/>
          </p:cNvPicPr>
          <p:nvPr/>
        </p:nvPicPr>
        <p:blipFill>
          <a:blip r:embed="rId4"/>
          <a:stretch>
            <a:fillRect/>
          </a:stretch>
        </p:blipFill>
        <p:spPr>
          <a:xfrm>
            <a:off x="0" y="-652470"/>
            <a:ext cx="9144000" cy="30099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928662" y="2141983"/>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2800" b="1" i="0" u="none" strike="noStrike" kern="0" cap="none" spc="0" normalizeH="0" baseline="0" noProof="0" dirty="0" smtClean="0">
                <a:ln>
                  <a:noFill/>
                </a:ln>
                <a:solidFill>
                  <a:schemeClr val="bg2"/>
                </a:solidFill>
                <a:effectLst/>
                <a:uLnTx/>
                <a:uFillTx/>
                <a:latin typeface="+mj-lt"/>
                <a:ea typeface="+mj-ea"/>
                <a:cs typeface="+mj-cs"/>
              </a:rPr>
              <a:t>Tilbake i Norge</a:t>
            </a:r>
            <a:endParaRPr kumimoji="0" lang="nb-NO" sz="2800" b="1" i="0" u="none" strike="noStrike" kern="0" cap="none" spc="0" normalizeH="0" baseline="0" noProof="0" dirty="0">
              <a:ln>
                <a:noFill/>
              </a:ln>
              <a:solidFill>
                <a:schemeClr val="bg2"/>
              </a:solidFill>
              <a:effectLst/>
              <a:uLnTx/>
              <a:uFillTx/>
              <a:latin typeface="+mj-lt"/>
              <a:ea typeface="+mj-ea"/>
              <a:cs typeface="+mj-cs"/>
            </a:endParaRPr>
          </a:p>
        </p:txBody>
      </p:sp>
      <p:sp>
        <p:nvSpPr>
          <p:cNvPr id="10" name="Title 1"/>
          <p:cNvSpPr txBox="1">
            <a:spLocks/>
          </p:cNvSpPr>
          <p:nvPr/>
        </p:nvSpPr>
        <p:spPr bwMode="auto">
          <a:xfrm>
            <a:off x="928662" y="3284983"/>
            <a:ext cx="7722936" cy="23762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1" eaLnBrk="1" hangingPunct="1">
              <a:buFont typeface="Arial" pitchFamily="34" charset="0"/>
              <a:buChar char="•"/>
            </a:pPr>
            <a:r>
              <a:rPr kumimoji="0" lang="nb-NO" i="0" strike="noStrike" kern="0" cap="none" spc="0" normalizeH="0" baseline="0" noProof="0" dirty="0" smtClean="0">
                <a:ln>
                  <a:noFill/>
                </a:ln>
                <a:effectLst/>
                <a:uLnTx/>
                <a:uFillTx/>
                <a:latin typeface="+mj-lt"/>
                <a:ea typeface="+mj-ea"/>
                <a:cs typeface="+mj-cs"/>
              </a:rPr>
              <a:t> Studenten</a:t>
            </a:r>
            <a:r>
              <a:rPr kumimoji="0" lang="nb-NO" i="0" strike="noStrike" kern="0" cap="none" spc="0" normalizeH="0" noProof="0" dirty="0" smtClean="0">
                <a:ln>
                  <a:noFill/>
                </a:ln>
                <a:effectLst/>
                <a:uLnTx/>
                <a:uFillTx/>
                <a:latin typeface="+mj-lt"/>
                <a:ea typeface="+mj-ea"/>
                <a:cs typeface="+mj-cs"/>
              </a:rPr>
              <a:t> må kunne </a:t>
            </a:r>
            <a:r>
              <a:rPr lang="nb-NO" b="1" kern="0" dirty="0" smtClean="0">
                <a:latin typeface="+mj-lt"/>
                <a:ea typeface="+mj-ea"/>
                <a:cs typeface="+mj-cs"/>
              </a:rPr>
              <a:t>d</a:t>
            </a:r>
            <a:r>
              <a:rPr kumimoji="0" lang="nb-NO" b="1" i="0" strike="noStrike" kern="0" cap="none" spc="0" normalizeH="0" baseline="0" noProof="0" dirty="0" err="1" smtClean="0">
                <a:ln>
                  <a:noFill/>
                </a:ln>
                <a:effectLst/>
                <a:uLnTx/>
                <a:uFillTx/>
                <a:latin typeface="+mj-lt"/>
                <a:ea typeface="+mj-ea"/>
                <a:cs typeface="+mj-cs"/>
              </a:rPr>
              <a:t>okumentere</a:t>
            </a:r>
            <a:r>
              <a:rPr kumimoji="0" lang="nb-NO" b="1" i="0" strike="noStrike" kern="0" cap="none" spc="0" normalizeH="0" baseline="0" noProof="0" dirty="0" smtClean="0">
                <a:ln>
                  <a:noFill/>
                </a:ln>
                <a:effectLst/>
                <a:uLnTx/>
                <a:uFillTx/>
                <a:latin typeface="+mj-lt"/>
                <a:ea typeface="+mj-ea"/>
                <a:cs typeface="+mj-cs"/>
              </a:rPr>
              <a:t> regelmessig</a:t>
            </a:r>
            <a:r>
              <a:rPr kumimoji="0" lang="nb-NO" b="1" i="0" strike="noStrike" kern="0" cap="none" spc="0" normalizeH="0" noProof="0" dirty="0" smtClean="0">
                <a:ln>
                  <a:noFill/>
                </a:ln>
                <a:effectLst/>
                <a:uLnTx/>
                <a:uFillTx/>
                <a:latin typeface="+mj-lt"/>
                <a:ea typeface="+mj-ea"/>
                <a:cs typeface="+mj-cs"/>
              </a:rPr>
              <a:t> deltagelse </a:t>
            </a:r>
            <a:r>
              <a:rPr kumimoji="0" lang="nb-NO" i="0" strike="noStrike" kern="0" cap="none" spc="0" normalizeH="0" noProof="0" dirty="0" smtClean="0">
                <a:ln>
                  <a:noFill/>
                </a:ln>
                <a:effectLst/>
                <a:uLnTx/>
                <a:uFillTx/>
                <a:latin typeface="+mj-lt"/>
                <a:ea typeface="+mj-ea"/>
                <a:cs typeface="+mj-cs"/>
              </a:rPr>
              <a:t>og </a:t>
            </a:r>
            <a:r>
              <a:rPr kumimoji="0" lang="nb-NO" b="1" i="0" strike="noStrike" kern="0" cap="none" spc="0" normalizeH="0" noProof="0" dirty="0" smtClean="0">
                <a:ln>
                  <a:noFill/>
                </a:ln>
                <a:effectLst/>
                <a:uLnTx/>
                <a:uFillTx/>
                <a:latin typeface="+mj-lt"/>
                <a:ea typeface="+mj-ea"/>
                <a:cs typeface="+mj-cs"/>
              </a:rPr>
              <a:t>bestått avsluttende prøve </a:t>
            </a:r>
            <a:r>
              <a:rPr kumimoji="0" lang="nb-NO" i="0" strike="noStrike" kern="0" cap="none" spc="0" normalizeH="0" noProof="0" dirty="0" smtClean="0">
                <a:ln>
                  <a:noFill/>
                </a:ln>
                <a:effectLst/>
                <a:uLnTx/>
                <a:uFillTx/>
                <a:latin typeface="+mj-lt"/>
                <a:ea typeface="+mj-ea"/>
                <a:cs typeface="+mj-cs"/>
              </a:rPr>
              <a:t>i utlandet. </a:t>
            </a:r>
          </a:p>
          <a:p>
            <a:pPr lvl="1" eaLnBrk="1" hangingPunct="1">
              <a:buFont typeface="Arial" pitchFamily="34" charset="0"/>
              <a:buChar char="•"/>
            </a:pPr>
            <a:r>
              <a:rPr lang="nb-NO" kern="0" dirty="0" smtClean="0">
                <a:latin typeface="+mj-lt"/>
                <a:ea typeface="+mj-ea"/>
                <a:cs typeface="+mj-cs"/>
              </a:rPr>
              <a:t> For å stå på eksamen våren 2017 må studentene møte de obligatoriske kravene til undervisningen ved UiO </a:t>
            </a:r>
          </a:p>
          <a:p>
            <a:pPr lvl="1" eaLnBrk="1" hangingPunct="1">
              <a:buFont typeface="Arial" pitchFamily="34" charset="0"/>
              <a:buChar char="•"/>
            </a:pPr>
            <a:r>
              <a:rPr lang="nb-NO" kern="0" dirty="0" smtClean="0"/>
              <a:t> Merk! Lånekassen kan be om kvittering for betalte skolepenger</a:t>
            </a:r>
          </a:p>
          <a:p>
            <a:pPr lvl="1" eaLnBrk="1" hangingPunct="1">
              <a:buFont typeface="Arial" pitchFamily="34" charset="0"/>
              <a:buChar char="•"/>
            </a:pPr>
            <a:endParaRPr kumimoji="0" lang="nb-NO" i="0" strike="noStrike" kern="0" cap="none" spc="0" normalizeH="0" noProof="0" dirty="0" smtClean="0">
              <a:ln>
                <a:noFill/>
              </a:ln>
              <a:effectLst/>
              <a:uLnTx/>
              <a:uFillTx/>
              <a:latin typeface="+mj-lt"/>
              <a:ea typeface="+mj-ea"/>
              <a:cs typeface="+mj-cs"/>
            </a:endParaRPr>
          </a:p>
        </p:txBody>
      </p:sp>
      <p:pic>
        <p:nvPicPr>
          <p:cNvPr id="5" name="Picture 4" descr="øyne.JPG"/>
          <p:cNvPicPr>
            <a:picLocks noChangeAspect="1"/>
          </p:cNvPicPr>
          <p:nvPr/>
        </p:nvPicPr>
        <p:blipFill>
          <a:blip r:embed="rId3"/>
          <a:stretch>
            <a:fillRect/>
          </a:stretch>
        </p:blipFill>
        <p:spPr>
          <a:xfrm>
            <a:off x="0" y="-785842"/>
            <a:ext cx="9144000" cy="31432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928662" y="1928802"/>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2800" b="1" i="0" u="none" strike="noStrike" kern="0" cap="none" spc="0" normalizeH="0" noProof="0" dirty="0" smtClean="0">
                <a:ln>
                  <a:noFill/>
                </a:ln>
                <a:solidFill>
                  <a:schemeClr val="bg2"/>
                </a:solidFill>
                <a:effectLst/>
                <a:uLnTx/>
                <a:uFillTx/>
                <a:latin typeface="+mj-lt"/>
                <a:ea typeface="+mj-ea"/>
                <a:cs typeface="+mj-cs"/>
              </a:rPr>
              <a:t>HFs reiseblogg 	</a:t>
            </a:r>
            <a:endParaRPr kumimoji="0" lang="nb-NO" sz="2800" b="1" i="0" u="none" strike="noStrike" kern="0" cap="none" spc="0" normalizeH="0" baseline="0" noProof="0" dirty="0">
              <a:ln>
                <a:noFill/>
              </a:ln>
              <a:solidFill>
                <a:schemeClr val="bg2"/>
              </a:solidFill>
              <a:effectLst/>
              <a:uLnTx/>
              <a:uFillTx/>
              <a:latin typeface="+mj-lt"/>
              <a:ea typeface="+mj-ea"/>
              <a:cs typeface="+mj-cs"/>
            </a:endParaRPr>
          </a:p>
        </p:txBody>
      </p:sp>
      <p:sp>
        <p:nvSpPr>
          <p:cNvPr id="10" name="Title 1"/>
          <p:cNvSpPr txBox="1">
            <a:spLocks/>
          </p:cNvSpPr>
          <p:nvPr/>
        </p:nvSpPr>
        <p:spPr bwMode="auto">
          <a:xfrm>
            <a:off x="539552" y="3356992"/>
            <a:ext cx="8001056" cy="201622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r>
              <a:rPr lang="nb-NO" b="1" kern="0" dirty="0" smtClean="0">
                <a:latin typeface="+mj-lt"/>
                <a:ea typeface="+mj-ea"/>
                <a:cs typeface="+mj-cs"/>
              </a:rPr>
              <a:t> HF- studenter deler sine erfaringer om delstudier i utlandet, flere som har vært i Jordan har blogget i tidligere semestre. </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r>
              <a:rPr kumimoji="0" lang="nb-NO" b="1" i="0" u="none" strike="noStrike" kern="0" cap="none" spc="0" normalizeH="0" baseline="0" noProof="0" dirty="0" smtClean="0">
                <a:ln>
                  <a:noFill/>
                </a:ln>
                <a:effectLst/>
                <a:uLnTx/>
                <a:uFillTx/>
                <a:latin typeface="+mj-lt"/>
                <a:ea typeface="+mj-ea"/>
                <a:cs typeface="+mj-cs"/>
              </a:rPr>
              <a:t> Høy ranking på UiO sine hjemmesider </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r>
              <a:rPr kumimoji="0" lang="nb-NO" b="1" i="0" u="none" strike="noStrike" kern="0" cap="none" spc="0" normalizeH="0" baseline="0" noProof="0" dirty="0" smtClean="0">
                <a:ln>
                  <a:noFill/>
                </a:ln>
                <a:effectLst/>
                <a:uLnTx/>
                <a:uFillTx/>
                <a:latin typeface="+mj-lt"/>
                <a:ea typeface="+mj-ea"/>
                <a:cs typeface="+mj-cs"/>
              </a:rPr>
              <a:t> Invitasjon kommer </a:t>
            </a:r>
          </a:p>
          <a:p>
            <a:pPr lvl="0" eaLnBrk="1" hangingPunct="1">
              <a:buFont typeface="Arial" pitchFamily="34" charset="0"/>
              <a:buChar char="•"/>
              <a:defRPr/>
            </a:pPr>
            <a:r>
              <a:rPr lang="nb-NO" b="1" kern="0" dirty="0">
                <a:latin typeface="+mj-lt"/>
                <a:ea typeface="+mj-ea"/>
                <a:cs typeface="+mj-cs"/>
              </a:rPr>
              <a:t> se </a:t>
            </a:r>
            <a:r>
              <a:rPr lang="nb-NO" b="1" kern="0" dirty="0">
                <a:latin typeface="+mj-lt"/>
                <a:ea typeface="+mj-ea"/>
                <a:cs typeface="+mj-cs"/>
                <a:hlinkClick r:id="rId3"/>
              </a:rPr>
              <a:t>http://blogg.uio.no/hf/reiseblogg</a:t>
            </a:r>
            <a:r>
              <a:rPr lang="nb-NO" b="1" kern="0" dirty="0" smtClean="0">
                <a:latin typeface="+mj-lt"/>
                <a:ea typeface="+mj-ea"/>
                <a:cs typeface="+mj-cs"/>
                <a:hlinkClick r:id="rId3"/>
              </a:rPr>
              <a:t>/</a:t>
            </a:r>
            <a:r>
              <a:rPr lang="nb-NO" b="1" kern="0" dirty="0" smtClean="0">
                <a:latin typeface="+mj-lt"/>
                <a:ea typeface="+mj-ea"/>
                <a:cs typeface="+mj-cs"/>
              </a:rPr>
              <a:t> for inspirasjon </a:t>
            </a:r>
            <a:endParaRPr kumimoji="0" lang="nb-NO" b="1" i="0" u="none" strike="noStrike" kern="0" cap="none" spc="0" normalizeH="0" baseline="0" noProof="0" dirty="0" smtClean="0">
              <a:ln>
                <a:noFill/>
              </a:ln>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nb-NO" b="1" i="0" u="none" strike="noStrike" kern="0" cap="none" spc="0" normalizeH="0" baseline="0" noProof="0" dirty="0" smtClean="0">
              <a:ln>
                <a:noFill/>
              </a:ln>
              <a:effectLst/>
              <a:uLnTx/>
              <a:uFillTx/>
              <a:latin typeface="+mj-lt"/>
              <a:ea typeface="+mj-ea"/>
              <a:cs typeface="+mj-cs"/>
            </a:endParaRPr>
          </a:p>
        </p:txBody>
      </p:sp>
      <p:pic>
        <p:nvPicPr>
          <p:cNvPr id="11" name="Picture 10" descr="islam-art9.jpg"/>
          <p:cNvPicPr>
            <a:picLocks noChangeAspect="1"/>
          </p:cNvPicPr>
          <p:nvPr/>
        </p:nvPicPr>
        <p:blipFill>
          <a:blip r:embed="rId4"/>
          <a:srcRect l="-2343" t="16666" r="-782" b="14584"/>
          <a:stretch>
            <a:fillRect/>
          </a:stretch>
        </p:blipFill>
        <p:spPr>
          <a:xfrm>
            <a:off x="-214346" y="-285776"/>
            <a:ext cx="9429783" cy="2643206"/>
          </a:xfrm>
          <a:prstGeom prst="rect">
            <a:avLst/>
          </a:prstGeom>
        </p:spPr>
      </p:pic>
    </p:spTree>
    <p:extLst>
      <p:ext uri="{BB962C8B-B14F-4D97-AF65-F5344CB8AC3E}">
        <p14:creationId xmlns:p14="http://schemas.microsoft.com/office/powerpoint/2010/main" val="149613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7" name="Picture 6" descr="7435404.jpg"/>
          <p:cNvPicPr>
            <a:picLocks noChangeAspect="1"/>
          </p:cNvPicPr>
          <p:nvPr/>
        </p:nvPicPr>
        <p:blipFill>
          <a:blip r:embed="rId4"/>
          <a:stretch>
            <a:fillRect/>
          </a:stretch>
        </p:blipFill>
        <p:spPr>
          <a:xfrm>
            <a:off x="-90192" y="0"/>
            <a:ext cx="9234192"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Skjermbilde.JPG"/>
          <p:cNvPicPr>
            <a:picLocks noChangeAspect="1"/>
          </p:cNvPicPr>
          <p:nvPr/>
        </p:nvPicPr>
        <p:blipFill>
          <a:blip r:embed="rId3"/>
          <a:srcRect t="2940" r="504" b="-2"/>
          <a:stretch>
            <a:fillRect/>
          </a:stretch>
        </p:blipFill>
        <p:spPr>
          <a:xfrm>
            <a:off x="0" y="-142900"/>
            <a:ext cx="9144000" cy="2357454"/>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1115616" y="3143248"/>
            <a:ext cx="7723560" cy="3310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2400" b="1" u="none" strike="noStrike" kern="0" cap="none" spc="0" normalizeH="0" baseline="0" noProof="0" dirty="0" smtClean="0">
                <a:ln>
                  <a:noFill/>
                </a:ln>
                <a:solidFill>
                  <a:schemeClr val="tx1"/>
                </a:solidFill>
                <a:effectLst/>
                <a:uLnTx/>
                <a:uFillTx/>
                <a:latin typeface="Arial"/>
                <a:ea typeface="+mn-ea"/>
                <a:cs typeface="Arial"/>
              </a:rPr>
              <a:t>Et semester i utlandet</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lang="nb-NO" sz="1800" kern="0" dirty="0" smtClean="0">
                <a:latin typeface="Arial"/>
                <a:ea typeface="+mn-ea"/>
                <a:cs typeface="Arial"/>
              </a:rPr>
              <a:t> Gir muligheten til å ta et dypdykk i språket og bruken av det i hverdagen</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lang="nb-NO" sz="1800" kern="0" dirty="0" smtClean="0">
                <a:latin typeface="Arial"/>
                <a:ea typeface="+mn-ea"/>
                <a:cs typeface="Arial"/>
              </a:rPr>
              <a:t> Man blir bedre kjent med folket og skikkene</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lang="nb-NO" sz="1800" kern="0" dirty="0" smtClean="0">
                <a:latin typeface="Arial"/>
                <a:ea typeface="+mn-ea"/>
                <a:cs typeface="Arial"/>
              </a:rPr>
              <a:t> Utgjør en viktig del av utdanningen</a:t>
            </a:r>
            <a:endParaRPr lang="nb-NO" sz="1400" i="1" kern="0" dirty="0" smtClean="0">
              <a:latin typeface="Arial"/>
              <a:ea typeface="+mn-ea"/>
              <a:cs typeface="Arial"/>
            </a:endParaRPr>
          </a:p>
          <a:p>
            <a:pPr lvl="1" eaLnBrk="1" hangingPunct="1">
              <a:spcBef>
                <a:spcPct val="20000"/>
              </a:spcBef>
            </a:pPr>
            <a:endParaRPr kumimoji="0" lang="nb-NO" sz="1400" i="1" u="none" strike="noStrike" kern="0" cap="none" spc="0" normalizeH="0" baseline="0" noProof="0" dirty="0" smtClean="0">
              <a:ln>
                <a:noFill/>
              </a:ln>
              <a:solidFill>
                <a:schemeClr val="tx1"/>
              </a:solidFill>
              <a:effectLst/>
              <a:uLnTx/>
              <a:uFillTx/>
              <a:latin typeface="Arial"/>
              <a:ea typeface="+mn-ea"/>
              <a:cs typeface="Arial"/>
            </a:endParaRPr>
          </a:p>
          <a:p>
            <a:pPr lvl="1" eaLnBrk="1" hangingPunct="1">
              <a:spcBef>
                <a:spcPct val="20000"/>
              </a:spcBef>
            </a:pPr>
            <a:r>
              <a:rPr kumimoji="0" lang="nb-NO" sz="1400" i="1" u="none" strike="noStrike" kern="0" cap="none" spc="0" normalizeH="0" baseline="0" noProof="0" dirty="0" smtClean="0">
                <a:ln>
                  <a:noFill/>
                </a:ln>
                <a:solidFill>
                  <a:schemeClr val="tx1"/>
                </a:solidFill>
                <a:effectLst/>
                <a:uLnTx/>
                <a:uFillTx/>
                <a:latin typeface="Arial"/>
                <a:ea typeface="+mn-ea"/>
                <a:cs typeface="Arial"/>
              </a:rPr>
              <a:t>”Det er et hardt og krevende studium, men så er det jo kult å skjønne hva </a:t>
            </a:r>
            <a:r>
              <a:rPr kumimoji="0" lang="nb-NO" sz="1400" i="1" u="none" strike="noStrike" kern="0" cap="none" spc="0" normalizeH="0" baseline="0" noProof="0" smtClean="0">
                <a:ln>
                  <a:noFill/>
                </a:ln>
                <a:solidFill>
                  <a:schemeClr val="tx1"/>
                </a:solidFill>
                <a:effectLst/>
                <a:uLnTx/>
                <a:uFillTx/>
                <a:latin typeface="Arial"/>
                <a:ea typeface="+mn-ea"/>
                <a:cs typeface="Arial"/>
              </a:rPr>
              <a:t>jihadistene </a:t>
            </a:r>
            <a:r>
              <a:rPr kumimoji="0" lang="nb-NO" sz="1400" i="1" u="none" strike="noStrike" kern="0" cap="none" spc="0" normalizeH="0" baseline="0" noProof="0" dirty="0" smtClean="0">
                <a:ln>
                  <a:noFill/>
                </a:ln>
                <a:solidFill>
                  <a:schemeClr val="tx1"/>
                </a:solidFill>
                <a:effectLst/>
                <a:uLnTx/>
                <a:uFillTx/>
                <a:latin typeface="Arial"/>
                <a:ea typeface="+mn-ea"/>
                <a:cs typeface="Arial"/>
              </a:rPr>
              <a:t>egentlig sier og hva saudiske jenter skriver på </a:t>
            </a:r>
            <a:r>
              <a:rPr kumimoji="0" lang="nb-NO" sz="1400" i="1" u="none" strike="noStrike" kern="0" cap="none" spc="0" normalizeH="0" baseline="0" noProof="0" dirty="0" err="1" smtClean="0">
                <a:ln>
                  <a:noFill/>
                </a:ln>
                <a:solidFill>
                  <a:schemeClr val="tx1"/>
                </a:solidFill>
                <a:effectLst/>
                <a:uLnTx/>
                <a:uFillTx/>
                <a:latin typeface="Arial"/>
                <a:ea typeface="+mn-ea"/>
                <a:cs typeface="Arial"/>
              </a:rPr>
              <a:t>Facebook</a:t>
            </a:r>
            <a:r>
              <a:rPr kumimoji="0" lang="nb-NO" sz="1400" i="1" u="none" strike="noStrike" kern="0" cap="none" spc="0" normalizeH="0" baseline="0" noProof="0" dirty="0" smtClean="0">
                <a:ln>
                  <a:noFill/>
                </a:ln>
                <a:solidFill>
                  <a:schemeClr val="tx1"/>
                </a:solidFill>
                <a:effectLst/>
                <a:uLnTx/>
                <a:uFillTx/>
                <a:latin typeface="Arial"/>
                <a:ea typeface="+mn-ea"/>
                <a:cs typeface="Arial"/>
              </a:rPr>
              <a:t>.”</a:t>
            </a:r>
            <a:r>
              <a:rPr kumimoji="0" lang="nb-NO" sz="1400" i="0" u="none" strike="noStrike" kern="0" cap="none" spc="0" normalizeH="0" baseline="0" noProof="0" dirty="0" smtClean="0">
                <a:ln>
                  <a:noFill/>
                </a:ln>
                <a:solidFill>
                  <a:schemeClr val="tx1"/>
                </a:solidFill>
                <a:effectLst/>
                <a:uLnTx/>
                <a:uFillTx/>
                <a:latin typeface="Arial"/>
                <a:ea typeface="+mn-ea"/>
                <a:cs typeface="Arial"/>
              </a:rPr>
              <a:t> </a:t>
            </a:r>
            <a:br>
              <a:rPr kumimoji="0" lang="nb-NO" sz="1400" i="0" u="none" strike="noStrike" kern="0" cap="none" spc="0" normalizeH="0" baseline="0" noProof="0" dirty="0" smtClean="0">
                <a:ln>
                  <a:noFill/>
                </a:ln>
                <a:solidFill>
                  <a:schemeClr val="tx1"/>
                </a:solidFill>
                <a:effectLst/>
                <a:uLnTx/>
                <a:uFillTx/>
                <a:latin typeface="Arial"/>
                <a:ea typeface="+mn-ea"/>
                <a:cs typeface="Arial"/>
              </a:rPr>
            </a:br>
            <a:r>
              <a:rPr kumimoji="0" lang="nb-NO" sz="1400" i="0" u="none" strike="noStrike" kern="0" cap="none" spc="0" normalizeH="0" baseline="0" noProof="0" dirty="0" smtClean="0">
                <a:ln>
                  <a:noFill/>
                </a:ln>
                <a:solidFill>
                  <a:schemeClr val="tx1"/>
                </a:solidFill>
                <a:effectLst/>
                <a:uLnTx/>
                <a:uFillTx/>
                <a:latin typeface="Arial"/>
                <a:ea typeface="+mn-ea"/>
                <a:cs typeface="Arial"/>
              </a:rPr>
              <a:t> -tidligere mastergradsstudent ved UiO</a:t>
            </a:r>
          </a:p>
          <a:p>
            <a:pPr lvl="1" eaLnBrk="1" hangingPunct="1">
              <a:spcBef>
                <a:spcPct val="20000"/>
              </a:spcBef>
            </a:pPr>
            <a:r>
              <a:rPr kumimoji="0" lang="nb-NO" sz="1400" i="1" u="none" strike="noStrike" kern="0" cap="none" spc="0" normalizeH="0" baseline="0" noProof="0" dirty="0" smtClean="0">
                <a:ln>
                  <a:noFill/>
                </a:ln>
                <a:solidFill>
                  <a:schemeClr val="tx1"/>
                </a:solidFill>
                <a:effectLst/>
                <a:uLnTx/>
                <a:uFillTx/>
                <a:latin typeface="Arial"/>
                <a:ea typeface="+mn-ea"/>
                <a:cs typeface="Arial"/>
              </a:rPr>
              <a:t>”Jeg kan ikke lenger forestille meg hvor kjedelig livet mitt kunne blitt og hvor begrenset horisonten min nå ville vært, hadde jeg ikke dratt til Midtøsten og opplevd egypternes, tyrkernes og libanesernes måte å se på livet på.”</a:t>
            </a:r>
            <a:r>
              <a:rPr kumimoji="0" lang="nb-NO" sz="1400" i="0" u="none" strike="noStrike" kern="0" cap="none" spc="0" normalizeH="0" baseline="0" noProof="0" dirty="0" smtClean="0">
                <a:ln>
                  <a:noFill/>
                </a:ln>
                <a:solidFill>
                  <a:schemeClr val="tx1"/>
                </a:solidFill>
                <a:effectLst/>
                <a:uLnTx/>
                <a:uFillTx/>
                <a:latin typeface="Arial"/>
                <a:ea typeface="+mn-ea"/>
                <a:cs typeface="Arial"/>
              </a:rPr>
              <a:t> </a:t>
            </a:r>
            <a:br>
              <a:rPr kumimoji="0" lang="nb-NO" sz="1400" i="0" u="none" strike="noStrike" kern="0" cap="none" spc="0" normalizeH="0" baseline="0" noProof="0" dirty="0" smtClean="0">
                <a:ln>
                  <a:noFill/>
                </a:ln>
                <a:solidFill>
                  <a:schemeClr val="tx1"/>
                </a:solidFill>
                <a:effectLst/>
                <a:uLnTx/>
                <a:uFillTx/>
                <a:latin typeface="Arial"/>
                <a:ea typeface="+mn-ea"/>
                <a:cs typeface="Arial"/>
              </a:rPr>
            </a:br>
            <a:r>
              <a:rPr kumimoji="0" lang="nb-NO" sz="1400" i="0" u="none" strike="noStrike" kern="0" cap="none" spc="0" normalizeH="0" baseline="0" noProof="0" dirty="0" smtClean="0">
                <a:ln>
                  <a:noFill/>
                </a:ln>
                <a:solidFill>
                  <a:schemeClr val="tx1"/>
                </a:solidFill>
                <a:effectLst/>
                <a:uLnTx/>
                <a:uFillTx/>
                <a:latin typeface="Arial"/>
                <a:ea typeface="+mn-ea"/>
                <a:cs typeface="Arial"/>
              </a:rPr>
              <a:t>Stephan </a:t>
            </a:r>
            <a:r>
              <a:rPr kumimoji="0" lang="nb-NO" sz="1400" i="0" u="none" strike="noStrike" kern="0" cap="none" spc="0" normalizeH="0" baseline="0" noProof="0" dirty="0" err="1" smtClean="0">
                <a:ln>
                  <a:noFill/>
                </a:ln>
                <a:solidFill>
                  <a:schemeClr val="tx1"/>
                </a:solidFill>
                <a:effectLst/>
                <a:uLnTx/>
                <a:uFillTx/>
                <a:latin typeface="Arial"/>
                <a:ea typeface="+mn-ea"/>
                <a:cs typeface="Arial"/>
              </a:rPr>
              <a:t>Guth</a:t>
            </a:r>
            <a:r>
              <a:rPr kumimoji="0" lang="nb-NO" sz="1400" i="0" u="none" strike="noStrike" kern="0" cap="none" spc="0" normalizeH="0" baseline="0" noProof="0" dirty="0" smtClean="0">
                <a:ln>
                  <a:noFill/>
                </a:ln>
                <a:solidFill>
                  <a:schemeClr val="tx1"/>
                </a:solidFill>
                <a:effectLst/>
                <a:uLnTx/>
                <a:uFillTx/>
                <a:latin typeface="Arial"/>
                <a:ea typeface="+mn-ea"/>
                <a:cs typeface="Arial"/>
              </a:rPr>
              <a:t>, professor i arabisk, IKOS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3000" b="1" i="0" u="none" strike="noStrike" kern="0" cap="none" spc="0" normalizeH="0" baseline="0" noProof="0" dirty="0">
              <a:ln>
                <a:noFill/>
              </a:ln>
              <a:solidFill>
                <a:schemeClr val="tx1"/>
              </a:solidFill>
              <a:effectLst/>
              <a:uLnTx/>
              <a:uFillTx/>
              <a:latin typeface="Arial"/>
              <a:ea typeface="+mn-ea"/>
              <a:cs typeface="Arial"/>
            </a:endParaRPr>
          </a:p>
        </p:txBody>
      </p:sp>
      <p:sp>
        <p:nvSpPr>
          <p:cNvPr id="6" name="Title 1"/>
          <p:cNvSpPr txBox="1">
            <a:spLocks/>
          </p:cNvSpPr>
          <p:nvPr/>
        </p:nvSpPr>
        <p:spPr bwMode="auto">
          <a:xfrm>
            <a:off x="928662" y="1928802"/>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2800" b="1" i="0" u="none" strike="noStrike" kern="0" cap="none" spc="0" normalizeH="0" baseline="0" noProof="0" dirty="0" smtClean="0">
                <a:ln>
                  <a:noFill/>
                </a:ln>
                <a:solidFill>
                  <a:schemeClr val="bg2"/>
                </a:solidFill>
                <a:effectLst/>
                <a:uLnTx/>
                <a:uFillTx/>
                <a:latin typeface="+mj-lt"/>
                <a:ea typeface="+mj-ea"/>
                <a:cs typeface="+mj-cs"/>
              </a:rPr>
              <a:t>Midtøsten-studier med arabisk</a:t>
            </a:r>
            <a:endParaRPr kumimoji="0" lang="nb-NO" sz="2800" b="1" i="0" u="none" strike="noStrike" kern="0" cap="none" spc="0" normalizeH="0" baseline="0" noProof="0" dirty="0">
              <a:ln>
                <a:noFill/>
              </a:ln>
              <a:solidFill>
                <a:schemeClr val="bg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928662" y="2132856"/>
            <a:ext cx="7696200" cy="93894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2800" b="1" i="0" u="none" strike="noStrike" kern="0" cap="none" spc="0" normalizeH="0" baseline="0" noProof="0" dirty="0" smtClean="0">
                <a:ln>
                  <a:noFill/>
                </a:ln>
                <a:solidFill>
                  <a:schemeClr val="bg2"/>
                </a:solidFill>
                <a:effectLst/>
                <a:uLnTx/>
                <a:uFillTx/>
                <a:latin typeface="+mj-lt"/>
                <a:ea typeface="+mj-ea"/>
                <a:cs typeface="+mj-cs"/>
              </a:rPr>
              <a:t>Oppbygging og gjennomføring </a:t>
            </a:r>
            <a:r>
              <a:rPr kumimoji="0" lang="nb-NO" sz="1600" b="1" i="0" u="none" strike="noStrike" kern="0" cap="none" spc="0" normalizeH="0" baseline="0" noProof="0" dirty="0" smtClean="0">
                <a:ln>
                  <a:noFill/>
                </a:ln>
                <a:solidFill>
                  <a:schemeClr val="bg2"/>
                </a:solidFill>
                <a:effectLst/>
                <a:uLnTx/>
                <a:uFillTx/>
                <a:latin typeface="+mj-lt"/>
                <a:ea typeface="+mj-ea"/>
                <a:cs typeface="+mj-cs"/>
              </a:rPr>
              <a:t>(NB! Dette</a:t>
            </a:r>
            <a:r>
              <a:rPr kumimoji="0" lang="nb-NO" sz="1600" b="1" i="0" u="none" strike="noStrike" kern="0" cap="none" spc="0" normalizeH="0" noProof="0" dirty="0" smtClean="0">
                <a:ln>
                  <a:noFill/>
                </a:ln>
                <a:solidFill>
                  <a:schemeClr val="bg2"/>
                </a:solidFill>
                <a:effectLst/>
                <a:uLnTx/>
                <a:uFillTx/>
                <a:latin typeface="+mj-lt"/>
                <a:ea typeface="+mj-ea"/>
                <a:cs typeface="+mj-cs"/>
              </a:rPr>
              <a:t> er g</a:t>
            </a:r>
            <a:r>
              <a:rPr kumimoji="0" lang="nb-NO" sz="1600" b="1" i="0" u="none" strike="noStrike" kern="0" cap="none" spc="0" normalizeH="0" baseline="0" noProof="0" dirty="0" smtClean="0">
                <a:ln>
                  <a:noFill/>
                </a:ln>
                <a:solidFill>
                  <a:schemeClr val="bg2"/>
                </a:solidFill>
                <a:effectLst/>
                <a:uLnTx/>
                <a:uFillTx/>
                <a:latin typeface="+mj-lt"/>
                <a:ea typeface="+mj-ea"/>
                <a:cs typeface="+mj-cs"/>
              </a:rPr>
              <a:t>ammel</a:t>
            </a:r>
            <a:r>
              <a:rPr kumimoji="0" lang="nb-NO" sz="1600" b="1" i="0" u="none" strike="noStrike" kern="0" cap="none" spc="0" normalizeH="0" noProof="0" dirty="0" smtClean="0">
                <a:ln>
                  <a:noFill/>
                </a:ln>
                <a:solidFill>
                  <a:schemeClr val="bg2"/>
                </a:solidFill>
                <a:effectLst/>
                <a:uLnTx/>
                <a:uFillTx/>
                <a:latin typeface="+mj-lt"/>
                <a:ea typeface="+mj-ea"/>
                <a:cs typeface="+mj-cs"/>
              </a:rPr>
              <a:t> struktur. N</a:t>
            </a:r>
            <a:r>
              <a:rPr kumimoji="0" lang="nb-NO" sz="1600" b="1" i="0" u="none" strike="noStrike" kern="0" cap="none" spc="0" normalizeH="0" baseline="0" noProof="0" dirty="0" smtClean="0">
                <a:ln>
                  <a:noFill/>
                </a:ln>
                <a:solidFill>
                  <a:schemeClr val="bg2"/>
                </a:solidFill>
                <a:effectLst/>
                <a:uLnTx/>
                <a:uFillTx/>
                <a:latin typeface="+mj-lt"/>
                <a:ea typeface="+mj-ea"/>
                <a:cs typeface="+mj-cs"/>
              </a:rPr>
              <a:t>y struktur fra høsten av – den gjelder</a:t>
            </a:r>
            <a:r>
              <a:rPr kumimoji="0" lang="nb-NO" sz="1600" b="1" i="0" u="none" strike="noStrike" kern="0" cap="none" spc="0" normalizeH="0" noProof="0" dirty="0" smtClean="0">
                <a:ln>
                  <a:noFill/>
                </a:ln>
                <a:solidFill>
                  <a:schemeClr val="bg2"/>
                </a:solidFill>
                <a:effectLst/>
                <a:uLnTx/>
                <a:uFillTx/>
                <a:latin typeface="+mj-lt"/>
                <a:ea typeface="+mj-ea"/>
                <a:cs typeface="+mj-cs"/>
              </a:rPr>
              <a:t> ikke dere</a:t>
            </a:r>
            <a:r>
              <a:rPr kumimoji="0" lang="nb-NO" sz="1600" b="1" i="0" u="none" strike="noStrike" kern="0" cap="none" spc="0" normalizeH="0" baseline="0" noProof="0" dirty="0" smtClean="0">
                <a:ln>
                  <a:noFill/>
                </a:ln>
                <a:solidFill>
                  <a:schemeClr val="bg2"/>
                </a:solidFill>
                <a:effectLst/>
                <a:uLnTx/>
                <a:uFillTx/>
                <a:latin typeface="+mj-lt"/>
                <a:ea typeface="+mj-ea"/>
                <a:cs typeface="+mj-cs"/>
              </a:rPr>
              <a:t>)</a:t>
            </a:r>
            <a:endParaRPr kumimoji="0" lang="nb-NO" sz="1600" b="1" i="0" u="none" strike="noStrike" kern="0" cap="none" spc="0" normalizeH="0" baseline="0" noProof="0" dirty="0">
              <a:ln>
                <a:noFill/>
              </a:ln>
              <a:solidFill>
                <a:schemeClr val="bg2"/>
              </a:solidFill>
              <a:effectLst/>
              <a:uLnTx/>
              <a:uFillTx/>
              <a:latin typeface="+mj-lt"/>
              <a:ea typeface="+mj-ea"/>
              <a:cs typeface="+mj-cs"/>
            </a:endParaRPr>
          </a:p>
        </p:txBody>
      </p:sp>
      <p:pic>
        <p:nvPicPr>
          <p:cNvPr id="7" name="Picture 6" descr="Natt.JPG"/>
          <p:cNvPicPr>
            <a:picLocks noChangeAspect="1"/>
          </p:cNvPicPr>
          <p:nvPr/>
        </p:nvPicPr>
        <p:blipFill>
          <a:blip r:embed="rId3"/>
          <a:stretch>
            <a:fillRect/>
          </a:stretch>
        </p:blipFill>
        <p:spPr>
          <a:xfrm>
            <a:off x="0" y="-1500222"/>
            <a:ext cx="9143999" cy="375848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071802"/>
            <a:ext cx="7776864" cy="338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755576" y="2564904"/>
            <a:ext cx="7869286"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2800" b="1" i="0" u="none" strike="noStrike" kern="0" cap="none" spc="0" normalizeH="0" baseline="0" noProof="0" dirty="0" smtClean="0">
                <a:ln>
                  <a:noFill/>
                </a:ln>
                <a:solidFill>
                  <a:schemeClr val="bg2"/>
                </a:solidFill>
                <a:effectLst/>
                <a:uLnTx/>
                <a:uFillTx/>
                <a:latin typeface="+mj-lt"/>
                <a:ea typeface="+mj-ea"/>
                <a:cs typeface="+mj-cs"/>
              </a:rPr>
              <a:t>Høsten 2016,</a:t>
            </a:r>
            <a:r>
              <a:rPr kumimoji="0" lang="nb-NO" sz="2800" b="1" i="0" u="none" strike="noStrike" kern="0" cap="none" spc="0" normalizeH="0" noProof="0" dirty="0" smtClean="0">
                <a:ln>
                  <a:noFill/>
                </a:ln>
                <a:solidFill>
                  <a:schemeClr val="bg2"/>
                </a:solidFill>
                <a:effectLst/>
                <a:uLnTx/>
                <a:uFillTx/>
                <a:latin typeface="+mj-lt"/>
                <a:ea typeface="+mj-ea"/>
                <a:cs typeface="+mj-cs"/>
              </a:rPr>
              <a:t> Alternativ 1: Amman, Jordan  	</a:t>
            </a:r>
            <a:endParaRPr kumimoji="0" lang="nb-NO" sz="2800" b="1" i="0" u="none" strike="noStrike" kern="0" cap="none" spc="0" normalizeH="0" baseline="0" noProof="0" dirty="0">
              <a:ln>
                <a:noFill/>
              </a:ln>
              <a:solidFill>
                <a:schemeClr val="bg2"/>
              </a:solidFill>
              <a:effectLst/>
              <a:uLnTx/>
              <a:uFillTx/>
              <a:latin typeface="+mj-lt"/>
              <a:ea typeface="+mj-ea"/>
              <a:cs typeface="+mj-cs"/>
            </a:endParaRPr>
          </a:p>
        </p:txBody>
      </p:sp>
      <p:sp>
        <p:nvSpPr>
          <p:cNvPr id="10" name="Title 1"/>
          <p:cNvSpPr txBox="1">
            <a:spLocks/>
          </p:cNvSpPr>
          <p:nvPr/>
        </p:nvSpPr>
        <p:spPr bwMode="auto">
          <a:xfrm>
            <a:off x="899592" y="3429000"/>
            <a:ext cx="7639907" cy="201622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nb-NO" sz="2800" b="1" kern="0" dirty="0" smtClean="0">
                <a:latin typeface="+mj-lt"/>
                <a:ea typeface="+mj-ea"/>
                <a:cs typeface="+mj-cs"/>
              </a:rPr>
              <a:t>HVOR: </a:t>
            </a:r>
            <a:r>
              <a:rPr lang="nb-NO" sz="2800" b="1" kern="0" dirty="0" err="1" smtClean="0">
                <a:latin typeface="+mj-lt"/>
                <a:ea typeface="+mj-ea"/>
                <a:cs typeface="+mj-cs"/>
              </a:rPr>
              <a:t>Qasid</a:t>
            </a:r>
            <a:r>
              <a:rPr lang="nb-NO" sz="2800" b="1" kern="0" dirty="0" smtClean="0">
                <a:latin typeface="+mj-lt"/>
                <a:ea typeface="+mj-ea"/>
                <a:cs typeface="+mj-cs"/>
              </a:rPr>
              <a:t> </a:t>
            </a:r>
            <a:r>
              <a:rPr lang="nb-NO" sz="2800" b="1" kern="0" dirty="0" err="1" smtClean="0">
                <a:latin typeface="+mj-lt"/>
                <a:ea typeface="+mj-ea"/>
                <a:cs typeface="+mj-cs"/>
              </a:rPr>
              <a:t>Institute</a:t>
            </a:r>
            <a:r>
              <a:rPr lang="nb-NO" sz="2800" b="1" kern="0" dirty="0" smtClean="0">
                <a:latin typeface="+mj-lt"/>
                <a:ea typeface="+mj-ea"/>
                <a:cs typeface="+mj-cs"/>
              </a:rPr>
              <a:t> i Amman, Jordan  </a:t>
            </a: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nb-NO" sz="2800" b="1" kern="0" dirty="0" smtClean="0">
                <a:latin typeface="+mj-lt"/>
                <a:ea typeface="+mj-ea"/>
                <a:cs typeface="+mj-cs"/>
              </a:rPr>
              <a:t>NÅR: ca. 1. september – 10. desember </a:t>
            </a: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nb-NO" sz="2800" b="1" i="0" u="none" strike="noStrike" kern="0" cap="none" spc="0" normalizeH="0" baseline="0" noProof="0" dirty="0" smtClean="0">
                <a:ln>
                  <a:noFill/>
                </a:ln>
                <a:effectLst/>
                <a:uLnTx/>
                <a:uFillTx/>
                <a:latin typeface="+mj-lt"/>
                <a:ea typeface="+mj-ea"/>
                <a:cs typeface="+mj-cs"/>
              </a:rPr>
              <a:t>MENGDE: 20 undervisningstimer i uken </a:t>
            </a: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nb-NO" sz="2800" b="1" i="0" u="none" strike="noStrike" kern="0" cap="none" spc="0" normalizeH="0" baseline="0" noProof="0" dirty="0" smtClean="0">
                <a:ln>
                  <a:noFill/>
                </a:ln>
                <a:effectLst/>
                <a:uLnTx/>
                <a:uFillTx/>
                <a:latin typeface="+mj-lt"/>
                <a:ea typeface="+mj-ea"/>
                <a:cs typeface="+mj-cs"/>
              </a:rPr>
              <a:t>PRIS:</a:t>
            </a:r>
            <a:r>
              <a:rPr kumimoji="0" lang="nb-NO" sz="2800" b="1" i="0" u="none" strike="noStrike" kern="0" cap="none" spc="0" normalizeH="0" noProof="0" dirty="0" smtClean="0">
                <a:ln>
                  <a:noFill/>
                </a:ln>
                <a:effectLst/>
                <a:uLnTx/>
                <a:uFillTx/>
                <a:latin typeface="+mj-lt"/>
                <a:ea typeface="+mj-ea"/>
                <a:cs typeface="+mj-cs"/>
              </a:rPr>
              <a:t> kursavgift på  ca. $ </a:t>
            </a:r>
            <a:r>
              <a:rPr lang="nb-NO" sz="2800" b="1" kern="0" noProof="0" dirty="0" smtClean="0">
                <a:latin typeface="+mj-lt"/>
                <a:ea typeface="+mj-ea"/>
                <a:cs typeface="+mj-cs"/>
              </a:rPr>
              <a:t>28</a:t>
            </a:r>
            <a:r>
              <a:rPr kumimoji="0" lang="nb-NO" sz="2800" b="1" i="0" u="none" strike="noStrike" kern="0" cap="none" spc="0" normalizeH="0" noProof="0" dirty="0" smtClean="0">
                <a:ln>
                  <a:noFill/>
                </a:ln>
                <a:effectLst/>
                <a:uLnTx/>
                <a:uFillTx/>
                <a:latin typeface="+mj-lt"/>
                <a:ea typeface="+mj-ea"/>
                <a:cs typeface="+mj-cs"/>
              </a:rPr>
              <a:t>00</a:t>
            </a:r>
            <a:endParaRPr kumimoji="0" lang="nb-NO" sz="2800" b="1" i="0" u="none" strike="noStrike" kern="0" cap="none" spc="0" normalizeH="0" baseline="0" noProof="0" dirty="0" smtClean="0">
              <a:ln>
                <a:noFill/>
              </a:ln>
              <a:effectLst/>
              <a:uLnTx/>
              <a:uFillTx/>
              <a:latin typeface="+mj-lt"/>
              <a:ea typeface="+mj-ea"/>
              <a:cs typeface="+mj-cs"/>
            </a:endParaRPr>
          </a:p>
        </p:txBody>
      </p:sp>
      <p:pic>
        <p:nvPicPr>
          <p:cNvPr id="11" name="Picture 10" descr="islam-art9.jpg"/>
          <p:cNvPicPr>
            <a:picLocks noChangeAspect="1"/>
          </p:cNvPicPr>
          <p:nvPr/>
        </p:nvPicPr>
        <p:blipFill>
          <a:blip r:embed="rId3"/>
          <a:srcRect l="-2343" t="16666" r="-782" b="14584"/>
          <a:stretch>
            <a:fillRect/>
          </a:stretch>
        </p:blipFill>
        <p:spPr>
          <a:xfrm>
            <a:off x="-214346" y="-285776"/>
            <a:ext cx="9429783" cy="264320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Litt om </a:t>
            </a:r>
            <a:r>
              <a:rPr lang="nb-NO" dirty="0" err="1" smtClean="0"/>
              <a:t>Qasid</a:t>
            </a:r>
            <a:r>
              <a:rPr lang="nb-NO" dirty="0" smtClean="0"/>
              <a:t> i Amman</a:t>
            </a:r>
            <a:endParaRPr lang="en-GB" dirty="0"/>
          </a:p>
        </p:txBody>
      </p:sp>
      <p:sp>
        <p:nvSpPr>
          <p:cNvPr id="3" name="Plassholder for innhold 2"/>
          <p:cNvSpPr>
            <a:spLocks noGrp="1"/>
          </p:cNvSpPr>
          <p:nvPr>
            <p:ph idx="1"/>
          </p:nvPr>
        </p:nvSpPr>
        <p:spPr>
          <a:xfrm>
            <a:off x="990600" y="1981200"/>
            <a:ext cx="7613848" cy="4256112"/>
          </a:xfrm>
        </p:spPr>
        <p:txBody>
          <a:bodyPr/>
          <a:lstStyle/>
          <a:p>
            <a:pPr>
              <a:buFont typeface="Wingdings" panose="05000000000000000000" pitchFamily="2" charset="2"/>
              <a:buChar char="Ø"/>
            </a:pPr>
            <a:r>
              <a:rPr lang="nb-NO" sz="2400" dirty="0" err="1" smtClean="0"/>
              <a:t>Qasid</a:t>
            </a:r>
            <a:r>
              <a:rPr lang="nb-NO" sz="2400" dirty="0" smtClean="0"/>
              <a:t> er en språkskole</a:t>
            </a:r>
          </a:p>
          <a:p>
            <a:pPr>
              <a:buFont typeface="Wingdings" panose="05000000000000000000" pitchFamily="2" charset="2"/>
              <a:buChar char="Ø"/>
            </a:pPr>
            <a:r>
              <a:rPr lang="nb-NO" sz="2400" dirty="0" smtClean="0"/>
              <a:t>Har hatt tilbud for UiO-studenter i flere år nå</a:t>
            </a:r>
          </a:p>
          <a:p>
            <a:pPr>
              <a:buFont typeface="Wingdings" panose="05000000000000000000" pitchFamily="2" charset="2"/>
              <a:buChar char="Ø"/>
            </a:pPr>
            <a:r>
              <a:rPr lang="nb-NO" sz="2400" dirty="0"/>
              <a:t>Det vil bli undervist i syrisk dialekt og standard arabisk</a:t>
            </a:r>
          </a:p>
          <a:p>
            <a:pPr>
              <a:buFont typeface="Wingdings" panose="05000000000000000000" pitchFamily="2" charset="2"/>
              <a:buChar char="Ø"/>
            </a:pPr>
            <a:r>
              <a:rPr lang="nb-NO" sz="2400" dirty="0" smtClean="0"/>
              <a:t>Hjelper studentene med innkvartering</a:t>
            </a:r>
          </a:p>
          <a:p>
            <a:pPr>
              <a:buFont typeface="Wingdings" panose="05000000000000000000" pitchFamily="2" charset="2"/>
              <a:buChar char="Ø"/>
            </a:pPr>
            <a:r>
              <a:rPr lang="nb-NO" sz="2400" dirty="0" smtClean="0"/>
              <a:t>Kontaktperson er Anik Misra (</a:t>
            </a:r>
            <a:r>
              <a:rPr lang="nb-NO" sz="2400" dirty="0" smtClean="0">
                <a:hlinkClick r:id="rId2"/>
              </a:rPr>
              <a:t>misra@qasid.com</a:t>
            </a:r>
            <a:r>
              <a:rPr lang="nb-NO" sz="2400" dirty="0" smtClean="0"/>
              <a:t>)</a:t>
            </a:r>
          </a:p>
          <a:p>
            <a:pPr lvl="1">
              <a:buFont typeface="Wingdings" panose="05000000000000000000" pitchFamily="2" charset="2"/>
              <a:buChar char="Ø"/>
            </a:pPr>
            <a:r>
              <a:rPr lang="nb-NO" dirty="0"/>
              <a:t>Det er lurt om studentene som skal til </a:t>
            </a:r>
            <a:r>
              <a:rPr lang="nb-NO" dirty="0" err="1"/>
              <a:t>Qasid</a:t>
            </a:r>
            <a:r>
              <a:rPr lang="nb-NO" dirty="0"/>
              <a:t> velger </a:t>
            </a:r>
            <a:r>
              <a:rPr lang="nb-NO" dirty="0" smtClean="0"/>
              <a:t>ut en studentkontakt </a:t>
            </a:r>
            <a:r>
              <a:rPr lang="nb-NO" dirty="0"/>
              <a:t>som tar seg av </a:t>
            </a:r>
            <a:r>
              <a:rPr lang="nb-NO" dirty="0" smtClean="0"/>
              <a:t>informasjonsutvekslingen med </a:t>
            </a:r>
            <a:r>
              <a:rPr lang="nb-NO" dirty="0" err="1" smtClean="0"/>
              <a:t>Qasid</a:t>
            </a:r>
            <a:endParaRPr lang="en-GB" dirty="0"/>
          </a:p>
          <a:p>
            <a:pPr lvl="1">
              <a:buFont typeface="Wingdings" panose="05000000000000000000" pitchFamily="2" charset="2"/>
              <a:buChar char="Ø"/>
            </a:pPr>
            <a:endParaRPr lang="nb-NO" dirty="0" smtClean="0"/>
          </a:p>
        </p:txBody>
      </p:sp>
    </p:spTree>
    <p:extLst>
      <p:ext uri="{BB962C8B-B14F-4D97-AF65-F5344CB8AC3E}">
        <p14:creationId xmlns:p14="http://schemas.microsoft.com/office/powerpoint/2010/main" val="2433337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928662" y="2204864"/>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2800" b="1" i="0" u="none" strike="noStrike" kern="0" cap="none" spc="0" normalizeH="0" baseline="0" noProof="0" dirty="0" smtClean="0">
                <a:ln>
                  <a:noFill/>
                </a:ln>
                <a:solidFill>
                  <a:schemeClr val="bg2"/>
                </a:solidFill>
                <a:effectLst/>
                <a:uLnTx/>
                <a:uFillTx/>
                <a:latin typeface="+mj-lt"/>
                <a:ea typeface="+mj-ea"/>
                <a:cs typeface="+mj-cs"/>
              </a:rPr>
              <a:t>Høsten 2016,</a:t>
            </a:r>
            <a:r>
              <a:rPr kumimoji="0" lang="nb-NO" sz="2800" b="1" i="0" u="none" strike="noStrike" kern="0" cap="none" spc="0" normalizeH="0" noProof="0" dirty="0" smtClean="0">
                <a:ln>
                  <a:noFill/>
                </a:ln>
                <a:solidFill>
                  <a:schemeClr val="bg2"/>
                </a:solidFill>
                <a:effectLst/>
                <a:uLnTx/>
                <a:uFillTx/>
                <a:latin typeface="+mj-lt"/>
                <a:ea typeface="+mj-ea"/>
                <a:cs typeface="+mj-cs"/>
              </a:rPr>
              <a:t> Alternativ </a:t>
            </a:r>
            <a:r>
              <a:rPr lang="nb-NO" sz="2800" b="1" kern="0" dirty="0">
                <a:solidFill>
                  <a:schemeClr val="bg2"/>
                </a:solidFill>
                <a:latin typeface="+mj-lt"/>
                <a:ea typeface="+mj-ea"/>
                <a:cs typeface="+mj-cs"/>
              </a:rPr>
              <a:t>2</a:t>
            </a:r>
            <a:r>
              <a:rPr kumimoji="0" lang="nb-NO" sz="2800" b="1" i="0" u="none" strike="noStrike" kern="0" cap="none" spc="0" normalizeH="0" noProof="0" dirty="0" smtClean="0">
                <a:ln>
                  <a:noFill/>
                </a:ln>
                <a:solidFill>
                  <a:schemeClr val="bg2"/>
                </a:solidFill>
                <a:effectLst/>
                <a:uLnTx/>
                <a:uFillTx/>
                <a:latin typeface="+mj-lt"/>
                <a:ea typeface="+mj-ea"/>
                <a:cs typeface="+mj-cs"/>
              </a:rPr>
              <a:t>: ILI-opplegg i Oman  	</a:t>
            </a:r>
            <a:endParaRPr kumimoji="0" lang="nb-NO" sz="2800" b="1" i="0" u="none" strike="noStrike" kern="0" cap="none" spc="0" normalizeH="0" baseline="0" noProof="0" dirty="0">
              <a:ln>
                <a:noFill/>
              </a:ln>
              <a:solidFill>
                <a:schemeClr val="bg2"/>
              </a:solidFill>
              <a:effectLst/>
              <a:uLnTx/>
              <a:uFillTx/>
              <a:latin typeface="+mj-lt"/>
              <a:ea typeface="+mj-ea"/>
              <a:cs typeface="+mj-cs"/>
            </a:endParaRPr>
          </a:p>
        </p:txBody>
      </p:sp>
      <p:sp>
        <p:nvSpPr>
          <p:cNvPr id="10" name="Title 1"/>
          <p:cNvSpPr txBox="1">
            <a:spLocks/>
          </p:cNvSpPr>
          <p:nvPr/>
        </p:nvSpPr>
        <p:spPr bwMode="auto">
          <a:xfrm>
            <a:off x="1115616" y="3284984"/>
            <a:ext cx="7351875" cy="24482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342900" indent="-342900" eaLnBrk="1" hangingPunct="1">
              <a:buFont typeface="Wingdings" panose="05000000000000000000" pitchFamily="2" charset="2"/>
              <a:buChar char="v"/>
              <a:defRPr/>
            </a:pPr>
            <a:r>
              <a:rPr lang="nb-NO" b="1" kern="0" dirty="0" smtClean="0">
                <a:latin typeface="+mj-lt"/>
                <a:ea typeface="+mj-ea"/>
                <a:cs typeface="+mj-cs"/>
              </a:rPr>
              <a:t> REGI: </a:t>
            </a:r>
            <a:r>
              <a:rPr lang="nb-NO" b="1" dirty="0"/>
              <a:t>International House – </a:t>
            </a:r>
            <a:r>
              <a:rPr lang="nb-NO" b="1" dirty="0" err="1"/>
              <a:t>Cairo</a:t>
            </a:r>
            <a:r>
              <a:rPr lang="nb-NO" b="1" dirty="0"/>
              <a:t> – </a:t>
            </a:r>
            <a:r>
              <a:rPr lang="nb-NO" b="1" dirty="0" smtClean="0"/>
              <a:t>ILI</a:t>
            </a:r>
          </a:p>
          <a:p>
            <a:pPr marL="342900" indent="-342900" eaLnBrk="1" hangingPunct="1">
              <a:buFont typeface="Wingdings" panose="05000000000000000000" pitchFamily="2" charset="2"/>
              <a:buChar char="v"/>
              <a:defRPr/>
            </a:pPr>
            <a:r>
              <a:rPr lang="nb-NO" b="1" dirty="0" smtClean="0"/>
              <a:t> HVOR: Muscat, Oman</a:t>
            </a:r>
            <a:endParaRPr lang="nb-NO" b="1" kern="0" dirty="0" smtClean="0">
              <a:latin typeface="+mj-lt"/>
              <a:ea typeface="+mj-ea"/>
              <a:cs typeface="+mj-cs"/>
            </a:endParaRPr>
          </a:p>
          <a:p>
            <a:pPr marL="342900" lvl="0" indent="-342900">
              <a:buFont typeface="Wingdings" panose="05000000000000000000" pitchFamily="2" charset="2"/>
              <a:buChar char="v"/>
              <a:defRPr/>
            </a:pPr>
            <a:r>
              <a:rPr lang="nb-NO" b="1" kern="0" dirty="0" smtClean="0">
                <a:latin typeface="+mj-lt"/>
                <a:ea typeface="+mj-ea"/>
                <a:cs typeface="+mj-cs"/>
              </a:rPr>
              <a:t> NÅR: </a:t>
            </a:r>
            <a:r>
              <a:rPr lang="nb-NO" b="1" dirty="0"/>
              <a:t>Ca. fra 20. september – 10. desember </a:t>
            </a:r>
            <a:r>
              <a:rPr lang="nb-NO" b="1" dirty="0" smtClean="0"/>
              <a:t>(3 x 4 </a:t>
            </a:r>
            <a:r>
              <a:rPr lang="nb-NO" b="1" dirty="0"/>
              <a:t>uker)</a:t>
            </a:r>
          </a:p>
          <a:p>
            <a:pPr marL="342900" lvl="0" indent="-342900">
              <a:buFont typeface="Wingdings" panose="05000000000000000000" pitchFamily="2" charset="2"/>
              <a:buChar char="v"/>
              <a:defRPr/>
            </a:pPr>
            <a:r>
              <a:rPr lang="nb-NO" b="1" dirty="0"/>
              <a:t> </a:t>
            </a:r>
            <a:r>
              <a:rPr lang="nb-NO" b="1" dirty="0" smtClean="0"/>
              <a:t>MENGDE: 25 </a:t>
            </a:r>
            <a:r>
              <a:rPr lang="nb-NO" b="1" dirty="0"/>
              <a:t>undervisningstimer </a:t>
            </a:r>
            <a:r>
              <a:rPr lang="nb-NO" b="1" dirty="0" smtClean="0"/>
              <a:t>per uke </a:t>
            </a:r>
            <a:endParaRPr lang="nb-NO" b="1" dirty="0"/>
          </a:p>
          <a:p>
            <a:pPr marL="342900" lvl="0" indent="-342900">
              <a:buFont typeface="Wingdings" panose="05000000000000000000" pitchFamily="2" charset="2"/>
              <a:buChar char="v"/>
              <a:defRPr/>
            </a:pPr>
            <a:r>
              <a:rPr lang="nb-NO" b="1" dirty="0"/>
              <a:t> </a:t>
            </a:r>
            <a:r>
              <a:rPr lang="nb-NO" b="1" dirty="0" smtClean="0"/>
              <a:t>PRIS: Avhenger av antall studenter som velger Muscat</a:t>
            </a:r>
          </a:p>
          <a:p>
            <a:pPr marL="800100" lvl="1" indent="-342900">
              <a:buFont typeface="Courier New" panose="02070309020205020404" pitchFamily="49" charset="0"/>
              <a:buChar char="o"/>
              <a:defRPr/>
            </a:pPr>
            <a:r>
              <a:rPr lang="nb-NO" sz="1800" b="1" dirty="0" smtClean="0"/>
              <a:t>Er det 14 studenter er prisen </a:t>
            </a:r>
            <a:r>
              <a:rPr lang="en-US" sz="1800" b="1" dirty="0" smtClean="0"/>
              <a:t>€</a:t>
            </a:r>
            <a:r>
              <a:rPr lang="en-US" sz="1800" b="1" dirty="0"/>
              <a:t>2,400 per </a:t>
            </a:r>
            <a:r>
              <a:rPr lang="en-US" sz="1800" b="1" dirty="0" smtClean="0"/>
              <a:t>student (€</a:t>
            </a:r>
            <a:r>
              <a:rPr lang="en-US" sz="1800" b="1" dirty="0"/>
              <a:t>8 per student per </a:t>
            </a:r>
            <a:r>
              <a:rPr lang="en-US" sz="1800" b="1" dirty="0" err="1" smtClean="0"/>
              <a:t>undervisningstime</a:t>
            </a:r>
            <a:r>
              <a:rPr lang="en-US" sz="1800" b="1" dirty="0" smtClean="0"/>
              <a:t> </a:t>
            </a:r>
            <a:r>
              <a:rPr lang="en-US" sz="1800" b="1" dirty="0" err="1" smtClean="0"/>
              <a:t>i</a:t>
            </a:r>
            <a:r>
              <a:rPr lang="en-US" sz="1800" b="1" dirty="0" smtClean="0"/>
              <a:t> </a:t>
            </a:r>
            <a:r>
              <a:rPr lang="en-US" sz="1800" b="1" dirty="0" err="1" smtClean="0"/>
              <a:t>totalt</a:t>
            </a:r>
            <a:r>
              <a:rPr lang="en-US" sz="1800" b="1" dirty="0" smtClean="0"/>
              <a:t> </a:t>
            </a:r>
            <a:r>
              <a:rPr lang="en-US" sz="1800" b="1" dirty="0"/>
              <a:t>12 </a:t>
            </a:r>
            <a:r>
              <a:rPr lang="en-US" sz="1800" b="1" dirty="0" err="1" smtClean="0"/>
              <a:t>uker</a:t>
            </a:r>
            <a:r>
              <a:rPr lang="en-US" sz="1800" b="1" dirty="0" smtClean="0"/>
              <a:t> = 300 </a:t>
            </a:r>
            <a:r>
              <a:rPr lang="en-US" sz="1800" b="1" dirty="0" err="1" smtClean="0"/>
              <a:t>undervisningstimer</a:t>
            </a:r>
            <a:r>
              <a:rPr lang="en-US" sz="1800" b="1" dirty="0" smtClean="0"/>
              <a:t>)</a:t>
            </a:r>
            <a:r>
              <a:rPr lang="en-US" sz="1800" b="1" dirty="0"/>
              <a:t>.</a:t>
            </a:r>
            <a:endParaRPr lang="en-GB" sz="1800" b="1" dirty="0"/>
          </a:p>
        </p:txBody>
      </p:sp>
      <p:pic>
        <p:nvPicPr>
          <p:cNvPr id="11" name="Picture 10" descr="islam-art9.jpg"/>
          <p:cNvPicPr>
            <a:picLocks noChangeAspect="1"/>
          </p:cNvPicPr>
          <p:nvPr/>
        </p:nvPicPr>
        <p:blipFill>
          <a:blip r:embed="rId3"/>
          <a:srcRect l="-2343" t="16666" r="-782" b="14584"/>
          <a:stretch>
            <a:fillRect/>
          </a:stretch>
        </p:blipFill>
        <p:spPr>
          <a:xfrm>
            <a:off x="-214346" y="-285776"/>
            <a:ext cx="9429783" cy="2643206"/>
          </a:xfrm>
          <a:prstGeom prst="rect">
            <a:avLst/>
          </a:prstGeom>
        </p:spPr>
      </p:pic>
    </p:spTree>
    <p:extLst>
      <p:ext uri="{BB962C8B-B14F-4D97-AF65-F5344CB8AC3E}">
        <p14:creationId xmlns:p14="http://schemas.microsoft.com/office/powerpoint/2010/main" val="4198303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Litt</a:t>
            </a:r>
            <a:r>
              <a:rPr lang="en-US" dirty="0" smtClean="0"/>
              <a:t> om ILI </a:t>
            </a:r>
            <a:r>
              <a:rPr lang="en-US" dirty="0" err="1" smtClean="0"/>
              <a:t>i</a:t>
            </a:r>
            <a:r>
              <a:rPr lang="en-US" dirty="0" smtClean="0"/>
              <a:t> Muscat, Oman</a:t>
            </a:r>
            <a:endParaRPr lang="en-US" dirty="0"/>
          </a:p>
        </p:txBody>
      </p:sp>
      <p:sp>
        <p:nvSpPr>
          <p:cNvPr id="3" name="Content Placeholder 2"/>
          <p:cNvSpPr>
            <a:spLocks noGrp="1"/>
          </p:cNvSpPr>
          <p:nvPr>
            <p:ph idx="1"/>
          </p:nvPr>
        </p:nvSpPr>
        <p:spPr>
          <a:xfrm>
            <a:off x="971600" y="1981200"/>
            <a:ext cx="7632848" cy="4256112"/>
          </a:xfrm>
        </p:spPr>
        <p:txBody>
          <a:bodyPr/>
          <a:lstStyle/>
          <a:p>
            <a:pPr>
              <a:buFont typeface="Wingdings" panose="05000000000000000000" pitchFamily="2" charset="2"/>
              <a:buChar char="v"/>
            </a:pPr>
            <a:r>
              <a:rPr lang="en-US" sz="2400" dirty="0" smtClean="0"/>
              <a:t>ILI-</a:t>
            </a:r>
            <a:r>
              <a:rPr lang="en-US" sz="2400" dirty="0" err="1" smtClean="0"/>
              <a:t>tilbudet</a:t>
            </a:r>
            <a:r>
              <a:rPr lang="en-US" sz="2400" dirty="0" smtClean="0"/>
              <a:t> </a:t>
            </a:r>
            <a:r>
              <a:rPr lang="en-US" sz="2400" dirty="0" err="1" smtClean="0"/>
              <a:t>i</a:t>
            </a:r>
            <a:r>
              <a:rPr lang="en-US" sz="2400" dirty="0" smtClean="0"/>
              <a:t> Oman </a:t>
            </a:r>
            <a:r>
              <a:rPr lang="en-US" sz="2400" dirty="0" err="1" smtClean="0"/>
              <a:t>vil</a:t>
            </a:r>
            <a:r>
              <a:rPr lang="en-US" sz="2400" dirty="0" smtClean="0"/>
              <a:t> </a:t>
            </a:r>
            <a:r>
              <a:rPr lang="en-US" sz="2400" dirty="0" err="1" smtClean="0"/>
              <a:t>være</a:t>
            </a:r>
            <a:r>
              <a:rPr lang="en-US" sz="2400" dirty="0" smtClean="0"/>
              <a:t> </a:t>
            </a:r>
            <a:r>
              <a:rPr lang="en-US" sz="2400" dirty="0" err="1" smtClean="0"/>
              <a:t>tilknyttet</a:t>
            </a:r>
            <a:r>
              <a:rPr lang="en-US" sz="2400" dirty="0" smtClean="0"/>
              <a:t> </a:t>
            </a:r>
            <a:r>
              <a:rPr lang="en-US" sz="2400" dirty="0" err="1" smtClean="0"/>
              <a:t>universitetet</a:t>
            </a:r>
            <a:r>
              <a:rPr lang="en-US" sz="2400" dirty="0" smtClean="0"/>
              <a:t> </a:t>
            </a:r>
            <a:r>
              <a:rPr lang="en-US" sz="2400" dirty="0" err="1" smtClean="0"/>
              <a:t>i</a:t>
            </a:r>
            <a:r>
              <a:rPr lang="en-US" sz="2400" dirty="0" smtClean="0"/>
              <a:t> </a:t>
            </a:r>
            <a:r>
              <a:rPr lang="en-US" sz="2400" dirty="0" err="1" smtClean="0"/>
              <a:t>Kairo</a:t>
            </a:r>
            <a:r>
              <a:rPr lang="en-US" sz="2400" dirty="0" smtClean="0"/>
              <a:t>, </a:t>
            </a:r>
            <a:r>
              <a:rPr lang="en-US" sz="2400" dirty="0" err="1" smtClean="0"/>
              <a:t>er</a:t>
            </a:r>
            <a:r>
              <a:rPr lang="en-US" sz="2400" dirty="0" smtClean="0"/>
              <a:t> </a:t>
            </a:r>
            <a:r>
              <a:rPr lang="en-US" sz="2400" dirty="0" err="1" smtClean="0"/>
              <a:t>nytt</a:t>
            </a:r>
            <a:r>
              <a:rPr lang="en-US" sz="2400" dirty="0" smtClean="0"/>
              <a:t> </a:t>
            </a:r>
            <a:r>
              <a:rPr lang="en-US" sz="2400" dirty="0" err="1" smtClean="0"/>
              <a:t>av</a:t>
            </a:r>
            <a:r>
              <a:rPr lang="en-US" sz="2400" dirty="0" smtClean="0"/>
              <a:t> </a:t>
            </a:r>
            <a:r>
              <a:rPr lang="en-US" sz="2400" dirty="0" err="1" smtClean="0"/>
              <a:t>året</a:t>
            </a:r>
            <a:r>
              <a:rPr lang="en-US" sz="2400" dirty="0" smtClean="0"/>
              <a:t>, </a:t>
            </a:r>
            <a:r>
              <a:rPr lang="en-US" sz="2400" dirty="0" err="1" smtClean="0"/>
              <a:t>og</a:t>
            </a:r>
            <a:r>
              <a:rPr lang="en-US" sz="2400" dirty="0" smtClean="0"/>
              <a:t> </a:t>
            </a:r>
            <a:r>
              <a:rPr lang="en-US" sz="2400" dirty="0" err="1" smtClean="0"/>
              <a:t>spesiallaget</a:t>
            </a:r>
            <a:r>
              <a:rPr lang="en-US" sz="2400" dirty="0" smtClean="0"/>
              <a:t> for </a:t>
            </a:r>
            <a:r>
              <a:rPr lang="en-US" sz="2400" dirty="0" err="1" smtClean="0"/>
              <a:t>UiO</a:t>
            </a:r>
            <a:r>
              <a:rPr lang="en-US" sz="2400" dirty="0" smtClean="0"/>
              <a:t> </a:t>
            </a:r>
          </a:p>
          <a:p>
            <a:pPr>
              <a:buFont typeface="Wingdings" panose="05000000000000000000" pitchFamily="2" charset="2"/>
              <a:buChar char="v"/>
            </a:pPr>
            <a:r>
              <a:rPr lang="en-US" sz="2400" dirty="0" err="1" smtClean="0"/>
              <a:t>Det</a:t>
            </a:r>
            <a:r>
              <a:rPr lang="en-US" sz="2400" dirty="0" smtClean="0"/>
              <a:t> </a:t>
            </a:r>
            <a:r>
              <a:rPr lang="en-US" sz="2400" dirty="0" err="1" smtClean="0"/>
              <a:t>vil</a:t>
            </a:r>
            <a:r>
              <a:rPr lang="en-US" sz="2400" dirty="0" smtClean="0"/>
              <a:t> </a:t>
            </a:r>
            <a:r>
              <a:rPr lang="en-US" sz="2400" dirty="0" err="1" smtClean="0"/>
              <a:t>bli</a:t>
            </a:r>
            <a:r>
              <a:rPr lang="en-US" sz="2400" dirty="0" smtClean="0"/>
              <a:t> </a:t>
            </a:r>
            <a:r>
              <a:rPr lang="en-US" sz="2400" dirty="0" err="1" smtClean="0"/>
              <a:t>undervist</a:t>
            </a:r>
            <a:r>
              <a:rPr lang="en-US" sz="2400" dirty="0" smtClean="0"/>
              <a:t> </a:t>
            </a:r>
            <a:r>
              <a:rPr lang="en-US" sz="2400" dirty="0" err="1" smtClean="0"/>
              <a:t>i</a:t>
            </a:r>
            <a:r>
              <a:rPr lang="en-US" sz="2400" dirty="0" smtClean="0"/>
              <a:t> </a:t>
            </a:r>
            <a:r>
              <a:rPr lang="en-US" sz="2400" dirty="0" err="1" smtClean="0"/>
              <a:t>egyptisk</a:t>
            </a:r>
            <a:r>
              <a:rPr lang="en-US" sz="2400" dirty="0" smtClean="0"/>
              <a:t> </a:t>
            </a:r>
            <a:r>
              <a:rPr lang="en-US" sz="2400" dirty="0" err="1" smtClean="0"/>
              <a:t>dialekt</a:t>
            </a:r>
            <a:r>
              <a:rPr lang="en-US" sz="2400" dirty="0" smtClean="0"/>
              <a:t> </a:t>
            </a:r>
            <a:r>
              <a:rPr lang="en-US" sz="2400" dirty="0" err="1" smtClean="0"/>
              <a:t>og</a:t>
            </a:r>
            <a:r>
              <a:rPr lang="en-US" sz="2400" dirty="0" smtClean="0"/>
              <a:t> standard </a:t>
            </a:r>
            <a:r>
              <a:rPr lang="en-US" sz="2400" dirty="0" err="1" smtClean="0"/>
              <a:t>arabisk</a:t>
            </a:r>
            <a:endParaRPr lang="en-US" sz="2400" dirty="0"/>
          </a:p>
          <a:p>
            <a:pPr>
              <a:buFont typeface="Wingdings" panose="05000000000000000000" pitchFamily="2" charset="2"/>
              <a:buChar char="v"/>
            </a:pPr>
            <a:r>
              <a:rPr lang="en-US" sz="2400" dirty="0" smtClean="0"/>
              <a:t>ILI </a:t>
            </a:r>
            <a:r>
              <a:rPr lang="en-US" sz="2400" dirty="0" err="1" smtClean="0"/>
              <a:t>vil</a:t>
            </a:r>
            <a:r>
              <a:rPr lang="en-US" sz="2400" dirty="0" smtClean="0"/>
              <a:t> </a:t>
            </a:r>
            <a:r>
              <a:rPr lang="en-US" sz="2400" dirty="0" err="1" smtClean="0"/>
              <a:t>være</a:t>
            </a:r>
            <a:r>
              <a:rPr lang="en-US" sz="2400" dirty="0" smtClean="0"/>
              <a:t> </a:t>
            </a:r>
            <a:r>
              <a:rPr lang="en-US" sz="2400" dirty="0" err="1" smtClean="0"/>
              <a:t>behjelpelige</a:t>
            </a:r>
            <a:r>
              <a:rPr lang="en-US" sz="2400" dirty="0" smtClean="0"/>
              <a:t> med </a:t>
            </a:r>
            <a:r>
              <a:rPr lang="en-US" sz="2400" dirty="0" err="1" smtClean="0"/>
              <a:t>innkvartering</a:t>
            </a:r>
            <a:endParaRPr lang="en-US" sz="2400" dirty="0" smtClean="0"/>
          </a:p>
          <a:p>
            <a:pPr lvl="1">
              <a:buFont typeface="Wingdings" panose="05000000000000000000" pitchFamily="2" charset="2"/>
              <a:buChar char="v"/>
            </a:pPr>
            <a:r>
              <a:rPr lang="en-US" sz="2000" dirty="0" err="1" smtClean="0"/>
              <a:t>Detaljer</a:t>
            </a:r>
            <a:r>
              <a:rPr lang="en-US" sz="2000" dirty="0" smtClean="0"/>
              <a:t> </a:t>
            </a:r>
            <a:r>
              <a:rPr lang="en-US" sz="2000" dirty="0" err="1" smtClean="0"/>
              <a:t>omkring</a:t>
            </a:r>
            <a:r>
              <a:rPr lang="en-US" sz="2000" dirty="0" smtClean="0"/>
              <a:t> </a:t>
            </a:r>
            <a:r>
              <a:rPr lang="en-US" sz="2000" dirty="0" err="1" smtClean="0"/>
              <a:t>innkvartering</a:t>
            </a:r>
            <a:r>
              <a:rPr lang="en-US" sz="2000" dirty="0" smtClean="0"/>
              <a:t> </a:t>
            </a:r>
            <a:r>
              <a:rPr lang="en-US" sz="2000" dirty="0" err="1" smtClean="0"/>
              <a:t>avgjøres</a:t>
            </a:r>
            <a:r>
              <a:rPr lang="en-US" sz="2000" dirty="0" smtClean="0"/>
              <a:t> </a:t>
            </a:r>
            <a:r>
              <a:rPr lang="en-US" sz="2000" dirty="0" err="1" smtClean="0"/>
              <a:t>senere</a:t>
            </a:r>
            <a:endParaRPr lang="en-US" sz="2000" dirty="0" smtClean="0"/>
          </a:p>
          <a:p>
            <a:pPr lvl="1">
              <a:buFont typeface="Wingdings" panose="05000000000000000000" pitchFamily="2" charset="2"/>
              <a:buChar char="v"/>
            </a:pPr>
            <a:r>
              <a:rPr lang="en-US" sz="2000" dirty="0" smtClean="0"/>
              <a:t>For </a:t>
            </a:r>
            <a:r>
              <a:rPr lang="en-US" sz="2000" dirty="0" err="1" smtClean="0"/>
              <a:t>studentene</a:t>
            </a:r>
            <a:r>
              <a:rPr lang="en-US" sz="2000" dirty="0" smtClean="0"/>
              <a:t> </a:t>
            </a:r>
            <a:r>
              <a:rPr lang="en-US" sz="2000" dirty="0" err="1" smtClean="0"/>
              <a:t>vil</a:t>
            </a:r>
            <a:r>
              <a:rPr lang="en-US" sz="2000" dirty="0" smtClean="0"/>
              <a:t> </a:t>
            </a:r>
            <a:r>
              <a:rPr lang="en-US" sz="2000" dirty="0" err="1" smtClean="0"/>
              <a:t>fasilitetstilbudet</a:t>
            </a:r>
            <a:r>
              <a:rPr lang="en-US" sz="2000" dirty="0" smtClean="0"/>
              <a:t> </a:t>
            </a:r>
            <a:r>
              <a:rPr lang="en-US" sz="2000" dirty="0" err="1" smtClean="0"/>
              <a:t>væredet</a:t>
            </a:r>
            <a:r>
              <a:rPr lang="en-US" sz="2000" dirty="0" smtClean="0"/>
              <a:t> </a:t>
            </a:r>
            <a:r>
              <a:rPr lang="en-US" sz="2000" dirty="0" err="1" smtClean="0"/>
              <a:t>samme</a:t>
            </a:r>
            <a:r>
              <a:rPr lang="en-US" sz="2000" dirty="0" smtClean="0"/>
              <a:t> </a:t>
            </a:r>
            <a:r>
              <a:rPr lang="en-US" sz="2000" dirty="0" err="1" smtClean="0"/>
              <a:t>som</a:t>
            </a:r>
            <a:r>
              <a:rPr lang="en-US" sz="2000" dirty="0" smtClean="0"/>
              <a:t> </a:t>
            </a:r>
            <a:r>
              <a:rPr lang="en-US" sz="2000" dirty="0" err="1" smtClean="0"/>
              <a:t>i</a:t>
            </a:r>
            <a:r>
              <a:rPr lang="en-US" sz="2000" dirty="0" smtClean="0"/>
              <a:t> </a:t>
            </a:r>
            <a:r>
              <a:rPr lang="en-US" sz="2000" dirty="0" err="1" smtClean="0"/>
              <a:t>Kairo</a:t>
            </a:r>
            <a:endParaRPr lang="en-US" dirty="0" smtClean="0"/>
          </a:p>
          <a:p>
            <a:pPr>
              <a:buFont typeface="Wingdings" panose="05000000000000000000" pitchFamily="2" charset="2"/>
              <a:buChar char="v"/>
            </a:pPr>
            <a:r>
              <a:rPr lang="en-US" sz="2400" dirty="0" err="1" smtClean="0"/>
              <a:t>Kontaktperson</a:t>
            </a:r>
            <a:r>
              <a:rPr lang="en-US" sz="2400" dirty="0" smtClean="0"/>
              <a:t> </a:t>
            </a:r>
            <a:r>
              <a:rPr lang="en-US" sz="2400" dirty="0" err="1" smtClean="0"/>
              <a:t>er</a:t>
            </a:r>
            <a:r>
              <a:rPr lang="en-US" sz="2400" dirty="0" smtClean="0"/>
              <a:t> Aimen Hassanien (</a:t>
            </a:r>
            <a:r>
              <a:rPr lang="en-US" sz="2400" dirty="0" smtClean="0">
                <a:hlinkClick r:id="rId2"/>
              </a:rPr>
              <a:t>ahassanien@ihcairo.com</a:t>
            </a:r>
            <a:r>
              <a:rPr lang="en-US" sz="2400" dirty="0" smtClean="0"/>
              <a:t>)</a:t>
            </a:r>
          </a:p>
          <a:p>
            <a:pPr>
              <a:buFont typeface="Wingdings" panose="05000000000000000000" pitchFamily="2" charset="2"/>
              <a:buChar char="v"/>
            </a:pPr>
            <a:endParaRPr lang="en-US" sz="2400" dirty="0" smtClean="0"/>
          </a:p>
          <a:p>
            <a:endParaRPr lang="en-US" sz="2400" dirty="0"/>
          </a:p>
        </p:txBody>
      </p:sp>
    </p:spTree>
    <p:extLst>
      <p:ext uri="{BB962C8B-B14F-4D97-AF65-F5344CB8AC3E}">
        <p14:creationId xmlns:p14="http://schemas.microsoft.com/office/powerpoint/2010/main" val="111542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1115616" y="2357430"/>
            <a:ext cx="6768752" cy="71153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defRPr/>
            </a:pPr>
            <a:r>
              <a:rPr kumimoji="0" lang="nb-NO" sz="2800" b="1" i="0" u="none" strike="noStrike" kern="0" cap="none" spc="0" normalizeH="0" baseline="0" noProof="0" dirty="0" smtClean="0">
                <a:ln>
                  <a:noFill/>
                </a:ln>
                <a:solidFill>
                  <a:schemeClr val="bg2"/>
                </a:solidFill>
                <a:effectLst/>
                <a:uLnTx/>
                <a:uFillTx/>
                <a:latin typeface="+mj-lt"/>
                <a:ea typeface="+mj-ea"/>
                <a:cs typeface="+mj-cs"/>
              </a:rPr>
              <a:t>Forberedelser: Søknad</a:t>
            </a:r>
            <a:r>
              <a:rPr kumimoji="0" lang="nb-NO" sz="2800" b="1" i="0" u="none" strike="noStrike" kern="0" cap="none" spc="0" normalizeH="0" noProof="0" dirty="0" smtClean="0">
                <a:ln>
                  <a:noFill/>
                </a:ln>
                <a:solidFill>
                  <a:schemeClr val="bg2"/>
                </a:solidFill>
                <a:effectLst/>
                <a:uLnTx/>
                <a:uFillTx/>
                <a:latin typeface="+mj-lt"/>
                <a:ea typeface="+mj-ea"/>
                <a:cs typeface="+mj-cs"/>
              </a:rPr>
              <a:t> til IKOS</a:t>
            </a:r>
            <a:endParaRPr lang="nb-NO" sz="2800" b="1" kern="0" dirty="0"/>
          </a:p>
        </p:txBody>
      </p:sp>
      <p:sp>
        <p:nvSpPr>
          <p:cNvPr id="10" name="Title 1"/>
          <p:cNvSpPr txBox="1">
            <a:spLocks/>
          </p:cNvSpPr>
          <p:nvPr/>
        </p:nvSpPr>
        <p:spPr bwMode="auto">
          <a:xfrm>
            <a:off x="611560" y="2924944"/>
            <a:ext cx="7632848" cy="352839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tabLst/>
              <a:defRPr/>
            </a:pPr>
            <a:endParaRPr kumimoji="0" lang="nb-NO" sz="800" b="1" i="0" u="none" strike="noStrike" kern="0" cap="none" spc="0" normalizeH="0" baseline="0" noProof="0" dirty="0" smtClean="0">
              <a:ln>
                <a:noFill/>
              </a:ln>
              <a:effectLst/>
              <a:uLnTx/>
              <a:uFillTx/>
              <a:latin typeface="+mj-lt"/>
              <a:ea typeface="+mj-ea"/>
              <a:cs typeface="+mj-cs"/>
            </a:endParaRPr>
          </a:p>
          <a:p>
            <a:pPr lvl="2" eaLnBrk="1" hangingPunct="1">
              <a:buFont typeface="Arial" pitchFamily="34" charset="0"/>
              <a:buChar char="•"/>
            </a:pPr>
            <a:r>
              <a:rPr kumimoji="0" lang="nb-NO" i="0" strike="noStrike" kern="0" cap="none" spc="0" normalizeH="0" baseline="0" noProof="0" dirty="0" smtClean="0">
                <a:ln>
                  <a:noFill/>
                </a:ln>
                <a:effectLst/>
                <a:uLnTx/>
                <a:uFillTx/>
                <a:latin typeface="+mj-lt"/>
                <a:ea typeface="+mj-ea"/>
                <a:cs typeface="+mj-cs"/>
              </a:rPr>
              <a:t> Send søknad til studiekonsulent for arabisk innen </a:t>
            </a:r>
            <a:r>
              <a:rPr lang="nb-NO" kern="0" noProof="0" dirty="0" smtClean="0">
                <a:latin typeface="+mj-lt"/>
                <a:ea typeface="+mj-ea"/>
                <a:cs typeface="+mj-cs"/>
              </a:rPr>
              <a:t>22. </a:t>
            </a:r>
            <a:r>
              <a:rPr lang="nb-NO" kern="0" dirty="0" smtClean="0">
                <a:latin typeface="+mj-lt"/>
                <a:ea typeface="+mj-ea"/>
                <a:cs typeface="+mj-cs"/>
              </a:rPr>
              <a:t>april 2016. </a:t>
            </a:r>
            <a:r>
              <a:rPr lang="nb-NO" b="1" kern="0" dirty="0" smtClean="0">
                <a:latin typeface="+mj-lt"/>
                <a:ea typeface="+mj-ea"/>
                <a:cs typeface="+mj-cs"/>
              </a:rPr>
              <a:t>Lenke til søknadsskjema fins </a:t>
            </a:r>
            <a:r>
              <a:rPr lang="nb-NO" b="1" kern="0" smtClean="0">
                <a:latin typeface="+mj-lt"/>
                <a:ea typeface="+mj-ea"/>
                <a:cs typeface="+mj-cs"/>
              </a:rPr>
              <a:t>på emnesiden for ARA2110</a:t>
            </a:r>
            <a:endParaRPr kumimoji="0" lang="nb-NO" i="0" strike="noStrike" kern="0" cap="none" spc="0" normalizeH="0" baseline="0" noProof="0" dirty="0" smtClean="0">
              <a:ln>
                <a:noFill/>
              </a:ln>
              <a:effectLst/>
              <a:uLnTx/>
              <a:uFillTx/>
              <a:latin typeface="+mj-lt"/>
              <a:ea typeface="+mj-ea"/>
              <a:cs typeface="+mj-cs"/>
            </a:endParaRPr>
          </a:p>
          <a:p>
            <a:pPr lvl="2" eaLnBrk="1" hangingPunct="1">
              <a:buFont typeface="Arial" pitchFamily="34" charset="0"/>
              <a:buChar char="•"/>
            </a:pPr>
            <a:r>
              <a:rPr lang="nb-NO" u="none" kern="0" dirty="0" smtClean="0">
                <a:latin typeface="+mj-lt"/>
                <a:ea typeface="+mj-ea"/>
                <a:cs typeface="+mj-cs"/>
              </a:rPr>
              <a:t> </a:t>
            </a:r>
            <a:r>
              <a:rPr lang="nb-NO" kern="0" dirty="0" smtClean="0">
                <a:latin typeface="+mj-lt"/>
                <a:ea typeface="+mj-ea"/>
                <a:cs typeface="+mj-cs"/>
              </a:rPr>
              <a:t>Du får tilsendt elektronisk opplysningsskjema for opphold i utlandet (nettskjema). Dette må besvares.</a:t>
            </a:r>
          </a:p>
          <a:p>
            <a:pPr lvl="2" eaLnBrk="1" hangingPunct="1">
              <a:buFont typeface="Arial" pitchFamily="34" charset="0"/>
              <a:buChar char="•"/>
            </a:pPr>
            <a:r>
              <a:rPr lang="nb-NO" kern="0" dirty="0" smtClean="0">
                <a:latin typeface="+mj-lt"/>
                <a:ea typeface="+mj-ea"/>
                <a:cs typeface="+mj-cs"/>
              </a:rPr>
              <a:t> NB! </a:t>
            </a:r>
            <a:r>
              <a:rPr lang="nb-NO" b="1" kern="0" dirty="0" smtClean="0">
                <a:latin typeface="+mj-lt"/>
                <a:ea typeface="+mj-ea"/>
                <a:cs typeface="+mj-cs"/>
              </a:rPr>
              <a:t>Du må ha bestått eksamen i ARA1120 før semesterstart</a:t>
            </a:r>
            <a:r>
              <a:rPr lang="nb-NO" kern="0" dirty="0" smtClean="0">
                <a:latin typeface="+mj-lt"/>
                <a:ea typeface="+mj-ea"/>
                <a:cs typeface="+mj-cs"/>
              </a:rPr>
              <a:t>. </a:t>
            </a:r>
          </a:p>
          <a:p>
            <a:pPr lvl="2" eaLnBrk="1" hangingPunct="1">
              <a:buFont typeface="Arial" pitchFamily="34" charset="0"/>
              <a:buChar char="•"/>
            </a:pPr>
            <a:r>
              <a:rPr lang="nb-NO" kern="0" dirty="0">
                <a:latin typeface="+mj-lt"/>
                <a:ea typeface="+mj-ea"/>
                <a:cs typeface="+mj-cs"/>
              </a:rPr>
              <a:t> </a:t>
            </a:r>
            <a:r>
              <a:rPr lang="nb-NO" kern="0" dirty="0" smtClean="0">
                <a:latin typeface="+mj-lt"/>
                <a:ea typeface="+mj-ea"/>
                <a:cs typeface="+mj-cs"/>
              </a:rPr>
              <a:t>Du må også:</a:t>
            </a:r>
          </a:p>
          <a:p>
            <a:pPr marL="1714500" lvl="3" indent="-342900" eaLnBrk="1" hangingPunct="1">
              <a:buFont typeface="Wingdings" panose="05000000000000000000" pitchFamily="2" charset="2"/>
              <a:buChar char="ü"/>
            </a:pPr>
            <a:r>
              <a:rPr lang="nb-NO" kern="0" dirty="0" err="1" smtClean="0">
                <a:latin typeface="+mj-lt"/>
                <a:ea typeface="+mj-ea"/>
                <a:cs typeface="+mj-cs"/>
              </a:rPr>
              <a:t>semesterregistrere</a:t>
            </a:r>
            <a:r>
              <a:rPr lang="nb-NO" kern="0" dirty="0" smtClean="0">
                <a:latin typeface="+mj-lt"/>
                <a:ea typeface="+mj-ea"/>
                <a:cs typeface="+mj-cs"/>
              </a:rPr>
              <a:t> deg ved UiO</a:t>
            </a:r>
          </a:p>
          <a:p>
            <a:pPr marL="1714500" lvl="3" indent="-342900" eaLnBrk="1" hangingPunct="1">
              <a:buFont typeface="Wingdings" panose="05000000000000000000" pitchFamily="2" charset="2"/>
              <a:buChar char="ü"/>
            </a:pPr>
            <a:r>
              <a:rPr lang="nb-NO" kern="0" dirty="0" smtClean="0">
                <a:latin typeface="+mj-lt"/>
                <a:ea typeface="+mj-ea"/>
                <a:cs typeface="+mj-cs"/>
              </a:rPr>
              <a:t>melde deg til emnet ARA2110</a:t>
            </a:r>
          </a:p>
          <a:p>
            <a:pPr marL="1714500" lvl="3" indent="-342900" eaLnBrk="1" hangingPunct="1">
              <a:buFont typeface="Wingdings" panose="05000000000000000000" pitchFamily="2" charset="2"/>
              <a:buChar char="ü"/>
            </a:pPr>
            <a:r>
              <a:rPr lang="nb-NO" kern="0" dirty="0" smtClean="0">
                <a:latin typeface="+mj-lt"/>
                <a:ea typeface="+mj-ea"/>
                <a:cs typeface="+mj-cs"/>
              </a:rPr>
              <a:t>betale semesteravgift</a:t>
            </a:r>
            <a:r>
              <a:rPr lang="nb-NO" kern="0" dirty="0">
                <a:latin typeface="+mj-lt"/>
                <a:ea typeface="+mj-ea"/>
                <a:cs typeface="+mj-cs"/>
              </a:rPr>
              <a:t> </a:t>
            </a:r>
            <a:r>
              <a:rPr lang="nb-NO" kern="0" dirty="0" smtClean="0">
                <a:latin typeface="+mj-lt"/>
                <a:ea typeface="+mj-ea"/>
                <a:cs typeface="+mj-cs"/>
              </a:rPr>
              <a:t>for høsten 2016</a:t>
            </a:r>
            <a:endParaRPr kumimoji="0" lang="nb-NO" i="0" u="none" strike="noStrike" kern="0" cap="none" spc="0" normalizeH="0" noProof="0" dirty="0" smtClean="0">
              <a:ln>
                <a:noFill/>
              </a:ln>
              <a:effectLst/>
              <a:uLnTx/>
              <a:uFillTx/>
              <a:latin typeface="+mj-lt"/>
              <a:ea typeface="+mj-ea"/>
              <a:cs typeface="+mj-cs"/>
            </a:endParaRPr>
          </a:p>
        </p:txBody>
      </p:sp>
      <p:pic>
        <p:nvPicPr>
          <p:cNvPr id="5" name="Picture 4" descr="kultur.JPG"/>
          <p:cNvPicPr>
            <a:picLocks noChangeAspect="1"/>
          </p:cNvPicPr>
          <p:nvPr/>
        </p:nvPicPr>
        <p:blipFill>
          <a:blip r:embed="rId3"/>
          <a:stretch>
            <a:fillRect/>
          </a:stretch>
        </p:blipFill>
        <p:spPr>
          <a:xfrm>
            <a:off x="-32" y="-214338"/>
            <a:ext cx="9144032" cy="25717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928662" y="2060848"/>
            <a:ext cx="7696200" cy="1008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2800" b="1" i="0" u="none" strike="noStrike" kern="0" cap="none" spc="0" normalizeH="0" baseline="0" noProof="0" dirty="0" smtClean="0">
                <a:ln>
                  <a:noFill/>
                </a:ln>
                <a:solidFill>
                  <a:schemeClr val="bg2"/>
                </a:solidFill>
                <a:effectLst/>
                <a:uLnTx/>
                <a:uFillTx/>
                <a:latin typeface="+mj-lt"/>
                <a:ea typeface="+mj-ea"/>
                <a:cs typeface="+mj-cs"/>
              </a:rPr>
              <a:t>Forberedelser: Reisestøtte</a:t>
            </a:r>
            <a:r>
              <a:rPr kumimoji="0" lang="nb-NO" sz="2800" b="1" i="0" u="none" strike="noStrike" kern="0" cap="none" spc="0" normalizeH="0" noProof="0" dirty="0" smtClean="0">
                <a:ln>
                  <a:noFill/>
                </a:ln>
                <a:solidFill>
                  <a:schemeClr val="bg2"/>
                </a:solidFill>
                <a:effectLst/>
                <a:uLnTx/>
                <a:uFillTx/>
                <a:latin typeface="+mj-lt"/>
                <a:ea typeface="+mj-ea"/>
                <a:cs typeface="+mj-cs"/>
              </a:rPr>
              <a:t> fra Lånekassen</a:t>
            </a:r>
            <a:endParaRPr kumimoji="0" lang="nb-NO" sz="2800" b="1" i="0" u="none" strike="noStrike" kern="0" cap="none" spc="0" normalizeH="0" baseline="0" noProof="0" dirty="0">
              <a:ln>
                <a:noFill/>
              </a:ln>
              <a:solidFill>
                <a:schemeClr val="bg2"/>
              </a:solidFill>
              <a:effectLst/>
              <a:uLnTx/>
              <a:uFillTx/>
              <a:latin typeface="+mj-lt"/>
              <a:ea typeface="+mj-ea"/>
              <a:cs typeface="+mj-cs"/>
            </a:endParaRPr>
          </a:p>
        </p:txBody>
      </p:sp>
      <p:sp>
        <p:nvSpPr>
          <p:cNvPr id="10" name="Title 1"/>
          <p:cNvSpPr txBox="1">
            <a:spLocks/>
          </p:cNvSpPr>
          <p:nvPr/>
        </p:nvSpPr>
        <p:spPr bwMode="auto">
          <a:xfrm>
            <a:off x="1259632" y="3140968"/>
            <a:ext cx="7272808" cy="31683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nb-NO" b="1" i="0" u="none" strike="noStrike" kern="0" cap="none" spc="0" normalizeH="0" baseline="0" noProof="0" dirty="0" smtClean="0">
              <a:ln>
                <a:noFill/>
              </a:ln>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tabLst/>
              <a:defRPr/>
            </a:pPr>
            <a:endParaRPr kumimoji="0" lang="nb-NO" sz="800" b="1" i="0" u="none" strike="noStrike" kern="0" cap="none" spc="0" normalizeH="0" baseline="0" noProof="0" dirty="0" smtClean="0">
              <a:ln>
                <a:noFill/>
              </a:ln>
              <a:effectLst/>
              <a:uLnTx/>
              <a:uFillTx/>
              <a:latin typeface="+mj-lt"/>
              <a:ea typeface="+mj-ea"/>
              <a:cs typeface="+mj-cs"/>
            </a:endParaRPr>
          </a:p>
          <a:p>
            <a:pPr lvl="1" eaLnBrk="1" hangingPunct="1">
              <a:buFont typeface="Arial" pitchFamily="34" charset="0"/>
              <a:buChar char="•"/>
            </a:pPr>
            <a:r>
              <a:rPr kumimoji="0" lang="nb-NO" i="0" strike="noStrike" kern="0" cap="none" spc="0" normalizeH="0" baseline="0" noProof="0" dirty="0" smtClean="0">
                <a:ln>
                  <a:noFill/>
                </a:ln>
                <a:effectLst/>
                <a:uLnTx/>
                <a:uFillTx/>
                <a:latin typeface="+mj-lt"/>
                <a:ea typeface="+mj-ea"/>
                <a:cs typeface="+mj-cs"/>
              </a:rPr>
              <a:t> Kommer normalt</a:t>
            </a:r>
            <a:r>
              <a:rPr kumimoji="0" lang="nb-NO" i="0" strike="noStrike" kern="0" cap="none" spc="0" normalizeH="0" noProof="0" dirty="0" smtClean="0">
                <a:ln>
                  <a:noFill/>
                </a:ln>
                <a:effectLst/>
                <a:uLnTx/>
                <a:uFillTx/>
                <a:latin typeface="+mj-lt"/>
                <a:ea typeface="+mj-ea"/>
                <a:cs typeface="+mj-cs"/>
              </a:rPr>
              <a:t> i tre hoveddeler:</a:t>
            </a:r>
          </a:p>
          <a:p>
            <a:pPr marL="1257300" lvl="2" indent="-342900" eaLnBrk="1" hangingPunct="1">
              <a:buFont typeface="Wingdings" panose="05000000000000000000" pitchFamily="2" charset="2"/>
              <a:buChar char="Ø"/>
            </a:pPr>
            <a:r>
              <a:rPr lang="nb-NO" kern="0" dirty="0" smtClean="0"/>
              <a:t> Basis-støtte (10 395,- per måned)</a:t>
            </a:r>
          </a:p>
          <a:p>
            <a:pPr marL="1257300" lvl="2" indent="-342900" eaLnBrk="1" hangingPunct="1">
              <a:buFont typeface="Wingdings" panose="05000000000000000000" pitchFamily="2" charset="2"/>
              <a:buChar char="Ø"/>
            </a:pPr>
            <a:r>
              <a:rPr lang="nb-NO" kern="0" dirty="0" smtClean="0"/>
              <a:t> Reisestøtte (1 t/r under 6 mnd., 2 t/r over 6 mnd.)</a:t>
            </a:r>
          </a:p>
          <a:p>
            <a:pPr marL="1257300" lvl="2" indent="-342900" eaLnBrk="1" hangingPunct="1">
              <a:buFont typeface="Wingdings" panose="05000000000000000000" pitchFamily="2" charset="2"/>
              <a:buChar char="Ø"/>
            </a:pPr>
            <a:r>
              <a:rPr lang="nb-NO" kern="0" dirty="0" smtClean="0"/>
              <a:t> Skolepengestøtte (opp til 64 519,- per år, 32 260 per semester) </a:t>
            </a:r>
          </a:p>
          <a:p>
            <a:pPr marL="1714500" lvl="3" indent="-342900" eaLnBrk="1" hangingPunct="1">
              <a:buFont typeface="Wingdings" panose="05000000000000000000" pitchFamily="2" charset="2"/>
              <a:buChar char="ü"/>
            </a:pPr>
            <a:r>
              <a:rPr lang="nb-NO" kern="0" dirty="0"/>
              <a:t> 7</a:t>
            </a:r>
            <a:r>
              <a:rPr lang="nb-NO" kern="0" dirty="0" smtClean="0"/>
              <a:t>0% stipend, 30% lån. Du kan få støtte ut over dette (64519,-/32260,-), men da kun som lån  </a:t>
            </a:r>
          </a:p>
          <a:p>
            <a:pPr lvl="2" eaLnBrk="1" hangingPunct="1"/>
            <a:endParaRPr lang="nb-NO" kern="0" dirty="0" smtClean="0"/>
          </a:p>
          <a:p>
            <a:pPr lvl="1" eaLnBrk="1" hangingPunct="1">
              <a:buFont typeface="Arial" pitchFamily="34" charset="0"/>
              <a:buChar char="•"/>
            </a:pPr>
            <a:r>
              <a:rPr lang="nb-NO" kern="0" dirty="0" smtClean="0"/>
              <a:t> Søknad på </a:t>
            </a:r>
            <a:r>
              <a:rPr lang="nb-NO" dirty="0" smtClean="0">
                <a:hlinkClick r:id="rId3"/>
              </a:rPr>
              <a:t>http://www.lanekassen.no/</a:t>
            </a:r>
            <a:endParaRPr lang="nb-NO" dirty="0" smtClean="0"/>
          </a:p>
        </p:txBody>
      </p:sp>
      <p:pic>
        <p:nvPicPr>
          <p:cNvPr id="7" name="Picture 6" descr="mosque.jpg"/>
          <p:cNvPicPr>
            <a:picLocks noChangeAspect="1"/>
          </p:cNvPicPr>
          <p:nvPr/>
        </p:nvPicPr>
        <p:blipFill>
          <a:blip r:embed="rId4"/>
          <a:srcRect l="833" t="51650" b="5997"/>
          <a:stretch>
            <a:fillRect/>
          </a:stretch>
        </p:blipFill>
        <p:spPr>
          <a:xfrm>
            <a:off x="0" y="-571528"/>
            <a:ext cx="9144000" cy="292895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f-ikos-5 (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hf-ikos-5 (1)</Template>
  <TotalTime>3266</TotalTime>
  <Words>710</Words>
  <Application>Microsoft Office PowerPoint</Application>
  <PresentationFormat>Skjermfremvisning (4:3)</PresentationFormat>
  <Paragraphs>80</Paragraphs>
  <Slides>13</Slides>
  <Notes>3</Notes>
  <HiddenSlides>0</HiddenSlides>
  <MMClips>0</MMClips>
  <ScaleCrop>false</ScaleCrop>
  <HeadingPairs>
    <vt:vector size="4" baseType="variant">
      <vt:variant>
        <vt:lpstr>Tema</vt:lpstr>
      </vt:variant>
      <vt:variant>
        <vt:i4>1</vt:i4>
      </vt:variant>
      <vt:variant>
        <vt:lpstr>Lysbildetitler</vt:lpstr>
      </vt:variant>
      <vt:variant>
        <vt:i4>13</vt:i4>
      </vt:variant>
    </vt:vector>
  </HeadingPairs>
  <TitlesOfParts>
    <vt:vector size="14" baseType="lpstr">
      <vt:lpstr>hf-ikos-5 (1)</vt:lpstr>
      <vt:lpstr>PowerPoint-presentasjon</vt:lpstr>
      <vt:lpstr>PowerPoint-presentasjon</vt:lpstr>
      <vt:lpstr>PowerPoint-presentasjon</vt:lpstr>
      <vt:lpstr>PowerPoint-presentasjon</vt:lpstr>
      <vt:lpstr>Litt om Qasid i Amman</vt:lpstr>
      <vt:lpstr>PowerPoint-presentasjon</vt:lpstr>
      <vt:lpstr>Litt om ILI i Muscat, Oman</vt:lpstr>
      <vt:lpstr>PowerPoint-presentasjon</vt:lpstr>
      <vt:lpstr>PowerPoint-presentasjon</vt:lpstr>
      <vt:lpstr>PowerPoint-presentasjon</vt:lpstr>
      <vt:lpstr>PowerPoint-presentasjon</vt:lpstr>
      <vt:lpstr>PowerPoint-presentasjon</vt:lpstr>
      <vt:lpstr>PowerPoint-presentasjon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hanschristoffer</dc:creator>
  <cp:lastModifiedBy>Ellen Hellebostad Toft</cp:lastModifiedBy>
  <cp:revision>117</cp:revision>
  <cp:lastPrinted>2015-03-24T11:06:22Z</cp:lastPrinted>
  <dcterms:created xsi:type="dcterms:W3CDTF">2011-06-19T14:20:22Z</dcterms:created>
  <dcterms:modified xsi:type="dcterms:W3CDTF">2016-03-31T07:52:19Z</dcterms:modified>
</cp:coreProperties>
</file>