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4" r:id="rId2"/>
    <p:sldMasterId id="2147483742" r:id="rId3"/>
  </p:sldMasterIdLst>
  <p:notesMasterIdLst>
    <p:notesMasterId r:id="rId15"/>
  </p:notesMasterIdLst>
  <p:handoutMasterIdLst>
    <p:handoutMasterId r:id="rId16"/>
  </p:handoutMasterIdLst>
  <p:sldIdLst>
    <p:sldId id="347" r:id="rId4"/>
    <p:sldId id="403" r:id="rId5"/>
    <p:sldId id="402" r:id="rId6"/>
    <p:sldId id="379" r:id="rId7"/>
    <p:sldId id="410" r:id="rId8"/>
    <p:sldId id="411" r:id="rId9"/>
    <p:sldId id="412" r:id="rId10"/>
    <p:sldId id="418" r:id="rId11"/>
    <p:sldId id="415" r:id="rId12"/>
    <p:sldId id="416" r:id="rId13"/>
    <p:sldId id="377" r:id="rId14"/>
  </p:sldIdLst>
  <p:sldSz cx="9144000" cy="6858000" type="screen4x3"/>
  <p:notesSz cx="6797675" cy="99266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75935" autoAdjust="0"/>
  </p:normalViewPr>
  <p:slideViewPr>
    <p:cSldViewPr snapToGrid="0" snapToObjects="1">
      <p:cViewPr>
        <p:scale>
          <a:sx n="110" d="100"/>
          <a:sy n="110" d="100"/>
        </p:scale>
        <p:origin x="-1644" y="-72"/>
      </p:cViewPr>
      <p:guideLst>
        <p:guide orient="horz" pos="2160"/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5EA66-97E9-544A-942D-89877DF93865}" type="datetimeFigureOut">
              <a:rPr lang="nb-NO" smtClean="0"/>
              <a:pPr/>
              <a:t>27.01.2017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532C2-E154-8147-8A03-62AE1E94149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242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B6B8B-6CF0-BE44-B621-7331F4D56133}" type="datetimeFigureOut">
              <a:rPr lang="nb-NO" smtClean="0"/>
              <a:pPr/>
              <a:t>27.01.2017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425F3-F9EA-3E4C-8BAD-7E4552D0E79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20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25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>
              <a:ea typeface="MS PGothic" panose="020B0600070205080204" pitchFamily="34" charset="-128"/>
            </a:endParaRPr>
          </a:p>
        </p:txBody>
      </p:sp>
      <p:sp>
        <p:nvSpPr>
          <p:cNvPr id="123908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A3556-5B5C-4189-B120-7A471224333E}" type="slidenum">
              <a:rPr lang="nb-NO" altLang="nb-NO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nb-NO" altLang="nb-NO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060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03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8C1C-3F98-4FED-8259-5F10BB9371D9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4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1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68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5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u="sng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5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nb-NO" sz="1100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425F3-F9EA-3E4C-8BAD-7E4552D0E79A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332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 smtClean="0">
              <a:ea typeface="MS PGothic" panose="020B0600070205080204" pitchFamily="34" charset="-128"/>
            </a:endParaRPr>
          </a:p>
        </p:txBody>
      </p:sp>
      <p:sp>
        <p:nvSpPr>
          <p:cNvPr id="12288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9825" indent="-22701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2638" indent="-227013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98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70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2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438" indent="-227013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474E35-E1A3-4586-A63A-A6A69C7031F9}" type="slidenum">
              <a:rPr lang="nb-NO" altLang="nb-NO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nb-NO" altLang="nb-NO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60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40FAD6-193E-B847-9728-C8EE8A642F89}" type="datetime1">
              <a:rPr lang="nb-NO" smtClean="0"/>
              <a:pPr>
                <a:defRPr/>
              </a:pPr>
              <a:t>27.01.2017</a:t>
            </a:fld>
            <a:endParaRPr lang="nb-NO"/>
          </a:p>
        </p:txBody>
      </p:sp>
      <p:sp>
        <p:nvSpPr>
          <p:cNvPr id="10" name="Rettvinklet trekant 9"/>
          <p:cNvSpPr/>
          <p:nvPr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6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481946"/>
            <a:ext cx="3441065" cy="171558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720933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618401"/>
            <a:ext cx="7316788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 smtClean="0"/>
              <a:t>Footerheading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766039"/>
            <a:ext cx="7316788" cy="461665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 smtClean="0"/>
              <a:t>Footer</a:t>
            </a:r>
            <a:endParaRPr lang="nb-NO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5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201913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666083" y="201913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603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467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1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522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3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0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3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60700"/>
            <a:ext cx="719328" cy="719328"/>
          </a:xfrm>
          <a:prstGeom prst="rect">
            <a:avLst/>
          </a:prstGeom>
        </p:spPr>
      </p:pic>
      <p:sp>
        <p:nvSpPr>
          <p:cNvPr id="7" name="Rettvinklet trekant 6"/>
          <p:cNvSpPr/>
          <p:nvPr/>
        </p:nvSpPr>
        <p:spPr>
          <a:xfrm rot="16200000">
            <a:off x="2662390" y="376388"/>
            <a:ext cx="4899355" cy="806386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401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Rettvinklet trekant 4"/>
          <p:cNvSpPr/>
          <p:nvPr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8596" y="2992025"/>
            <a:ext cx="6586809" cy="7694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13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6B63-E2B9-954F-9F5A-1B93F0983B56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07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44458-0C8A-3244-8431-E36627A1378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B4C691-6A95-AC46-966A-DDD16979CA16}" type="datetime1">
              <a:rPr lang="nb-NO" smtClean="0"/>
              <a:pPr>
                <a:defRPr/>
              </a:pPr>
              <a:t>27.01.2017</a:t>
            </a:fld>
            <a:endParaRPr lang="nb-NO"/>
          </a:p>
        </p:txBody>
      </p:sp>
      <p:sp>
        <p:nvSpPr>
          <p:cNvPr id="10" name="Rettvinklet trekant 9"/>
          <p:cNvSpPr/>
          <p:nvPr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7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C511-B1D3-ED4D-A24A-E545143E8301}" type="datetime1">
              <a:rPr lang="nb-NO" smtClean="0"/>
              <a:pPr>
                <a:defRPr/>
              </a:pPr>
              <a:t>27.01.2017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D0EC-23A7-1B41-9ABF-1B5125E3064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886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7BCB-4ED7-4045-A801-0308D7D571E2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074B-175D-E949-80E5-8ABDB71FAFC7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39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40FAD6-193E-B847-9728-C8EE8A642F89}" type="datetime1">
              <a:rPr lang="nb-NO" smtClean="0">
                <a:solidFill>
                  <a:prstClr val="white"/>
                </a:solidFill>
              </a:rPr>
              <a:pPr>
                <a:defRPr/>
              </a:pPr>
              <a:t>27.01.2017</a:t>
            </a:fld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Rettvinklet trekant 9"/>
          <p:cNvSpPr/>
          <p:nvPr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4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B4C691-6A95-AC46-966A-DDD16979CA16}" type="datetime1">
              <a:rPr lang="nb-NO" smtClean="0">
                <a:solidFill>
                  <a:prstClr val="white"/>
                </a:solidFill>
              </a:rPr>
              <a:pPr>
                <a:defRPr/>
              </a:pPr>
              <a:t>27.01.2017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ttvinklet trekant 9"/>
          <p:cNvSpPr/>
          <p:nvPr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2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5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m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93" y="2281645"/>
            <a:ext cx="7155145" cy="23663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827413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 smtClean="0"/>
              <a:t>Footerheading</a:t>
            </a:r>
            <a:endParaRPr lang="nb-NO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975051"/>
            <a:ext cx="7154863" cy="1201911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 smtClean="0"/>
              <a:t>Footer</a:t>
            </a:r>
            <a:endParaRPr lang="nb-NO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19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81929" y="2281645"/>
            <a:ext cx="3330698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881929" y="1511922"/>
            <a:ext cx="3330567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24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9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669784" y="1573397"/>
            <a:ext cx="3798474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32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4669785" y="1573397"/>
            <a:ext cx="3798474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3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5908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481946"/>
            <a:ext cx="3441065" cy="171558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720933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618401"/>
            <a:ext cx="7316788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 smtClean="0"/>
              <a:t>Footerheading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766039"/>
            <a:ext cx="7316788" cy="461665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 smtClean="0"/>
              <a:t>Footer</a:t>
            </a:r>
            <a:endParaRPr lang="nb-NO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89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201913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666083" y="201913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7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467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9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522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88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76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92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us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60700"/>
            <a:ext cx="719328" cy="719328"/>
          </a:xfrm>
          <a:prstGeom prst="rect">
            <a:avLst/>
          </a:prstGeom>
        </p:spPr>
      </p:pic>
      <p:sp>
        <p:nvSpPr>
          <p:cNvPr id="7" name="Rettvinklet trekant 6"/>
          <p:cNvSpPr/>
          <p:nvPr/>
        </p:nvSpPr>
        <p:spPr>
          <a:xfrm rot="16200000">
            <a:off x="2662390" y="376388"/>
            <a:ext cx="4899355" cy="806386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84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Rettvinklet trekant 4"/>
          <p:cNvSpPr/>
          <p:nvPr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8596" y="2992025"/>
            <a:ext cx="6586809" cy="7694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88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F6B63-E2B9-954F-9F5A-1B93F0983B56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4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m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93" y="2281645"/>
            <a:ext cx="7155145" cy="23663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827413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 smtClean="0"/>
              <a:t>Footerheading</a:t>
            </a:r>
            <a:endParaRPr lang="nb-NO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975051"/>
            <a:ext cx="7154863" cy="1201911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 smtClean="0"/>
              <a:t>Footer</a:t>
            </a:r>
            <a:endParaRPr lang="nb-NO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5542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44458-0C8A-3244-8431-E36627A1378E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71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BC511-B1D3-ED4D-A24A-E545143E8301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1D0EC-23A7-1B41-9ABF-1B5125E3064A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83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F6154-E94D-904C-A6A2-9197849D8DEC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4B5F-F550-A744-ABCF-BB43622EFD35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66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58585-F236-4993-9AAF-0798B6A551DC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27.01.2017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8FD4B-149D-4CB9-B5C0-BF2E8A0B01F9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69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A547-82BD-8645-B67E-8774FF3FA485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CC94C-2363-1943-A5AF-A8B7D852025C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Rettvinklet trekant 9"/>
          <p:cNvSpPr/>
          <p:nvPr userDrawn="1"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2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1636"/>
            <a:ext cx="7160623" cy="2000548"/>
          </a:xfrm>
        </p:spPr>
        <p:txBody>
          <a:bodyPr wrap="square" anchor="t">
            <a:noAutofit/>
          </a:bodyPr>
          <a:lstStyle>
            <a:lvl1pPr algn="l">
              <a:lnSpc>
                <a:spcPts val="52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08821"/>
            <a:ext cx="6397625" cy="179536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779648"/>
            <a:ext cx="2057400" cy="184666"/>
          </a:xfr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10" name="Rettvinklet trekant 9"/>
          <p:cNvSpPr/>
          <p:nvPr userDrawn="1"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4" y="0"/>
            <a:ext cx="2834646" cy="21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39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231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93" y="2281645"/>
            <a:ext cx="7155145" cy="236637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7154863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827413"/>
            <a:ext cx="7154863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 smtClean="0"/>
              <a:t>Footerheading</a:t>
            </a:r>
            <a:endParaRPr lang="nb-NO" dirty="0"/>
          </a:p>
        </p:txBody>
      </p:sp>
      <p:sp>
        <p:nvSpPr>
          <p:cNvPr id="9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975051"/>
            <a:ext cx="7154863" cy="1201911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 smtClean="0"/>
              <a:t>Footer</a:t>
            </a:r>
            <a:endParaRPr lang="nb-NO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24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81929" y="2281645"/>
            <a:ext cx="3330698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881929" y="1511922"/>
            <a:ext cx="3330567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9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881929" y="2281645"/>
            <a:ext cx="3330698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1" name="Plassholder for tekst 7"/>
          <p:cNvSpPr>
            <a:spLocks noGrp="1"/>
          </p:cNvSpPr>
          <p:nvPr>
            <p:ph type="body" sz="quarter" idx="15" hasCustomPrompt="1"/>
          </p:nvPr>
        </p:nvSpPr>
        <p:spPr>
          <a:xfrm>
            <a:off x="4881929" y="1511922"/>
            <a:ext cx="3330567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816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9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889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4669784" y="1573397"/>
            <a:ext cx="3798474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727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4669785" y="1573397"/>
            <a:ext cx="3798474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40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92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481946"/>
            <a:ext cx="3441065" cy="171558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720933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79475" y="4618401"/>
            <a:ext cx="7316788" cy="153888"/>
          </a:xfrm>
        </p:spPr>
        <p:txBody>
          <a:bodyPr wrap="square">
            <a:sp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1"/>
            </a:lvl1pPr>
          </a:lstStyle>
          <a:p>
            <a:pPr lvl="0"/>
            <a:r>
              <a:rPr lang="nb-NO" dirty="0" err="1" smtClean="0"/>
              <a:t>Footerheading</a:t>
            </a:r>
            <a:endParaRPr lang="nb-NO" dirty="0"/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79475" y="4766039"/>
            <a:ext cx="7316788" cy="461665"/>
          </a:xfrm>
        </p:spPr>
        <p:txBody>
          <a:bodyPr wrap="square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800" b="0"/>
            </a:lvl1pPr>
          </a:lstStyle>
          <a:p>
            <a:pPr lvl="0"/>
            <a:r>
              <a:rPr lang="nb-NO" dirty="0" err="1" smtClean="0"/>
              <a:t>Footer</a:t>
            </a:r>
            <a:endParaRPr lang="nb-NO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000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201913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666083" y="2019137"/>
            <a:ext cx="3798474" cy="288539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411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467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22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75222"/>
            <a:ext cx="6586809" cy="1692771"/>
          </a:xfrm>
        </p:spPr>
        <p:txBody>
          <a:bodyPr anchor="t">
            <a:noAutofit/>
          </a:bodyPr>
          <a:lstStyle>
            <a:lvl1pPr>
              <a:lnSpc>
                <a:spcPts val="44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068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23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78809"/>
            <a:ext cx="6586809" cy="846386"/>
          </a:xfrm>
        </p:spPr>
        <p:txBody>
          <a:bodyPr anchor="t">
            <a:noAutofit/>
          </a:bodyPr>
          <a:lstStyle>
            <a:lvl1pPr>
              <a:lnSpc>
                <a:spcPts val="33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9" name="Plassholder for diagram 6"/>
          <p:cNvSpPr>
            <a:spLocks noGrp="1"/>
          </p:cNvSpPr>
          <p:nvPr>
            <p:ph type="chart" sz="quarter" idx="15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5860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060700"/>
            <a:ext cx="719328" cy="719328"/>
          </a:xfrm>
          <a:prstGeom prst="rect">
            <a:avLst/>
          </a:prstGeom>
        </p:spPr>
      </p:pic>
      <p:sp>
        <p:nvSpPr>
          <p:cNvPr id="7" name="Rettvinklet trekant 6"/>
          <p:cNvSpPr/>
          <p:nvPr userDrawn="1"/>
        </p:nvSpPr>
        <p:spPr>
          <a:xfrm rot="16200000">
            <a:off x="2662390" y="376388"/>
            <a:ext cx="4899355" cy="806386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9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Rettvinklet trekant 4"/>
          <p:cNvSpPr/>
          <p:nvPr userDrawn="1"/>
        </p:nvSpPr>
        <p:spPr>
          <a:xfrm rot="16200000">
            <a:off x="5018884" y="2732884"/>
            <a:ext cx="3019920" cy="523031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8596" y="2992025"/>
            <a:ext cx="6586809" cy="7694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93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02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‹#›</a:t>
            </a:fld>
            <a:endParaRPr lang="nb-NO" dirty="0">
              <a:solidFill>
                <a:srgbClr val="3F1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0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innhold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4669784" y="1573397"/>
            <a:ext cx="3798474" cy="37768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441065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441065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7" name="Plassholder for diagram 6"/>
          <p:cNvSpPr>
            <a:spLocks noGrp="1"/>
          </p:cNvSpPr>
          <p:nvPr>
            <p:ph type="chart" sz="quarter" idx="14"/>
          </p:nvPr>
        </p:nvSpPr>
        <p:spPr>
          <a:xfrm>
            <a:off x="4669785" y="1573397"/>
            <a:ext cx="3798474" cy="3776872"/>
          </a:xfrm>
          <a:noFill/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714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475" y="2281645"/>
            <a:ext cx="3330416" cy="389531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879475" y="1511922"/>
            <a:ext cx="3330416" cy="564257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1">
                <a:latin typeface="+mj-lt"/>
              </a:defRPr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4669785" y="1573397"/>
            <a:ext cx="3798474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80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5"/>
          </p:nvPr>
        </p:nvSpPr>
        <p:spPr>
          <a:xfrm>
            <a:off x="666083" y="1573397"/>
            <a:ext cx="7802176" cy="3776872"/>
          </a:xfrm>
          <a:prstGeom prst="rect">
            <a:avLst/>
          </a:prstGeom>
          <a:solidFill>
            <a:srgbClr val="E6E6E6"/>
          </a:solidFill>
        </p:spPr>
        <p:txBody>
          <a:bodyPr lIns="0" tIns="0" rIns="0" bIns="0"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574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amfunnsviterne_symbol_150dpi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013" y="353396"/>
            <a:ext cx="5915540" cy="7437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475" y="2281645"/>
            <a:ext cx="7155145" cy="38953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B4C691-6A95-AC46-966A-DDD16979CA16}" type="datetime1">
              <a:rPr lang="nb-NO" smtClean="0"/>
              <a:pPr>
                <a:defRPr/>
              </a:pPr>
              <a:t>27.01.2017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Side </a:t>
            </a:r>
            <a:fld id="{F2A7AE3A-B4F1-4415-AE3C-333381EBD701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223"/>
            <a:ext cx="3236983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804" r:id="rId21"/>
  </p:sldLayoutIdLst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900"/>
        </a:lnSpc>
        <a:spcBef>
          <a:spcPts val="1000"/>
        </a:spcBef>
        <a:buFont typeface="Georgia" panose="02040502050405020303" pitchFamily="18" charset="0"/>
        <a:buChar char="●"/>
        <a:defRPr sz="1450" kern="1200">
          <a:solidFill>
            <a:schemeClr val="tx2"/>
          </a:solidFill>
          <a:latin typeface="+mn-lt"/>
          <a:ea typeface="+mn-ea"/>
          <a:cs typeface="+mn-cs"/>
        </a:defRPr>
      </a:lvl1pPr>
      <a:lvl2pPr marL="666000" indent="-228600" algn="l" defTabSz="914400" rtl="0" eaLnBrk="1" latinLnBrk="0" hangingPunct="1">
        <a:lnSpc>
          <a:spcPts val="1900"/>
        </a:lnSpc>
        <a:spcBef>
          <a:spcPts val="0"/>
        </a:spcBef>
        <a:buFont typeface="Arial" panose="020B0604020202020204" pitchFamily="34" charset="0"/>
        <a:buChar char="•"/>
        <a:defRPr sz="1450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amfunnsviterne_symbol_150dpi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013" y="353396"/>
            <a:ext cx="5915540" cy="7437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475" y="2281645"/>
            <a:ext cx="7155145" cy="38953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B4C691-6A95-AC46-966A-DDD16979CA16}" type="datetime1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27.01.2017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44F8472-B658-B740-9DF9-57035AD8D663}" type="slidenum">
              <a:rPr lang="nb-NO" smtClean="0">
                <a:solidFill>
                  <a:srgbClr val="3F1F71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3F1F7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223"/>
            <a:ext cx="3236983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</p:sldLayoutIdLst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900"/>
        </a:lnSpc>
        <a:spcBef>
          <a:spcPts val="1000"/>
        </a:spcBef>
        <a:buFont typeface="Georgia" panose="02040502050405020303" pitchFamily="18" charset="0"/>
        <a:buChar char="●"/>
        <a:defRPr sz="1450" kern="1200">
          <a:solidFill>
            <a:schemeClr val="tx2"/>
          </a:solidFill>
          <a:latin typeface="+mn-lt"/>
          <a:ea typeface="+mn-ea"/>
          <a:cs typeface="+mn-cs"/>
        </a:defRPr>
      </a:lvl1pPr>
      <a:lvl2pPr marL="666000" indent="-228600" algn="l" defTabSz="914400" rtl="0" eaLnBrk="1" latinLnBrk="0" hangingPunct="1">
        <a:lnSpc>
          <a:spcPts val="1900"/>
        </a:lnSpc>
        <a:spcBef>
          <a:spcPts val="0"/>
        </a:spcBef>
        <a:buFont typeface="Arial" panose="020B0604020202020204" pitchFamily="34" charset="0"/>
        <a:buChar char="•"/>
        <a:defRPr sz="1450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amfunnsviterne_symbol_150dpi.pn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02" y="520507"/>
            <a:ext cx="498147" cy="498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5013" y="353396"/>
            <a:ext cx="5915540" cy="7437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9475" y="2281645"/>
            <a:ext cx="7155145" cy="38953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b-NO">
              <a:solidFill>
                <a:prstClr val="black">
                  <a:tint val="75000"/>
                </a:prstClr>
              </a:solidFill>
              <a:latin typeface="Georgi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nb-NO" dirty="0">
              <a:solidFill>
                <a:prstClr val="black">
                  <a:tint val="75000"/>
                </a:prstClr>
              </a:solidFill>
              <a:latin typeface="Georgi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19847" y="6388694"/>
            <a:ext cx="2057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nb-NO" smtClean="0">
                <a:solidFill>
                  <a:srgbClr val="3F1F71"/>
                </a:solidFill>
                <a:latin typeface="Georgia"/>
                <a:cs typeface="+mn-cs"/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  <a:latin typeface="Georgi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 dirty="0">
              <a:solidFill>
                <a:srgbClr val="3F1F71"/>
              </a:solidFill>
              <a:latin typeface="Georgia"/>
              <a:cs typeface="+mn-cs"/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4223"/>
            <a:ext cx="3236983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hf hdr="0" ftr="0" dt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2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900"/>
        </a:lnSpc>
        <a:spcBef>
          <a:spcPts val="1000"/>
        </a:spcBef>
        <a:buFont typeface="Georgia" panose="02040502050405020303" pitchFamily="18" charset="0"/>
        <a:buChar char="●"/>
        <a:defRPr sz="1450" kern="1200">
          <a:solidFill>
            <a:schemeClr val="tx2"/>
          </a:solidFill>
          <a:latin typeface="+mn-lt"/>
          <a:ea typeface="+mn-ea"/>
          <a:cs typeface="+mn-cs"/>
        </a:defRPr>
      </a:lvl1pPr>
      <a:lvl2pPr marL="666000" indent="-228600" algn="l" defTabSz="914400" rtl="0" eaLnBrk="1" latinLnBrk="0" hangingPunct="1">
        <a:lnSpc>
          <a:spcPts val="1900"/>
        </a:lnSpc>
        <a:spcBef>
          <a:spcPts val="0"/>
        </a:spcBef>
        <a:buFont typeface="Arial" panose="020B0604020202020204" pitchFamily="34" charset="0"/>
        <a:buChar char="•"/>
        <a:defRPr sz="1450" kern="1200">
          <a:solidFill>
            <a:schemeClr val="tx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900"/>
        </a:lnSpc>
        <a:spcBef>
          <a:spcPts val="0"/>
        </a:spcBef>
        <a:buFont typeface="Georgia" panose="02040502050405020303" pitchFamily="18" charset="0"/>
        <a:buChar char="-"/>
        <a:defRPr sz="145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447924"/>
            <a:ext cx="7048500" cy="1744259"/>
          </a:xfrm>
        </p:spPr>
        <p:txBody>
          <a:bodyPr/>
          <a:lstStyle/>
          <a:p>
            <a:r>
              <a:rPr lang="nb-NO" dirty="0" smtClean="0"/>
              <a:t>Religionshistorie</a:t>
            </a:r>
            <a:br>
              <a:rPr lang="nb-NO" dirty="0" smtClean="0"/>
            </a:br>
            <a:r>
              <a:rPr lang="nb-NO" dirty="0" smtClean="0"/>
              <a:t>– hva blir du da?</a:t>
            </a:r>
            <a:br>
              <a:rPr lang="nb-NO" dirty="0" smtClean="0"/>
            </a:br>
            <a:endParaRPr lang="nb-NO" sz="1600" i="1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08760" y="4389120"/>
            <a:ext cx="6080760" cy="8617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b-NO" sz="2800" dirty="0" smtClean="0"/>
              <a:t>Marie Toreskås Asheim</a:t>
            </a:r>
          </a:p>
          <a:p>
            <a:pPr>
              <a:lnSpc>
                <a:spcPct val="100000"/>
              </a:lnSpc>
            </a:pPr>
            <a:r>
              <a:rPr lang="nb-NO" sz="2800" dirty="0" smtClean="0"/>
              <a:t>ma@samfunnsviterne.no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56996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tel 1"/>
          <p:cNvSpPr>
            <a:spLocks noGrp="1"/>
          </p:cNvSpPr>
          <p:nvPr>
            <p:ph type="title"/>
          </p:nvPr>
        </p:nvSpPr>
        <p:spPr>
          <a:xfrm>
            <a:off x="460375" y="419100"/>
            <a:ext cx="8504238" cy="768349"/>
          </a:xfrm>
        </p:spPr>
        <p:txBody>
          <a:bodyPr/>
          <a:lstStyle/>
          <a:p>
            <a:r>
              <a:rPr lang="nb-NO" altLang="nb-NO" sz="4000" dirty="0" smtClean="0"/>
              <a:t>Hva blir du da?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400854"/>
              </p:ext>
            </p:extLst>
          </p:nvPr>
        </p:nvGraphicFramePr>
        <p:xfrm>
          <a:off x="460375" y="1046163"/>
          <a:ext cx="7283450" cy="5192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1725"/>
                <a:gridCol w="3641725"/>
              </a:tblGrid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Stillingstittel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Arbeidsgiver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Førstekonsulent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UDI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Rådgiver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NAV Internasjonalt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Lektor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Løkenåsen skole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Organisasjonssekretær 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NTL avd.</a:t>
                      </a:r>
                      <a:r>
                        <a:rPr lang="nb-NO" sz="1800" baseline="0" dirty="0" smtClean="0"/>
                        <a:t> UiO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Prosjektassistent 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OPAK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Norsklærer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Freelance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Ph.d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Oxford Universitet 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Tiltakskonsulent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Introduksjonsprogrammet 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Rådgiver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NAV Tiltak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Førstekonsulent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Politiets utlendingsenhet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Organisasjonsrådgiver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Naturviterne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Kontraktsrådgiver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Jernbaneverket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  <a:tr h="370908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Organisasjonssekretær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  <a:tc>
                  <a:txBody>
                    <a:bodyPr/>
                    <a:lstStyle/>
                    <a:p>
                      <a:r>
                        <a:rPr lang="nb-NO" sz="1800" dirty="0" err="1" smtClean="0"/>
                        <a:t>Youth</a:t>
                      </a:r>
                      <a:r>
                        <a:rPr lang="nb-NO" sz="1800" dirty="0" smtClean="0"/>
                        <a:t> For </a:t>
                      </a:r>
                      <a:r>
                        <a:rPr lang="nb-NO" sz="1800" dirty="0" err="1" smtClean="0"/>
                        <a:t>Understanding</a:t>
                      </a:r>
                      <a:r>
                        <a:rPr lang="nb-NO" sz="1800" dirty="0" smtClean="0"/>
                        <a:t> Norge</a:t>
                      </a:r>
                      <a:endParaRPr lang="nb-NO" sz="1800" dirty="0"/>
                    </a:p>
                  </a:txBody>
                  <a:tcPr marL="84412" marR="84412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4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6671" y="2992025"/>
            <a:ext cx="6855754" cy="769441"/>
          </a:xfrm>
        </p:spPr>
        <p:txBody>
          <a:bodyPr/>
          <a:lstStyle/>
          <a:p>
            <a:r>
              <a:rPr lang="nb-NO" dirty="0" smtClean="0"/>
              <a:t>karriere@samfunnsviterne.no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13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smtClean="0">
                <a:solidFill>
                  <a:srgbClr val="3F1F71"/>
                </a:solidFill>
              </a:rPr>
              <a:t>Side </a:t>
            </a:r>
            <a:fld id="{F2A7AE3A-B4F1-4415-AE3C-333381EBD701}" type="slidenum">
              <a:rPr lang="nb-NO" smtClean="0">
                <a:solidFill>
                  <a:srgbClr val="3F1F71"/>
                </a:solidFill>
              </a:rPr>
              <a:pPr/>
              <a:t>2</a:t>
            </a:fld>
            <a:endParaRPr lang="nb-NO" dirty="0">
              <a:solidFill>
                <a:srgbClr val="3F1F7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0" y="216257"/>
            <a:ext cx="7734797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657225"/>
          </a:xfrm>
        </p:spPr>
        <p:txBody>
          <a:bodyPr/>
          <a:lstStyle/>
          <a:p>
            <a:r>
              <a:rPr lang="nb-NO" dirty="0"/>
              <a:t>Fra det ene «stammespråket»…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238750"/>
          </a:xfrm>
        </p:spPr>
        <p:txBody>
          <a:bodyPr/>
          <a:lstStyle/>
          <a:p>
            <a:pPr marL="0" indent="0">
              <a:buNone/>
            </a:pPr>
            <a:r>
              <a:rPr lang="nb-NO" sz="1600" dirty="0" smtClean="0">
                <a:solidFill>
                  <a:schemeClr val="tx1"/>
                </a:solidFill>
              </a:rPr>
              <a:t>Møter mellom mytologier: Iscenesettelser av konflikt mellom hedendom og kristendom i irske og norrøne middelalderstekster</a:t>
            </a:r>
          </a:p>
          <a:p>
            <a:pPr marL="0" indent="0">
              <a:buNone/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Female Flute: </a:t>
            </a:r>
            <a:r>
              <a:rPr lang="en-US" sz="1600" dirty="0" err="1" smtClean="0">
                <a:solidFill>
                  <a:schemeClr val="tx1"/>
                </a:solidFill>
              </a:rPr>
              <a:t>Kṛṣṇa's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Muralī</a:t>
            </a:r>
            <a:r>
              <a:rPr lang="en-US" sz="1600" dirty="0" smtClean="0">
                <a:solidFill>
                  <a:schemeClr val="tx1"/>
                </a:solidFill>
              </a:rPr>
              <a:t> in the Poetry of </a:t>
            </a:r>
            <a:r>
              <a:rPr lang="en-US" sz="1600" dirty="0" err="1" smtClean="0">
                <a:solidFill>
                  <a:schemeClr val="tx1"/>
                </a:solidFill>
              </a:rPr>
              <a:t>Sūrdās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 err="1" smtClean="0">
                <a:solidFill>
                  <a:schemeClr val="tx1"/>
                </a:solidFill>
              </a:rPr>
              <a:t>Thiruvila</a:t>
            </a:r>
            <a:r>
              <a:rPr lang="nb-NO" sz="1600" dirty="0" smtClean="0">
                <a:solidFill>
                  <a:schemeClr val="tx1"/>
                </a:solidFill>
              </a:rPr>
              <a:t> på Ammerud : Den årlige tempelfestivalen ved </a:t>
            </a:r>
            <a:r>
              <a:rPr lang="nb-NO" sz="1600" dirty="0" err="1" smtClean="0">
                <a:solidFill>
                  <a:schemeClr val="tx1"/>
                </a:solidFill>
              </a:rPr>
              <a:t>Sivasubramanayar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err="1" smtClean="0">
                <a:solidFill>
                  <a:schemeClr val="tx1"/>
                </a:solidFill>
              </a:rPr>
              <a:t>Alayam</a:t>
            </a:r>
            <a:r>
              <a:rPr lang="nb-NO" sz="1600" dirty="0" smtClean="0">
                <a:solidFill>
                  <a:schemeClr val="tx1"/>
                </a:solidFill>
              </a:rPr>
              <a:t>. Norges Hindu Kultursenter </a:t>
            </a:r>
          </a:p>
          <a:p>
            <a:pPr marL="0" indent="0">
              <a:buNone/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b-NO" sz="1600" dirty="0" smtClean="0">
                <a:solidFill>
                  <a:schemeClr val="tx1"/>
                </a:solidFill>
              </a:rPr>
              <a:t>Meditasjon og modernitet : En studie av meditasjonsveiledningen '</a:t>
            </a:r>
            <a:r>
              <a:rPr lang="nb-NO" sz="1600" dirty="0" err="1" smtClean="0">
                <a:solidFill>
                  <a:schemeClr val="tx1"/>
                </a:solidFill>
              </a:rPr>
              <a:t>Anapanasati</a:t>
            </a:r>
            <a:r>
              <a:rPr lang="nb-NO" sz="1600" dirty="0" smtClean="0">
                <a:solidFill>
                  <a:schemeClr val="tx1"/>
                </a:solidFill>
              </a:rPr>
              <a:t>-sutta', tolket av buddhistmunkene </a:t>
            </a:r>
            <a:r>
              <a:rPr lang="nb-NO" sz="1600" dirty="0" err="1" smtClean="0">
                <a:solidFill>
                  <a:schemeClr val="tx1"/>
                </a:solidFill>
              </a:rPr>
              <a:t>Thích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err="1" smtClean="0">
                <a:solidFill>
                  <a:schemeClr val="tx1"/>
                </a:solidFill>
              </a:rPr>
              <a:t>Nhât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err="1" smtClean="0">
                <a:solidFill>
                  <a:schemeClr val="tx1"/>
                </a:solidFill>
              </a:rPr>
              <a:t>Hanh</a:t>
            </a:r>
            <a:r>
              <a:rPr lang="nb-NO" sz="1600" dirty="0" smtClean="0">
                <a:solidFill>
                  <a:schemeClr val="tx1"/>
                </a:solidFill>
              </a:rPr>
              <a:t> fra Vietnam og </a:t>
            </a:r>
            <a:r>
              <a:rPr lang="nb-NO" sz="1600" dirty="0" err="1" smtClean="0">
                <a:solidFill>
                  <a:schemeClr val="tx1"/>
                </a:solidFill>
              </a:rPr>
              <a:t>Buddhadasa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err="1" smtClean="0">
                <a:solidFill>
                  <a:schemeClr val="tx1"/>
                </a:solidFill>
              </a:rPr>
              <a:t>Bhikkhu</a:t>
            </a:r>
            <a:r>
              <a:rPr lang="nb-NO" sz="1600" dirty="0" smtClean="0">
                <a:solidFill>
                  <a:schemeClr val="tx1"/>
                </a:solidFill>
              </a:rPr>
              <a:t> fra Thailand </a:t>
            </a:r>
          </a:p>
          <a:p>
            <a:pPr marL="0" lvl="0" indent="0">
              <a:buNone/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nb-NO" sz="1600" dirty="0" smtClean="0">
                <a:solidFill>
                  <a:schemeClr val="tx1"/>
                </a:solidFill>
              </a:rPr>
              <a:t>"Kjenn deg selv" : en studie av </a:t>
            </a:r>
            <a:r>
              <a:rPr lang="nb-NO" sz="1600" dirty="0" err="1" smtClean="0">
                <a:solidFill>
                  <a:schemeClr val="tx1"/>
                </a:solidFill>
              </a:rPr>
              <a:t>Gurdjieff</a:t>
            </a:r>
            <a:r>
              <a:rPr lang="nb-NO" sz="1600" dirty="0" smtClean="0">
                <a:solidFill>
                  <a:schemeClr val="tx1"/>
                </a:solidFill>
              </a:rPr>
              <a:t> </a:t>
            </a:r>
            <a:r>
              <a:rPr lang="nb-NO" sz="1600" dirty="0" err="1" smtClean="0">
                <a:solidFill>
                  <a:schemeClr val="tx1"/>
                </a:solidFill>
              </a:rPr>
              <a:t>Society</a:t>
            </a:r>
            <a:r>
              <a:rPr lang="nb-NO" sz="1600" dirty="0" smtClean="0">
                <a:solidFill>
                  <a:schemeClr val="tx1"/>
                </a:solidFill>
              </a:rPr>
              <a:t> Norge </a:t>
            </a:r>
          </a:p>
          <a:p>
            <a:pPr marL="0" lvl="0" indent="0">
              <a:buNone/>
            </a:pPr>
            <a:endParaRPr lang="nb-NO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Som smeltet gull. : En studie av </a:t>
            </a:r>
            <a:r>
              <a:rPr lang="nb-NO" sz="1600" dirty="0" err="1">
                <a:solidFill>
                  <a:schemeClr val="tx1"/>
                </a:solidFill>
              </a:rPr>
              <a:t>Caitanyavaisnavismen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nb-NO" sz="1400" dirty="0" smtClean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81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5013" y="542924"/>
            <a:ext cx="5915540" cy="657225"/>
          </a:xfrm>
        </p:spPr>
        <p:txBody>
          <a:bodyPr/>
          <a:lstStyle/>
          <a:p>
            <a:r>
              <a:rPr lang="nb-NO" dirty="0" smtClean="0"/>
              <a:t>… til det andre…</a:t>
            </a:r>
            <a:endParaRPr lang="nb-NO" dirty="0"/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 rotWithShape="1">
          <a:blip r:embed="rId5"/>
          <a:srcRect l="1913" t="34624" r="52040" b="32088"/>
          <a:stretch/>
        </p:blipFill>
        <p:spPr bwMode="auto">
          <a:xfrm>
            <a:off x="523875" y="1842102"/>
            <a:ext cx="8229600" cy="37183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613" y="2006420"/>
            <a:ext cx="3560373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37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21792"/>
            <a:ext cx="8613648" cy="795846"/>
          </a:xfrm>
        </p:spPr>
        <p:txBody>
          <a:bodyPr/>
          <a:lstStyle/>
          <a:p>
            <a:r>
              <a:rPr lang="nb-NO" altLang="nb-NO" sz="4000" b="1" dirty="0" smtClean="0"/>
              <a:t/>
            </a:r>
            <a:br>
              <a:rPr lang="nb-NO" altLang="nb-NO" sz="4000" b="1" dirty="0" smtClean="0"/>
            </a:br>
            <a:r>
              <a:rPr lang="nb-NO" altLang="nb-NO" sz="4000" dirty="0" smtClean="0"/>
              <a:t>Mastergrad </a:t>
            </a:r>
            <a:r>
              <a:rPr lang="nb-NO" altLang="nb-NO" sz="4000" dirty="0"/>
              <a:t>i religionshistorie:</a:t>
            </a:r>
            <a:r>
              <a:rPr lang="nb-NO" altLang="nb-NO" dirty="0"/>
              <a:t/>
            </a:r>
            <a:br>
              <a:rPr lang="nb-NO" alt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sz="28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altLang="nb-NO" sz="2800" i="1" dirty="0" smtClean="0"/>
              <a:t>Religionsmøter </a:t>
            </a:r>
            <a:r>
              <a:rPr lang="nb-NO" altLang="nb-NO" sz="2800" i="1" dirty="0"/>
              <a:t>og religiøs endring, nyreligiøsitet, religionshistorisk teori og metode. Masteroppgave om unge muslimers gudsopplevelse. Fordypning i sufisme og religionsfenomenologi. Feltarbeid i muslimske studentforeninger.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258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595360" cy="922338"/>
          </a:xfrm>
        </p:spPr>
        <p:txBody>
          <a:bodyPr/>
          <a:lstStyle/>
          <a:p>
            <a:r>
              <a:rPr lang="nb-NO" sz="4000" dirty="0" smtClean="0"/>
              <a:t>Bryt opp!</a:t>
            </a:r>
            <a:endParaRPr lang="nb-NO" sz="40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771525"/>
            <a:ext cx="4040188" cy="646113"/>
          </a:xfrm>
        </p:spPr>
        <p:txBody>
          <a:bodyPr>
            <a:normAutofit/>
          </a:bodyPr>
          <a:lstStyle/>
          <a:p>
            <a:r>
              <a:rPr lang="nb-NO" sz="2000" dirty="0" smtClean="0"/>
              <a:t>Master i religionshistorie</a:t>
            </a:r>
            <a:endParaRPr lang="nb-NO" sz="2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543050"/>
            <a:ext cx="4040188" cy="46767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b-NO" sz="1400" dirty="0" smtClean="0"/>
              <a:t>Det flerkulturelle Norge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Ungdom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Identitetsprosesser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Studentliv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Innvandringshistorie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Maktstrukturer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Integrering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Livshistorier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Kjønn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Minoriteter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Research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Tekstproduksjon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Analyse</a:t>
            </a:r>
          </a:p>
          <a:p>
            <a:pPr>
              <a:lnSpc>
                <a:spcPct val="100000"/>
              </a:lnSpc>
            </a:pPr>
            <a:r>
              <a:rPr lang="nb-NO" sz="1400" dirty="0" smtClean="0"/>
              <a:t>Feltarbeid</a:t>
            </a:r>
            <a:endParaRPr lang="nb-NO" sz="1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771525"/>
            <a:ext cx="4041775" cy="646113"/>
          </a:xfrm>
        </p:spPr>
        <p:txBody>
          <a:bodyPr>
            <a:normAutofit/>
          </a:bodyPr>
          <a:lstStyle/>
          <a:p>
            <a:r>
              <a:rPr lang="nb-NO" sz="2000" dirty="0" smtClean="0"/>
              <a:t>Feltarbeid</a:t>
            </a:r>
            <a:endParaRPr lang="nb-NO" sz="20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1543050"/>
            <a:ext cx="4041775" cy="4583113"/>
          </a:xfrm>
        </p:spPr>
        <p:txBody>
          <a:bodyPr>
            <a:normAutofit/>
          </a:bodyPr>
          <a:lstStyle/>
          <a:p>
            <a:r>
              <a:rPr lang="nb-NO" sz="1400" dirty="0" smtClean="0"/>
              <a:t>Taushetsplikt</a:t>
            </a:r>
          </a:p>
          <a:p>
            <a:r>
              <a:rPr lang="nb-NO" sz="1400" dirty="0" smtClean="0"/>
              <a:t>Anonymisering</a:t>
            </a:r>
          </a:p>
          <a:p>
            <a:r>
              <a:rPr lang="nb-NO" sz="1400" dirty="0" smtClean="0"/>
              <a:t>Utarbeide intervjuguide</a:t>
            </a:r>
          </a:p>
          <a:p>
            <a:r>
              <a:rPr lang="nb-NO" sz="1400" dirty="0" smtClean="0"/>
              <a:t>Etikk</a:t>
            </a:r>
          </a:p>
          <a:p>
            <a:r>
              <a:rPr lang="nb-NO" sz="1400" dirty="0" smtClean="0"/>
              <a:t>Rolleforståelse</a:t>
            </a:r>
          </a:p>
          <a:p>
            <a:r>
              <a:rPr lang="nb-NO" sz="1400" dirty="0" smtClean="0"/>
              <a:t>Kommunikasjon</a:t>
            </a:r>
          </a:p>
          <a:p>
            <a:r>
              <a:rPr lang="nb-NO" sz="1400" dirty="0" smtClean="0"/>
              <a:t>Markedsføring av masterprosjekt</a:t>
            </a:r>
          </a:p>
          <a:p>
            <a:r>
              <a:rPr lang="nb-NO" sz="1400" dirty="0" smtClean="0"/>
              <a:t>Kunnskap om studenter som målgruppe</a:t>
            </a:r>
          </a:p>
          <a:p>
            <a:r>
              <a:rPr lang="nb-NO" sz="1400" dirty="0" smtClean="0"/>
              <a:t>Innsikt i studentengasjement og studentforeninger</a:t>
            </a:r>
          </a:p>
          <a:p>
            <a:r>
              <a:rPr lang="nb-NO" sz="1400" dirty="0" smtClean="0"/>
              <a:t>Skape tillit</a:t>
            </a:r>
          </a:p>
          <a:p>
            <a:r>
              <a:rPr lang="nb-NO" sz="1400" dirty="0" smtClean="0"/>
              <a:t>Samtaleteknikk</a:t>
            </a:r>
          </a:p>
          <a:p>
            <a:r>
              <a:rPr lang="nb-NO" sz="1400" dirty="0" smtClean="0"/>
              <a:t>Håndtere store informasjonsmengder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69751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8096"/>
            <a:ext cx="8503920" cy="649542"/>
          </a:xfrm>
        </p:spPr>
        <p:txBody>
          <a:bodyPr/>
          <a:lstStyle/>
          <a:p>
            <a:r>
              <a:rPr lang="nb-NO" altLang="nb-NO" sz="4000" b="1" dirty="0" smtClean="0"/>
              <a:t/>
            </a:r>
            <a:br>
              <a:rPr lang="nb-NO" altLang="nb-NO" sz="4000" b="1" dirty="0" smtClean="0"/>
            </a:br>
            <a:r>
              <a:rPr lang="nb-NO" altLang="nb-NO" sz="4000" dirty="0" smtClean="0"/>
              <a:t>Mastergrad </a:t>
            </a:r>
            <a:r>
              <a:rPr lang="nb-NO" altLang="nb-NO" sz="4000" dirty="0"/>
              <a:t>i religionshistorie</a:t>
            </a:r>
            <a:r>
              <a:rPr lang="nb-NO" altLang="nb-NO" dirty="0"/>
              <a:t/>
            </a:r>
            <a:br>
              <a:rPr lang="nb-NO" alt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53312"/>
            <a:ext cx="8229600" cy="4772851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altLang="nb-NO" sz="2800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 altLang="nb-NO" sz="2800" i="1" dirty="0" smtClean="0"/>
              <a:t>Informasjonsinnhenting</a:t>
            </a:r>
            <a:r>
              <a:rPr lang="nb-NO" altLang="nb-NO" sz="2800" i="1" dirty="0"/>
              <a:t>, vurdere kilder, taushetsplikt, etikk, håndtere store informasjonsmengder, skriftlig formidling. Intervjuer med muslimske studenter ved UiO, research, utarbeiding av spørreskjemaer, samtaleteknikk, kommunikasjon. Fordypning i kjønn, kultur, identitet, minoriteter, integrering, diskriminering, ungdoms- og studentliv.</a:t>
            </a:r>
          </a:p>
          <a:p>
            <a:pPr marL="0" indent="0">
              <a:lnSpc>
                <a:spcPct val="100000"/>
              </a:lnSpc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175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5013" y="619125"/>
            <a:ext cx="5915540" cy="659962"/>
          </a:xfrm>
        </p:spPr>
        <p:txBody>
          <a:bodyPr/>
          <a:lstStyle/>
          <a:p>
            <a:r>
              <a:rPr lang="nb-NO" dirty="0" smtClean="0"/>
              <a:t>HF-</a:t>
            </a:r>
            <a:r>
              <a:rPr lang="nb-NO" dirty="0" err="1" smtClean="0"/>
              <a:t>ere</a:t>
            </a:r>
            <a:r>
              <a:rPr lang="nb-NO" dirty="0" smtClean="0"/>
              <a:t> på arbeidsmarkedet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85013" y="1628774"/>
            <a:ext cx="8111582" cy="44815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2000" dirty="0" smtClean="0">
                <a:solidFill>
                  <a:schemeClr val="tx1"/>
                </a:solidFill>
              </a:rPr>
              <a:t>Bachelor vs. master</a:t>
            </a:r>
          </a:p>
          <a:p>
            <a:pPr>
              <a:lnSpc>
                <a:spcPct val="100000"/>
              </a:lnSpc>
            </a:pPr>
            <a:r>
              <a:rPr lang="nb-NO" sz="2000" dirty="0" smtClean="0">
                <a:solidFill>
                  <a:schemeClr val="tx1"/>
                </a:solidFill>
              </a:rPr>
              <a:t>Overgang fra studier til jobb</a:t>
            </a:r>
          </a:p>
          <a:p>
            <a:pPr>
              <a:lnSpc>
                <a:spcPct val="100000"/>
              </a:lnSpc>
            </a:pPr>
            <a:r>
              <a:rPr lang="nb-NO" sz="2000" dirty="0" smtClean="0">
                <a:solidFill>
                  <a:schemeClr val="tx1"/>
                </a:solidFill>
              </a:rPr>
              <a:t>Å bygge karriere</a:t>
            </a:r>
            <a:endParaRPr lang="nb-NO" sz="2000" dirty="0">
              <a:solidFill>
                <a:schemeClr val="tx1"/>
              </a:solidFill>
            </a:endParaRPr>
          </a:p>
          <a:p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78" y="3276600"/>
            <a:ext cx="3074468" cy="248400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8" y="3276600"/>
            <a:ext cx="1666454" cy="2484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12" y="3276600"/>
            <a:ext cx="1654517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tel 1"/>
          <p:cNvSpPr>
            <a:spLocks noGrp="1"/>
          </p:cNvSpPr>
          <p:nvPr>
            <p:ph type="title"/>
          </p:nvPr>
        </p:nvSpPr>
        <p:spPr>
          <a:xfrm>
            <a:off x="715963" y="390524"/>
            <a:ext cx="8110537" cy="590551"/>
          </a:xfrm>
        </p:spPr>
        <p:txBody>
          <a:bodyPr/>
          <a:lstStyle/>
          <a:p>
            <a:r>
              <a:rPr lang="nb-NO" altLang="nb-NO" sz="4000" dirty="0" smtClean="0"/>
              <a:t>Hva blir du da?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130251"/>
              </p:ext>
            </p:extLst>
          </p:nvPr>
        </p:nvGraphicFramePr>
        <p:xfrm>
          <a:off x="715963" y="981075"/>
          <a:ext cx="7283450" cy="50910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41725"/>
                <a:gridCol w="3641725"/>
              </a:tblGrid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Stillingstittel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Arbeidsgiver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41966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nb-NO" sz="1800" dirty="0" smtClean="0"/>
                        <a:t>Teamleder for kvalifiseringsprogrammet 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NAV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Administrative Assistant 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International Red Cross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Programme  Analyst 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UN Woman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Førstekonsulent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Utlendingsnemnda</a:t>
                      </a:r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Førstesekretær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Teologisk fakultet</a:t>
                      </a:r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Journalist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VG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Rådgiver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UDI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Forretningsutvikler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Statens Pensjonskasse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Prosjektleder/Formidler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 smtClean="0"/>
                        <a:t>Interkulturelt Museum</a:t>
                      </a:r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Rådgiver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NAV Intro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Studiekonsulent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UiO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  <a:tr h="370912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Rådgiver 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Reform</a:t>
                      </a:r>
                      <a:endParaRPr lang="nb-NO" sz="1800" dirty="0"/>
                    </a:p>
                  </a:txBody>
                  <a:tcPr marL="84412" marR="84412" marT="45729" marB="457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3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31">
      <a:dk1>
        <a:sysClr val="windowText" lastClr="000000"/>
      </a:dk1>
      <a:lt1>
        <a:sysClr val="window" lastClr="FFFFFF"/>
      </a:lt1>
      <a:dk2>
        <a:srgbClr val="3F1F71"/>
      </a:dk2>
      <a:lt2>
        <a:srgbClr val="E73130"/>
      </a:lt2>
      <a:accent1>
        <a:srgbClr val="941D80"/>
      </a:accent1>
      <a:accent2>
        <a:srgbClr val="F7A712"/>
      </a:accent2>
      <a:accent3>
        <a:srgbClr val="E73130"/>
      </a:accent3>
      <a:accent4>
        <a:srgbClr val="67C0B3"/>
      </a:accent4>
      <a:accent5>
        <a:srgbClr val="00577D"/>
      </a:accent5>
      <a:accent6>
        <a:srgbClr val="92D5F6"/>
      </a:accent6>
      <a:hlink>
        <a:srgbClr val="9B9D9A"/>
      </a:hlink>
      <a:folHlink>
        <a:srgbClr val="FFF265"/>
      </a:folHlink>
    </a:clrScheme>
    <a:fontScheme name="Egendefinert 16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sjon2" id="{0D2B8E5F-0C1B-4A76-8C3F-3130116F8376}" vid="{B259221A-6385-4863-93CA-CF72073A5497}"/>
    </a:ext>
  </a:extLst>
</a:theme>
</file>

<file path=ppt/theme/theme2.xml><?xml version="1.0" encoding="utf-8"?>
<a:theme xmlns:a="http://schemas.openxmlformats.org/drawingml/2006/main" name="1_Office-tema">
  <a:themeElements>
    <a:clrScheme name="Egendefinert 31">
      <a:dk1>
        <a:sysClr val="windowText" lastClr="000000"/>
      </a:dk1>
      <a:lt1>
        <a:sysClr val="window" lastClr="FFFFFF"/>
      </a:lt1>
      <a:dk2>
        <a:srgbClr val="3F1F71"/>
      </a:dk2>
      <a:lt2>
        <a:srgbClr val="E73130"/>
      </a:lt2>
      <a:accent1>
        <a:srgbClr val="941D80"/>
      </a:accent1>
      <a:accent2>
        <a:srgbClr val="F7A712"/>
      </a:accent2>
      <a:accent3>
        <a:srgbClr val="E73130"/>
      </a:accent3>
      <a:accent4>
        <a:srgbClr val="67C0B3"/>
      </a:accent4>
      <a:accent5>
        <a:srgbClr val="00577D"/>
      </a:accent5>
      <a:accent6>
        <a:srgbClr val="92D5F6"/>
      </a:accent6>
      <a:hlink>
        <a:srgbClr val="9B9D9A"/>
      </a:hlink>
      <a:folHlink>
        <a:srgbClr val="FFF265"/>
      </a:folHlink>
    </a:clrScheme>
    <a:fontScheme name="Egendefinert 16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sjon2" id="{0D2B8E5F-0C1B-4A76-8C3F-3130116F8376}" vid="{B259221A-6385-4863-93CA-CF72073A5497}"/>
    </a:ext>
  </a:extLst>
</a:theme>
</file>

<file path=ppt/theme/theme3.xml><?xml version="1.0" encoding="utf-8"?>
<a:theme xmlns:a="http://schemas.openxmlformats.org/drawingml/2006/main" name="3_Office-tema">
  <a:themeElements>
    <a:clrScheme name="Egendefinert 31">
      <a:dk1>
        <a:sysClr val="windowText" lastClr="000000"/>
      </a:dk1>
      <a:lt1>
        <a:sysClr val="window" lastClr="FFFFFF"/>
      </a:lt1>
      <a:dk2>
        <a:srgbClr val="3F1F71"/>
      </a:dk2>
      <a:lt2>
        <a:srgbClr val="E73130"/>
      </a:lt2>
      <a:accent1>
        <a:srgbClr val="941D80"/>
      </a:accent1>
      <a:accent2>
        <a:srgbClr val="F7A712"/>
      </a:accent2>
      <a:accent3>
        <a:srgbClr val="E73130"/>
      </a:accent3>
      <a:accent4>
        <a:srgbClr val="67C0B3"/>
      </a:accent4>
      <a:accent5>
        <a:srgbClr val="00577D"/>
      </a:accent5>
      <a:accent6>
        <a:srgbClr val="92D5F6"/>
      </a:accent6>
      <a:hlink>
        <a:srgbClr val="9B9D9A"/>
      </a:hlink>
      <a:folHlink>
        <a:srgbClr val="FFF265"/>
      </a:folHlink>
    </a:clrScheme>
    <a:fontScheme name="Egendefinert 16">
      <a:majorFont>
        <a:latin typeface="Arial Narrow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sjon2" id="{0D2B8E5F-0C1B-4A76-8C3F-3130116F8376}" vid="{B259221A-6385-4863-93CA-CF72073A54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gendefinert 31">
    <a:dk1>
      <a:sysClr val="windowText" lastClr="000000"/>
    </a:dk1>
    <a:lt1>
      <a:sysClr val="window" lastClr="FFFFFF"/>
    </a:lt1>
    <a:dk2>
      <a:srgbClr val="3F1F71"/>
    </a:dk2>
    <a:lt2>
      <a:srgbClr val="E73130"/>
    </a:lt2>
    <a:accent1>
      <a:srgbClr val="941D80"/>
    </a:accent1>
    <a:accent2>
      <a:srgbClr val="F7A712"/>
    </a:accent2>
    <a:accent3>
      <a:srgbClr val="E73130"/>
    </a:accent3>
    <a:accent4>
      <a:srgbClr val="67C0B3"/>
    </a:accent4>
    <a:accent5>
      <a:srgbClr val="00577D"/>
    </a:accent5>
    <a:accent6>
      <a:srgbClr val="92D5F6"/>
    </a:accent6>
    <a:hlink>
      <a:srgbClr val="9B9D9A"/>
    </a:hlink>
    <a:folHlink>
      <a:srgbClr val="FFF265"/>
    </a:folHlink>
  </a:clrScheme>
</a:themeOverride>
</file>

<file path=ppt/theme/themeOverride2.xml><?xml version="1.0" encoding="utf-8"?>
<a:themeOverride xmlns:a="http://schemas.openxmlformats.org/drawingml/2006/main">
  <a:clrScheme name="Egendefinert 31">
    <a:dk1>
      <a:sysClr val="windowText" lastClr="000000"/>
    </a:dk1>
    <a:lt1>
      <a:sysClr val="window" lastClr="FFFFFF"/>
    </a:lt1>
    <a:dk2>
      <a:srgbClr val="3F1F71"/>
    </a:dk2>
    <a:lt2>
      <a:srgbClr val="E73130"/>
    </a:lt2>
    <a:accent1>
      <a:srgbClr val="941D80"/>
    </a:accent1>
    <a:accent2>
      <a:srgbClr val="F7A712"/>
    </a:accent2>
    <a:accent3>
      <a:srgbClr val="E73130"/>
    </a:accent3>
    <a:accent4>
      <a:srgbClr val="67C0B3"/>
    </a:accent4>
    <a:accent5>
      <a:srgbClr val="00577D"/>
    </a:accent5>
    <a:accent6>
      <a:srgbClr val="92D5F6"/>
    </a:accent6>
    <a:hlink>
      <a:srgbClr val="9B9D9A"/>
    </a:hlink>
    <a:folHlink>
      <a:srgbClr val="FFF265"/>
    </a:folHlink>
  </a:clrScheme>
</a:themeOverride>
</file>

<file path=ppt/theme/themeOverride3.xml><?xml version="1.0" encoding="utf-8"?>
<a:themeOverride xmlns:a="http://schemas.openxmlformats.org/drawingml/2006/main">
  <a:clrScheme name="Egendefinert 31">
    <a:dk1>
      <a:sysClr val="windowText" lastClr="000000"/>
    </a:dk1>
    <a:lt1>
      <a:sysClr val="window" lastClr="FFFFFF"/>
    </a:lt1>
    <a:dk2>
      <a:srgbClr val="3F1F71"/>
    </a:dk2>
    <a:lt2>
      <a:srgbClr val="E73130"/>
    </a:lt2>
    <a:accent1>
      <a:srgbClr val="941D80"/>
    </a:accent1>
    <a:accent2>
      <a:srgbClr val="F7A712"/>
    </a:accent2>
    <a:accent3>
      <a:srgbClr val="E73130"/>
    </a:accent3>
    <a:accent4>
      <a:srgbClr val="67C0B3"/>
    </a:accent4>
    <a:accent5>
      <a:srgbClr val="00577D"/>
    </a:accent5>
    <a:accent6>
      <a:srgbClr val="92D5F6"/>
    </a:accent6>
    <a:hlink>
      <a:srgbClr val="9B9D9A"/>
    </a:hlink>
    <a:folHlink>
      <a:srgbClr val="FFF265"/>
    </a:folHlink>
  </a:clrScheme>
</a:themeOverride>
</file>

<file path=ppt/theme/themeOverride4.xml><?xml version="1.0" encoding="utf-8"?>
<a:themeOverride xmlns:a="http://schemas.openxmlformats.org/drawingml/2006/main">
  <a:clrScheme name="Egendefinert 31">
    <a:dk1>
      <a:sysClr val="windowText" lastClr="000000"/>
    </a:dk1>
    <a:lt1>
      <a:sysClr val="window" lastClr="FFFFFF"/>
    </a:lt1>
    <a:dk2>
      <a:srgbClr val="3F1F71"/>
    </a:dk2>
    <a:lt2>
      <a:srgbClr val="E73130"/>
    </a:lt2>
    <a:accent1>
      <a:srgbClr val="941D80"/>
    </a:accent1>
    <a:accent2>
      <a:srgbClr val="F7A712"/>
    </a:accent2>
    <a:accent3>
      <a:srgbClr val="E73130"/>
    </a:accent3>
    <a:accent4>
      <a:srgbClr val="67C0B3"/>
    </a:accent4>
    <a:accent5>
      <a:srgbClr val="00577D"/>
    </a:accent5>
    <a:accent6>
      <a:srgbClr val="92D5F6"/>
    </a:accent6>
    <a:hlink>
      <a:srgbClr val="9B9D9A"/>
    </a:hlink>
    <a:folHlink>
      <a:srgbClr val="FFF265"/>
    </a:folHlink>
  </a:clrScheme>
</a:themeOverride>
</file>

<file path=ppt/theme/themeOverride5.xml><?xml version="1.0" encoding="utf-8"?>
<a:themeOverride xmlns:a="http://schemas.openxmlformats.org/drawingml/2006/main">
  <a:clrScheme name="Egendefinert 31">
    <a:dk1>
      <a:sysClr val="windowText" lastClr="000000"/>
    </a:dk1>
    <a:lt1>
      <a:sysClr val="window" lastClr="FFFFFF"/>
    </a:lt1>
    <a:dk2>
      <a:srgbClr val="3F1F71"/>
    </a:dk2>
    <a:lt2>
      <a:srgbClr val="E73130"/>
    </a:lt2>
    <a:accent1>
      <a:srgbClr val="941D80"/>
    </a:accent1>
    <a:accent2>
      <a:srgbClr val="F7A712"/>
    </a:accent2>
    <a:accent3>
      <a:srgbClr val="E73130"/>
    </a:accent3>
    <a:accent4>
      <a:srgbClr val="67C0B3"/>
    </a:accent4>
    <a:accent5>
      <a:srgbClr val="00577D"/>
    </a:accent5>
    <a:accent6>
      <a:srgbClr val="92D5F6"/>
    </a:accent6>
    <a:hlink>
      <a:srgbClr val="9B9D9A"/>
    </a:hlink>
    <a:folHlink>
      <a:srgbClr val="FFF26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10134</TotalTime>
  <Words>345</Words>
  <Application>Microsoft Office PowerPoint</Application>
  <PresentationFormat>Skjermfremvisning (4:3)</PresentationFormat>
  <Paragraphs>124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Office-tema</vt:lpstr>
      <vt:lpstr>1_Office-tema</vt:lpstr>
      <vt:lpstr>3_Office-tema</vt:lpstr>
      <vt:lpstr>Religionshistorie – hva blir du da? </vt:lpstr>
      <vt:lpstr>PowerPoint-presentasjon</vt:lpstr>
      <vt:lpstr>Fra det ene «stammespråket»…</vt:lpstr>
      <vt:lpstr>… til det andre…</vt:lpstr>
      <vt:lpstr> Mastergrad i religionshistorie: </vt:lpstr>
      <vt:lpstr>Bryt opp!</vt:lpstr>
      <vt:lpstr> Mastergrad i religionshistorie </vt:lpstr>
      <vt:lpstr>HF-ere på arbeidsmarkedet</vt:lpstr>
      <vt:lpstr>Hva blir du da?</vt:lpstr>
      <vt:lpstr>Hva blir du da?</vt:lpstr>
      <vt:lpstr>karriere@samfunnsviterne.no</vt:lpstr>
    </vt:vector>
  </TitlesOfParts>
  <Company>Samfunnsviterenes fagforening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Torun Høgvold Enstad</dc:creator>
  <cp:lastModifiedBy>Karoline Oftedal</cp:lastModifiedBy>
  <cp:revision>718</cp:revision>
  <cp:lastPrinted>2016-09-01T11:25:42Z</cp:lastPrinted>
  <dcterms:created xsi:type="dcterms:W3CDTF">2012-06-18T08:50:29Z</dcterms:created>
  <dcterms:modified xsi:type="dcterms:W3CDTF">2017-01-27T14:10:50Z</dcterms:modified>
</cp:coreProperties>
</file>