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294" r:id="rId4"/>
    <p:sldId id="295" r:id="rId5"/>
    <p:sldId id="283" r:id="rId6"/>
    <p:sldId id="263" r:id="rId7"/>
    <p:sldId id="284" r:id="rId8"/>
    <p:sldId id="285" r:id="rId9"/>
    <p:sldId id="290" r:id="rId10"/>
    <p:sldId id="289" r:id="rId11"/>
    <p:sldId id="286" r:id="rId12"/>
    <p:sldId id="287" r:id="rId13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36" autoAdjust="0"/>
  </p:normalViewPr>
  <p:slideViewPr>
    <p:cSldViewPr>
      <p:cViewPr varScale="1">
        <p:scale>
          <a:sx n="162" d="100"/>
          <a:sy n="162" d="100"/>
        </p:scale>
        <p:origin x="14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8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CBAA5-96D2-480B-A968-5406E7133A47}" type="datetimeFigureOut">
              <a:rPr lang="nn-NO" smtClean="0"/>
              <a:t>22.04.2021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60E65-E9AD-4091-9306-3F8032EED95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6097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60E65-E9AD-4091-9306-3F8032EED955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0132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60E65-E9AD-4091-9306-3F8032EED955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7504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57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69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98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67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976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224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67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129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4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1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018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C8CB-0191-4BAE-BB2E-6E354562D8A4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753"/>
            <a:ext cx="5040560" cy="3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nekassen.no/nb-NO/stipend-og-lan/utland/utveksling-til-et-universitet-eller-en-hoyskol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studier/utveksling/praktisk/finansiering/unifor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asid.com/" TargetMode="External"/><Relationship Id="rId7" Type="http://schemas.openxmlformats.org/officeDocument/2006/relationships/hyperlink" Target="mailto:omar@qasid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237269931/0af91481ef" TargetMode="External"/><Relationship Id="rId5" Type="http://schemas.openxmlformats.org/officeDocument/2006/relationships/hyperlink" Target="https://www.qasid.com/student-life/tours-and-excursions-2/" TargetMode="External"/><Relationship Id="rId4" Type="http://schemas.openxmlformats.org/officeDocument/2006/relationships/hyperlink" Target="https://www.qasid.com/student-life/housing-overview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habibtafl293@gmail.com" TargetMode="External"/><Relationship Id="rId2" Type="http://schemas.openxmlformats.org/officeDocument/2006/relationships/hyperlink" Target="https://www.facebook.com/taflcenter.edu.e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11510"/>
            <a:ext cx="7772400" cy="110251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3758"/>
            <a:ext cx="6728792" cy="2052814"/>
          </a:xfrm>
        </p:spPr>
        <p:txBody>
          <a:bodyPr>
            <a:normAutofit fontScale="25000" lnSpcReduction="20000"/>
          </a:bodyPr>
          <a:lstStyle/>
          <a:p>
            <a:r>
              <a:rPr lang="nb-NO" sz="90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Midtøsten-studier med </a:t>
            </a:r>
            <a:r>
              <a:rPr lang="nb-NO" sz="9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arabisk</a:t>
            </a:r>
          </a:p>
          <a:p>
            <a:endParaRPr lang="nb-NO" sz="90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sz="1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Utenlandsopphold høsten 2021</a:t>
            </a:r>
          </a:p>
          <a:p>
            <a:r>
              <a:rPr lang="nb-NO" sz="1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ARA2012</a:t>
            </a:r>
            <a:endParaRPr lang="nb-NO" sz="12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b-NO" sz="1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b-NO" sz="12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5686"/>
            <a:ext cx="5760640" cy="504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11910"/>
            <a:ext cx="937276" cy="9372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0"/>
            <a:ext cx="9144000" cy="19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43608" y="2211710"/>
            <a:ext cx="5844158" cy="45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3200" b="1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Forberedelser - </a:t>
            </a:r>
            <a:r>
              <a:rPr lang="nb-NO" sz="3200" b="1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</a:t>
            </a:r>
            <a:endParaRPr lang="nb-NO" sz="3200" b="1" kern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 descr="mosque.jpg"/>
          <p:cNvPicPr>
            <a:picLocks noChangeAspect="1"/>
          </p:cNvPicPr>
          <p:nvPr/>
        </p:nvPicPr>
        <p:blipFill>
          <a:blip r:embed="rId2"/>
          <a:srcRect l="833" t="51650" b="5997"/>
          <a:stretch>
            <a:fillRect/>
          </a:stretch>
        </p:blipFill>
        <p:spPr>
          <a:xfrm>
            <a:off x="755576" y="627535"/>
            <a:ext cx="7146032" cy="14401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43758"/>
            <a:ext cx="8064896" cy="2499742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1"/>
                </a:solidFill>
              </a:rPr>
              <a:t>Tre </a:t>
            </a:r>
            <a:r>
              <a:rPr lang="nb-NO" sz="1400" dirty="0">
                <a:solidFill>
                  <a:schemeClr val="tx1"/>
                </a:solidFill>
              </a:rPr>
              <a:t>forskjellige typer støtte til utveksling til et utenlandsk universitet: Basislån, reisestøtte og støtte til </a:t>
            </a:r>
            <a:r>
              <a:rPr lang="nb-NO" sz="1400" dirty="0" smtClean="0">
                <a:solidFill>
                  <a:schemeClr val="tx1"/>
                </a:solidFill>
              </a:rPr>
              <a:t>skolepenger.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1"/>
                </a:solidFill>
              </a:rPr>
              <a:t>Lånekassen henter opplysninger </a:t>
            </a:r>
            <a:r>
              <a:rPr lang="nb-NO" sz="1400" dirty="0">
                <a:solidFill>
                  <a:schemeClr val="tx1"/>
                </a:solidFill>
              </a:rPr>
              <a:t>om utvekslingsoppholdet </a:t>
            </a:r>
            <a:r>
              <a:rPr lang="nb-NO" sz="1400" dirty="0" smtClean="0">
                <a:solidFill>
                  <a:schemeClr val="tx1"/>
                </a:solidFill>
              </a:rPr>
              <a:t>elektronisk. Studiekonsulent legger inn dette i juni etter frist nettskjema. </a:t>
            </a:r>
            <a:r>
              <a:rPr lang="nn-NO" sz="1400" dirty="0">
                <a:solidFill>
                  <a:schemeClr val="tx1"/>
                </a:solidFill>
              </a:rPr>
              <a:t>Vent </a:t>
            </a:r>
            <a:r>
              <a:rPr lang="nn-NO" sz="1400" dirty="0" smtClean="0">
                <a:solidFill>
                  <a:schemeClr val="tx1"/>
                </a:solidFill>
              </a:rPr>
              <a:t>med </a:t>
            </a:r>
            <a:r>
              <a:rPr lang="nn-NO" sz="1400" dirty="0">
                <a:solidFill>
                  <a:schemeClr val="tx1"/>
                </a:solidFill>
              </a:rPr>
              <a:t>å </a:t>
            </a:r>
            <a:r>
              <a:rPr lang="nn-NO" sz="1400" dirty="0" smtClean="0">
                <a:solidFill>
                  <a:schemeClr val="tx1"/>
                </a:solidFill>
              </a:rPr>
              <a:t>søke </a:t>
            </a:r>
            <a:r>
              <a:rPr lang="nn-NO" sz="1400" dirty="0">
                <a:solidFill>
                  <a:schemeClr val="tx1"/>
                </a:solidFill>
              </a:rPr>
              <a:t>til du får e-post av studiekonsulenten om at alt er klart</a:t>
            </a:r>
            <a:r>
              <a:rPr lang="nn-NO" sz="1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1"/>
                </a:solidFill>
              </a:rPr>
              <a:t>Du må dokumentere hvor mye skolepenger du skal betale når du søker.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schemeClr val="tx1"/>
                </a:solidFill>
              </a:rPr>
              <a:t>Signert </a:t>
            </a:r>
            <a:r>
              <a:rPr lang="nb-NO" sz="1100" dirty="0">
                <a:solidFill>
                  <a:schemeClr val="tx1"/>
                </a:solidFill>
              </a:rPr>
              <a:t>bekreftelse (et offisielt brev) fra lærestedet i utlandet som viser navnet ditt og hvor mye du skal betale i skolepenger</a:t>
            </a:r>
            <a:r>
              <a:rPr lang="nb-NO" sz="110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schemeClr val="tx1"/>
                </a:solidFill>
              </a:rPr>
              <a:t>Dette sendes fra lærested til studiekonsulent, som studiekonsulent så sender ut.</a:t>
            </a:r>
            <a:endParaRPr lang="nb-NO" sz="11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1"/>
                </a:solidFill>
              </a:rPr>
              <a:t>Gir også </a:t>
            </a:r>
            <a:r>
              <a:rPr lang="nb-NO" sz="1400" dirty="0">
                <a:solidFill>
                  <a:schemeClr val="tx1"/>
                </a:solidFill>
              </a:rPr>
              <a:t>reisestøtte som tilskudd til to tur-returreiser </a:t>
            </a:r>
            <a:endParaRPr lang="nb-NO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1"/>
                </a:solidFill>
              </a:rPr>
              <a:t>Informasjon (utregning av hvor mye du kan få) </a:t>
            </a:r>
            <a:r>
              <a:rPr lang="nb-NO" sz="1400" dirty="0">
                <a:solidFill>
                  <a:schemeClr val="tx1"/>
                </a:solidFill>
              </a:rPr>
              <a:t>og </a:t>
            </a:r>
            <a:r>
              <a:rPr lang="nb-NO" sz="1400" dirty="0" smtClean="0">
                <a:solidFill>
                  <a:schemeClr val="tx1"/>
                </a:solidFill>
              </a:rPr>
              <a:t>søknad: </a:t>
            </a:r>
            <a:r>
              <a:rPr lang="nb-NO" sz="1400" dirty="0">
                <a:solidFill>
                  <a:schemeClr val="tx1"/>
                </a:solidFill>
                <a:hlinkClick r:id="rId3"/>
              </a:rPr>
              <a:t>https://lanekassen.no/nb-NO/stipend-og-lan/utland/utveksling-til-et-universitet-eller-en-hoyskole</a:t>
            </a:r>
            <a:r>
              <a:rPr lang="nb-NO" sz="14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nb-NO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1"/>
                </a:solidFill>
              </a:rPr>
              <a:t>Du får informasjon fra lærested i utlandet hvordan skolepengene skal betales.</a:t>
            </a:r>
            <a:endParaRPr lang="nb-NO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187624" y="2787774"/>
            <a:ext cx="63367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 </a:t>
            </a:r>
            <a:r>
              <a:rPr lang="nb-NO" sz="16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 selv ansvarlig </a:t>
            </a:r>
            <a:r>
              <a:rPr lang="nb-NO" sz="16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for:</a:t>
            </a:r>
            <a:endParaRPr lang="nb-NO" sz="1600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Skolepenger</a:t>
            </a:r>
            <a:endParaRPr lang="nb-NO" sz="16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Reise </a:t>
            </a:r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t/r (vent med å bestille flybilletter til det er avklart)</a:t>
            </a:r>
            <a:endParaRPr lang="nb-NO" sz="16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Transport t/r </a:t>
            </a:r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flyplassene</a:t>
            </a:r>
            <a:endParaRPr lang="nb-NO" sz="16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Kost og losji</a:t>
            </a:r>
            <a:endParaRPr lang="nb-NO" sz="16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Lokal transport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Bøker, papir og </a:t>
            </a:r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annen </a:t>
            </a:r>
            <a:r>
              <a:rPr lang="nb-NO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rekvisita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Reiseforsikring (inkludert </a:t>
            </a:r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sykeforsikring – og </a:t>
            </a:r>
            <a:r>
              <a:rPr lang="nb-NO" sz="160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Covid</a:t>
            </a:r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-test)</a:t>
            </a:r>
            <a:endParaRPr lang="nb-NO" sz="16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Visum og eventuelle andre </a:t>
            </a:r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kostnader </a:t>
            </a:r>
            <a:r>
              <a:rPr lang="nb-NO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ved reisedokument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Diverse: Mobilutgifter, gebyr for kontantuttak i utlandet m.m.</a:t>
            </a:r>
          </a:p>
        </p:txBody>
      </p:sp>
      <p:pic>
        <p:nvPicPr>
          <p:cNvPr id="8" name="Picture 7" descr="m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9542"/>
            <a:ext cx="721695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839497" y="1446602"/>
            <a:ext cx="5772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100" b="1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Tilbake i Norge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23528" y="2355726"/>
            <a:ext cx="79208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å ta eksamen i ARA2012 januar 2022 må du ha: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godkjent og bestått all obligatorisk aktivitet i utlandet</a:t>
            </a:r>
          </a:p>
          <a:p>
            <a:pPr lvl="1" eaLnBrk="1" hangingPunct="1"/>
            <a:r>
              <a:rPr lang="nb-NO" sz="16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eller</a:t>
            </a:r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godkjent og bestått all obligatorisk aktivitet i forbindelse med online undervisning</a:t>
            </a:r>
          </a:p>
          <a:p>
            <a:pPr lvl="1" eaLnBrk="1" hangingPunct="1">
              <a:buFont typeface="Arial" pitchFamily="34" charset="0"/>
              <a:buChar char="•"/>
            </a:pPr>
            <a:endParaRPr lang="nb-NO" sz="16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NB! Spar på all dokumentasjon. Lånekassen </a:t>
            </a:r>
            <a:r>
              <a:rPr lang="nb-NO" sz="1600" kern="0" dirty="0">
                <a:latin typeface="Arial" panose="020B0604020202020204" pitchFamily="34" charset="0"/>
                <a:cs typeface="Arial" panose="020B0604020202020204" pitchFamily="34" charset="0"/>
              </a:rPr>
              <a:t>kan be om kvittering for </a:t>
            </a: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innbetalte skolepenger</a:t>
            </a:r>
            <a:endParaRPr lang="nb-NO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Emnebeskrivelse for </a:t>
            </a:r>
            <a:r>
              <a:rPr lang="nb-NO" sz="1600" kern="0" smtClean="0">
                <a:latin typeface="Arial" panose="020B0604020202020204" pitchFamily="34" charset="0"/>
                <a:cs typeface="Arial" panose="020B0604020202020204" pitchFamily="34" charset="0"/>
              </a:rPr>
              <a:t>ARA2012 </a:t>
            </a:r>
            <a:r>
              <a:rPr lang="nb-NO" sz="1600" kern="0" smtClean="0">
                <a:latin typeface="Arial" panose="020B0604020202020204" pitchFamily="34" charset="0"/>
                <a:cs typeface="Arial" panose="020B0604020202020204" pitchFamily="34" charset="0"/>
              </a:rPr>
              <a:t>kommer</a:t>
            </a:r>
          </a:p>
          <a:p>
            <a:pPr lvl="1" eaLnBrk="1" hangingPunct="1"/>
            <a:endParaRPr lang="nb-NO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øy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6499"/>
            <a:ext cx="7232719" cy="16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3"/>
            <a:ext cx="8229600" cy="43569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ARA2012 høsten 2021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435280" cy="3816424"/>
          </a:xfrm>
        </p:spPr>
        <p:txBody>
          <a:bodyPr>
            <a:normAutofit/>
          </a:bodyPr>
          <a:lstStyle/>
          <a:p>
            <a:r>
              <a:rPr lang="nb-NO" dirty="0" smtClean="0"/>
              <a:t>To alternativer:</a:t>
            </a:r>
          </a:p>
          <a:p>
            <a:pPr marL="0" indent="0">
              <a:buNone/>
            </a:pPr>
            <a:r>
              <a:rPr lang="nb-NO" dirty="0" smtClean="0"/>
              <a:t>1) Reise på utveksling til Egypt eller Jordan</a:t>
            </a:r>
          </a:p>
          <a:p>
            <a:pPr marL="0" indent="0">
              <a:buNone/>
            </a:pPr>
            <a:r>
              <a:rPr lang="nb-NO" dirty="0" smtClean="0"/>
              <a:t>2) Online undervisning fra Egypt eller Jordan + «</a:t>
            </a:r>
            <a:r>
              <a:rPr lang="nb-NO" dirty="0" err="1" smtClean="0"/>
              <a:t>office</a:t>
            </a:r>
            <a:r>
              <a:rPr lang="nb-NO" dirty="0" smtClean="0"/>
              <a:t> </a:t>
            </a:r>
            <a:r>
              <a:rPr lang="nb-NO" dirty="0" err="1" smtClean="0"/>
              <a:t>hours</a:t>
            </a:r>
            <a:r>
              <a:rPr lang="nb-NO" dirty="0" smtClean="0"/>
              <a:t>» med Zehad (digitalt eller fysisk </a:t>
            </a:r>
            <a:r>
              <a:rPr lang="nb-NO" dirty="0" err="1" smtClean="0"/>
              <a:t>mht</a:t>
            </a:r>
            <a:r>
              <a:rPr lang="nb-NO" dirty="0" smtClean="0"/>
              <a:t> smittevern)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Obligatorisk oppmøte, lekser og 	innleveringer </a:t>
            </a:r>
          </a:p>
        </p:txBody>
      </p:sp>
    </p:spTree>
    <p:extLst>
      <p:ext uri="{BB962C8B-B14F-4D97-AF65-F5344CB8AC3E}">
        <p14:creationId xmlns:p14="http://schemas.microsoft.com/office/powerpoint/2010/main" val="29223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nb-NO" dirty="0"/>
              <a:t>Det gis ingen fritak. De som ikke ønsker å reise </a:t>
            </a:r>
            <a:r>
              <a:rPr lang="nb-NO" dirty="0" smtClean="0"/>
              <a:t>ut må </a:t>
            </a:r>
            <a:r>
              <a:rPr lang="nb-NO" dirty="0"/>
              <a:t>følge </a:t>
            </a:r>
            <a:r>
              <a:rPr lang="nb-NO" dirty="0" smtClean="0"/>
              <a:t>undervisningen online.</a:t>
            </a:r>
          </a:p>
          <a:p>
            <a:pPr>
              <a:buFontTx/>
              <a:buChar char="-"/>
            </a:pPr>
            <a:r>
              <a:rPr lang="nb-NO" dirty="0" smtClean="0"/>
              <a:t>Om </a:t>
            </a:r>
            <a:r>
              <a:rPr lang="nb-NO" dirty="0"/>
              <a:t>man får reise ut er avhengig om grensene er </a:t>
            </a:r>
            <a:r>
              <a:rPr lang="nb-NO" dirty="0" smtClean="0"/>
              <a:t>åpne.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IKOS ønsker at studentene skal få reist ut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Dersom utvekslingen blir avlyst/ </a:t>
            </a:r>
            <a:r>
              <a:rPr lang="nb-NO" dirty="0" smtClean="0"/>
              <a:t>grensene stengt </a:t>
            </a:r>
            <a:r>
              <a:rPr lang="nb-NO" dirty="0">
                <a:sym typeface="Wingdings" panose="05000000000000000000" pitchFamily="2" charset="2"/>
              </a:rPr>
              <a:t> alternativ 2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91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UNIFOR </a:t>
            </a:r>
            <a:r>
              <a:rPr lang="nb-NO" dirty="0"/>
              <a:t>stipend </a:t>
            </a:r>
            <a:r>
              <a:rPr lang="nb-NO" dirty="0" smtClean="0"/>
              <a:t>til utveksling </a:t>
            </a:r>
            <a:r>
              <a:rPr lang="nb-NO" dirty="0" smtClean="0">
                <a:hlinkClick r:id="rId2"/>
              </a:rPr>
              <a:t>https</a:t>
            </a:r>
            <a:r>
              <a:rPr lang="nb-NO" dirty="0">
                <a:hlinkClick r:id="rId2"/>
              </a:rPr>
              <a:t>://</a:t>
            </a:r>
            <a:r>
              <a:rPr lang="nb-NO" dirty="0" smtClean="0">
                <a:hlinkClick r:id="rId2"/>
              </a:rPr>
              <a:t>www.uio.no/studier/utveksling/praktisk/finansiering/unifor.html</a:t>
            </a:r>
            <a:r>
              <a:rPr lang="nb-NO" dirty="0" smtClean="0"/>
              <a:t> </a:t>
            </a:r>
          </a:p>
          <a:p>
            <a:r>
              <a:rPr lang="nb-NO" dirty="0" smtClean="0"/>
              <a:t>UiO prioriterer IKOS sine obligatoriske utenlandsopphold</a:t>
            </a:r>
          </a:p>
          <a:p>
            <a:r>
              <a:rPr lang="nb-NO" dirty="0" smtClean="0"/>
              <a:t>Nytt informasjonsmøte for studentene som skal ut i slutten av mai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93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55576" y="2214770"/>
            <a:ext cx="6640289" cy="6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8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Alternativ 1</a:t>
            </a:r>
            <a:r>
              <a:rPr lang="nb-NO" sz="28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: Amman, </a:t>
            </a:r>
            <a:r>
              <a:rPr lang="nb-NO" sz="28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Jordan</a:t>
            </a:r>
            <a:endParaRPr lang="nb-NO" sz="28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187624" y="2931790"/>
            <a:ext cx="62646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b-NO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HVOR: </a:t>
            </a:r>
            <a:r>
              <a:rPr lang="nb-NO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Qasid</a:t>
            </a:r>
            <a:r>
              <a:rPr lang="nb-NO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nb-NO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Institute</a:t>
            </a:r>
            <a:r>
              <a:rPr lang="nb-NO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 Amman, Jordan  </a:t>
            </a:r>
            <a:endParaRPr lang="nb-NO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b-NO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NÅR: </a:t>
            </a:r>
            <a:r>
              <a:rPr lang="nb-NO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b-NO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rienteringsmøte </a:t>
            </a:r>
            <a:r>
              <a:rPr lang="nb-NO" kern="0" dirty="0">
                <a:latin typeface="Arial" panose="020B0604020202020204" pitchFamily="34" charset="0"/>
                <a:cs typeface="Arial" panose="020B0604020202020204" pitchFamily="34" charset="0"/>
              </a:rPr>
              <a:t>2. september og </a:t>
            </a:r>
            <a:r>
              <a:rPr lang="nb-NO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undervisningsstart </a:t>
            </a:r>
            <a:r>
              <a:rPr lang="nb-NO" kern="0" dirty="0">
                <a:latin typeface="Arial" panose="020B0604020202020204" pitchFamily="34" charset="0"/>
                <a:cs typeface="Arial" panose="020B0604020202020204" pitchFamily="34" charset="0"/>
              </a:rPr>
              <a:t>5. september. Varer til desember.</a:t>
            </a: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b-NO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LENGDE: </a:t>
            </a:r>
            <a:r>
              <a:rPr lang="nb-NO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 </a:t>
            </a:r>
            <a:r>
              <a:rPr lang="nb-NO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undervisningstimer </a:t>
            </a:r>
            <a:r>
              <a:rPr lang="nb-NO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uke i 12 uker</a:t>
            </a:r>
            <a:endParaRPr lang="nb-NO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nb-NO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PRIS: </a:t>
            </a:r>
            <a:r>
              <a:rPr lang="nb-NO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Kursavgiften/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tuition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nb-NO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på 2800 USD (både for fysisk undervisning eller online undervisning)</a:t>
            </a:r>
            <a:endParaRPr lang="nb-NO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10" descr="islam-art9.jpg"/>
          <p:cNvPicPr>
            <a:picLocks noChangeAspect="1"/>
          </p:cNvPicPr>
          <p:nvPr/>
        </p:nvPicPr>
        <p:blipFill>
          <a:blip r:embed="rId2"/>
          <a:srcRect l="-2343" t="16666" r="-782" b="14584"/>
          <a:stretch>
            <a:fillRect/>
          </a:stretch>
        </p:blipFill>
        <p:spPr>
          <a:xfrm>
            <a:off x="395536" y="579441"/>
            <a:ext cx="7992888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>
            <a:normAutofit/>
          </a:bodyPr>
          <a:lstStyle/>
          <a:p>
            <a:r>
              <a:rPr lang="nb-NO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Litt om </a:t>
            </a:r>
            <a:r>
              <a:rPr lang="nb-NO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Qasid</a:t>
            </a:r>
            <a:r>
              <a:rPr lang="nb-NO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i Amman</a:t>
            </a:r>
            <a:endParaRPr lang="en-GB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347614"/>
            <a:ext cx="7869560" cy="3600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400" dirty="0" err="1"/>
              <a:t>Qasid</a:t>
            </a:r>
            <a:r>
              <a:rPr lang="nb-NO" sz="2400" dirty="0"/>
              <a:t> er en språkskole: </a:t>
            </a:r>
            <a:r>
              <a:rPr lang="nb-NO" sz="2400" dirty="0">
                <a:hlinkClick r:id="rId3"/>
              </a:rPr>
              <a:t>https://www.qasid.com</a:t>
            </a:r>
            <a:r>
              <a:rPr lang="nb-NO" sz="2400" dirty="0" smtClean="0">
                <a:hlinkClick r:id="rId3"/>
              </a:rPr>
              <a:t>/</a:t>
            </a:r>
            <a:r>
              <a:rPr lang="nb-NO" sz="2400" dirty="0" smtClean="0"/>
              <a:t> </a:t>
            </a:r>
            <a:endParaRPr lang="nb-NO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/>
              <a:t>Har hatt tilbud for </a:t>
            </a:r>
            <a:r>
              <a:rPr lang="nb-NO" sz="2400" dirty="0" smtClean="0"/>
              <a:t>UiO-studenter i </a:t>
            </a:r>
            <a:r>
              <a:rPr lang="nb-NO" sz="2400" dirty="0"/>
              <a:t>flere </a:t>
            </a:r>
            <a:r>
              <a:rPr lang="nb-NO" sz="2400" dirty="0" smtClean="0"/>
              <a:t>år</a:t>
            </a:r>
            <a:endParaRPr lang="nb-NO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/>
              <a:t>Det </a:t>
            </a:r>
            <a:r>
              <a:rPr lang="nb-NO" sz="2400" dirty="0" smtClean="0"/>
              <a:t>blir </a:t>
            </a:r>
            <a:r>
              <a:rPr lang="nb-NO" sz="2400" dirty="0"/>
              <a:t>undervist i syrisk dialekt og standard arabisk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 err="1" smtClean="0"/>
              <a:t>Qasid</a:t>
            </a:r>
            <a:r>
              <a:rPr lang="nb-NO" sz="2400" dirty="0" smtClean="0"/>
              <a:t> tilbyr </a:t>
            </a:r>
            <a:r>
              <a:rPr lang="nb-NO" sz="2400" dirty="0"/>
              <a:t>studentene </a:t>
            </a:r>
            <a:r>
              <a:rPr lang="nb-NO" sz="2400" dirty="0" smtClean="0"/>
              <a:t>hjelp med </a:t>
            </a:r>
            <a:r>
              <a:rPr lang="nb-NO" sz="2400" dirty="0"/>
              <a:t>innkvartering: </a:t>
            </a:r>
            <a:r>
              <a:rPr lang="nb-NO" sz="2400" dirty="0">
                <a:hlinkClick r:id="rId4"/>
              </a:rPr>
              <a:t>https://www.qasid.com/student-life/housing-overview</a:t>
            </a:r>
            <a:r>
              <a:rPr lang="nb-NO" sz="2400" dirty="0" smtClean="0">
                <a:hlinkClick r:id="rId4"/>
              </a:rPr>
              <a:t>/</a:t>
            </a:r>
            <a:r>
              <a:rPr lang="nb-NO" sz="2400" dirty="0" smtClean="0"/>
              <a:t> (prisene kan endres pga. Covid-19)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 smtClean="0"/>
              <a:t>Deltakelse </a:t>
            </a:r>
            <a:r>
              <a:rPr lang="nb-NO" sz="2400" dirty="0"/>
              <a:t>på turer i regi av </a:t>
            </a:r>
            <a:r>
              <a:rPr lang="nb-NO" sz="2400" dirty="0" err="1" smtClean="0"/>
              <a:t>Qasid</a:t>
            </a:r>
            <a:r>
              <a:rPr lang="nb-NO" sz="2400" dirty="0" smtClean="0"/>
              <a:t>: </a:t>
            </a:r>
            <a:r>
              <a:rPr lang="nb-NO" sz="2400" u="sng" dirty="0">
                <a:hlinkClick r:id="rId5"/>
              </a:rPr>
              <a:t>https://www.qasid.com/student-life/tours-and-excursions-2</a:t>
            </a:r>
            <a:r>
              <a:rPr lang="nb-NO" sz="2400" u="sng" dirty="0" smtClean="0">
                <a:hlinkClick r:id="rId5"/>
              </a:rPr>
              <a:t>/</a:t>
            </a:r>
            <a:r>
              <a:rPr lang="nb-NO" sz="2400" u="sng" dirty="0" smtClean="0"/>
              <a:t> </a:t>
            </a:r>
            <a:r>
              <a:rPr lang="en-US" sz="2400" dirty="0" smtClean="0"/>
              <a:t>Pricing </a:t>
            </a:r>
            <a:r>
              <a:rPr lang="en-US" sz="2400" dirty="0"/>
              <a:t>listed is subject to change and we cannot guarantee that any given trip will be offered in a particular term as it depends on (1) the season and (2) student interest. </a:t>
            </a:r>
            <a:endParaRPr lang="nb-NO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 smtClean="0"/>
              <a:t>Andre utgifter: </a:t>
            </a:r>
            <a:r>
              <a:rPr lang="en-US" sz="2400" dirty="0"/>
              <a:t>(1) COVID </a:t>
            </a:r>
            <a:r>
              <a:rPr lang="en-US" sz="2400" dirty="0" smtClean="0"/>
              <a:t>tests </a:t>
            </a:r>
            <a:r>
              <a:rPr lang="en-US" sz="2400" dirty="0"/>
              <a:t>(2) possible quarantine in separate </a:t>
            </a:r>
            <a:r>
              <a:rPr lang="en-US" sz="2400" dirty="0" smtClean="0"/>
              <a:t>housing </a:t>
            </a:r>
            <a:r>
              <a:rPr lang="en-US" sz="2400" dirty="0"/>
              <a:t>(3) any related medical care. The current cost of a PCR test in Jordan is 28 JOD (around 40 USD). Other costs (i.e. points 2 &amp; 3) will vary based on individual student needs.</a:t>
            </a:r>
            <a:endParaRPr lang="nb-NO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n-NO" sz="2400" u="sng" dirty="0" smtClean="0">
                <a:hlinkClick r:id="rId6"/>
              </a:rPr>
              <a:t>https</a:t>
            </a:r>
            <a:r>
              <a:rPr lang="nn-NO" sz="2400" u="sng" dirty="0">
                <a:hlinkClick r:id="rId6"/>
              </a:rPr>
              <a:t>://</a:t>
            </a:r>
            <a:r>
              <a:rPr lang="nn-NO" sz="2400" u="sng" dirty="0" smtClean="0">
                <a:hlinkClick r:id="rId6"/>
              </a:rPr>
              <a:t>vimeo.com/237269931/0af91481ef</a:t>
            </a:r>
            <a:endParaRPr lang="nb-NO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 smtClean="0"/>
              <a:t>Kontaktperson</a:t>
            </a:r>
            <a:r>
              <a:rPr lang="nb-NO" sz="2400" dirty="0"/>
              <a:t>: Omar </a:t>
            </a:r>
            <a:r>
              <a:rPr lang="nb-NO" sz="2400" dirty="0" err="1"/>
              <a:t>Matadar</a:t>
            </a:r>
            <a:r>
              <a:rPr lang="nb-NO" sz="2400" dirty="0"/>
              <a:t> </a:t>
            </a:r>
            <a:r>
              <a:rPr lang="nb-NO" sz="2400" dirty="0" smtClean="0">
                <a:hlinkClick r:id="rId7"/>
              </a:rPr>
              <a:t>omar@qasid.com</a:t>
            </a:r>
            <a:r>
              <a:rPr lang="nb-NO" sz="2400" dirty="0" smtClean="0"/>
              <a:t>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249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333502"/>
            <a:ext cx="8229600" cy="454272"/>
          </a:xfrm>
        </p:spPr>
        <p:txBody>
          <a:bodyPr>
            <a:noAutofit/>
          </a:bodyPr>
          <a:lstStyle/>
          <a:p>
            <a:pPr defTabSz="685800" fontAlgn="base">
              <a:spcAft>
                <a:spcPct val="0"/>
              </a:spcAft>
              <a:defRPr/>
            </a:pPr>
            <a:r>
              <a:rPr lang="nb-NO" sz="28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 2</a:t>
            </a:r>
            <a:r>
              <a:rPr lang="nb-NO" sz="28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sz="28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Alexandria, </a:t>
            </a:r>
            <a:r>
              <a:rPr lang="nb-NO" sz="28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  <a:endParaRPr lang="en-GB" sz="28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9632" y="2859782"/>
            <a:ext cx="6398468" cy="1944216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nb-NO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b="1" kern="0" dirty="0">
                <a:latin typeface="Arial" panose="020B0604020202020204" pitchFamily="34" charset="0"/>
                <a:cs typeface="Arial" panose="020B0604020202020204" pitchFamily="34" charset="0"/>
              </a:rPr>
              <a:t>HVOR: </a:t>
            </a:r>
            <a:r>
              <a:rPr lang="nb-NO" kern="0" dirty="0">
                <a:latin typeface="Arial" panose="020B0604020202020204" pitchFamily="34" charset="0"/>
                <a:cs typeface="Arial" panose="020B0604020202020204" pitchFamily="34" charset="0"/>
              </a:rPr>
              <a:t>TAFL </a:t>
            </a:r>
            <a:r>
              <a:rPr lang="nb-NO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Center (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Teaching Arabic as a Foreign Language</a:t>
            </a:r>
            <a:r>
              <a:rPr lang="nb-NO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NÅR: </a:t>
            </a:r>
            <a:r>
              <a:rPr lang="nb-NO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9. september (</a:t>
            </a:r>
            <a:r>
              <a:rPr lang="nb-NO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nb-NO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test), orienteringsmøte 11. september og undervisningsstart 13. september. NB! Studentene må komme 14 dager FØR </a:t>
            </a:r>
            <a:r>
              <a:rPr lang="nb-NO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nb-NO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test (26. august). 20-23. desember eksamen og avslutning.</a:t>
            </a: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nb-NO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LENGDE: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undervisningstimer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per uke i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uker</a:t>
            </a: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nb-NO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PRIS: </a:t>
            </a:r>
            <a:r>
              <a:rPr lang="nb-NO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Kursavgiften/</a:t>
            </a:r>
            <a:r>
              <a:rPr lang="nb-NO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tuition</a:t>
            </a:r>
            <a:r>
              <a:rPr lang="nb-NO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nb-NO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er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på 2550$ for fysisk undervisning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hours, office hours, placement test, orientation sessions,  2 cultural clubs weekly) and language partners. It does not include the core textbook.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Online undervisning er på 2060$</a:t>
            </a:r>
          </a:p>
        </p:txBody>
      </p:sp>
      <p:pic>
        <p:nvPicPr>
          <p:cNvPr id="4" name="Picture 3" descr="kult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06" y="699542"/>
            <a:ext cx="7223670" cy="15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62" y="62753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b-NO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Litt om </a:t>
            </a:r>
            <a:r>
              <a:rPr lang="nb-NO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TAFL i Alexandria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528392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Språkskole </a:t>
            </a:r>
            <a:r>
              <a:rPr lang="nb-NO" dirty="0">
                <a:hlinkClick r:id="rId2"/>
              </a:rPr>
              <a:t>https://www.facebook.com/taflcenter.edu.eg</a:t>
            </a:r>
            <a:r>
              <a:rPr lang="nb-NO" dirty="0" smtClean="0">
                <a:hlinkClick r:id="rId2"/>
              </a:rPr>
              <a:t>/</a:t>
            </a:r>
            <a:r>
              <a:rPr lang="nb-NO" dirty="0" smtClean="0"/>
              <a:t> </a:t>
            </a:r>
            <a:endParaRPr lang="nb-NO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Undervisning i egyptisk dialekt og standardarabisk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Tilbyr innkvartering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Concerning the quarantine policy, students need to arrive 10 days previous to the placement </a:t>
            </a:r>
            <a:r>
              <a:rPr lang="en-US" dirty="0" smtClean="0"/>
              <a:t>test </a:t>
            </a:r>
            <a:r>
              <a:rPr lang="en-US" dirty="0"/>
              <a:t>and we request a PCR in Alexandria 5 days after their arrival. We will arrange the PCR test for them and after they get negative results, we will start helping them finding flats.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 would also suggest that they stay in a hotel/motel of their own for the first week (take all necessary precautions) till they get the results and till we get them the flats. </a:t>
            </a:r>
            <a:endParaRPr lang="nb-NO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Andre utgifter: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The </a:t>
            </a:r>
            <a:r>
              <a:rPr lang="nb-NO" dirty="0"/>
              <a:t>visa </a:t>
            </a:r>
            <a:r>
              <a:rPr lang="nb-NO" dirty="0" smtClean="0"/>
              <a:t>service </a:t>
            </a:r>
            <a:r>
              <a:rPr lang="nb-NO" dirty="0"/>
              <a:t>(</a:t>
            </a:r>
            <a:r>
              <a:rPr lang="nb-NO" dirty="0" err="1"/>
              <a:t>around</a:t>
            </a:r>
            <a:r>
              <a:rPr lang="nb-NO" dirty="0"/>
              <a:t> 170 $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could</a:t>
            </a:r>
            <a:r>
              <a:rPr lang="nb-NO" dirty="0"/>
              <a:t> be </a:t>
            </a:r>
            <a:r>
              <a:rPr lang="nb-NO" dirty="0" err="1"/>
              <a:t>increased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visa service </a:t>
            </a:r>
            <a:r>
              <a:rPr lang="nb-NO" dirty="0" err="1"/>
              <a:t>anytime</a:t>
            </a:r>
            <a:r>
              <a:rPr lang="nb-NO" dirty="0"/>
              <a:t>. It is </a:t>
            </a:r>
            <a:r>
              <a:rPr lang="nb-NO" dirty="0" err="1"/>
              <a:t>usually</a:t>
            </a:r>
            <a:r>
              <a:rPr lang="nb-NO" dirty="0"/>
              <a:t> a </a:t>
            </a:r>
            <a:r>
              <a:rPr lang="nb-NO" dirty="0" err="1"/>
              <a:t>limited</a:t>
            </a:r>
            <a:r>
              <a:rPr lang="nb-NO" dirty="0"/>
              <a:t>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 smtClean="0"/>
              <a:t>fees</a:t>
            </a:r>
            <a:r>
              <a:rPr lang="nb-NO" dirty="0" smtClean="0"/>
              <a:t>). </a:t>
            </a:r>
            <a:r>
              <a:rPr lang="nb-NO" dirty="0" err="1"/>
              <a:t>Once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the</a:t>
            </a:r>
            <a:r>
              <a:rPr lang="nb-NO" dirty="0"/>
              <a:t> info,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communicate</a:t>
            </a:r>
            <a:r>
              <a:rPr lang="nb-NO" dirty="0"/>
              <a:t> it to </a:t>
            </a:r>
            <a:r>
              <a:rPr lang="nb-NO" dirty="0" err="1"/>
              <a:t>the</a:t>
            </a:r>
            <a:r>
              <a:rPr lang="nb-NO" dirty="0"/>
              <a:t> students </a:t>
            </a:r>
            <a:r>
              <a:rPr lang="nb-NO" dirty="0" err="1"/>
              <a:t>directly</a:t>
            </a:r>
            <a:r>
              <a:rPr lang="nb-NO" dirty="0"/>
              <a:t>. </a:t>
            </a:r>
            <a:r>
              <a:rPr lang="nb-NO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err="1" smtClean="0"/>
              <a:t>Pick</a:t>
            </a:r>
            <a:r>
              <a:rPr lang="nb-NO" dirty="0" smtClean="0"/>
              <a:t> up </a:t>
            </a:r>
            <a:r>
              <a:rPr lang="nb-NO" dirty="0" err="1" smtClean="0"/>
              <a:t>car</a:t>
            </a:r>
            <a:r>
              <a:rPr lang="nb-NO" dirty="0" smtClean="0"/>
              <a:t> </a:t>
            </a:r>
            <a:r>
              <a:rPr lang="nb-NO" dirty="0"/>
              <a:t>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smtClean="0"/>
              <a:t>airport.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err="1" smtClean="0"/>
              <a:t>Accomodation</a:t>
            </a:r>
            <a:r>
              <a:rPr lang="nb-NO" dirty="0"/>
              <a:t>, </a:t>
            </a:r>
            <a:r>
              <a:rPr lang="nb-NO" dirty="0" err="1"/>
              <a:t>excursions</a:t>
            </a:r>
            <a:r>
              <a:rPr lang="nb-NO" dirty="0"/>
              <a:t>, </a:t>
            </a:r>
            <a:r>
              <a:rPr lang="nb-NO" dirty="0" err="1"/>
              <a:t>field</a:t>
            </a:r>
            <a:r>
              <a:rPr lang="nb-NO" dirty="0"/>
              <a:t> trips and </a:t>
            </a:r>
            <a:r>
              <a:rPr lang="nb-NO" dirty="0" err="1"/>
              <a:t>medical</a:t>
            </a:r>
            <a:r>
              <a:rPr lang="nb-NO" dirty="0"/>
              <a:t> </a:t>
            </a:r>
            <a:r>
              <a:rPr lang="nb-NO" dirty="0" err="1" smtClean="0"/>
              <a:t>insurance</a:t>
            </a:r>
            <a:r>
              <a:rPr lang="nb-NO" dirty="0"/>
              <a:t> </a:t>
            </a:r>
            <a:r>
              <a:rPr lang="nb-NO" dirty="0" smtClean="0"/>
              <a:t>(make </a:t>
            </a:r>
            <a:r>
              <a:rPr lang="nb-NO" dirty="0"/>
              <a:t>sure to have an </a:t>
            </a:r>
            <a:r>
              <a:rPr lang="nb-NO" dirty="0" err="1"/>
              <a:t>insurance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cover </a:t>
            </a:r>
            <a:r>
              <a:rPr lang="nb-NO" dirty="0" err="1"/>
              <a:t>the</a:t>
            </a:r>
            <a:r>
              <a:rPr lang="nb-NO" dirty="0"/>
              <a:t> PCR </a:t>
            </a:r>
            <a:r>
              <a:rPr lang="nb-NO" dirty="0" smtClean="0"/>
              <a:t>test)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Kontaktperson: </a:t>
            </a:r>
            <a:r>
              <a:rPr lang="nb-NO" dirty="0"/>
              <a:t>Lana Habib </a:t>
            </a:r>
            <a:r>
              <a:rPr lang="nb-NO" u="sng" dirty="0" smtClean="0">
                <a:hlinkClick r:id="rId3"/>
              </a:rPr>
              <a:t>lhabibtafl293@gmail.com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244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51670"/>
            <a:ext cx="8229600" cy="497210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b="1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Forberedelser - </a:t>
            </a:r>
            <a:r>
              <a:rPr lang="nb-NO" sz="3200" b="1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</a:t>
            </a:r>
            <a:endParaRPr lang="nn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784976" cy="27946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Alle studenter må svare på nettskjema om ARA2012: velge alternativ 1 (Egypt eller Jordan) eller alternativ 2 (online undervisning), innen </a:t>
            </a:r>
            <a:r>
              <a:rPr lang="nb-NO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april.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Studiekonsulent Lene Ørbech </a:t>
            </a:r>
            <a:r>
              <a:rPr lang="nb-NO" sz="1600" kern="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ensen sender en ny e-post til studentene ut fra hvilket alternativ de går for med mer detaljert informasjon, søknad, prosedyrene osv.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Det blir et nytt informasjonsmøte for dem som skal på utveksling etter sensuren på ARA2011, dvs. i slutten av mai.</a:t>
            </a:r>
          </a:p>
          <a:p>
            <a:pPr lvl="2"/>
            <a:r>
              <a:rPr lang="nb-NO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Etter at sensuren i ARA2011 er klar, vil de som skal på utveksling motta nytt nettskjema for utenlandsoppholdet via e-post.</a:t>
            </a:r>
            <a:endParaRPr lang="nb-NO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må </a:t>
            </a:r>
            <a:r>
              <a:rPr lang="nb-NO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semesterregistrere</a:t>
            </a: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seg, </a:t>
            </a:r>
            <a:r>
              <a:rPr lang="nb-NO" sz="1600" kern="0" dirty="0">
                <a:latin typeface="Arial" panose="020B0604020202020204" pitchFamily="34" charset="0"/>
                <a:cs typeface="Arial" panose="020B0604020202020204" pitchFamily="34" charset="0"/>
              </a:rPr>
              <a:t>melde </a:t>
            </a: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seg </a:t>
            </a:r>
            <a:r>
              <a:rPr lang="nb-NO" sz="1600" kern="0" dirty="0">
                <a:latin typeface="Arial" panose="020B0604020202020204" pitchFamily="34" charset="0"/>
                <a:cs typeface="Arial" panose="020B0604020202020204" pitchFamily="34" charset="0"/>
              </a:rPr>
              <a:t>til emnet </a:t>
            </a: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ARA2012 </a:t>
            </a:r>
            <a:r>
              <a:rPr lang="nb-NO" sz="1600" kern="0" dirty="0">
                <a:latin typeface="Arial" panose="020B0604020202020204" pitchFamily="34" charset="0"/>
                <a:cs typeface="Arial" panose="020B0604020202020204" pitchFamily="34" charset="0"/>
              </a:rPr>
              <a:t>og betale semesteravgift</a:t>
            </a: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Dette blir mulig i </a:t>
            </a:r>
            <a:r>
              <a:rPr lang="nb-NO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Studentweb</a:t>
            </a:r>
            <a:r>
              <a:rPr lang="nb-NO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fra 1. juni 2021.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kern="0" dirty="0">
                <a:latin typeface="Arial" panose="020B0604020202020204" pitchFamily="34" charset="0"/>
                <a:cs typeface="Arial" panose="020B0604020202020204" pitchFamily="34" charset="0"/>
              </a:rPr>
              <a:t>NB! Du må ha bestått eksamen i ARA2011 før semesterstart.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nb-NO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kult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7534"/>
            <a:ext cx="731743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10411</TotalTime>
  <Words>1046</Words>
  <Application>Microsoft Office PowerPoint</Application>
  <PresentationFormat>On-screen Show (16:9)</PresentationFormat>
  <Paragraphs>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ARA2012 høsten 2021</vt:lpstr>
      <vt:lpstr>PowerPoint Presentation</vt:lpstr>
      <vt:lpstr>PowerPoint Presentation</vt:lpstr>
      <vt:lpstr>PowerPoint Presentation</vt:lpstr>
      <vt:lpstr>Litt om Qasid i Amman</vt:lpstr>
      <vt:lpstr>Alternativ 2: Alexandria, Egypt</vt:lpstr>
      <vt:lpstr>Litt om TAFL i Alexandria</vt:lpstr>
      <vt:lpstr>Forberedelser - I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Lene Ørbech Jensen</dc:creator>
  <cp:lastModifiedBy>Lene Ørbech Jensen</cp:lastModifiedBy>
  <cp:revision>156</cp:revision>
  <dcterms:created xsi:type="dcterms:W3CDTF">2017-07-06T08:26:29Z</dcterms:created>
  <dcterms:modified xsi:type="dcterms:W3CDTF">2021-04-22T13:24:20Z</dcterms:modified>
  <cp:contentStatus>Final</cp:contentStatus>
</cp:coreProperties>
</file>