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95" r:id="rId2"/>
    <p:sldId id="256" r:id="rId3"/>
    <p:sldId id="292" r:id="rId4"/>
    <p:sldId id="378" r:id="rId5"/>
    <p:sldId id="361" r:id="rId6"/>
    <p:sldId id="269" r:id="rId7"/>
    <p:sldId id="362" r:id="rId8"/>
    <p:sldId id="271" r:id="rId9"/>
    <p:sldId id="363" r:id="rId10"/>
    <p:sldId id="364" r:id="rId11"/>
    <p:sldId id="365" r:id="rId12"/>
    <p:sldId id="294" r:id="rId13"/>
    <p:sldId id="272" r:id="rId14"/>
    <p:sldId id="285" r:id="rId15"/>
    <p:sldId id="387" r:id="rId16"/>
    <p:sldId id="366" r:id="rId17"/>
    <p:sldId id="367" r:id="rId18"/>
    <p:sldId id="368" r:id="rId19"/>
    <p:sldId id="369" r:id="rId20"/>
    <p:sldId id="370" r:id="rId21"/>
    <p:sldId id="284" r:id="rId22"/>
    <p:sldId id="345" r:id="rId23"/>
    <p:sldId id="380" r:id="rId24"/>
    <p:sldId id="346" r:id="rId25"/>
    <p:sldId id="347" r:id="rId26"/>
    <p:sldId id="348" r:id="rId27"/>
    <p:sldId id="392" r:id="rId28"/>
    <p:sldId id="354" r:id="rId29"/>
    <p:sldId id="349" r:id="rId30"/>
    <p:sldId id="388" r:id="rId31"/>
    <p:sldId id="389" r:id="rId32"/>
    <p:sldId id="298" r:id="rId33"/>
    <p:sldId id="390" r:id="rId34"/>
    <p:sldId id="356" r:id="rId35"/>
    <p:sldId id="331" r:id="rId36"/>
    <p:sldId id="391" r:id="rId37"/>
    <p:sldId id="393" r:id="rId38"/>
    <p:sldId id="394" r:id="rId39"/>
    <p:sldId id="332" r:id="rId40"/>
    <p:sldId id="333" r:id="rId41"/>
    <p:sldId id="372" r:id="rId42"/>
    <p:sldId id="377" r:id="rId43"/>
    <p:sldId id="376" r:id="rId44"/>
    <p:sldId id="320" r:id="rId45"/>
    <p:sldId id="384" r:id="rId46"/>
    <p:sldId id="334" r:id="rId47"/>
    <p:sldId id="385" r:id="rId48"/>
    <p:sldId id="335" r:id="rId49"/>
    <p:sldId id="386" r:id="rId5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6" autoAdjust="0"/>
    <p:restoredTop sz="96302" autoAdjust="0"/>
  </p:normalViewPr>
  <p:slideViewPr>
    <p:cSldViewPr>
      <p:cViewPr>
        <p:scale>
          <a:sx n="74" d="100"/>
          <a:sy n="74" d="100"/>
        </p:scale>
        <p:origin x="-2694" y="-1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DC77F-1B4A-498C-8EA2-546354234039}" type="datetimeFigureOut">
              <a:rPr lang="nb-NO" smtClean="0"/>
              <a:pPr/>
              <a:t>21.08.2017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nb-NO" dirty="0" err="1" smtClean="0"/>
              <a:t>nnnnnjkjkyyuh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96B4F-7D5D-4996-977A-AD55C886E60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notat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</a:t>
            </a:r>
            <a:r>
              <a:rPr lang="nb-NO" dirty="0" err="1" smtClean="0"/>
              <a:t>nivåiiii</a:t>
            </a:r>
            <a:endParaRPr lang="nb-NO" dirty="0" smtClean="0"/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442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Europe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96B4F-7D5D-4996-977A-AD55C886E60F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Europe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96B4F-7D5D-4996-977A-AD55C886E60F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96B4F-7D5D-4996-977A-AD55C886E60F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96B4F-7D5D-4996-977A-AD55C886E60F}" type="slidenum">
              <a:rPr lang="nb-NO" smtClean="0"/>
              <a:pPr/>
              <a:t>27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96B4F-7D5D-4996-977A-AD55C886E60F}" type="slidenum">
              <a:rPr lang="nb-NO" smtClean="0"/>
              <a:pPr/>
              <a:t>43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D57F-8C8E-496C-9F2B-35A323953F6C}" type="datetimeFigureOut">
              <a:rPr lang="nb-NO" smtClean="0"/>
              <a:pPr/>
              <a:t>21.08.2017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0325-84A6-4D04-B7AD-927015AF67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D57F-8C8E-496C-9F2B-35A323953F6C}" type="datetimeFigureOut">
              <a:rPr lang="nb-NO" smtClean="0"/>
              <a:pPr/>
              <a:t>21.08.2017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0325-84A6-4D04-B7AD-927015AF67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D57F-8C8E-496C-9F2B-35A323953F6C}" type="datetimeFigureOut">
              <a:rPr lang="nb-NO" smtClean="0"/>
              <a:pPr/>
              <a:t>21.08.2017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0325-84A6-4D04-B7AD-927015AF67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D57F-8C8E-496C-9F2B-35A323953F6C}" type="datetimeFigureOut">
              <a:rPr lang="nb-NO" smtClean="0"/>
              <a:pPr/>
              <a:t>21.08.2017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0325-84A6-4D04-B7AD-927015AF67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D57F-8C8E-496C-9F2B-35A323953F6C}" type="datetimeFigureOut">
              <a:rPr lang="nb-NO" smtClean="0"/>
              <a:pPr/>
              <a:t>21.08.2017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0325-84A6-4D04-B7AD-927015AF67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D57F-8C8E-496C-9F2B-35A323953F6C}" type="datetimeFigureOut">
              <a:rPr lang="nb-NO" smtClean="0"/>
              <a:pPr/>
              <a:t>21.08.2017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0325-84A6-4D04-B7AD-927015AF67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D57F-8C8E-496C-9F2B-35A323953F6C}" type="datetimeFigureOut">
              <a:rPr lang="nb-NO" smtClean="0"/>
              <a:pPr/>
              <a:t>21.08.2017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0325-84A6-4D04-B7AD-927015AF67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D57F-8C8E-496C-9F2B-35A323953F6C}" type="datetimeFigureOut">
              <a:rPr lang="nb-NO" smtClean="0"/>
              <a:pPr/>
              <a:t>21.08.2017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0325-84A6-4D04-B7AD-927015AF67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D57F-8C8E-496C-9F2B-35A323953F6C}" type="datetimeFigureOut">
              <a:rPr lang="nb-NO" smtClean="0"/>
              <a:pPr/>
              <a:t>21.08.2017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0325-84A6-4D04-B7AD-927015AF67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D57F-8C8E-496C-9F2B-35A323953F6C}" type="datetimeFigureOut">
              <a:rPr lang="nb-NO" smtClean="0"/>
              <a:pPr/>
              <a:t>21.08.2017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0325-84A6-4D04-B7AD-927015AF67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D57F-8C8E-496C-9F2B-35A323953F6C}" type="datetimeFigureOut">
              <a:rPr lang="nb-NO" smtClean="0"/>
              <a:pPr/>
              <a:t>21.08.2017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0325-84A6-4D04-B7AD-927015AF67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9D57F-8C8E-496C-9F2B-35A323953F6C}" type="datetimeFigureOut">
              <a:rPr lang="nb-NO" smtClean="0"/>
              <a:pPr/>
              <a:t>21.08.2017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D0325-84A6-4D04-B7AD-927015AF67A9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Sverre_Sigurdsson_(Nidaros_Cathedral)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1600" y="836713"/>
            <a:ext cx="7700392" cy="1368152"/>
          </a:xfrm>
        </p:spPr>
        <p:txBody>
          <a:bodyPr>
            <a:normAutofit/>
          </a:bodyPr>
          <a:lstStyle/>
          <a:p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history</a:t>
            </a:r>
            <a:r>
              <a:rPr lang="nb-NO" dirty="0" smtClean="0"/>
              <a:t> I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 descr="C:\Users\Erik\Pictures\Ormen L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48072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Oseberg</a:t>
            </a:r>
            <a:r>
              <a:rPr lang="nb-NO" dirty="0" smtClean="0"/>
              <a:t> </a:t>
            </a:r>
            <a:r>
              <a:rPr lang="nb-NO" dirty="0" err="1" smtClean="0"/>
              <a:t>ship</a:t>
            </a:r>
            <a:endParaRPr lang="nb-NO" dirty="0"/>
          </a:p>
        </p:txBody>
      </p:sp>
      <p:pic>
        <p:nvPicPr>
          <p:cNvPr id="2050" name="Picture 2" descr="Osebergskipet  (Foto: Junge, Heiko/SCANPIX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98477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rik\Pictures\vikingsk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256584" cy="5904656"/>
          </a:xfrm>
          <a:prstGeom prst="rect">
            <a:avLst/>
          </a:prstGeom>
          <a:noFill/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8147248" cy="4900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300-500 AC: Migration </a:t>
            </a:r>
            <a:r>
              <a:rPr lang="nb-NO" dirty="0" err="1" smtClean="0"/>
              <a:t>period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Tribal</a:t>
            </a:r>
            <a:r>
              <a:rPr lang="nb-NO" dirty="0" smtClean="0"/>
              <a:t> </a:t>
            </a:r>
            <a:r>
              <a:rPr lang="nb-NO" dirty="0" err="1" smtClean="0"/>
              <a:t>peoples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east</a:t>
            </a:r>
            <a:r>
              <a:rPr lang="nb-NO" dirty="0" smtClean="0"/>
              <a:t> </a:t>
            </a:r>
            <a:r>
              <a:rPr lang="nb-NO" dirty="0" err="1" smtClean="0"/>
              <a:t>migrated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western </a:t>
            </a:r>
            <a:r>
              <a:rPr lang="nb-NO" dirty="0" err="1" smtClean="0"/>
              <a:t>Europe</a:t>
            </a:r>
            <a:r>
              <a:rPr lang="nb-NO" dirty="0" smtClean="0"/>
              <a:t> and </a:t>
            </a:r>
            <a:r>
              <a:rPr lang="nb-NO" dirty="0" err="1" smtClean="0"/>
              <a:t>Scandinavia</a:t>
            </a:r>
            <a:endParaRPr lang="nb-NO" dirty="0" smtClean="0"/>
          </a:p>
          <a:p>
            <a:r>
              <a:rPr lang="nb-NO" dirty="0" smtClean="0"/>
              <a:t>Regional </a:t>
            </a:r>
            <a:r>
              <a:rPr lang="nb-NO" dirty="0" err="1" smtClean="0"/>
              <a:t>kingdoms</a:t>
            </a:r>
            <a:endParaRPr lang="nb-NO" dirty="0" smtClean="0"/>
          </a:p>
          <a:p>
            <a:r>
              <a:rPr lang="nb-NO" dirty="0" err="1" smtClean="0"/>
              <a:t>Clan</a:t>
            </a:r>
            <a:r>
              <a:rPr lang="nb-NO" dirty="0" smtClean="0"/>
              <a:t> </a:t>
            </a:r>
            <a:r>
              <a:rPr lang="nb-NO" dirty="0" err="1" smtClean="0"/>
              <a:t>society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5400" dirty="0" err="1" smtClean="0"/>
              <a:t>Pre-state</a:t>
            </a:r>
            <a:r>
              <a:rPr lang="nb-NO" sz="5400" dirty="0" smtClean="0"/>
              <a:t> </a:t>
            </a:r>
            <a:r>
              <a:rPr lang="nb-NO" sz="5400" dirty="0" err="1" smtClean="0"/>
              <a:t>institutions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400" dirty="0" smtClean="0"/>
              <a:t>Ting</a:t>
            </a:r>
          </a:p>
          <a:p>
            <a:pPr>
              <a:buNone/>
            </a:pPr>
            <a:r>
              <a:rPr lang="nb-NO" sz="2800" dirty="0" smtClean="0"/>
              <a:t>	- Regional </a:t>
            </a:r>
            <a:r>
              <a:rPr lang="nb-NO" sz="2800" dirty="0" err="1" smtClean="0"/>
              <a:t>political</a:t>
            </a:r>
            <a:r>
              <a:rPr lang="nb-NO" sz="2800" dirty="0" smtClean="0"/>
              <a:t> </a:t>
            </a:r>
            <a:r>
              <a:rPr lang="nb-NO" sz="2800" dirty="0" err="1" smtClean="0"/>
              <a:t>assemblies</a:t>
            </a:r>
            <a:endParaRPr lang="nb-NO" sz="2800" dirty="0" smtClean="0"/>
          </a:p>
          <a:p>
            <a:r>
              <a:rPr lang="nb-NO" sz="4400" dirty="0" err="1" smtClean="0"/>
              <a:t>Law</a:t>
            </a:r>
            <a:endParaRPr lang="nb-NO" sz="4400" dirty="0" smtClean="0"/>
          </a:p>
          <a:p>
            <a:pPr>
              <a:buNone/>
            </a:pPr>
            <a:r>
              <a:rPr lang="nb-NO" sz="2800" dirty="0" smtClean="0"/>
              <a:t>	- Regional </a:t>
            </a:r>
            <a:r>
              <a:rPr lang="nb-NO" sz="2800" dirty="0" err="1" smtClean="0"/>
              <a:t>lawcodes</a:t>
            </a:r>
            <a:r>
              <a:rPr lang="nb-NO" sz="2800" dirty="0" smtClean="0"/>
              <a:t>, oral </a:t>
            </a:r>
            <a:r>
              <a:rPr lang="nb-NO" sz="2800" dirty="0" err="1" smtClean="0"/>
              <a:t>tradition</a:t>
            </a:r>
            <a:endParaRPr lang="nb-NO" sz="2800" dirty="0" smtClean="0"/>
          </a:p>
          <a:p>
            <a:r>
              <a:rPr lang="nb-NO" sz="4400" dirty="0" smtClean="0"/>
              <a:t>Religion </a:t>
            </a:r>
          </a:p>
          <a:p>
            <a:pPr>
              <a:buNone/>
            </a:pPr>
            <a:r>
              <a:rPr lang="nb-NO" sz="2800" dirty="0" smtClean="0"/>
              <a:t>	- </a:t>
            </a:r>
            <a:r>
              <a:rPr lang="nb-NO" sz="2800" dirty="0" err="1" smtClean="0"/>
              <a:t>Polytheistic</a:t>
            </a:r>
            <a:r>
              <a:rPr lang="nb-NO" sz="2800" dirty="0" smtClean="0"/>
              <a:t>, </a:t>
            </a:r>
            <a:r>
              <a:rPr lang="nb-NO" sz="2800" dirty="0" err="1" smtClean="0"/>
              <a:t>non-dogmatic</a:t>
            </a:r>
            <a:r>
              <a:rPr lang="nb-NO" sz="2800" dirty="0" smtClean="0"/>
              <a:t>. </a:t>
            </a:r>
            <a:r>
              <a:rPr lang="nb-NO" sz="2800" dirty="0" err="1" smtClean="0"/>
              <a:t>Emphasizing</a:t>
            </a:r>
            <a:r>
              <a:rPr lang="nb-NO" sz="2800" dirty="0" smtClean="0"/>
              <a:t> </a:t>
            </a:r>
            <a:r>
              <a:rPr lang="nb-NO" sz="2800" dirty="0" err="1" smtClean="0"/>
              <a:t>life</a:t>
            </a:r>
            <a:r>
              <a:rPr lang="nb-NO" sz="2800" dirty="0" smtClean="0"/>
              <a:t> </a:t>
            </a:r>
            <a:r>
              <a:rPr lang="nb-NO" sz="2800" dirty="0" err="1" smtClean="0"/>
              <a:t>on</a:t>
            </a:r>
            <a:r>
              <a:rPr lang="nb-NO" sz="2800" dirty="0" smtClean="0"/>
              <a:t> </a:t>
            </a:r>
            <a:r>
              <a:rPr lang="nb-NO" sz="2800" dirty="0" err="1" smtClean="0"/>
              <a:t>earth</a:t>
            </a:r>
            <a:endParaRPr lang="nb-N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8058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4" name="Plassholder for innhold 3" descr="Frostating_tinghaugen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083" y="692696"/>
            <a:ext cx="6789835" cy="5433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5400" dirty="0" err="1" smtClean="0"/>
              <a:t>Pre-state</a:t>
            </a:r>
            <a:r>
              <a:rPr lang="nb-NO" sz="5400" dirty="0" smtClean="0"/>
              <a:t> </a:t>
            </a:r>
            <a:r>
              <a:rPr lang="nb-NO" sz="5400" dirty="0" err="1" smtClean="0"/>
              <a:t>institutions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400" dirty="0" smtClean="0"/>
              <a:t>Ting</a:t>
            </a:r>
          </a:p>
          <a:p>
            <a:pPr>
              <a:buNone/>
            </a:pPr>
            <a:r>
              <a:rPr lang="nb-NO" sz="2800" dirty="0" smtClean="0"/>
              <a:t>	- Regional </a:t>
            </a:r>
            <a:r>
              <a:rPr lang="nb-NO" sz="2800" dirty="0" err="1" smtClean="0"/>
              <a:t>political</a:t>
            </a:r>
            <a:r>
              <a:rPr lang="nb-NO" sz="2800" dirty="0" smtClean="0"/>
              <a:t> </a:t>
            </a:r>
            <a:r>
              <a:rPr lang="nb-NO" sz="2800" dirty="0" err="1" smtClean="0"/>
              <a:t>assemblies</a:t>
            </a:r>
            <a:endParaRPr lang="nb-NO" sz="2800" dirty="0" smtClean="0"/>
          </a:p>
          <a:p>
            <a:r>
              <a:rPr lang="nb-NO" sz="4400" dirty="0" err="1" smtClean="0"/>
              <a:t>Law</a:t>
            </a:r>
            <a:endParaRPr lang="nb-NO" sz="4400" dirty="0" smtClean="0"/>
          </a:p>
          <a:p>
            <a:pPr>
              <a:buNone/>
            </a:pPr>
            <a:r>
              <a:rPr lang="nb-NO" sz="2800" dirty="0" smtClean="0"/>
              <a:t>	- Regional </a:t>
            </a:r>
            <a:r>
              <a:rPr lang="nb-NO" sz="2800" dirty="0" err="1" smtClean="0"/>
              <a:t>lawcodes</a:t>
            </a:r>
            <a:r>
              <a:rPr lang="nb-NO" sz="2800" dirty="0" smtClean="0"/>
              <a:t>, oral </a:t>
            </a:r>
            <a:r>
              <a:rPr lang="nb-NO" sz="2800" dirty="0" err="1" smtClean="0"/>
              <a:t>tradition</a:t>
            </a:r>
            <a:endParaRPr lang="nb-NO" sz="2800" dirty="0" smtClean="0"/>
          </a:p>
          <a:p>
            <a:r>
              <a:rPr lang="nb-NO" sz="4400" dirty="0" smtClean="0"/>
              <a:t>Religion </a:t>
            </a:r>
          </a:p>
          <a:p>
            <a:pPr>
              <a:buNone/>
            </a:pPr>
            <a:r>
              <a:rPr lang="nb-NO" sz="2800" dirty="0" smtClean="0"/>
              <a:t>	- </a:t>
            </a:r>
            <a:r>
              <a:rPr lang="nb-NO" sz="2800" dirty="0" err="1" smtClean="0"/>
              <a:t>Polytheistic</a:t>
            </a:r>
            <a:r>
              <a:rPr lang="nb-NO" sz="2800" dirty="0" smtClean="0"/>
              <a:t>, </a:t>
            </a:r>
            <a:r>
              <a:rPr lang="nb-NO" sz="2800" dirty="0" err="1" smtClean="0"/>
              <a:t>non-dogmatic</a:t>
            </a:r>
            <a:r>
              <a:rPr lang="nb-NO" sz="2800" dirty="0" smtClean="0"/>
              <a:t>. </a:t>
            </a:r>
            <a:r>
              <a:rPr lang="nb-NO" sz="2800" dirty="0" err="1" smtClean="0"/>
              <a:t>Emphasizing</a:t>
            </a:r>
            <a:r>
              <a:rPr lang="nb-NO" sz="2800" dirty="0" smtClean="0"/>
              <a:t> </a:t>
            </a:r>
            <a:r>
              <a:rPr lang="nb-NO" sz="2800" dirty="0" err="1" smtClean="0"/>
              <a:t>life</a:t>
            </a:r>
            <a:r>
              <a:rPr lang="nb-NO" sz="2800" dirty="0" smtClean="0"/>
              <a:t> </a:t>
            </a:r>
            <a:r>
              <a:rPr lang="nb-NO" sz="2800" dirty="0" err="1" smtClean="0"/>
              <a:t>on</a:t>
            </a:r>
            <a:r>
              <a:rPr lang="nb-NO" sz="2800" dirty="0" smtClean="0"/>
              <a:t> </a:t>
            </a:r>
            <a:r>
              <a:rPr lang="nb-NO" sz="2800" dirty="0" err="1" smtClean="0"/>
              <a:t>earth</a:t>
            </a:r>
            <a:endParaRPr lang="nb-N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Viking Age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Armed</a:t>
            </a:r>
            <a:r>
              <a:rPr lang="nb-NO" dirty="0" smtClean="0"/>
              <a:t> </a:t>
            </a:r>
            <a:r>
              <a:rPr lang="nb-NO" dirty="0" err="1" smtClean="0"/>
              <a:t>warriors</a:t>
            </a:r>
            <a:r>
              <a:rPr lang="nb-NO" dirty="0" smtClean="0"/>
              <a:t> from </a:t>
            </a:r>
            <a:r>
              <a:rPr lang="nb-NO" dirty="0" err="1" smtClean="0"/>
              <a:t>Scandinavia</a:t>
            </a:r>
            <a:r>
              <a:rPr lang="nb-NO" dirty="0" smtClean="0"/>
              <a:t> </a:t>
            </a:r>
            <a:r>
              <a:rPr lang="nb-NO" dirty="0" err="1" smtClean="0"/>
              <a:t>attack</a:t>
            </a:r>
            <a:r>
              <a:rPr lang="nb-NO" dirty="0" smtClean="0"/>
              <a:t> settlements </a:t>
            </a:r>
            <a:r>
              <a:rPr lang="nb-NO" dirty="0" err="1" smtClean="0"/>
              <a:t>abroad</a:t>
            </a:r>
            <a:endParaRPr lang="nb-NO" dirty="0" smtClean="0"/>
          </a:p>
          <a:p>
            <a:r>
              <a:rPr lang="nb-NO" dirty="0" err="1" smtClean="0"/>
              <a:t>Lindisfarne</a:t>
            </a:r>
            <a:r>
              <a:rPr lang="nb-NO" dirty="0" smtClean="0"/>
              <a:t> 793</a:t>
            </a:r>
          </a:p>
          <a:p>
            <a:r>
              <a:rPr lang="nb-NO" dirty="0" smtClean="0"/>
              <a:t>Viking </a:t>
            </a:r>
            <a:r>
              <a:rPr lang="nb-NO" dirty="0" err="1" smtClean="0"/>
              <a:t>colonies</a:t>
            </a:r>
            <a:r>
              <a:rPr lang="nb-NO" dirty="0" smtClean="0"/>
              <a:t>: North </a:t>
            </a:r>
            <a:r>
              <a:rPr lang="nb-NO" dirty="0" err="1" smtClean="0"/>
              <a:t>Sea-</a:t>
            </a:r>
            <a:r>
              <a:rPr lang="nb-NO" dirty="0" smtClean="0"/>
              <a:t> and </a:t>
            </a:r>
            <a:r>
              <a:rPr lang="nb-NO" dirty="0" err="1" smtClean="0"/>
              <a:t>Baltic</a:t>
            </a:r>
            <a:r>
              <a:rPr lang="nb-NO" dirty="0" smtClean="0"/>
              <a:t> region, </a:t>
            </a:r>
            <a:r>
              <a:rPr lang="nb-NO" dirty="0" err="1" smtClean="0"/>
              <a:t>Russian</a:t>
            </a:r>
            <a:r>
              <a:rPr lang="nb-NO" dirty="0" smtClean="0"/>
              <a:t> </a:t>
            </a:r>
            <a:r>
              <a:rPr lang="nb-NO" dirty="0" err="1" smtClean="0"/>
              <a:t>inland</a:t>
            </a:r>
            <a:r>
              <a:rPr lang="nb-NO" dirty="0" smtClean="0"/>
              <a:t>, The British Isles, </a:t>
            </a:r>
            <a:r>
              <a:rPr lang="nb-NO" dirty="0" err="1" smtClean="0"/>
              <a:t>Normandy</a:t>
            </a:r>
            <a:r>
              <a:rPr lang="nb-NO" dirty="0" smtClean="0"/>
              <a:t>, </a:t>
            </a:r>
            <a:r>
              <a:rPr lang="nb-NO" dirty="0" err="1" smtClean="0"/>
              <a:t>Iceland</a:t>
            </a:r>
            <a:r>
              <a:rPr lang="nb-NO" dirty="0" smtClean="0"/>
              <a:t>, </a:t>
            </a:r>
            <a:r>
              <a:rPr lang="nb-NO" dirty="0" err="1" smtClean="0"/>
              <a:t>Greenland</a:t>
            </a:r>
            <a:r>
              <a:rPr lang="nb-NO" dirty="0" smtClean="0"/>
              <a:t>, New </a:t>
            </a:r>
            <a:r>
              <a:rPr lang="nb-NO" dirty="0" err="1" smtClean="0"/>
              <a:t>Foundland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Viking </a:t>
            </a:r>
            <a:r>
              <a:rPr lang="nb-NO" dirty="0" err="1" smtClean="0"/>
              <a:t>campaigns</a:t>
            </a:r>
            <a:r>
              <a:rPr lang="nb-NO" dirty="0" smtClean="0"/>
              <a:t> and settlements</a:t>
            </a:r>
            <a:endParaRPr lang="nb-NO" dirty="0"/>
          </a:p>
        </p:txBody>
      </p:sp>
      <p:pic>
        <p:nvPicPr>
          <p:cNvPr id="1026" name="Picture 2" descr="C:\Users\Erik\Pictures\Vikingenes_ferdesveier_og_bosetning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5678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C:\Users\Erik\Pictures\standard_vikingtidK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caused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expansions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naval</a:t>
            </a:r>
            <a:r>
              <a:rPr lang="nb-NO" dirty="0" smtClean="0"/>
              <a:t>  skills and </a:t>
            </a:r>
            <a:r>
              <a:rPr lang="nb-NO" dirty="0" err="1" smtClean="0"/>
              <a:t>equipment</a:t>
            </a:r>
            <a:endParaRPr lang="nb-NO" dirty="0" smtClean="0"/>
          </a:p>
          <a:p>
            <a:r>
              <a:rPr lang="nb-NO" dirty="0" err="1" smtClean="0"/>
              <a:t>High</a:t>
            </a:r>
            <a:r>
              <a:rPr lang="nb-NO" dirty="0" smtClean="0"/>
              <a:t> stakes and </a:t>
            </a:r>
            <a:r>
              <a:rPr lang="nb-NO" dirty="0" err="1" smtClean="0"/>
              <a:t>low</a:t>
            </a:r>
            <a:r>
              <a:rPr lang="nb-NO" dirty="0" smtClean="0"/>
              <a:t> risk: </a:t>
            </a:r>
            <a:r>
              <a:rPr lang="nb-NO" dirty="0" err="1" smtClean="0"/>
              <a:t>Weak</a:t>
            </a:r>
            <a:r>
              <a:rPr lang="nb-NO" dirty="0" smtClean="0"/>
              <a:t> </a:t>
            </a:r>
            <a:r>
              <a:rPr lang="nb-NO" dirty="0" err="1" smtClean="0"/>
              <a:t>opposition</a:t>
            </a:r>
            <a:r>
              <a:rPr lang="nb-NO" dirty="0" smtClean="0"/>
              <a:t> </a:t>
            </a:r>
            <a:r>
              <a:rPr lang="nb-NO" dirty="0" err="1" smtClean="0"/>
              <a:t>abroad</a:t>
            </a:r>
            <a:endParaRPr lang="nb-NO" dirty="0" smtClean="0"/>
          </a:p>
          <a:p>
            <a:r>
              <a:rPr lang="nb-NO" dirty="0" err="1" smtClean="0"/>
              <a:t>Military</a:t>
            </a:r>
            <a:r>
              <a:rPr lang="nb-NO" dirty="0" smtClean="0"/>
              <a:t> </a:t>
            </a:r>
            <a:r>
              <a:rPr lang="nb-NO" dirty="0" err="1" smtClean="0"/>
              <a:t>conflicts</a:t>
            </a:r>
            <a:r>
              <a:rPr lang="nb-NO" dirty="0" smtClean="0"/>
              <a:t> at </a:t>
            </a:r>
            <a:r>
              <a:rPr lang="nb-NO" dirty="0" err="1" smtClean="0"/>
              <a:t>home</a:t>
            </a:r>
            <a:r>
              <a:rPr lang="nb-NO" dirty="0" smtClean="0"/>
              <a:t> </a:t>
            </a:r>
            <a:r>
              <a:rPr lang="nb-NO" dirty="0" err="1" smtClean="0"/>
              <a:t>drove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away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country</a:t>
            </a:r>
            <a:endParaRPr lang="nb-NO" dirty="0" smtClean="0"/>
          </a:p>
          <a:p>
            <a:r>
              <a:rPr lang="nb-NO" dirty="0" err="1" smtClean="0"/>
              <a:t>Overpopulation</a:t>
            </a:r>
            <a:r>
              <a:rPr lang="nb-NO" dirty="0" smtClean="0"/>
              <a:t>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Europe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652463"/>
            <a:ext cx="5715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1399"/>
            <a:ext cx="9144000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Viking trade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Commercial </a:t>
            </a:r>
            <a:r>
              <a:rPr lang="nb-NO" dirty="0" err="1" smtClean="0"/>
              <a:t>excange</a:t>
            </a:r>
            <a:r>
              <a:rPr lang="nb-NO" dirty="0" smtClean="0"/>
              <a:t> </a:t>
            </a:r>
            <a:r>
              <a:rPr lang="nb-NO" dirty="0" err="1" smtClean="0"/>
              <a:t>along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travelling </a:t>
            </a:r>
            <a:r>
              <a:rPr lang="nb-NO" dirty="0" err="1" smtClean="0"/>
              <a:t>routes</a:t>
            </a:r>
            <a:endParaRPr lang="nb-NO" dirty="0" smtClean="0"/>
          </a:p>
          <a:p>
            <a:r>
              <a:rPr lang="nb-NO" dirty="0" smtClean="0"/>
              <a:t>Natural </a:t>
            </a:r>
            <a:r>
              <a:rPr lang="nb-NO" dirty="0" err="1" smtClean="0"/>
              <a:t>products</a:t>
            </a:r>
            <a:r>
              <a:rPr lang="nb-NO" dirty="0" smtClean="0"/>
              <a:t> and slaves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luxury</a:t>
            </a:r>
            <a:r>
              <a:rPr lang="nb-NO" dirty="0" smtClean="0"/>
              <a:t> </a:t>
            </a:r>
            <a:r>
              <a:rPr lang="nb-NO" dirty="0" err="1" smtClean="0"/>
              <a:t>items</a:t>
            </a:r>
            <a:r>
              <a:rPr lang="nb-NO" dirty="0" smtClean="0"/>
              <a:t> and </a:t>
            </a:r>
            <a:r>
              <a:rPr lang="nb-NO" dirty="0" err="1" smtClean="0"/>
              <a:t>silver</a:t>
            </a:r>
            <a:endParaRPr lang="nb-NO" dirty="0" smtClean="0"/>
          </a:p>
          <a:p>
            <a:r>
              <a:rPr lang="nb-NO" dirty="0" smtClean="0"/>
              <a:t>Urban settlements/market </a:t>
            </a:r>
            <a:r>
              <a:rPr lang="nb-NO" dirty="0" err="1" smtClean="0"/>
              <a:t>places</a:t>
            </a:r>
            <a:r>
              <a:rPr lang="nb-NO" dirty="0" smtClean="0"/>
              <a:t>: Dublin, York, </a:t>
            </a:r>
            <a:r>
              <a:rPr lang="nb-NO" dirty="0" err="1" smtClean="0"/>
              <a:t>Dorestad</a:t>
            </a:r>
            <a:r>
              <a:rPr lang="nb-NO" dirty="0" smtClean="0"/>
              <a:t>, </a:t>
            </a:r>
            <a:r>
              <a:rPr lang="nb-NO" dirty="0" err="1" smtClean="0"/>
              <a:t>Hedeby</a:t>
            </a:r>
            <a:r>
              <a:rPr lang="nb-NO" dirty="0" smtClean="0"/>
              <a:t>, Skiringssal, Birka, Novgorod</a:t>
            </a:r>
          </a:p>
          <a:p>
            <a:r>
              <a:rPr lang="nb-NO" dirty="0" err="1" smtClean="0"/>
              <a:t>Many</a:t>
            </a:r>
            <a:r>
              <a:rPr lang="nb-NO" dirty="0" smtClean="0"/>
              <a:t> viking </a:t>
            </a:r>
            <a:r>
              <a:rPr lang="nb-NO" dirty="0" err="1" smtClean="0"/>
              <a:t>towns</a:t>
            </a:r>
            <a:r>
              <a:rPr lang="nb-NO" dirty="0" smtClean="0"/>
              <a:t> </a:t>
            </a:r>
            <a:r>
              <a:rPr lang="nb-NO" dirty="0" err="1" smtClean="0"/>
              <a:t>disappeared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viking trade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Viking age </a:t>
            </a:r>
            <a:r>
              <a:rPr lang="nb-NO" dirty="0" err="1" smtClean="0"/>
              <a:t>legacy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unification</a:t>
            </a:r>
            <a:r>
              <a:rPr lang="nb-NO" dirty="0" smtClean="0"/>
              <a:t> </a:t>
            </a:r>
          </a:p>
          <a:p>
            <a:r>
              <a:rPr lang="nb-NO" dirty="0" smtClean="0"/>
              <a:t>National </a:t>
            </a:r>
            <a:r>
              <a:rPr lang="nb-NO" dirty="0" err="1" smtClean="0"/>
              <a:t>kingdom</a:t>
            </a:r>
            <a:r>
              <a:rPr lang="nb-NO" dirty="0" smtClean="0"/>
              <a:t>: Harald </a:t>
            </a:r>
            <a:r>
              <a:rPr lang="nb-NO" dirty="0" err="1" smtClean="0"/>
              <a:t>Fairhair</a:t>
            </a:r>
            <a:r>
              <a:rPr lang="nb-NO" dirty="0" smtClean="0"/>
              <a:t> 872</a:t>
            </a:r>
          </a:p>
          <a:p>
            <a:r>
              <a:rPr lang="nb-NO" dirty="0" err="1" smtClean="0"/>
              <a:t>Religious</a:t>
            </a:r>
            <a:r>
              <a:rPr lang="nb-NO" dirty="0" smtClean="0"/>
              <a:t> reform</a:t>
            </a:r>
          </a:p>
          <a:p>
            <a:r>
              <a:rPr lang="nb-NO" dirty="0" err="1" smtClean="0"/>
              <a:t>Missionary</a:t>
            </a:r>
            <a:r>
              <a:rPr lang="nb-NO" dirty="0" smtClean="0"/>
              <a:t> kings: Håkon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Good</a:t>
            </a:r>
            <a:r>
              <a:rPr lang="nb-NO" dirty="0" smtClean="0"/>
              <a:t>, Olav </a:t>
            </a:r>
            <a:r>
              <a:rPr lang="nb-NO" dirty="0" err="1" smtClean="0"/>
              <a:t>Trygvason</a:t>
            </a:r>
            <a:r>
              <a:rPr lang="nb-NO" dirty="0" smtClean="0"/>
              <a:t>, Olav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Holy</a:t>
            </a:r>
            <a:r>
              <a:rPr lang="nb-NO" dirty="0" smtClean="0"/>
              <a:t> (St. Olav)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St. Olav,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reforming</a:t>
            </a:r>
            <a:r>
              <a:rPr lang="nb-NO" dirty="0" smtClean="0"/>
              <a:t> </a:t>
            </a:r>
            <a:r>
              <a:rPr lang="nb-NO" dirty="0" err="1" smtClean="0"/>
              <a:t>figure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king</a:t>
            </a:r>
            <a:r>
              <a:rPr lang="nb-NO" dirty="0" smtClean="0"/>
              <a:t> 1015-1030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Viking </a:t>
            </a:r>
            <a:r>
              <a:rPr lang="nb-NO" dirty="0" err="1" smtClean="0"/>
              <a:t>king</a:t>
            </a:r>
            <a:r>
              <a:rPr lang="nb-NO" dirty="0" smtClean="0"/>
              <a:t> and Christian martyr</a:t>
            </a:r>
          </a:p>
          <a:p>
            <a:r>
              <a:rPr lang="nb-NO" dirty="0" err="1" smtClean="0"/>
              <a:t>Legend</a:t>
            </a:r>
            <a:r>
              <a:rPr lang="nb-NO" dirty="0" smtClean="0"/>
              <a:t> and </a:t>
            </a:r>
            <a:r>
              <a:rPr lang="nb-NO" dirty="0" err="1" smtClean="0"/>
              <a:t>saint</a:t>
            </a:r>
            <a:endParaRPr lang="nb-NO" dirty="0" smtClean="0"/>
          </a:p>
          <a:p>
            <a:r>
              <a:rPr lang="nb-NO" dirty="0" err="1" smtClean="0"/>
              <a:t>Olav’s</a:t>
            </a:r>
            <a:r>
              <a:rPr lang="nb-NO" dirty="0" smtClean="0"/>
              <a:t> </a:t>
            </a:r>
            <a:r>
              <a:rPr lang="nb-NO" dirty="0" err="1" smtClean="0"/>
              <a:t>defeat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turning </a:t>
            </a:r>
            <a:r>
              <a:rPr lang="nb-NO" dirty="0" err="1" smtClean="0"/>
              <a:t>point</a:t>
            </a:r>
            <a:r>
              <a:rPr lang="nb-NO" dirty="0" smtClean="0"/>
              <a:t>: </a:t>
            </a:r>
            <a:r>
              <a:rPr lang="nb-NO" dirty="0" err="1" smtClean="0"/>
              <a:t>Monarchy</a:t>
            </a:r>
            <a:r>
              <a:rPr lang="nb-NO" dirty="0" smtClean="0"/>
              <a:t> and </a:t>
            </a:r>
            <a:r>
              <a:rPr lang="nb-NO" dirty="0" err="1" smtClean="0"/>
              <a:t>church</a:t>
            </a:r>
            <a:r>
              <a:rPr lang="nb-NO" dirty="0" smtClean="0"/>
              <a:t> </a:t>
            </a:r>
            <a:r>
              <a:rPr lang="nb-NO" dirty="0" err="1" smtClean="0"/>
              <a:t>generally</a:t>
            </a:r>
            <a:r>
              <a:rPr lang="nb-NO" dirty="0" smtClean="0"/>
              <a:t> </a:t>
            </a:r>
            <a:r>
              <a:rPr lang="nb-NO" dirty="0" err="1" smtClean="0"/>
              <a:t>accepted</a:t>
            </a:r>
            <a:r>
              <a:rPr lang="nb-NO" dirty="0" smtClean="0"/>
              <a:t> as </a:t>
            </a:r>
            <a:r>
              <a:rPr lang="nb-NO" dirty="0" err="1" smtClean="0"/>
              <a:t>institutions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Olav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n tradisjonelle Olsok-kransen på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0"/>
            <a:ext cx="40127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1030-1130: </a:t>
            </a:r>
            <a:r>
              <a:rPr lang="nb-NO" dirty="0" err="1" smtClean="0"/>
              <a:t>Consolidation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kingdom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Strong</a:t>
            </a:r>
            <a:r>
              <a:rPr lang="nb-NO" dirty="0" smtClean="0"/>
              <a:t> </a:t>
            </a:r>
            <a:r>
              <a:rPr lang="nb-NO" dirty="0" err="1" smtClean="0"/>
              <a:t>military</a:t>
            </a:r>
            <a:r>
              <a:rPr lang="nb-NO" dirty="0" smtClean="0"/>
              <a:t> </a:t>
            </a:r>
            <a:r>
              <a:rPr lang="nb-NO" dirty="0" err="1" smtClean="0"/>
              <a:t>rulers</a:t>
            </a:r>
            <a:endParaRPr lang="nb-NO" dirty="0" smtClean="0"/>
          </a:p>
          <a:p>
            <a:r>
              <a:rPr lang="nb-NO" dirty="0" smtClean="0"/>
              <a:t>Western </a:t>
            </a:r>
            <a:r>
              <a:rPr lang="nb-NO" dirty="0" err="1" smtClean="0"/>
              <a:t>colonies</a:t>
            </a:r>
            <a:r>
              <a:rPr lang="nb-NO" dirty="0" smtClean="0"/>
              <a:t> </a:t>
            </a:r>
            <a:r>
              <a:rPr lang="nb-NO" dirty="0" err="1" smtClean="0"/>
              <a:t>brought</a:t>
            </a:r>
            <a:r>
              <a:rPr lang="nb-NO" dirty="0" smtClean="0"/>
              <a:t> under </a:t>
            </a:r>
            <a:r>
              <a:rPr lang="nb-NO" dirty="0" err="1" smtClean="0"/>
              <a:t>royal</a:t>
            </a:r>
            <a:r>
              <a:rPr lang="nb-NO" dirty="0" smtClean="0"/>
              <a:t> </a:t>
            </a:r>
            <a:r>
              <a:rPr lang="nb-NO" dirty="0" err="1" smtClean="0"/>
              <a:t>administration</a:t>
            </a:r>
            <a:endParaRPr lang="nb-NO" dirty="0" smtClean="0"/>
          </a:p>
          <a:p>
            <a:r>
              <a:rPr lang="nb-NO" dirty="0" smtClean="0"/>
              <a:t>Harald </a:t>
            </a:r>
            <a:r>
              <a:rPr lang="nb-NO" dirty="0" err="1" smtClean="0"/>
              <a:t>Hardruler</a:t>
            </a:r>
            <a:endParaRPr lang="nb-NO" dirty="0" smtClean="0"/>
          </a:p>
          <a:p>
            <a:r>
              <a:rPr lang="nb-NO" dirty="0" smtClean="0"/>
              <a:t>Magnus </a:t>
            </a:r>
            <a:r>
              <a:rPr lang="nb-NO" dirty="0" err="1" smtClean="0"/>
              <a:t>Barefoot</a:t>
            </a:r>
            <a:endParaRPr lang="nb-NO" dirty="0" smtClean="0"/>
          </a:p>
          <a:p>
            <a:r>
              <a:rPr lang="nb-NO" dirty="0" smtClean="0"/>
              <a:t>Sigurd </a:t>
            </a:r>
            <a:r>
              <a:rPr lang="nb-NO" dirty="0" err="1" smtClean="0"/>
              <a:t>Crusader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1130-1240: </a:t>
            </a:r>
            <a:r>
              <a:rPr lang="nb-NO" dirty="0" err="1" smtClean="0"/>
              <a:t>Civil</a:t>
            </a:r>
            <a:r>
              <a:rPr lang="nb-NO" dirty="0" smtClean="0"/>
              <a:t> </a:t>
            </a:r>
            <a:r>
              <a:rPr lang="nb-NO" dirty="0" err="1" smtClean="0"/>
              <a:t>wars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Rivaling</a:t>
            </a:r>
            <a:r>
              <a:rPr lang="nb-NO" dirty="0" smtClean="0"/>
              <a:t> </a:t>
            </a:r>
            <a:r>
              <a:rPr lang="nb-NO" dirty="0" err="1" smtClean="0"/>
              <a:t>parties</a:t>
            </a:r>
            <a:r>
              <a:rPr lang="nb-NO" dirty="0" smtClean="0"/>
              <a:t> and kings fight over </a:t>
            </a:r>
            <a:r>
              <a:rPr lang="nb-NO" dirty="0" err="1" smtClean="0"/>
              <a:t>hegemony</a:t>
            </a:r>
            <a:endParaRPr lang="nb-NO" dirty="0" smtClean="0"/>
          </a:p>
          <a:p>
            <a:r>
              <a:rPr lang="nb-NO" dirty="0" smtClean="0"/>
              <a:t>The problem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royal</a:t>
            </a:r>
            <a:r>
              <a:rPr lang="nb-NO" dirty="0" smtClean="0"/>
              <a:t> </a:t>
            </a:r>
            <a:r>
              <a:rPr lang="nb-NO" dirty="0" err="1" smtClean="0"/>
              <a:t>succession</a:t>
            </a:r>
            <a:r>
              <a:rPr lang="nb-NO" dirty="0" smtClean="0"/>
              <a:t>: a system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inheritance</a:t>
            </a:r>
            <a:r>
              <a:rPr lang="nb-NO" dirty="0" smtClean="0"/>
              <a:t> and </a:t>
            </a:r>
            <a:r>
              <a:rPr lang="nb-NO" dirty="0" err="1" smtClean="0"/>
              <a:t>popular</a:t>
            </a:r>
            <a:r>
              <a:rPr lang="nb-NO" dirty="0" smtClean="0"/>
              <a:t> </a:t>
            </a:r>
            <a:r>
              <a:rPr lang="nb-NO" dirty="0" err="1" smtClean="0"/>
              <a:t>election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Authority</a:t>
            </a:r>
            <a:r>
              <a:rPr lang="nb-NO" dirty="0" smtClean="0"/>
              <a:t> </a:t>
            </a:r>
            <a:r>
              <a:rPr lang="nb-NO" dirty="0" err="1" smtClean="0"/>
              <a:t>contest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Monarchy</a:t>
            </a:r>
            <a:r>
              <a:rPr lang="nb-NO" dirty="0" smtClean="0"/>
              <a:t> and </a:t>
            </a:r>
            <a:r>
              <a:rPr lang="nb-NO" dirty="0" err="1" smtClean="0"/>
              <a:t>Church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1152: The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church</a:t>
            </a:r>
            <a:r>
              <a:rPr lang="nb-NO" dirty="0" smtClean="0"/>
              <a:t> </a:t>
            </a:r>
            <a:r>
              <a:rPr lang="nb-NO" dirty="0" err="1" smtClean="0"/>
              <a:t>underlain</a:t>
            </a:r>
            <a:r>
              <a:rPr lang="nb-NO" dirty="0" smtClean="0"/>
              <a:t> </a:t>
            </a:r>
            <a:r>
              <a:rPr lang="nb-NO" dirty="0" err="1" smtClean="0"/>
              <a:t>Rome</a:t>
            </a:r>
            <a:endParaRPr lang="nb-NO" dirty="0" smtClean="0"/>
          </a:p>
          <a:p>
            <a:r>
              <a:rPr lang="nb-NO" dirty="0" err="1" smtClean="0"/>
              <a:t>Church</a:t>
            </a:r>
            <a:r>
              <a:rPr lang="nb-NO" dirty="0" smtClean="0"/>
              <a:t> </a:t>
            </a:r>
            <a:r>
              <a:rPr lang="nb-NO" dirty="0" err="1" smtClean="0"/>
              <a:t>claim</a:t>
            </a:r>
            <a:r>
              <a:rPr lang="nb-NO" dirty="0" smtClean="0"/>
              <a:t> </a:t>
            </a:r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independence</a:t>
            </a:r>
            <a:r>
              <a:rPr lang="nb-NO" dirty="0" smtClean="0"/>
              <a:t>: pope versus </a:t>
            </a:r>
            <a:r>
              <a:rPr lang="nb-NO" dirty="0" err="1" smtClean="0"/>
              <a:t>German</a:t>
            </a:r>
            <a:r>
              <a:rPr lang="nb-NO" dirty="0" smtClean="0"/>
              <a:t> </a:t>
            </a:r>
            <a:r>
              <a:rPr lang="nb-NO" dirty="0" err="1" smtClean="0"/>
              <a:t>emperor</a:t>
            </a:r>
            <a:endParaRPr lang="nb-NO" dirty="0" smtClean="0"/>
          </a:p>
          <a:p>
            <a:r>
              <a:rPr lang="nb-NO" dirty="0" smtClean="0"/>
              <a:t>In </a:t>
            </a:r>
            <a:r>
              <a:rPr lang="nb-NO" dirty="0" err="1" smtClean="0"/>
              <a:t>Norway</a:t>
            </a:r>
            <a:r>
              <a:rPr lang="nb-NO" dirty="0" smtClean="0"/>
              <a:t>: </a:t>
            </a:r>
            <a:r>
              <a:rPr lang="nb-NO" dirty="0" err="1" smtClean="0"/>
              <a:t>Church</a:t>
            </a:r>
            <a:r>
              <a:rPr lang="nb-NO" dirty="0" smtClean="0"/>
              <a:t> party versus rojalist party, </a:t>
            </a:r>
            <a:r>
              <a:rPr lang="nb-NO" dirty="0" err="1" smtClean="0"/>
              <a:t>archbishop</a:t>
            </a:r>
            <a:r>
              <a:rPr lang="nb-NO" dirty="0" smtClean="0"/>
              <a:t> Eystein versus </a:t>
            </a:r>
            <a:r>
              <a:rPr lang="nb-NO" dirty="0" err="1" smtClean="0"/>
              <a:t>king</a:t>
            </a:r>
            <a:r>
              <a:rPr lang="nb-NO" dirty="0" smtClean="0"/>
              <a:t> Sverre</a:t>
            </a:r>
          </a:p>
          <a:p>
            <a:r>
              <a:rPr lang="nb-NO" dirty="0" smtClean="0"/>
              <a:t>King Sverre </a:t>
            </a:r>
            <a:r>
              <a:rPr lang="nb-NO" dirty="0" err="1" smtClean="0"/>
              <a:t>excommunicated</a:t>
            </a:r>
            <a:r>
              <a:rPr lang="nb-NO" dirty="0" smtClean="0"/>
              <a:t> 1194</a:t>
            </a:r>
          </a:p>
          <a:p>
            <a:r>
              <a:rPr lang="nb-NO" dirty="0" smtClean="0"/>
              <a:t>The medieval </a:t>
            </a:r>
            <a:r>
              <a:rPr lang="nb-NO" dirty="0" err="1" smtClean="0"/>
              <a:t>church</a:t>
            </a:r>
            <a:r>
              <a:rPr lang="nb-NO" dirty="0" smtClean="0"/>
              <a:t>: </a:t>
            </a:r>
            <a:r>
              <a:rPr lang="nb-NO" dirty="0" err="1" smtClean="0"/>
              <a:t>wealthy</a:t>
            </a:r>
            <a:r>
              <a:rPr lang="nb-NO" dirty="0" smtClean="0"/>
              <a:t> and </a:t>
            </a:r>
            <a:r>
              <a:rPr lang="nb-NO" dirty="0" err="1" smtClean="0"/>
              <a:t>powerful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jordimages.com/gallery/Latest%20pictures/images/Nidarosdomen%20-%20Trondhe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626469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Monarch</a:t>
            </a:r>
            <a:r>
              <a:rPr lang="nb-NO" dirty="0" smtClean="0"/>
              <a:t> versus </a:t>
            </a:r>
            <a:r>
              <a:rPr lang="nb-NO" dirty="0" err="1" smtClean="0"/>
              <a:t>archbishop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	      Sverre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                 Eystein</a:t>
            </a:r>
            <a:endParaRPr lang="nb-NO" dirty="0"/>
          </a:p>
        </p:txBody>
      </p:sp>
      <p:pic>
        <p:nvPicPr>
          <p:cNvPr id="9" name="Picture 2" descr="Sverre Sigurdsson (Nidaros Cathedral)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36912"/>
            <a:ext cx="2736304" cy="3096344"/>
          </a:xfrm>
          <a:prstGeom prst="rect">
            <a:avLst/>
          </a:prstGeom>
          <a:noFill/>
        </p:spPr>
      </p:pic>
      <p:pic>
        <p:nvPicPr>
          <p:cNvPr id="53250" name="Picture 2" descr="C:\Users\Erik\Pictures\eystei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36912"/>
            <a:ext cx="302433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Culmination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medieval </a:t>
            </a:r>
            <a:r>
              <a:rPr lang="nb-NO" dirty="0" err="1" smtClean="0"/>
              <a:t>kingdom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err="1" smtClean="0"/>
              <a:t>Monarchy</a:t>
            </a:r>
            <a:r>
              <a:rPr lang="nb-NO" dirty="0" smtClean="0"/>
              <a:t> </a:t>
            </a:r>
            <a:r>
              <a:rPr lang="nb-NO" dirty="0" err="1" smtClean="0"/>
              <a:t>extended</a:t>
            </a:r>
            <a:r>
              <a:rPr lang="nb-NO" dirty="0" smtClean="0"/>
              <a:t>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power</a:t>
            </a:r>
            <a:r>
              <a:rPr lang="nb-NO" dirty="0" smtClean="0"/>
              <a:t> and </a:t>
            </a:r>
            <a:r>
              <a:rPr lang="nb-NO" dirty="0" err="1" smtClean="0"/>
              <a:t>administration</a:t>
            </a:r>
            <a:r>
              <a:rPr lang="nb-NO" dirty="0" smtClean="0"/>
              <a:t>: Royal </a:t>
            </a:r>
            <a:r>
              <a:rPr lang="nb-NO" dirty="0" err="1" smtClean="0"/>
              <a:t>ombudsmen</a:t>
            </a:r>
            <a:endParaRPr lang="nb-NO" dirty="0" smtClean="0"/>
          </a:p>
          <a:p>
            <a:r>
              <a:rPr lang="nb-NO" dirty="0" smtClean="0"/>
              <a:t>Foreign policy: </a:t>
            </a:r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Norwegian</a:t>
            </a:r>
            <a:r>
              <a:rPr lang="nb-NO" dirty="0" smtClean="0"/>
              <a:t> North </a:t>
            </a:r>
            <a:r>
              <a:rPr lang="nb-NO" dirty="0" err="1" smtClean="0"/>
              <a:t>Sea</a:t>
            </a:r>
            <a:r>
              <a:rPr lang="nb-NO" dirty="0" smtClean="0"/>
              <a:t> Empire under </a:t>
            </a:r>
            <a:r>
              <a:rPr lang="nb-NO" dirty="0" err="1" smtClean="0"/>
              <a:t>king</a:t>
            </a:r>
            <a:r>
              <a:rPr lang="nb-NO" dirty="0" smtClean="0"/>
              <a:t> Håkon </a:t>
            </a:r>
            <a:r>
              <a:rPr lang="nb-NO" dirty="0" err="1" smtClean="0"/>
              <a:t>Håkonsson</a:t>
            </a:r>
            <a:endParaRPr lang="nb-NO" dirty="0" smtClean="0"/>
          </a:p>
          <a:p>
            <a:r>
              <a:rPr lang="nb-NO" dirty="0" smtClean="0"/>
              <a:t>King Magnus </a:t>
            </a:r>
            <a:r>
              <a:rPr lang="nb-NO" dirty="0" err="1" smtClean="0"/>
              <a:t>Lawmender</a:t>
            </a:r>
            <a:r>
              <a:rPr lang="nb-NO" dirty="0" smtClean="0"/>
              <a:t>: </a:t>
            </a:r>
            <a:r>
              <a:rPr lang="nb-NO" dirty="0" err="1" smtClean="0"/>
              <a:t>Diplomacy</a:t>
            </a:r>
            <a:r>
              <a:rPr lang="nb-NO" dirty="0" smtClean="0"/>
              <a:t> </a:t>
            </a:r>
            <a:r>
              <a:rPr lang="nb-NO" dirty="0" err="1" smtClean="0"/>
              <a:t>abroad</a:t>
            </a:r>
            <a:r>
              <a:rPr lang="nb-NO" dirty="0" smtClean="0"/>
              <a:t>. Administrative reforms at </a:t>
            </a:r>
            <a:r>
              <a:rPr lang="nb-NO" dirty="0" err="1" smtClean="0"/>
              <a:t>home</a:t>
            </a:r>
            <a:endParaRPr lang="nb-NO" dirty="0" smtClean="0"/>
          </a:p>
          <a:p>
            <a:r>
              <a:rPr lang="nb-NO" dirty="0" smtClean="0"/>
              <a:t>National </a:t>
            </a:r>
            <a:r>
              <a:rPr lang="nb-NO" dirty="0" err="1" smtClean="0"/>
              <a:t>lawcode</a:t>
            </a:r>
            <a:r>
              <a:rPr lang="nb-NO" dirty="0" smtClean="0"/>
              <a:t> 1274. </a:t>
            </a:r>
          </a:p>
          <a:p>
            <a:r>
              <a:rPr lang="nb-NO" dirty="0" smtClean="0"/>
              <a:t>Settlement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monarchy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church</a:t>
            </a:r>
            <a:r>
              <a:rPr lang="nb-NO" dirty="0" smtClean="0"/>
              <a:t> 1277</a:t>
            </a:r>
          </a:p>
          <a:p>
            <a:r>
              <a:rPr lang="nb-NO" dirty="0" smtClean="0"/>
              <a:t>King Håkon 5th: Great </a:t>
            </a:r>
            <a:r>
              <a:rPr lang="nb-NO" dirty="0" err="1" smtClean="0"/>
              <a:t>building</a:t>
            </a:r>
            <a:r>
              <a:rPr lang="nb-NO" dirty="0" smtClean="0"/>
              <a:t> </a:t>
            </a:r>
            <a:r>
              <a:rPr lang="nb-NO" dirty="0" err="1" smtClean="0"/>
              <a:t>activity</a:t>
            </a:r>
            <a:r>
              <a:rPr lang="nb-NO" dirty="0" smtClean="0"/>
              <a:t>. Oslo </a:t>
            </a:r>
            <a:r>
              <a:rPr lang="nb-NO" dirty="0" err="1" smtClean="0"/>
              <a:t>capital</a:t>
            </a:r>
            <a:endParaRPr lang="nb-NO" dirty="0" smtClean="0"/>
          </a:p>
          <a:p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Norway’s</a:t>
            </a:r>
            <a:r>
              <a:rPr lang="nb-NO" dirty="0" smtClean="0"/>
              <a:t> </a:t>
            </a:r>
            <a:r>
              <a:rPr lang="nb-NO" dirty="0" err="1" smtClean="0"/>
              <a:t>natural</a:t>
            </a:r>
            <a:r>
              <a:rPr lang="nb-NO" dirty="0" smtClean="0"/>
              <a:t> </a:t>
            </a:r>
            <a:r>
              <a:rPr lang="nb-NO" dirty="0" err="1" smtClean="0"/>
              <a:t>resources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Fisheries</a:t>
            </a:r>
          </a:p>
          <a:p>
            <a:r>
              <a:rPr lang="nb-NO" dirty="0" err="1" smtClean="0"/>
              <a:t>Forestry</a:t>
            </a:r>
            <a:endParaRPr lang="nb-NO" dirty="0" smtClean="0"/>
          </a:p>
          <a:p>
            <a:r>
              <a:rPr lang="nb-NO" dirty="0" smtClean="0"/>
              <a:t>Mining </a:t>
            </a:r>
            <a:r>
              <a:rPr lang="nb-NO" dirty="0" err="1" smtClean="0"/>
              <a:t>industries</a:t>
            </a:r>
            <a:endParaRPr lang="nb-NO" dirty="0" smtClean="0"/>
          </a:p>
          <a:p>
            <a:r>
              <a:rPr lang="nb-NO" dirty="0" smtClean="0"/>
              <a:t>Shipping</a:t>
            </a:r>
          </a:p>
          <a:p>
            <a:r>
              <a:rPr lang="nb-NO" dirty="0" err="1" smtClean="0"/>
              <a:t>Today</a:t>
            </a:r>
            <a:r>
              <a:rPr lang="nb-NO" dirty="0" smtClean="0"/>
              <a:t>: </a:t>
            </a:r>
            <a:r>
              <a:rPr lang="nb-NO" dirty="0" err="1" smtClean="0"/>
              <a:t>oil</a:t>
            </a:r>
            <a:r>
              <a:rPr lang="nb-NO" dirty="0" smtClean="0"/>
              <a:t> and gas</a:t>
            </a:r>
          </a:p>
          <a:p>
            <a:r>
              <a:rPr lang="nb-NO" dirty="0" smtClean="0"/>
              <a:t>Tomorrow?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Social </a:t>
            </a:r>
            <a:r>
              <a:rPr lang="nb-NO" dirty="0" err="1" smtClean="0"/>
              <a:t>conditions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Population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Peasants</a:t>
            </a:r>
            <a:r>
              <a:rPr lang="nb-NO" dirty="0" smtClean="0"/>
              <a:t>: from </a:t>
            </a:r>
            <a:r>
              <a:rPr lang="nb-NO" dirty="0" err="1" smtClean="0"/>
              <a:t>freeholders</a:t>
            </a:r>
            <a:r>
              <a:rPr lang="nb-NO" dirty="0" smtClean="0"/>
              <a:t> to </a:t>
            </a:r>
            <a:r>
              <a:rPr lang="nb-NO" dirty="0" err="1" smtClean="0"/>
              <a:t>tenant</a:t>
            </a:r>
            <a:r>
              <a:rPr lang="nb-NO" dirty="0" smtClean="0"/>
              <a:t> farmers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free</a:t>
            </a:r>
            <a:r>
              <a:rPr lang="nb-NO" dirty="0" smtClean="0"/>
              <a:t> </a:t>
            </a:r>
            <a:r>
              <a:rPr lang="nb-NO" dirty="0" err="1" smtClean="0"/>
              <a:t>position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peasants</a:t>
            </a:r>
            <a:endParaRPr lang="nb-NO" dirty="0" smtClean="0"/>
          </a:p>
          <a:p>
            <a:r>
              <a:rPr lang="nb-NO" dirty="0" smtClean="0"/>
              <a:t>The old </a:t>
            </a:r>
            <a:r>
              <a:rPr lang="nb-NO" dirty="0" err="1" smtClean="0"/>
              <a:t>clan</a:t>
            </a:r>
            <a:r>
              <a:rPr lang="nb-NO" dirty="0" smtClean="0"/>
              <a:t> </a:t>
            </a:r>
            <a:r>
              <a:rPr lang="nb-NO" dirty="0" err="1" smtClean="0"/>
              <a:t>aristocracy</a:t>
            </a:r>
            <a:r>
              <a:rPr lang="nb-NO" dirty="0" smtClean="0"/>
              <a:t> </a:t>
            </a:r>
            <a:r>
              <a:rPr lang="nb-NO" dirty="0" err="1" smtClean="0"/>
              <a:t>displaced</a:t>
            </a:r>
            <a:r>
              <a:rPr lang="nb-NO" dirty="0" smtClean="0"/>
              <a:t> by a </a:t>
            </a:r>
            <a:r>
              <a:rPr lang="nb-NO" dirty="0" err="1" smtClean="0"/>
              <a:t>new</a:t>
            </a:r>
            <a:r>
              <a:rPr lang="nb-NO" dirty="0" smtClean="0"/>
              <a:t> elite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royal</a:t>
            </a:r>
            <a:r>
              <a:rPr lang="nb-NO" dirty="0" smtClean="0"/>
              <a:t> </a:t>
            </a:r>
            <a:r>
              <a:rPr lang="nb-NO" dirty="0" err="1" smtClean="0"/>
              <a:t>ombudsmen</a:t>
            </a:r>
            <a:endParaRPr lang="nb-NO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Chivalric</a:t>
            </a:r>
            <a:r>
              <a:rPr lang="nb-NO" dirty="0" smtClean="0"/>
              <a:t> </a:t>
            </a:r>
            <a:r>
              <a:rPr lang="nb-NO" dirty="0" err="1" smtClean="0"/>
              <a:t>culture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Feudal</a:t>
            </a:r>
            <a:r>
              <a:rPr lang="nb-NO" dirty="0" smtClean="0"/>
              <a:t> forms </a:t>
            </a:r>
            <a:r>
              <a:rPr lang="nb-NO" dirty="0" err="1" smtClean="0"/>
              <a:t>adapted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system: barons and </a:t>
            </a:r>
            <a:r>
              <a:rPr lang="nb-NO" dirty="0" err="1" smtClean="0"/>
              <a:t>knights</a:t>
            </a:r>
            <a:endParaRPr lang="nb-NO" dirty="0" smtClean="0"/>
          </a:p>
          <a:p>
            <a:r>
              <a:rPr lang="nb-NO" dirty="0" err="1" smtClean="0"/>
              <a:t>Smaller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differences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abroad</a:t>
            </a:r>
            <a:endParaRPr lang="nb-NO" dirty="0" smtClean="0"/>
          </a:p>
          <a:p>
            <a:r>
              <a:rPr lang="nb-NO" dirty="0" err="1" smtClean="0"/>
              <a:t>Chivalric</a:t>
            </a:r>
            <a:r>
              <a:rPr lang="nb-NO" dirty="0" smtClean="0"/>
              <a:t> ideals </a:t>
            </a:r>
          </a:p>
          <a:p>
            <a:r>
              <a:rPr lang="nb-NO" dirty="0" smtClean="0"/>
              <a:t>Fine arts and </a:t>
            </a:r>
            <a:r>
              <a:rPr lang="nb-NO" dirty="0" err="1" smtClean="0"/>
              <a:t>literature</a:t>
            </a:r>
            <a:endParaRPr lang="nb-NO" dirty="0" smtClean="0"/>
          </a:p>
          <a:p>
            <a:r>
              <a:rPr lang="nb-NO" dirty="0" smtClean="0"/>
              <a:t>Snorre </a:t>
            </a:r>
            <a:r>
              <a:rPr lang="nb-NO" dirty="0" err="1" smtClean="0"/>
              <a:t>Sturlasson</a:t>
            </a:r>
            <a:r>
              <a:rPr lang="nb-NO" dirty="0" smtClean="0"/>
              <a:t>: Heimskringla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impact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christianity</a:t>
            </a:r>
            <a:r>
              <a:rPr lang="nb-NO" dirty="0" smtClean="0"/>
              <a:t>: a more humane </a:t>
            </a:r>
            <a:r>
              <a:rPr lang="nb-NO" dirty="0" err="1" smtClean="0"/>
              <a:t>society</a:t>
            </a:r>
            <a:endParaRPr lang="nb-NO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Snorre </a:t>
            </a:r>
            <a:r>
              <a:rPr lang="nb-NO" dirty="0" err="1" smtClean="0"/>
              <a:t>Sturlasson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3010" name="Picture 2" descr="http://upload.wikimedia.org/wikipedia/commons/f/f8/Snorre_Sturluson-Christian_Kro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608512" cy="5679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Black </a:t>
            </a:r>
            <a:r>
              <a:rPr lang="nb-NO" dirty="0" err="1" smtClean="0"/>
              <a:t>death</a:t>
            </a:r>
            <a:r>
              <a:rPr lang="nb-NO" dirty="0" smtClean="0"/>
              <a:t> and </a:t>
            </a:r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crisis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1349: </a:t>
            </a:r>
            <a:r>
              <a:rPr lang="nb-NO" dirty="0" err="1" smtClean="0"/>
              <a:t>Nearly</a:t>
            </a:r>
            <a:r>
              <a:rPr lang="nb-NO" dirty="0" smtClean="0"/>
              <a:t> half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population</a:t>
            </a:r>
            <a:r>
              <a:rPr lang="nb-NO" dirty="0" smtClean="0"/>
              <a:t> </a:t>
            </a:r>
            <a:r>
              <a:rPr lang="nb-NO" dirty="0" err="1" smtClean="0"/>
              <a:t>killed</a:t>
            </a:r>
            <a:r>
              <a:rPr lang="nb-NO" dirty="0" smtClean="0"/>
              <a:t> by </a:t>
            </a:r>
            <a:r>
              <a:rPr lang="nb-NO" dirty="0" err="1" smtClean="0"/>
              <a:t>plague</a:t>
            </a:r>
            <a:endParaRPr lang="nb-NO" dirty="0" smtClean="0"/>
          </a:p>
          <a:p>
            <a:r>
              <a:rPr lang="nb-NO" dirty="0" err="1" smtClean="0"/>
              <a:t>Many</a:t>
            </a:r>
            <a:r>
              <a:rPr lang="nb-NO" dirty="0" smtClean="0"/>
              <a:t> farms </a:t>
            </a:r>
            <a:r>
              <a:rPr lang="nb-NO" dirty="0" err="1" smtClean="0"/>
              <a:t>left</a:t>
            </a:r>
            <a:r>
              <a:rPr lang="nb-NO" dirty="0" smtClean="0"/>
              <a:t> </a:t>
            </a:r>
            <a:r>
              <a:rPr lang="nb-NO" dirty="0" err="1" smtClean="0"/>
              <a:t>vacant</a:t>
            </a:r>
            <a:endParaRPr lang="nb-NO" dirty="0" smtClean="0"/>
          </a:p>
          <a:p>
            <a:r>
              <a:rPr lang="nb-NO" dirty="0" err="1" smtClean="0"/>
              <a:t>Price</a:t>
            </a:r>
            <a:r>
              <a:rPr lang="nb-NO" dirty="0" smtClean="0"/>
              <a:t> fall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agricultural</a:t>
            </a:r>
            <a:r>
              <a:rPr lang="nb-NO" dirty="0" smtClean="0"/>
              <a:t> </a:t>
            </a:r>
            <a:r>
              <a:rPr lang="nb-NO" dirty="0" err="1" smtClean="0"/>
              <a:t>products</a:t>
            </a:r>
            <a:endParaRPr lang="nb-NO" dirty="0" smtClean="0"/>
          </a:p>
          <a:p>
            <a:r>
              <a:rPr lang="nb-NO" dirty="0" smtClean="0"/>
              <a:t>Hard times for rural </a:t>
            </a:r>
            <a:r>
              <a:rPr lang="nb-NO" dirty="0" err="1" smtClean="0"/>
              <a:t>aristocracy</a:t>
            </a:r>
            <a:endParaRPr lang="nb-NO" dirty="0" smtClean="0"/>
          </a:p>
          <a:p>
            <a:r>
              <a:rPr lang="nb-NO" dirty="0" smtClean="0"/>
              <a:t>Better times for </a:t>
            </a:r>
            <a:r>
              <a:rPr lang="nb-NO" dirty="0" err="1" smtClean="0"/>
              <a:t>subsistence</a:t>
            </a:r>
            <a:r>
              <a:rPr lang="nb-NO" dirty="0" smtClean="0"/>
              <a:t> farmers</a:t>
            </a:r>
            <a:endParaRPr lang="nb-NO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9154" name="Picture 2" descr="Standard_svartedau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32048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kittelsen.ru/archive/hun_farer_landet_rund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From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independence</a:t>
            </a:r>
            <a:r>
              <a:rPr lang="nb-NO" dirty="0" smtClean="0"/>
              <a:t> to </a:t>
            </a:r>
            <a:r>
              <a:rPr lang="nb-NO" dirty="0" err="1" smtClean="0"/>
              <a:t>subordination</a:t>
            </a:r>
            <a:r>
              <a:rPr lang="nb-NO" dirty="0" smtClean="0"/>
              <a:t> under </a:t>
            </a:r>
            <a:r>
              <a:rPr lang="nb-NO" dirty="0" err="1" smtClean="0"/>
              <a:t>Denmark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Personal union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Sweden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Outside</a:t>
            </a:r>
            <a:r>
              <a:rPr lang="nb-NO" dirty="0" smtClean="0"/>
              <a:t> </a:t>
            </a:r>
            <a:r>
              <a:rPr lang="nb-NO" dirty="0" err="1" smtClean="0"/>
              <a:t>threats</a:t>
            </a:r>
            <a:r>
              <a:rPr lang="nb-NO" dirty="0" smtClean="0"/>
              <a:t> </a:t>
            </a:r>
            <a:r>
              <a:rPr lang="nb-NO" dirty="0" err="1" smtClean="0"/>
              <a:t>cause</a:t>
            </a:r>
            <a:r>
              <a:rPr lang="nb-NO" dirty="0" smtClean="0"/>
              <a:t> </a:t>
            </a:r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unrest</a:t>
            </a:r>
            <a:r>
              <a:rPr lang="nb-NO" dirty="0" smtClean="0"/>
              <a:t> in </a:t>
            </a:r>
            <a:r>
              <a:rPr lang="nb-NO" dirty="0" err="1" smtClean="0"/>
              <a:t>Scandinavia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Hanseatic</a:t>
            </a:r>
            <a:r>
              <a:rPr lang="nb-NO" dirty="0" smtClean="0"/>
              <a:t> </a:t>
            </a:r>
            <a:r>
              <a:rPr lang="nb-NO" dirty="0" err="1" smtClean="0"/>
              <a:t>Leaugue</a:t>
            </a:r>
            <a:endParaRPr lang="nb-NO" dirty="0" smtClean="0"/>
          </a:p>
          <a:p>
            <a:r>
              <a:rPr lang="nb-NO" dirty="0" smtClean="0"/>
              <a:t>The Kalmar Union</a:t>
            </a:r>
          </a:p>
          <a:p>
            <a:r>
              <a:rPr lang="nb-NO" dirty="0" smtClean="0"/>
              <a:t>Union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Denmark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fief</a:t>
            </a:r>
            <a:r>
              <a:rPr lang="nb-NO" dirty="0" smtClean="0"/>
              <a:t> system: Danish </a:t>
            </a:r>
            <a:r>
              <a:rPr lang="nb-NO" dirty="0" err="1" smtClean="0"/>
              <a:t>nobility</a:t>
            </a:r>
            <a:r>
              <a:rPr lang="nb-NO" dirty="0" smtClean="0"/>
              <a:t> </a:t>
            </a:r>
            <a:r>
              <a:rPr lang="nb-NO" dirty="0" err="1" smtClean="0"/>
              <a:t>take</a:t>
            </a:r>
            <a:r>
              <a:rPr lang="nb-NO" dirty="0" smtClean="0"/>
              <a:t> over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administration</a:t>
            </a:r>
            <a:r>
              <a:rPr lang="nb-NO" dirty="0" smtClean="0"/>
              <a:t> in </a:t>
            </a:r>
            <a:r>
              <a:rPr lang="nb-NO" dirty="0" err="1" smtClean="0"/>
              <a:t>Norway</a:t>
            </a:r>
            <a:endParaRPr lang="nb-NO" dirty="0" smtClean="0"/>
          </a:p>
          <a:p>
            <a:r>
              <a:rPr lang="nb-NO" dirty="0" err="1" smtClean="0"/>
              <a:t>Archbishop</a:t>
            </a:r>
            <a:r>
              <a:rPr lang="nb-NO" dirty="0" smtClean="0"/>
              <a:t> </a:t>
            </a:r>
            <a:r>
              <a:rPr lang="nb-NO" dirty="0" err="1" smtClean="0"/>
              <a:t>defender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independence</a:t>
            </a:r>
            <a:endParaRPr lang="nb-NO" dirty="0" smtClean="0"/>
          </a:p>
          <a:p>
            <a:r>
              <a:rPr lang="nb-NO" dirty="0" smtClean="0"/>
              <a:t>1537: </a:t>
            </a:r>
            <a:r>
              <a:rPr lang="nb-NO" dirty="0" err="1" smtClean="0"/>
              <a:t>Reformation</a:t>
            </a:r>
            <a:r>
              <a:rPr lang="nb-NO" dirty="0" smtClean="0"/>
              <a:t>. Full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subordination</a:t>
            </a:r>
            <a:endParaRPr lang="nb-NO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8130" name="Picture 2" descr="Bergen - Tyske Bryggen von Hajo Ermen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kunst-fuer-alle.de/img/41/m/41_00266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0"/>
            <a:ext cx="86648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5/5b/Pope_Clement_V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040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Future</a:t>
            </a:r>
            <a:r>
              <a:rPr lang="nb-NO" dirty="0" smtClean="0"/>
              <a:t> </a:t>
            </a:r>
            <a:r>
              <a:rPr lang="nb-NO" dirty="0" err="1" smtClean="0"/>
              <a:t>challenges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Reduce</a:t>
            </a:r>
            <a:r>
              <a:rPr lang="nb-NO" dirty="0" smtClean="0"/>
              <a:t> global </a:t>
            </a:r>
            <a:r>
              <a:rPr lang="nb-NO" dirty="0" err="1" smtClean="0"/>
              <a:t>warming</a:t>
            </a:r>
            <a:endParaRPr lang="nb-NO" dirty="0" smtClean="0"/>
          </a:p>
          <a:p>
            <a:r>
              <a:rPr lang="nb-NO" dirty="0" smtClean="0"/>
              <a:t>Industrial </a:t>
            </a:r>
            <a:r>
              <a:rPr lang="nb-NO" dirty="0" err="1" smtClean="0"/>
              <a:t>innovation</a:t>
            </a:r>
            <a:endParaRPr lang="nb-NO" dirty="0" smtClean="0"/>
          </a:p>
          <a:p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green</a:t>
            </a:r>
            <a:r>
              <a:rPr lang="nb-NO" dirty="0" smtClean="0"/>
              <a:t> </a:t>
            </a:r>
            <a:r>
              <a:rPr lang="nb-NO" dirty="0" err="1" smtClean="0"/>
              <a:t>energies</a:t>
            </a:r>
            <a:r>
              <a:rPr lang="nb-NO" dirty="0" smtClean="0"/>
              <a:t> to </a:t>
            </a:r>
            <a:r>
              <a:rPr lang="nb-NO" dirty="0" err="1" smtClean="0"/>
              <a:t>replace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 and gas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setback</a:t>
            </a:r>
            <a:r>
              <a:rPr lang="nb-NO" dirty="0" smtClean="0"/>
              <a:t> 1350-1500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Due to falling </a:t>
            </a:r>
            <a:r>
              <a:rPr lang="nb-NO" dirty="0" err="1" smtClean="0"/>
              <a:t>prices</a:t>
            </a:r>
            <a:r>
              <a:rPr lang="nb-NO" dirty="0" smtClean="0"/>
              <a:t> in </a:t>
            </a:r>
            <a:r>
              <a:rPr lang="nb-NO" dirty="0" err="1" smtClean="0"/>
              <a:t>agriculture</a:t>
            </a:r>
            <a:r>
              <a:rPr lang="nb-NO" dirty="0" smtClean="0"/>
              <a:t> and </a:t>
            </a:r>
            <a:r>
              <a:rPr lang="nb-NO" dirty="0" err="1" smtClean="0"/>
              <a:t>population</a:t>
            </a:r>
            <a:r>
              <a:rPr lang="nb-NO" dirty="0" smtClean="0"/>
              <a:t> loss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big</a:t>
            </a:r>
            <a:r>
              <a:rPr lang="nb-NO" dirty="0" smtClean="0"/>
              <a:t> </a:t>
            </a:r>
            <a:r>
              <a:rPr lang="nb-NO" dirty="0" err="1" smtClean="0"/>
              <a:t>landowners</a:t>
            </a:r>
            <a:r>
              <a:rPr lang="nb-NO" dirty="0" smtClean="0"/>
              <a:t> </a:t>
            </a:r>
            <a:r>
              <a:rPr lang="nb-NO" dirty="0" err="1" smtClean="0"/>
              <a:t>got</a:t>
            </a:r>
            <a:r>
              <a:rPr lang="nb-NO" dirty="0" smtClean="0"/>
              <a:t> </a:t>
            </a:r>
            <a:r>
              <a:rPr lang="nb-NO" dirty="0" err="1" smtClean="0"/>
              <a:t>poorer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 smtClean="0"/>
              <a:t>got</a:t>
            </a:r>
            <a:r>
              <a:rPr lang="nb-NO" dirty="0" smtClean="0"/>
              <a:t> </a:t>
            </a:r>
            <a:r>
              <a:rPr lang="nb-NO" dirty="0" err="1" smtClean="0"/>
              <a:t>colder</a:t>
            </a:r>
            <a:endParaRPr lang="nb-NO" dirty="0" smtClean="0"/>
          </a:p>
          <a:p>
            <a:r>
              <a:rPr lang="nb-NO" dirty="0" err="1" smtClean="0"/>
              <a:t>Shift</a:t>
            </a:r>
            <a:r>
              <a:rPr lang="nb-NO" dirty="0" smtClean="0"/>
              <a:t> from </a:t>
            </a:r>
            <a:r>
              <a:rPr lang="nb-NO" dirty="0" err="1" smtClean="0"/>
              <a:t>corn</a:t>
            </a:r>
            <a:r>
              <a:rPr lang="nb-NO" dirty="0" smtClean="0"/>
              <a:t> </a:t>
            </a:r>
            <a:r>
              <a:rPr lang="nb-NO" dirty="0" err="1" smtClean="0"/>
              <a:t>production</a:t>
            </a:r>
            <a:r>
              <a:rPr lang="nb-NO" dirty="0" smtClean="0"/>
              <a:t> to </a:t>
            </a:r>
            <a:r>
              <a:rPr lang="nb-NO" dirty="0" err="1" smtClean="0"/>
              <a:t>livestock</a:t>
            </a:r>
            <a:r>
              <a:rPr lang="nb-NO" dirty="0" smtClean="0"/>
              <a:t> </a:t>
            </a:r>
            <a:r>
              <a:rPr lang="nb-NO" dirty="0" err="1" smtClean="0"/>
              <a:t>farming</a:t>
            </a:r>
            <a:endParaRPr lang="nb-NO" dirty="0" smtClean="0"/>
          </a:p>
          <a:p>
            <a:r>
              <a:rPr lang="nb-NO" dirty="0" smtClean="0"/>
              <a:t>Better times for </a:t>
            </a:r>
            <a:r>
              <a:rPr lang="nb-NO" dirty="0" err="1" smtClean="0"/>
              <a:t>the</a:t>
            </a:r>
            <a:r>
              <a:rPr lang="nb-NO" dirty="0" smtClean="0"/>
              <a:t> farmers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1500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Hansa </a:t>
            </a:r>
            <a:r>
              <a:rPr lang="nb-NO" dirty="0" err="1" smtClean="0"/>
              <a:t>monopoly</a:t>
            </a:r>
            <a:r>
              <a:rPr lang="nb-NO" dirty="0" smtClean="0"/>
              <a:t> broken</a:t>
            </a:r>
          </a:p>
          <a:p>
            <a:r>
              <a:rPr lang="nb-NO" dirty="0" err="1" smtClean="0"/>
              <a:t>Timber</a:t>
            </a:r>
            <a:r>
              <a:rPr lang="nb-NO" dirty="0" smtClean="0"/>
              <a:t> </a:t>
            </a:r>
            <a:r>
              <a:rPr lang="nb-NO" dirty="0" err="1" smtClean="0"/>
              <a:t>trade/sawmill</a:t>
            </a:r>
            <a:r>
              <a:rPr lang="nb-NO" dirty="0" smtClean="0"/>
              <a:t> </a:t>
            </a:r>
            <a:r>
              <a:rPr lang="nb-NO" dirty="0" err="1" smtClean="0"/>
              <a:t>industry</a:t>
            </a:r>
            <a:endParaRPr lang="nb-NO" dirty="0" smtClean="0"/>
          </a:p>
          <a:p>
            <a:r>
              <a:rPr lang="nb-NO" dirty="0" smtClean="0"/>
              <a:t>Shipping</a:t>
            </a:r>
          </a:p>
          <a:p>
            <a:r>
              <a:rPr lang="nb-NO" dirty="0" smtClean="0"/>
              <a:t>Mining </a:t>
            </a:r>
            <a:r>
              <a:rPr lang="nb-NO" dirty="0" err="1" smtClean="0"/>
              <a:t>industries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dirty="0" err="1" smtClean="0"/>
              <a:t>Population</a:t>
            </a:r>
            <a:r>
              <a:rPr lang="nb-NO" sz="6000" dirty="0" smtClean="0"/>
              <a:t> </a:t>
            </a:r>
            <a:r>
              <a:rPr lang="nb-NO" sz="6000" dirty="0" err="1" smtClean="0"/>
              <a:t>development</a:t>
            </a:r>
            <a:endParaRPr lang="nb-NO" sz="6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556792"/>
            <a:ext cx="5544616" cy="4968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b-NO" sz="4000" dirty="0" err="1" smtClean="0"/>
              <a:t>Year</a:t>
            </a:r>
            <a:r>
              <a:rPr lang="nb-NO" sz="4000" dirty="0" smtClean="0"/>
              <a:t>			</a:t>
            </a:r>
            <a:r>
              <a:rPr lang="nb-NO" sz="4000" dirty="0" err="1" smtClean="0"/>
              <a:t>population</a:t>
            </a:r>
            <a:endParaRPr lang="nb-NO" sz="4000" dirty="0"/>
          </a:p>
          <a:p>
            <a:pPr>
              <a:buNone/>
            </a:pPr>
            <a:r>
              <a:rPr lang="nb-NO" sz="4000" dirty="0" smtClean="0"/>
              <a:t>1300		450 000</a:t>
            </a:r>
          </a:p>
          <a:p>
            <a:pPr marL="514350" indent="-514350">
              <a:buNone/>
            </a:pPr>
            <a:r>
              <a:rPr lang="nb-NO" sz="4000" dirty="0" smtClean="0"/>
              <a:t>1355		225 000</a:t>
            </a:r>
            <a:endParaRPr lang="nb-NO" sz="4000" dirty="0"/>
          </a:p>
          <a:p>
            <a:pPr marL="514350" indent="-514350">
              <a:buNone/>
            </a:pPr>
            <a:r>
              <a:rPr lang="nb-NO" sz="4000" dirty="0" smtClean="0"/>
              <a:t>1660		440 000</a:t>
            </a:r>
          </a:p>
          <a:p>
            <a:pPr marL="514350" indent="-514350">
              <a:buNone/>
            </a:pPr>
            <a:r>
              <a:rPr lang="nb-NO" sz="4000" dirty="0" smtClean="0"/>
              <a:t>1801		883 553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 smtClean="0"/>
              <a:t>From 1537: Danish </a:t>
            </a:r>
            <a:r>
              <a:rPr lang="nb-NO" sz="5400" dirty="0" err="1" smtClean="0"/>
              <a:t>rule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>
            <a:normAutofit/>
          </a:bodyPr>
          <a:lstStyle/>
          <a:p>
            <a:r>
              <a:rPr lang="nb-NO" dirty="0" err="1" smtClean="0"/>
              <a:t>Lutheranism</a:t>
            </a:r>
            <a:r>
              <a:rPr lang="nb-NO" dirty="0" smtClean="0"/>
              <a:t> </a:t>
            </a:r>
            <a:r>
              <a:rPr lang="nb-NO" dirty="0" err="1" smtClean="0"/>
              <a:t>replace</a:t>
            </a:r>
            <a:r>
              <a:rPr lang="nb-NO" dirty="0" smtClean="0"/>
              <a:t> </a:t>
            </a:r>
            <a:r>
              <a:rPr lang="nb-NO" dirty="0" err="1" smtClean="0"/>
              <a:t>catholicism</a:t>
            </a:r>
            <a:r>
              <a:rPr lang="nb-NO" dirty="0" smtClean="0"/>
              <a:t>. The </a:t>
            </a:r>
            <a:r>
              <a:rPr lang="nb-NO" dirty="0" err="1" smtClean="0"/>
              <a:t>church</a:t>
            </a:r>
            <a:r>
              <a:rPr lang="nb-NO" dirty="0" smtClean="0"/>
              <a:t> </a:t>
            </a:r>
            <a:r>
              <a:rPr lang="nb-NO" dirty="0" err="1" smtClean="0"/>
              <a:t>underlain</a:t>
            </a:r>
            <a:r>
              <a:rPr lang="nb-NO" dirty="0" smtClean="0"/>
              <a:t> </a:t>
            </a:r>
            <a:r>
              <a:rPr lang="nb-NO" dirty="0" err="1" smtClean="0"/>
              <a:t>monarchy</a:t>
            </a:r>
            <a:r>
              <a:rPr lang="nb-NO" dirty="0" smtClean="0"/>
              <a:t>. All </a:t>
            </a:r>
            <a:r>
              <a:rPr lang="nb-NO" dirty="0" err="1" smtClean="0"/>
              <a:t>church</a:t>
            </a:r>
            <a:r>
              <a:rPr lang="nb-NO" dirty="0" smtClean="0"/>
              <a:t> </a:t>
            </a:r>
            <a:r>
              <a:rPr lang="nb-NO" dirty="0" err="1" smtClean="0"/>
              <a:t>property</a:t>
            </a:r>
            <a:r>
              <a:rPr lang="nb-NO" dirty="0" smtClean="0"/>
              <a:t> </a:t>
            </a:r>
            <a:r>
              <a:rPr lang="nb-NO" dirty="0" err="1" smtClean="0"/>
              <a:t>transferred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crown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Danification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Peasant</a:t>
            </a:r>
            <a:r>
              <a:rPr lang="nb-NO" dirty="0" smtClean="0"/>
              <a:t> </a:t>
            </a:r>
            <a:r>
              <a:rPr lang="nb-NO" dirty="0" err="1" smtClean="0"/>
              <a:t>freedom</a:t>
            </a:r>
            <a:r>
              <a:rPr lang="nb-NO" dirty="0" smtClean="0"/>
              <a:t> – </a:t>
            </a:r>
            <a:r>
              <a:rPr lang="nb-NO" dirty="0" err="1" smtClean="0"/>
              <a:t>thanks</a:t>
            </a:r>
            <a:r>
              <a:rPr lang="nb-NO" dirty="0" smtClean="0"/>
              <a:t> to </a:t>
            </a:r>
            <a:r>
              <a:rPr lang="nb-NO" dirty="0" err="1" smtClean="0"/>
              <a:t>geographical</a:t>
            </a:r>
            <a:r>
              <a:rPr lang="nb-NO" dirty="0" smtClean="0"/>
              <a:t> </a:t>
            </a:r>
            <a:r>
              <a:rPr lang="nb-NO" dirty="0" err="1" smtClean="0"/>
              <a:t>conditions</a:t>
            </a:r>
            <a:endParaRPr lang="nb-NO" dirty="0" smtClean="0"/>
          </a:p>
          <a:p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mindset</a:t>
            </a:r>
            <a:r>
              <a:rPr lang="nb-NO" dirty="0" smtClean="0"/>
              <a:t> – </a:t>
            </a:r>
            <a:r>
              <a:rPr lang="nb-NO" dirty="0" err="1" smtClean="0"/>
              <a:t>explains</a:t>
            </a:r>
            <a:r>
              <a:rPr lang="nb-NO" dirty="0" smtClean="0"/>
              <a:t> ”</a:t>
            </a:r>
            <a:r>
              <a:rPr lang="nb-NO" dirty="0" err="1" smtClean="0"/>
              <a:t>no</a:t>
            </a:r>
            <a:r>
              <a:rPr lang="nb-NO" dirty="0" smtClean="0"/>
              <a:t> to EU”?</a:t>
            </a:r>
          </a:p>
          <a:p>
            <a:pPr>
              <a:buNone/>
            </a:pP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wars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Sweden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Seven</a:t>
            </a:r>
            <a:r>
              <a:rPr lang="nb-NO" dirty="0" smtClean="0"/>
              <a:t> </a:t>
            </a:r>
            <a:r>
              <a:rPr lang="nb-NO" dirty="0" err="1" smtClean="0"/>
              <a:t>Years</a:t>
            </a:r>
            <a:r>
              <a:rPr lang="nb-NO" dirty="0" smtClean="0"/>
              <a:t> </a:t>
            </a:r>
            <a:r>
              <a:rPr lang="nb-NO" dirty="0" err="1" smtClean="0"/>
              <a:t>War</a:t>
            </a:r>
            <a:r>
              <a:rPr lang="nb-NO" dirty="0" smtClean="0"/>
              <a:t> 1563-70</a:t>
            </a:r>
          </a:p>
          <a:p>
            <a:r>
              <a:rPr lang="nb-NO" dirty="0" smtClean="0"/>
              <a:t>The Kalmar </a:t>
            </a:r>
            <a:r>
              <a:rPr lang="nb-NO" dirty="0" err="1" smtClean="0"/>
              <a:t>War</a:t>
            </a:r>
            <a:r>
              <a:rPr lang="nb-NO" dirty="0" smtClean="0"/>
              <a:t> 1611-13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Hannibal</a:t>
            </a:r>
            <a:r>
              <a:rPr lang="nb-NO" dirty="0" smtClean="0"/>
              <a:t> </a:t>
            </a:r>
            <a:r>
              <a:rPr lang="nb-NO" dirty="0" err="1" smtClean="0"/>
              <a:t>Feud</a:t>
            </a:r>
            <a:r>
              <a:rPr lang="nb-NO" dirty="0" smtClean="0"/>
              <a:t> 1643-45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Revenge</a:t>
            </a:r>
            <a:r>
              <a:rPr lang="nb-NO" dirty="0" smtClean="0"/>
              <a:t> </a:t>
            </a:r>
            <a:r>
              <a:rPr lang="nb-NO" dirty="0" err="1" smtClean="0"/>
              <a:t>War</a:t>
            </a:r>
            <a:r>
              <a:rPr lang="nb-NO" dirty="0" smtClean="0"/>
              <a:t> 1657-60</a:t>
            </a:r>
          </a:p>
          <a:p>
            <a:r>
              <a:rPr lang="nb-NO" dirty="0" smtClean="0"/>
              <a:t>The Great Nordic </a:t>
            </a:r>
            <a:r>
              <a:rPr lang="nb-NO" dirty="0" err="1" smtClean="0"/>
              <a:t>War</a:t>
            </a:r>
            <a:r>
              <a:rPr lang="nb-NO" dirty="0" smtClean="0"/>
              <a:t> 1700-21</a:t>
            </a:r>
          </a:p>
          <a:p>
            <a:pPr>
              <a:buNone/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 smtClean="0"/>
              <a:t>Royal </a:t>
            </a:r>
            <a:r>
              <a:rPr lang="nb-NO" sz="5400" dirty="0" err="1" smtClean="0"/>
              <a:t>autocracy</a:t>
            </a:r>
            <a:r>
              <a:rPr lang="nb-NO" sz="5400" dirty="0" smtClean="0"/>
              <a:t> 1660-1814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All </a:t>
            </a:r>
            <a:r>
              <a:rPr lang="nb-NO" dirty="0" err="1" smtClean="0"/>
              <a:t>power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king</a:t>
            </a:r>
            <a:r>
              <a:rPr lang="nb-NO" dirty="0" smtClean="0"/>
              <a:t>. The </a:t>
            </a:r>
            <a:r>
              <a:rPr lang="nb-NO" dirty="0" err="1" smtClean="0"/>
              <a:t>aristocracy</a:t>
            </a:r>
            <a:r>
              <a:rPr lang="nb-NO" dirty="0" smtClean="0"/>
              <a:t> </a:t>
            </a:r>
            <a:r>
              <a:rPr lang="nb-NO" dirty="0" err="1" smtClean="0"/>
              <a:t>deprived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privileges</a:t>
            </a:r>
            <a:r>
              <a:rPr lang="nb-NO" dirty="0" smtClean="0"/>
              <a:t> </a:t>
            </a:r>
          </a:p>
          <a:p>
            <a:r>
              <a:rPr lang="nb-NO" dirty="0" smtClean="0"/>
              <a:t>Administrative reform: </a:t>
            </a:r>
            <a:r>
              <a:rPr lang="nb-NO" dirty="0" err="1" smtClean="0"/>
              <a:t>Fief</a:t>
            </a:r>
            <a:r>
              <a:rPr lang="nb-NO" dirty="0" smtClean="0"/>
              <a:t> system </a:t>
            </a:r>
            <a:r>
              <a:rPr lang="nb-NO" dirty="0" err="1" smtClean="0"/>
              <a:t>replaced</a:t>
            </a:r>
            <a:r>
              <a:rPr lang="nb-NO" dirty="0" smtClean="0"/>
              <a:t> by </a:t>
            </a:r>
            <a:r>
              <a:rPr lang="nb-NO" dirty="0" err="1" smtClean="0"/>
              <a:t>professional</a:t>
            </a:r>
            <a:r>
              <a:rPr lang="nb-NO" dirty="0" smtClean="0"/>
              <a:t> </a:t>
            </a:r>
            <a:r>
              <a:rPr lang="nb-NO" dirty="0" err="1" smtClean="0"/>
              <a:t>royal</a:t>
            </a:r>
            <a:r>
              <a:rPr lang="nb-NO" dirty="0" smtClean="0"/>
              <a:t> </a:t>
            </a:r>
            <a:r>
              <a:rPr lang="nb-NO" dirty="0" err="1" smtClean="0"/>
              <a:t>bureaucracy</a:t>
            </a:r>
            <a:r>
              <a:rPr lang="nb-NO" dirty="0" smtClean="0"/>
              <a:t>.</a:t>
            </a:r>
          </a:p>
          <a:p>
            <a:r>
              <a:rPr lang="nb-NO" dirty="0" smtClean="0"/>
              <a:t>”The </a:t>
            </a:r>
            <a:r>
              <a:rPr lang="nb-NO" dirty="0" err="1" smtClean="0"/>
              <a:t>twin</a:t>
            </a:r>
            <a:r>
              <a:rPr lang="nb-NO" dirty="0" smtClean="0"/>
              <a:t> </a:t>
            </a:r>
            <a:r>
              <a:rPr lang="nb-NO" dirty="0" err="1" smtClean="0"/>
              <a:t>kingdoms</a:t>
            </a:r>
            <a:r>
              <a:rPr lang="nb-NO" dirty="0" smtClean="0"/>
              <a:t>”: </a:t>
            </a:r>
            <a:r>
              <a:rPr lang="nb-NO" dirty="0" err="1" smtClean="0"/>
              <a:t>Denmark</a:t>
            </a:r>
            <a:r>
              <a:rPr lang="nb-NO" dirty="0" smtClean="0"/>
              <a:t> and </a:t>
            </a:r>
            <a:r>
              <a:rPr lang="nb-NO" dirty="0" err="1" smtClean="0"/>
              <a:t>Norway</a:t>
            </a:r>
            <a:r>
              <a:rPr lang="nb-NO" dirty="0" smtClean="0"/>
              <a:t> =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state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historiefaget.dk/uploads/tx_cliopolaroidphotoflex/Frederik_3._Ukendt_kunster_og_aar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4087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 smtClean="0"/>
              <a:t>Danish </a:t>
            </a:r>
            <a:r>
              <a:rPr lang="nb-NO" sz="5400" dirty="0" err="1" smtClean="0"/>
              <a:t>cultural</a:t>
            </a:r>
            <a:r>
              <a:rPr lang="nb-NO" sz="5400" dirty="0" smtClean="0"/>
              <a:t> </a:t>
            </a:r>
            <a:r>
              <a:rPr lang="nb-NO" sz="5400" dirty="0" err="1" smtClean="0"/>
              <a:t>influence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Bible</a:t>
            </a:r>
            <a:r>
              <a:rPr lang="nb-NO" dirty="0" smtClean="0"/>
              <a:t> </a:t>
            </a:r>
            <a:r>
              <a:rPr lang="nb-NO" dirty="0" err="1" smtClean="0"/>
              <a:t>translated</a:t>
            </a:r>
            <a:r>
              <a:rPr lang="nb-NO" dirty="0" smtClean="0"/>
              <a:t> to Danish</a:t>
            </a:r>
          </a:p>
          <a:p>
            <a:r>
              <a:rPr lang="nb-NO" dirty="0" smtClean="0"/>
              <a:t>Danish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literary</a:t>
            </a:r>
            <a:r>
              <a:rPr lang="nb-NO" dirty="0" smtClean="0"/>
              <a:t> </a:t>
            </a:r>
            <a:r>
              <a:rPr lang="nb-NO" dirty="0" err="1" smtClean="0"/>
              <a:t>language</a:t>
            </a:r>
            <a:endParaRPr lang="nb-NO" dirty="0" smtClean="0"/>
          </a:p>
          <a:p>
            <a:r>
              <a:rPr lang="nb-NO" dirty="0" smtClean="0"/>
              <a:t>All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education</a:t>
            </a:r>
            <a:r>
              <a:rPr lang="nb-NO" dirty="0" smtClean="0"/>
              <a:t> in Danish</a:t>
            </a:r>
          </a:p>
          <a:p>
            <a:r>
              <a:rPr lang="nb-NO" dirty="0" smtClean="0"/>
              <a:t>Danish </a:t>
            </a:r>
            <a:r>
              <a:rPr lang="nb-NO" dirty="0" err="1" smtClean="0"/>
              <a:t>language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upper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 smtClean="0"/>
              <a:t>, </a:t>
            </a:r>
            <a:r>
              <a:rPr lang="nb-NO" dirty="0" err="1" smtClean="0"/>
              <a:t>Norwegian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common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historieboka.no/GetFile.aspx/images/EPII_ID/2560/EPIT_ID/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3285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 smtClean="0"/>
              <a:t>Danish </a:t>
            </a:r>
            <a:r>
              <a:rPr lang="nb-NO" sz="5400" dirty="0" err="1" smtClean="0"/>
              <a:t>cultural</a:t>
            </a:r>
            <a:r>
              <a:rPr lang="nb-NO" sz="5400" dirty="0" smtClean="0"/>
              <a:t> </a:t>
            </a:r>
            <a:r>
              <a:rPr lang="nb-NO" sz="5400" dirty="0" err="1" smtClean="0"/>
              <a:t>influence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Bible</a:t>
            </a:r>
            <a:r>
              <a:rPr lang="nb-NO" dirty="0" smtClean="0"/>
              <a:t> </a:t>
            </a:r>
            <a:r>
              <a:rPr lang="nb-NO" dirty="0" err="1" smtClean="0"/>
              <a:t>translated</a:t>
            </a:r>
            <a:r>
              <a:rPr lang="nb-NO" dirty="0" smtClean="0"/>
              <a:t> to Danish</a:t>
            </a:r>
          </a:p>
          <a:p>
            <a:r>
              <a:rPr lang="nb-NO" dirty="0" smtClean="0"/>
              <a:t>Danish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literary</a:t>
            </a:r>
            <a:r>
              <a:rPr lang="nb-NO" dirty="0" smtClean="0"/>
              <a:t> </a:t>
            </a:r>
            <a:r>
              <a:rPr lang="nb-NO" dirty="0" err="1" smtClean="0"/>
              <a:t>language</a:t>
            </a:r>
            <a:endParaRPr lang="nb-NO" dirty="0" smtClean="0"/>
          </a:p>
          <a:p>
            <a:r>
              <a:rPr lang="nb-NO" dirty="0" smtClean="0"/>
              <a:t>All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education</a:t>
            </a:r>
            <a:r>
              <a:rPr lang="nb-NO" dirty="0" smtClean="0"/>
              <a:t> in Danish</a:t>
            </a:r>
          </a:p>
          <a:p>
            <a:r>
              <a:rPr lang="nb-NO" dirty="0" smtClean="0"/>
              <a:t>Danish </a:t>
            </a:r>
            <a:r>
              <a:rPr lang="nb-NO" dirty="0" err="1" smtClean="0"/>
              <a:t>language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upper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 smtClean="0"/>
              <a:t>, </a:t>
            </a:r>
            <a:r>
              <a:rPr lang="nb-NO" dirty="0" err="1" smtClean="0"/>
              <a:t>Norwegian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common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Europe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652463"/>
            <a:ext cx="5715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1399"/>
            <a:ext cx="9144000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err="1" smtClean="0"/>
              <a:t>Prehistoric</a:t>
            </a:r>
            <a:r>
              <a:rPr lang="nb-NO" dirty="0" smtClean="0"/>
              <a:t> </a:t>
            </a:r>
            <a:r>
              <a:rPr lang="nb-NO" dirty="0" err="1" smtClean="0"/>
              <a:t>Norway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sz="3600" dirty="0" smtClean="0"/>
              <a:t>10 000 BC	Migration </a:t>
            </a:r>
            <a:r>
              <a:rPr lang="nb-NO" sz="3600" dirty="0" err="1" smtClean="0"/>
              <a:t>into</a:t>
            </a:r>
            <a:r>
              <a:rPr lang="nb-NO" sz="3600" dirty="0" smtClean="0"/>
              <a:t> </a:t>
            </a:r>
            <a:r>
              <a:rPr lang="nb-NO" sz="3600" dirty="0" err="1" smtClean="0"/>
              <a:t>Scandinavia</a:t>
            </a:r>
            <a:endParaRPr lang="nb-NO" sz="3600" dirty="0" smtClean="0"/>
          </a:p>
          <a:p>
            <a:pPr>
              <a:buNone/>
            </a:pPr>
            <a:r>
              <a:rPr lang="nb-NO" sz="3600" dirty="0" smtClean="0"/>
              <a:t>4000 BC		</a:t>
            </a:r>
            <a:r>
              <a:rPr lang="nb-NO" sz="3600" dirty="0" err="1" smtClean="0"/>
              <a:t>Agriculture</a:t>
            </a:r>
            <a:endParaRPr lang="nb-NO" sz="3600" dirty="0" smtClean="0"/>
          </a:p>
          <a:p>
            <a:pPr>
              <a:buNone/>
            </a:pPr>
            <a:r>
              <a:rPr lang="nb-NO" sz="3600" dirty="0" smtClean="0"/>
              <a:t>1800 BC		</a:t>
            </a:r>
            <a:r>
              <a:rPr lang="nb-NO" sz="3600" dirty="0" err="1" smtClean="0"/>
              <a:t>Bronze</a:t>
            </a:r>
            <a:endParaRPr lang="nb-NO" sz="3600" dirty="0" smtClean="0"/>
          </a:p>
          <a:p>
            <a:pPr>
              <a:buNone/>
            </a:pPr>
            <a:r>
              <a:rPr lang="nb-NO" sz="3600" dirty="0" smtClean="0"/>
              <a:t>500 BC		Iron</a:t>
            </a:r>
          </a:p>
          <a:p>
            <a:pPr>
              <a:buNone/>
            </a:pPr>
            <a:r>
              <a:rPr lang="nb-NO" sz="3600" dirty="0" smtClean="0"/>
              <a:t>	</a:t>
            </a:r>
            <a:endParaRPr lang="nb-N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200 AC: Runes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Carved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stone</a:t>
            </a:r>
            <a:endParaRPr lang="nb-NO" dirty="0" smtClean="0"/>
          </a:p>
          <a:p>
            <a:r>
              <a:rPr lang="nb-NO" dirty="0" err="1" smtClean="0"/>
              <a:t>Commemoration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persons and </a:t>
            </a:r>
            <a:r>
              <a:rPr lang="nb-NO" dirty="0" err="1" smtClean="0"/>
              <a:t>events</a:t>
            </a:r>
            <a:endParaRPr lang="nb-NO" dirty="0" smtClean="0"/>
          </a:p>
          <a:p>
            <a:r>
              <a:rPr lang="nb-NO" dirty="0" smtClean="0"/>
              <a:t>Not a </a:t>
            </a:r>
            <a:r>
              <a:rPr lang="nb-NO" dirty="0" err="1" smtClean="0"/>
              <a:t>written</a:t>
            </a:r>
            <a:r>
              <a:rPr lang="nb-NO" dirty="0" smtClean="0"/>
              <a:t> </a:t>
            </a:r>
            <a:r>
              <a:rPr lang="nb-NO" dirty="0" err="1" smtClean="0"/>
              <a:t>culture</a:t>
            </a:r>
            <a:r>
              <a:rPr lang="nb-NO" dirty="0" smtClean="0"/>
              <a:t> in </a:t>
            </a:r>
            <a:r>
              <a:rPr lang="nb-NO" dirty="0" err="1" smtClean="0"/>
              <a:t>Norway</a:t>
            </a:r>
            <a:r>
              <a:rPr lang="nb-NO" dirty="0" smtClean="0"/>
              <a:t> </a:t>
            </a:r>
            <a:r>
              <a:rPr lang="nb-NO" dirty="0" err="1" smtClean="0"/>
              <a:t>until</a:t>
            </a:r>
            <a:r>
              <a:rPr lang="nb-NO" dirty="0" smtClean="0"/>
              <a:t> 11th </a:t>
            </a:r>
            <a:r>
              <a:rPr lang="nb-NO" dirty="0" err="1" smtClean="0"/>
              <a:t>century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</a:t>
            </a:r>
          </a:p>
          <a:p>
            <a:pPr>
              <a:buNone/>
            </a:pPr>
            <a:r>
              <a:rPr lang="nb-NO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rik\Pictures\rune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6805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500 AC: </a:t>
            </a:r>
            <a:r>
              <a:rPr lang="nb-NO" dirty="0" err="1" smtClean="0"/>
              <a:t>Seagoing</a:t>
            </a:r>
            <a:r>
              <a:rPr lang="nb-NO" dirty="0" smtClean="0"/>
              <a:t> </a:t>
            </a:r>
            <a:r>
              <a:rPr lang="nb-NO" dirty="0" err="1" smtClean="0"/>
              <a:t>ships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Settlements </a:t>
            </a:r>
            <a:r>
              <a:rPr lang="nb-NO" dirty="0" err="1" smtClean="0"/>
              <a:t>mainly</a:t>
            </a:r>
            <a:r>
              <a:rPr lang="nb-NO" dirty="0" smtClean="0"/>
              <a:t> </a:t>
            </a:r>
            <a:r>
              <a:rPr lang="nb-NO" dirty="0" err="1" smtClean="0"/>
              <a:t>along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coast</a:t>
            </a:r>
            <a:endParaRPr lang="nb-NO" dirty="0" smtClean="0"/>
          </a:p>
          <a:p>
            <a:r>
              <a:rPr lang="nb-NO" dirty="0" err="1" smtClean="0"/>
              <a:t>Ships</a:t>
            </a:r>
            <a:r>
              <a:rPr lang="nb-NO" dirty="0" smtClean="0"/>
              <a:t> used for </a:t>
            </a:r>
            <a:r>
              <a:rPr lang="nb-NO" dirty="0" err="1" smtClean="0"/>
              <a:t>fishing</a:t>
            </a:r>
            <a:r>
              <a:rPr lang="nb-NO" dirty="0" smtClean="0"/>
              <a:t>, transport and trade</a:t>
            </a:r>
          </a:p>
          <a:p>
            <a:r>
              <a:rPr lang="nb-NO" dirty="0" smtClean="0"/>
              <a:t>”</a:t>
            </a:r>
            <a:r>
              <a:rPr lang="nb-NO" dirty="0" err="1" smtClean="0"/>
              <a:t>Norway</a:t>
            </a:r>
            <a:r>
              <a:rPr lang="nb-NO" dirty="0" smtClean="0"/>
              <a:t>”- ”</a:t>
            </a:r>
            <a:r>
              <a:rPr lang="nb-NO" dirty="0" err="1" smtClean="0"/>
              <a:t>Norwegen</a:t>
            </a:r>
            <a:r>
              <a:rPr lang="nb-NO" dirty="0" smtClean="0"/>
              <a:t>”- ”</a:t>
            </a:r>
            <a:r>
              <a:rPr lang="nb-NO" dirty="0" err="1" smtClean="0"/>
              <a:t>Norvège</a:t>
            </a:r>
            <a:r>
              <a:rPr lang="nb-NO" dirty="0" smtClean="0"/>
              <a:t>” = The </a:t>
            </a:r>
            <a:r>
              <a:rPr lang="nb-NO" dirty="0" err="1" smtClean="0"/>
              <a:t>way</a:t>
            </a:r>
            <a:r>
              <a:rPr lang="nb-NO" dirty="0" smtClean="0"/>
              <a:t> </a:t>
            </a:r>
            <a:r>
              <a:rPr lang="nb-NO" dirty="0" err="1" smtClean="0"/>
              <a:t>north</a:t>
            </a:r>
            <a:endParaRPr lang="nb-NO" dirty="0" smtClean="0"/>
          </a:p>
          <a:p>
            <a:r>
              <a:rPr lang="nb-NO" dirty="0" smtClean="0"/>
              <a:t>Maritime </a:t>
            </a:r>
            <a:r>
              <a:rPr lang="nb-NO" dirty="0" err="1" smtClean="0"/>
              <a:t>traditions</a:t>
            </a:r>
            <a:r>
              <a:rPr lang="nb-NO" dirty="0" smtClean="0"/>
              <a:t> </a:t>
            </a:r>
            <a:r>
              <a:rPr lang="nb-NO" dirty="0" err="1" smtClean="0"/>
              <a:t>essensial</a:t>
            </a:r>
            <a:r>
              <a:rPr lang="nb-NO" dirty="0" smtClean="0"/>
              <a:t> in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culture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Gråto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19652</TotalTime>
  <Words>825</Words>
  <Application>Microsoft Office PowerPoint</Application>
  <PresentationFormat>On-screen Show (4:3)</PresentationFormat>
  <Paragraphs>176</Paragraphs>
  <Slides>49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Office-tema</vt:lpstr>
      <vt:lpstr>Norwegian history I </vt:lpstr>
      <vt:lpstr>Europe</vt:lpstr>
      <vt:lpstr>Norway’s natural resources</vt:lpstr>
      <vt:lpstr>Future challenges</vt:lpstr>
      <vt:lpstr>Europe</vt:lpstr>
      <vt:lpstr>Prehistoric Norway</vt:lpstr>
      <vt:lpstr> 200 AC: Runes </vt:lpstr>
      <vt:lpstr>PowerPoint Presentation</vt:lpstr>
      <vt:lpstr>500 AC: Seagoing ships</vt:lpstr>
      <vt:lpstr>The Oseberg ship</vt:lpstr>
      <vt:lpstr>PowerPoint Presentation</vt:lpstr>
      <vt:lpstr>300-500 AC: Migration period</vt:lpstr>
      <vt:lpstr>Pre-state institutions</vt:lpstr>
      <vt:lpstr>PowerPoint Presentation</vt:lpstr>
      <vt:lpstr>Pre-state institutions</vt:lpstr>
      <vt:lpstr>The Viking Age</vt:lpstr>
      <vt:lpstr>Viking campaigns and settlements</vt:lpstr>
      <vt:lpstr>PowerPoint Presentation</vt:lpstr>
      <vt:lpstr>What caused the expansions?</vt:lpstr>
      <vt:lpstr>Viking trade</vt:lpstr>
      <vt:lpstr>Viking age legacy</vt:lpstr>
      <vt:lpstr>St. Olav, the reforming figure  king 1015-1030</vt:lpstr>
      <vt:lpstr>PowerPoint Presentation</vt:lpstr>
      <vt:lpstr>1030-1130: Consolidation of Norwegian kingdom</vt:lpstr>
      <vt:lpstr>1130-1240: Civil wars</vt:lpstr>
      <vt:lpstr>Authority contest between Monarchy and Church</vt:lpstr>
      <vt:lpstr>PowerPoint Presentation</vt:lpstr>
      <vt:lpstr>Monarch versus archbishop</vt:lpstr>
      <vt:lpstr>Culmination of the medieval kingdom </vt:lpstr>
      <vt:lpstr>Social conditions</vt:lpstr>
      <vt:lpstr>Chivalric culture</vt:lpstr>
      <vt:lpstr>Snorre Sturlasson</vt:lpstr>
      <vt:lpstr>Black death and economic crisis</vt:lpstr>
      <vt:lpstr>PowerPoint Presentation</vt:lpstr>
      <vt:lpstr>PowerPoint Presentation</vt:lpstr>
      <vt:lpstr>From national independence to subordination under Denmark</vt:lpstr>
      <vt:lpstr>PowerPoint Presentation</vt:lpstr>
      <vt:lpstr>PowerPoint Presentation</vt:lpstr>
      <vt:lpstr>PowerPoint Presentation</vt:lpstr>
      <vt:lpstr>Economic setback 1350-1500</vt:lpstr>
      <vt:lpstr>Economic growth after 1500</vt:lpstr>
      <vt:lpstr>Population development</vt:lpstr>
      <vt:lpstr>From 1537: Danish rule</vt:lpstr>
      <vt:lpstr>The wars with Sweden</vt:lpstr>
      <vt:lpstr>Royal autocracy 1660-1814</vt:lpstr>
      <vt:lpstr>PowerPoint Presentation</vt:lpstr>
      <vt:lpstr>Danish cultural influence</vt:lpstr>
      <vt:lpstr>PowerPoint Presentation</vt:lpstr>
      <vt:lpstr>Danish cultural influence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Erik Krogstad</dc:creator>
  <cp:lastModifiedBy>Marit Ruud Mcghie</cp:lastModifiedBy>
  <cp:revision>1084</cp:revision>
  <dcterms:created xsi:type="dcterms:W3CDTF">2012-08-18T11:14:21Z</dcterms:created>
  <dcterms:modified xsi:type="dcterms:W3CDTF">2017-08-21T11:37:51Z</dcterms:modified>
</cp:coreProperties>
</file>