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41" r:id="rId2"/>
    <p:sldId id="262" r:id="rId3"/>
    <p:sldId id="263" r:id="rId4"/>
    <p:sldId id="342" r:id="rId5"/>
    <p:sldId id="264" r:id="rId6"/>
    <p:sldId id="256" r:id="rId7"/>
    <p:sldId id="298" r:id="rId8"/>
    <p:sldId id="322" r:id="rId9"/>
    <p:sldId id="319" r:id="rId10"/>
    <p:sldId id="320" r:id="rId11"/>
    <p:sldId id="321" r:id="rId12"/>
    <p:sldId id="325" r:id="rId13"/>
    <p:sldId id="330" r:id="rId14"/>
    <p:sldId id="331" r:id="rId15"/>
    <p:sldId id="299" r:id="rId16"/>
    <p:sldId id="300" r:id="rId17"/>
    <p:sldId id="326" r:id="rId18"/>
    <p:sldId id="328" r:id="rId19"/>
    <p:sldId id="329" r:id="rId20"/>
    <p:sldId id="358" r:id="rId21"/>
    <p:sldId id="301" r:id="rId22"/>
    <p:sldId id="361" r:id="rId23"/>
    <p:sldId id="302" r:id="rId24"/>
    <p:sldId id="304" r:id="rId25"/>
    <p:sldId id="359" r:id="rId26"/>
    <p:sldId id="360" r:id="rId27"/>
    <p:sldId id="305" r:id="rId28"/>
    <p:sldId id="334" r:id="rId29"/>
    <p:sldId id="307" r:id="rId30"/>
    <p:sldId id="366" r:id="rId31"/>
    <p:sldId id="362" r:id="rId32"/>
    <p:sldId id="365" r:id="rId33"/>
    <p:sldId id="309" r:id="rId34"/>
    <p:sldId id="363" r:id="rId35"/>
    <p:sldId id="364" r:id="rId36"/>
    <p:sldId id="357" r:id="rId37"/>
    <p:sldId id="339" r:id="rId38"/>
    <p:sldId id="336" r:id="rId39"/>
    <p:sldId id="356" r:id="rId40"/>
    <p:sldId id="340" r:id="rId41"/>
    <p:sldId id="343" r:id="rId42"/>
    <p:sldId id="284" r:id="rId43"/>
    <p:sldId id="352" r:id="rId44"/>
    <p:sldId id="297" r:id="rId4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AC7C0-E15A-4FA8-82BC-FDFEF5822C94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B9433-FA6D-4C59-B4A0-5B789CA54D1C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9B78-96F1-48FF-B57F-EDCCD3DF4E5F}" type="datetimeFigureOut">
              <a:rPr lang="nb-NO" smtClean="0"/>
              <a:pPr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34FD-08CD-4184-B6F4-0CCA7EDCDE04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lokalhistoriewiki.no/index.php/Fil:Eidsvollsforsamlingen_1814_Oscar_Wergeland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docid=dL4jJVY0cTRxmM&amp;tbnid=RFF2ANF7hMFm6M:&amp;ved=0CAgQjRwwAA&amp;url=http://stemdlf.no/node/4396&amp;ei=T74gUq3oK4rm4wSKuICIAg&amp;psig=AFQjCNF0agJsPIuiC_jTRMDUMZYhNINGGg&amp;ust=137796398382363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lokalhistoriewiki.no/index.php/Fil:Eidsvollsforsamlingen_1814_Oscar_Wergeland.jpg" TargetMode="Externa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       </a:t>
            </a:r>
            <a:br>
              <a:rPr lang="nb-NO" dirty="0" smtClean="0"/>
            </a:b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history</a:t>
            </a:r>
            <a:r>
              <a:rPr lang="nb-NO" dirty="0" smtClean="0"/>
              <a:t> 2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sz="2400" dirty="0" smtClean="0"/>
              <a:t>       </a:t>
            </a:r>
            <a:endParaRPr lang="nb-NO" sz="2400" dirty="0"/>
          </a:p>
        </p:txBody>
      </p:sp>
      <p:pic>
        <p:nvPicPr>
          <p:cNvPr id="1026" name="Picture 2" descr="http://lokalhistoriewiki.no/images/thumb/Eidsvollsforsamlingen_1814_Oscar_Wergeland.jpg/350px-Eidsvollsforsamlingen_1814_Oscar_Werge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1340768"/>
            <a:ext cx="619268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lvl="3">
              <a:buNone/>
            </a:pPr>
            <a:r>
              <a:rPr lang="nb-NO" dirty="0" smtClean="0"/>
              <a:t>			</a:t>
            </a:r>
            <a:r>
              <a:rPr lang="nb-NO" sz="3200" dirty="0" smtClean="0"/>
              <a:t>Asbjørnsen &amp; Moe</a:t>
            </a:r>
            <a:endParaRPr lang="nb-NO" sz="3200" dirty="0"/>
          </a:p>
        </p:txBody>
      </p:sp>
      <p:pic>
        <p:nvPicPr>
          <p:cNvPr id="58370" name="Picture 2" descr="http://ubok.no/media/forfattere/a_og_m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91276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>
              <a:buNone/>
            </a:pPr>
            <a:r>
              <a:rPr lang="nb-NO" dirty="0" smtClean="0"/>
              <a:t>			    Ludvig M. </a:t>
            </a:r>
            <a:r>
              <a:rPr lang="nb-NO" dirty="0" err="1" smtClean="0"/>
              <a:t>Lindeman</a:t>
            </a:r>
            <a:endParaRPr lang="nb-NO" dirty="0"/>
          </a:p>
        </p:txBody>
      </p:sp>
      <p:pic>
        <p:nvPicPr>
          <p:cNvPr id="59394" name="Picture 2" descr="http://www.ballade.no/wp-content/uploads/2014/06/2784_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80720" cy="4680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The ”</a:t>
            </a:r>
            <a:r>
              <a:rPr lang="nb-NO" dirty="0" err="1" smtClean="0"/>
              <a:t>Embedsmenn</a:t>
            </a:r>
            <a:r>
              <a:rPr lang="nb-NO" dirty="0" smtClean="0"/>
              <a:t> </a:t>
            </a:r>
            <a:r>
              <a:rPr lang="nb-NO" dirty="0" err="1" smtClean="0"/>
              <a:t>era</a:t>
            </a:r>
            <a:r>
              <a:rPr lang="nb-NO" dirty="0" smtClean="0"/>
              <a:t>” 1814-84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A </a:t>
            </a:r>
            <a:r>
              <a:rPr lang="nb-NO" dirty="0" err="1" smtClean="0"/>
              <a:t>privileged</a:t>
            </a:r>
            <a:r>
              <a:rPr lang="nb-NO" dirty="0" smtClean="0"/>
              <a:t> </a:t>
            </a:r>
            <a:r>
              <a:rPr lang="nb-NO" dirty="0" err="1" smtClean="0"/>
              <a:t>bureaucratic</a:t>
            </a:r>
            <a:r>
              <a:rPr lang="nb-NO" dirty="0" smtClean="0"/>
              <a:t> elite</a:t>
            </a:r>
          </a:p>
          <a:p>
            <a:r>
              <a:rPr lang="nb-NO" dirty="0" smtClean="0"/>
              <a:t>The farmers </a:t>
            </a:r>
            <a:r>
              <a:rPr lang="nb-NO" dirty="0" err="1" smtClean="0"/>
              <a:t>enter</a:t>
            </a:r>
            <a:r>
              <a:rPr lang="nb-NO" dirty="0" smtClean="0"/>
              <a:t> </a:t>
            </a:r>
            <a:r>
              <a:rPr lang="nb-NO" dirty="0" err="1" smtClean="0"/>
              <a:t>politics</a:t>
            </a:r>
            <a:endParaRPr lang="nb-NO" dirty="0" smtClean="0"/>
          </a:p>
          <a:p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government</a:t>
            </a:r>
            <a:r>
              <a:rPr lang="nb-NO" dirty="0" smtClean="0"/>
              <a:t> </a:t>
            </a:r>
            <a:r>
              <a:rPr lang="nb-NO" dirty="0" err="1" smtClean="0"/>
              <a:t>act</a:t>
            </a:r>
            <a:r>
              <a:rPr lang="nb-NO" dirty="0" smtClean="0"/>
              <a:t> 1837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great</a:t>
            </a:r>
            <a:r>
              <a:rPr lang="nb-NO" dirty="0" smtClean="0"/>
              <a:t> </a:t>
            </a:r>
            <a:r>
              <a:rPr lang="nb-NO" dirty="0" err="1" smtClean="0"/>
              <a:t>transitions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Commercial </a:t>
            </a:r>
            <a:r>
              <a:rPr lang="nb-NO" dirty="0" err="1" smtClean="0"/>
              <a:t>farming</a:t>
            </a:r>
            <a:r>
              <a:rPr lang="nb-NO" dirty="0" smtClean="0"/>
              <a:t>,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industries</a:t>
            </a:r>
            <a:r>
              <a:rPr lang="nb-NO" dirty="0" smtClean="0"/>
              <a:t>, </a:t>
            </a:r>
            <a:r>
              <a:rPr lang="nb-NO" dirty="0" err="1" smtClean="0"/>
              <a:t>migration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towns</a:t>
            </a:r>
            <a:endParaRPr lang="nb-NO" dirty="0" smtClean="0"/>
          </a:p>
          <a:p>
            <a:r>
              <a:rPr lang="nb-NO" dirty="0" smtClean="0"/>
              <a:t>Stortinget: Farmers and urban </a:t>
            </a:r>
            <a:r>
              <a:rPr lang="nb-NO" dirty="0" err="1" smtClean="0"/>
              <a:t>intellectuals</a:t>
            </a:r>
            <a:r>
              <a:rPr lang="nb-NO" dirty="0" smtClean="0"/>
              <a:t> </a:t>
            </a:r>
            <a:r>
              <a:rPr lang="nb-NO" dirty="0" err="1" smtClean="0"/>
              <a:t>join</a:t>
            </a:r>
            <a:r>
              <a:rPr lang="nb-NO" dirty="0" smtClean="0"/>
              <a:t> </a:t>
            </a:r>
            <a:r>
              <a:rPr lang="nb-NO" dirty="0" err="1" smtClean="0"/>
              <a:t>forces</a:t>
            </a:r>
            <a:r>
              <a:rPr lang="nb-NO" dirty="0" smtClean="0"/>
              <a:t>. </a:t>
            </a:r>
          </a:p>
          <a:p>
            <a:r>
              <a:rPr lang="nb-NO" dirty="0" smtClean="0"/>
              <a:t>”Venstre </a:t>
            </a:r>
            <a:r>
              <a:rPr lang="nb-NO" dirty="0" err="1" smtClean="0"/>
              <a:t>alliance</a:t>
            </a:r>
            <a:r>
              <a:rPr lang="nb-NO" dirty="0" smtClean="0"/>
              <a:t>”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conservative</a:t>
            </a:r>
            <a:r>
              <a:rPr lang="nb-NO" dirty="0" smtClean="0"/>
              <a:t> establishment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”Venstre” </a:t>
            </a:r>
            <a:r>
              <a:rPr lang="nb-NO" dirty="0" err="1" smtClean="0"/>
              <a:t>alliance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None/>
            </a:pPr>
            <a:r>
              <a:rPr lang="nb-NO" sz="2800" dirty="0" smtClean="0"/>
              <a:t>		   Sverdrup</a:t>
            </a:r>
          </a:p>
          <a:p>
            <a:pPr lvl="1">
              <a:buNone/>
            </a:pP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10" name="Plassholder for innhold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nb-NO" sz="2800" dirty="0" smtClean="0"/>
              <a:t>		      </a:t>
            </a:r>
            <a:r>
              <a:rPr lang="nb-NO" sz="2800" dirty="0" err="1" smtClean="0"/>
              <a:t>Jaabæk</a:t>
            </a:r>
            <a:endParaRPr lang="nb-NO" sz="2800" dirty="0"/>
          </a:p>
        </p:txBody>
      </p:sp>
      <p:pic>
        <p:nvPicPr>
          <p:cNvPr id="26626" name="Picture 2" descr="Johan Sverdru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2476500" cy="3352800"/>
          </a:xfrm>
          <a:prstGeom prst="rect">
            <a:avLst/>
          </a:prstGeom>
          <a:noFill/>
        </p:spPr>
      </p:pic>
      <p:pic>
        <p:nvPicPr>
          <p:cNvPr id="26628" name="Picture 4" descr="http://dlf.info/webfm_send/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20888"/>
            <a:ext cx="280831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Concervative</a:t>
            </a:r>
            <a:r>
              <a:rPr lang="nb-NO" dirty="0" smtClean="0"/>
              <a:t> </a:t>
            </a:r>
            <a:r>
              <a:rPr lang="nb-NO" dirty="0" err="1" smtClean="0"/>
              <a:t>leaders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nb-NO" sz="2800" dirty="0" smtClean="0"/>
              <a:t>		        Stang</a:t>
            </a:r>
            <a:endParaRPr lang="nb-NO" sz="28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		Schweigaard</a:t>
            </a:r>
            <a:endParaRPr lang="nb-NO" dirty="0"/>
          </a:p>
        </p:txBody>
      </p:sp>
      <p:pic>
        <p:nvPicPr>
          <p:cNvPr id="66562" name="Picture 2" descr="http://thumbnail.myheritageimages.com/623/061/137623061/501/501481_798699371473f0dtd245g0_D_327x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3114675" cy="4392488"/>
          </a:xfrm>
          <a:prstGeom prst="rect">
            <a:avLst/>
          </a:prstGeom>
          <a:noFill/>
        </p:spPr>
      </p:pic>
      <p:pic>
        <p:nvPicPr>
          <p:cNvPr id="66564" name="Picture 4" descr="http://bulmeurt.uib.no:8080/retorikk/media/bilde/bilde4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266429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dirty="0" smtClean="0"/>
              <a:t/>
            </a:r>
            <a:br>
              <a:rPr lang="nb-NO" sz="4800" dirty="0" smtClean="0"/>
            </a:br>
            <a:r>
              <a:rPr lang="nb-NO" sz="4800" dirty="0" smtClean="0"/>
              <a:t>1870’s and 80’s: Liberal Venstre overturn </a:t>
            </a:r>
            <a:r>
              <a:rPr lang="nb-NO" sz="4800" dirty="0" err="1" smtClean="0"/>
              <a:t>conservative</a:t>
            </a:r>
            <a:r>
              <a:rPr lang="nb-NO" sz="4800" dirty="0" smtClean="0"/>
              <a:t> </a:t>
            </a:r>
            <a:r>
              <a:rPr lang="nb-NO" sz="4800" dirty="0" err="1" smtClean="0"/>
              <a:t>hegemony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137323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battles</a:t>
            </a:r>
            <a:r>
              <a:rPr lang="nb-NO" dirty="0" smtClean="0"/>
              <a:t> over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constitution</a:t>
            </a:r>
            <a:r>
              <a:rPr lang="nb-NO" dirty="0" smtClean="0"/>
              <a:t>:</a:t>
            </a:r>
          </a:p>
          <a:p>
            <a:r>
              <a:rPr lang="nb-NO" dirty="0" err="1" smtClean="0"/>
              <a:t>Annual</a:t>
            </a:r>
            <a:r>
              <a:rPr lang="nb-NO" dirty="0" smtClean="0"/>
              <a:t> Storting </a:t>
            </a:r>
            <a:r>
              <a:rPr lang="nb-NO" dirty="0" err="1" smtClean="0"/>
              <a:t>sessions</a:t>
            </a:r>
            <a:endParaRPr lang="nb-NO" dirty="0" smtClean="0"/>
          </a:p>
          <a:p>
            <a:r>
              <a:rPr lang="nb-NO" dirty="0" smtClean="0"/>
              <a:t>”All </a:t>
            </a:r>
            <a:r>
              <a:rPr lang="nb-NO" dirty="0" err="1" smtClean="0"/>
              <a:t>powers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meet</a:t>
            </a:r>
            <a:r>
              <a:rPr lang="nb-NO" dirty="0" smtClean="0"/>
              <a:t> in </a:t>
            </a:r>
            <a:r>
              <a:rPr lang="nb-NO" dirty="0" err="1" smtClean="0"/>
              <a:t>this</a:t>
            </a:r>
            <a:r>
              <a:rPr lang="nb-NO" dirty="0" smtClean="0"/>
              <a:t> hall…”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royal</a:t>
            </a:r>
            <a:r>
              <a:rPr lang="nb-NO" dirty="0" smtClean="0"/>
              <a:t> veto</a:t>
            </a:r>
          </a:p>
          <a:p>
            <a:r>
              <a:rPr lang="nb-NO" dirty="0" smtClean="0"/>
              <a:t>Venstre </a:t>
            </a:r>
            <a:r>
              <a:rPr lang="nb-NO" dirty="0" err="1" smtClean="0"/>
              <a:t>triumph</a:t>
            </a:r>
            <a:r>
              <a:rPr lang="nb-NO" dirty="0" smtClean="0"/>
              <a:t>: </a:t>
            </a:r>
            <a:r>
              <a:rPr lang="nb-NO" dirty="0" err="1" smtClean="0"/>
              <a:t>Parliamentarism</a:t>
            </a:r>
            <a:r>
              <a:rPr lang="nb-NO" dirty="0" smtClean="0"/>
              <a:t> 1884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dirty="0" smtClean="0"/>
              <a:t>1884: Eve </a:t>
            </a:r>
            <a:r>
              <a:rPr lang="nb-NO" sz="4800" dirty="0" err="1" smtClean="0"/>
              <a:t>of</a:t>
            </a:r>
            <a:r>
              <a:rPr lang="nb-NO" sz="4800" dirty="0" smtClean="0"/>
              <a:t> </a:t>
            </a:r>
            <a:r>
              <a:rPr lang="nb-NO" sz="4800" dirty="0" err="1" smtClean="0"/>
              <a:t>modern</a:t>
            </a:r>
            <a:r>
              <a:rPr lang="nb-NO" sz="4800" dirty="0" smtClean="0"/>
              <a:t> </a:t>
            </a:r>
            <a:r>
              <a:rPr lang="nb-NO" sz="4800" dirty="0" err="1" smtClean="0"/>
              <a:t>democracy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Parliamentarism</a:t>
            </a:r>
            <a:endParaRPr lang="nb-NO" dirty="0" smtClean="0"/>
          </a:p>
          <a:p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parties</a:t>
            </a:r>
            <a:r>
              <a:rPr lang="nb-NO" dirty="0" smtClean="0"/>
              <a:t>: Venstre, Høyre, Ap </a:t>
            </a:r>
          </a:p>
          <a:p>
            <a:r>
              <a:rPr lang="nb-NO" dirty="0" err="1" smtClean="0"/>
              <a:t>Newspapers</a:t>
            </a:r>
            <a:r>
              <a:rPr lang="nb-NO" dirty="0" smtClean="0"/>
              <a:t>, </a:t>
            </a:r>
            <a:r>
              <a:rPr lang="nb-NO" dirty="0" err="1" smtClean="0"/>
              <a:t>interest</a:t>
            </a:r>
            <a:r>
              <a:rPr lang="nb-NO" dirty="0" smtClean="0"/>
              <a:t> </a:t>
            </a:r>
            <a:r>
              <a:rPr lang="nb-NO" dirty="0" err="1" smtClean="0"/>
              <a:t>organisations</a:t>
            </a:r>
            <a:r>
              <a:rPr lang="nb-NO" dirty="0" smtClean="0"/>
              <a:t>, </a:t>
            </a:r>
            <a:r>
              <a:rPr lang="nb-NO" dirty="0" err="1" smtClean="0"/>
              <a:t>grassroot</a:t>
            </a:r>
            <a:r>
              <a:rPr lang="nb-NO" dirty="0" smtClean="0"/>
              <a:t> </a:t>
            </a:r>
            <a:r>
              <a:rPr lang="nb-NO" dirty="0" err="1" smtClean="0"/>
              <a:t>movements</a:t>
            </a:r>
            <a:endParaRPr lang="nb-NO" dirty="0" smtClean="0"/>
          </a:p>
          <a:p>
            <a:r>
              <a:rPr lang="nb-NO" dirty="0" smtClean="0"/>
              <a:t>Public </a:t>
            </a:r>
            <a:r>
              <a:rPr lang="nb-NO" dirty="0" err="1" smtClean="0"/>
              <a:t>debate</a:t>
            </a:r>
            <a:endParaRPr lang="nb-NO" dirty="0" smtClean="0"/>
          </a:p>
          <a:p>
            <a:r>
              <a:rPr lang="nb-NO" dirty="0" smtClean="0"/>
              <a:t>Ibsen, Bjørnson, Munch</a:t>
            </a:r>
          </a:p>
          <a:p>
            <a:r>
              <a:rPr lang="nb-NO" dirty="0" err="1" smtClean="0"/>
              <a:t>Womens</a:t>
            </a:r>
            <a:r>
              <a:rPr lang="nb-NO" dirty="0" smtClean="0"/>
              <a:t>’ rights</a:t>
            </a:r>
          </a:p>
          <a:p>
            <a:r>
              <a:rPr lang="nb-NO" dirty="0" smtClean="0"/>
              <a:t>Male </a:t>
            </a:r>
            <a:r>
              <a:rPr lang="nb-NO" dirty="0" err="1" smtClean="0"/>
              <a:t>suffrage</a:t>
            </a:r>
            <a:r>
              <a:rPr lang="nb-NO" dirty="0" smtClean="0"/>
              <a:t> 1898, </a:t>
            </a:r>
            <a:r>
              <a:rPr lang="nb-NO" dirty="0" err="1" smtClean="0"/>
              <a:t>female</a:t>
            </a:r>
            <a:r>
              <a:rPr lang="nb-NO" dirty="0" smtClean="0"/>
              <a:t> </a:t>
            </a:r>
            <a:r>
              <a:rPr lang="nb-NO" dirty="0" err="1" smtClean="0"/>
              <a:t>suffrage</a:t>
            </a:r>
            <a:r>
              <a:rPr lang="nb-NO" dirty="0" smtClean="0"/>
              <a:t> 1913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>
              <a:buNone/>
            </a:pPr>
            <a:r>
              <a:rPr lang="nb-NO" dirty="0" smtClean="0"/>
              <a:t>				Henrik Ibsen</a:t>
            </a:r>
            <a:endParaRPr lang="nb-NO" dirty="0"/>
          </a:p>
        </p:txBody>
      </p:sp>
      <p:pic>
        <p:nvPicPr>
          <p:cNvPr id="1026" name="Picture 2" descr="http://www.nyhetsspeilet.no/wp-content/uploads/2013/03/ibs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34481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	Bjørnstjerne Bjørnson</a:t>
            </a:r>
            <a:endParaRPr lang="nb-NO" sz="3200" dirty="0"/>
          </a:p>
        </p:txBody>
      </p:sp>
      <p:pic>
        <p:nvPicPr>
          <p:cNvPr id="60418" name="Picture 2" descr="http://www.maihaugen.no/Global/Aulestad/Bilder%20Aulestad/Bj%c3%b8rnstjerne%20Bj%c3%b8rnson/Portretter/Bj%c3%b8rnstjerne%20Bj%c3%b8rnson,%20Kristiania%20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62473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>
            <a:normAutofit fontScale="25000" lnSpcReduction="20000"/>
          </a:bodyPr>
          <a:lstStyle/>
          <a:p>
            <a:endParaRPr lang="nb-NO" dirty="0" smtClean="0"/>
          </a:p>
          <a:p>
            <a:r>
              <a:rPr lang="nb-NO" sz="3200" dirty="0" smtClean="0"/>
              <a:t>	               </a:t>
            </a:r>
            <a:r>
              <a:rPr lang="nb-NO" sz="12300" dirty="0" smtClean="0"/>
              <a:t>Edvard Munch</a:t>
            </a:r>
          </a:p>
          <a:p>
            <a:endParaRPr lang="nb-NO" dirty="0"/>
          </a:p>
        </p:txBody>
      </p:sp>
      <p:pic>
        <p:nvPicPr>
          <p:cNvPr id="63490" name="Picture 2" descr="https://media.snl.no/system/images/7732/standard_munch_edvard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104456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smtClean="0"/>
              <a:t>Final stages </a:t>
            </a:r>
            <a:r>
              <a:rPr lang="nb-NO" sz="4800" dirty="0" err="1" smtClean="0"/>
              <a:t>of</a:t>
            </a:r>
            <a:r>
              <a:rPr lang="nb-NO" sz="4800" dirty="0" smtClean="0"/>
              <a:t> </a:t>
            </a:r>
            <a:r>
              <a:rPr lang="nb-NO" sz="4800" dirty="0" err="1" smtClean="0"/>
              <a:t>the</a:t>
            </a:r>
            <a:r>
              <a:rPr lang="nb-NO" sz="4800" dirty="0" smtClean="0"/>
              <a:t> Danish union</a:t>
            </a:r>
            <a:endParaRPr lang="nb-NO" sz="48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Commerce and </a:t>
            </a:r>
            <a:r>
              <a:rPr lang="nb-NO" dirty="0" err="1" smtClean="0"/>
              <a:t>Enlightenment</a:t>
            </a:r>
            <a:r>
              <a:rPr lang="nb-NO" dirty="0" smtClean="0"/>
              <a:t> </a:t>
            </a:r>
            <a:r>
              <a:rPr lang="nb-NO" dirty="0" err="1" smtClean="0"/>
              <a:t>propel</a:t>
            </a:r>
            <a:r>
              <a:rPr lang="nb-NO" dirty="0" smtClean="0"/>
              <a:t>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for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institutions</a:t>
            </a:r>
            <a:endParaRPr lang="nb-NO" dirty="0" smtClean="0"/>
          </a:p>
          <a:p>
            <a:r>
              <a:rPr lang="nb-NO" dirty="0" err="1" smtClean="0"/>
              <a:t>Demands</a:t>
            </a:r>
            <a:r>
              <a:rPr lang="nb-NO" dirty="0" smtClean="0"/>
              <a:t> for </a:t>
            </a:r>
            <a:r>
              <a:rPr lang="nb-NO" dirty="0" err="1" smtClean="0"/>
              <a:t>national</a:t>
            </a:r>
            <a:r>
              <a:rPr lang="nb-NO" dirty="0" smtClean="0"/>
              <a:t> bank and </a:t>
            </a:r>
            <a:r>
              <a:rPr lang="nb-NO" dirty="0" err="1" smtClean="0"/>
              <a:t>university</a:t>
            </a:r>
            <a:endParaRPr lang="nb-NO" dirty="0" smtClean="0"/>
          </a:p>
          <a:p>
            <a:r>
              <a:rPr lang="nb-NO" dirty="0" smtClean="0"/>
              <a:t>1807: </a:t>
            </a:r>
            <a:r>
              <a:rPr lang="nb-NO" dirty="0" err="1" smtClean="0"/>
              <a:t>War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England </a:t>
            </a:r>
            <a:r>
              <a:rPr lang="nb-NO" dirty="0" err="1" smtClean="0"/>
              <a:t>causes</a:t>
            </a:r>
            <a:r>
              <a:rPr lang="nb-NO" dirty="0" smtClean="0"/>
              <a:t> </a:t>
            </a:r>
            <a:r>
              <a:rPr lang="nb-NO" dirty="0" err="1" smtClean="0"/>
              <a:t>isolation</a:t>
            </a:r>
            <a:r>
              <a:rPr lang="nb-NO" dirty="0" smtClean="0"/>
              <a:t> and </a:t>
            </a:r>
            <a:r>
              <a:rPr lang="nb-NO" dirty="0" err="1" smtClean="0"/>
              <a:t>collapse</a:t>
            </a:r>
            <a:r>
              <a:rPr lang="nb-NO" dirty="0" smtClean="0"/>
              <a:t> for </a:t>
            </a:r>
            <a:r>
              <a:rPr lang="nb-NO" dirty="0" err="1" smtClean="0"/>
              <a:t>Denmark/Norway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Denmark/Norway</a:t>
            </a:r>
            <a:r>
              <a:rPr lang="nb-NO" dirty="0" smtClean="0"/>
              <a:t> </a:t>
            </a:r>
            <a:r>
              <a:rPr lang="nb-NO" dirty="0" err="1" smtClean="0"/>
              <a:t>joins</a:t>
            </a:r>
            <a:r>
              <a:rPr lang="nb-NO" dirty="0" smtClean="0"/>
              <a:t> Napoleon</a:t>
            </a:r>
          </a:p>
          <a:p>
            <a:r>
              <a:rPr lang="nb-NO" dirty="0" smtClean="0"/>
              <a:t>Kiel </a:t>
            </a:r>
            <a:r>
              <a:rPr lang="nb-NO" dirty="0" err="1" smtClean="0"/>
              <a:t>Treaty</a:t>
            </a:r>
            <a:r>
              <a:rPr lang="nb-NO" dirty="0" smtClean="0"/>
              <a:t> </a:t>
            </a:r>
            <a:r>
              <a:rPr lang="nb-NO" dirty="0" err="1" smtClean="0"/>
              <a:t>January</a:t>
            </a:r>
            <a:r>
              <a:rPr lang="nb-NO" dirty="0" smtClean="0"/>
              <a:t> 1814: </a:t>
            </a:r>
            <a:r>
              <a:rPr lang="nb-NO" dirty="0" err="1" smtClean="0"/>
              <a:t>Denmark</a:t>
            </a:r>
            <a:r>
              <a:rPr lang="nb-NO" dirty="0" smtClean="0"/>
              <a:t> </a:t>
            </a:r>
            <a:r>
              <a:rPr lang="nb-NO" dirty="0" err="1" smtClean="0"/>
              <a:t>concedes</a:t>
            </a:r>
            <a:r>
              <a:rPr lang="nb-NO" dirty="0" smtClean="0"/>
              <a:t> </a:t>
            </a:r>
            <a:r>
              <a:rPr lang="nb-NO" dirty="0" err="1" smtClean="0"/>
              <a:t>Norway</a:t>
            </a:r>
            <a:r>
              <a:rPr lang="nb-NO" dirty="0" smtClean="0"/>
              <a:t> to </a:t>
            </a:r>
            <a:r>
              <a:rPr lang="nb-NO" dirty="0" err="1" smtClean="0"/>
              <a:t>Sweden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dirty="0" smtClean="0"/>
              <a:t>1884: Eve </a:t>
            </a:r>
            <a:r>
              <a:rPr lang="nb-NO" sz="4800" dirty="0" err="1" smtClean="0"/>
              <a:t>of</a:t>
            </a:r>
            <a:r>
              <a:rPr lang="nb-NO" sz="4800" dirty="0" smtClean="0"/>
              <a:t> </a:t>
            </a:r>
            <a:r>
              <a:rPr lang="nb-NO" sz="4800" dirty="0" err="1" smtClean="0"/>
              <a:t>modern</a:t>
            </a:r>
            <a:r>
              <a:rPr lang="nb-NO" sz="4800" dirty="0" smtClean="0"/>
              <a:t> </a:t>
            </a:r>
            <a:r>
              <a:rPr lang="nb-NO" sz="4800" dirty="0" err="1" smtClean="0"/>
              <a:t>democracy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Parliamentarism</a:t>
            </a:r>
            <a:endParaRPr lang="nb-NO" dirty="0" smtClean="0"/>
          </a:p>
          <a:p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parties</a:t>
            </a:r>
            <a:r>
              <a:rPr lang="nb-NO" dirty="0" smtClean="0"/>
              <a:t>: Venstre, Høyre, Ap </a:t>
            </a:r>
          </a:p>
          <a:p>
            <a:r>
              <a:rPr lang="nb-NO" dirty="0" err="1" smtClean="0"/>
              <a:t>Newspapers</a:t>
            </a:r>
            <a:r>
              <a:rPr lang="nb-NO" dirty="0" smtClean="0"/>
              <a:t>, </a:t>
            </a:r>
            <a:r>
              <a:rPr lang="nb-NO" dirty="0" err="1" smtClean="0"/>
              <a:t>interest</a:t>
            </a:r>
            <a:r>
              <a:rPr lang="nb-NO" dirty="0" smtClean="0"/>
              <a:t> </a:t>
            </a:r>
            <a:r>
              <a:rPr lang="nb-NO" dirty="0" err="1" smtClean="0"/>
              <a:t>organisations</a:t>
            </a:r>
            <a:r>
              <a:rPr lang="nb-NO" dirty="0" smtClean="0"/>
              <a:t>, </a:t>
            </a:r>
            <a:r>
              <a:rPr lang="nb-NO" dirty="0" err="1" smtClean="0"/>
              <a:t>grassroot</a:t>
            </a:r>
            <a:r>
              <a:rPr lang="nb-NO" dirty="0" smtClean="0"/>
              <a:t> </a:t>
            </a:r>
            <a:r>
              <a:rPr lang="nb-NO" dirty="0" err="1" smtClean="0"/>
              <a:t>movements</a:t>
            </a:r>
            <a:endParaRPr lang="nb-NO" dirty="0" smtClean="0"/>
          </a:p>
          <a:p>
            <a:r>
              <a:rPr lang="nb-NO" dirty="0" smtClean="0"/>
              <a:t>Public </a:t>
            </a:r>
            <a:r>
              <a:rPr lang="nb-NO" dirty="0" err="1" smtClean="0"/>
              <a:t>debate</a:t>
            </a:r>
            <a:endParaRPr lang="nb-NO" dirty="0" smtClean="0"/>
          </a:p>
          <a:p>
            <a:r>
              <a:rPr lang="nb-NO" dirty="0" smtClean="0"/>
              <a:t>Ibsen, Bjørnson, Munch</a:t>
            </a:r>
          </a:p>
          <a:p>
            <a:r>
              <a:rPr lang="nb-NO" dirty="0" err="1" smtClean="0"/>
              <a:t>Womens</a:t>
            </a:r>
            <a:r>
              <a:rPr lang="nb-NO" dirty="0" smtClean="0"/>
              <a:t>’ rights</a:t>
            </a:r>
          </a:p>
          <a:p>
            <a:r>
              <a:rPr lang="nb-NO" dirty="0" smtClean="0"/>
              <a:t>Male </a:t>
            </a:r>
            <a:r>
              <a:rPr lang="nb-NO" dirty="0" err="1" smtClean="0"/>
              <a:t>suffrage</a:t>
            </a:r>
            <a:r>
              <a:rPr lang="nb-NO" dirty="0" smtClean="0"/>
              <a:t> 1898, </a:t>
            </a:r>
            <a:r>
              <a:rPr lang="nb-NO" dirty="0" err="1" smtClean="0"/>
              <a:t>female</a:t>
            </a:r>
            <a:r>
              <a:rPr lang="nb-NO" dirty="0" smtClean="0"/>
              <a:t> </a:t>
            </a:r>
            <a:r>
              <a:rPr lang="nb-NO" dirty="0" err="1" smtClean="0"/>
              <a:t>suffrage</a:t>
            </a:r>
            <a:r>
              <a:rPr lang="nb-NO" dirty="0" smtClean="0"/>
              <a:t> 1913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dirty="0" smtClean="0"/>
              <a:t>Rush </a:t>
            </a:r>
            <a:r>
              <a:rPr lang="nb-NO" sz="4800" dirty="0" err="1" smtClean="0"/>
              <a:t>towards</a:t>
            </a:r>
            <a:r>
              <a:rPr lang="nb-NO" sz="4800" dirty="0" smtClean="0"/>
              <a:t> </a:t>
            </a:r>
            <a:r>
              <a:rPr lang="nb-NO" sz="4800" dirty="0" err="1" smtClean="0"/>
              <a:t>modernism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Modern</a:t>
            </a:r>
            <a:r>
              <a:rPr lang="nb-NO" dirty="0" smtClean="0"/>
              <a:t> </a:t>
            </a:r>
            <a:r>
              <a:rPr lang="nb-NO" dirty="0" err="1" smtClean="0"/>
              <a:t>industries</a:t>
            </a:r>
            <a:r>
              <a:rPr lang="nb-NO" dirty="0" smtClean="0"/>
              <a:t> from </a:t>
            </a:r>
            <a:r>
              <a:rPr lang="nb-NO" dirty="0" err="1" smtClean="0"/>
              <a:t>wood/fish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Norwegian</a:t>
            </a:r>
            <a:r>
              <a:rPr lang="nb-NO" dirty="0" smtClean="0"/>
              <a:t> shipping </a:t>
            </a:r>
          </a:p>
          <a:p>
            <a:r>
              <a:rPr lang="nb-NO" dirty="0" err="1" smtClean="0"/>
              <a:t>Modern</a:t>
            </a:r>
            <a:r>
              <a:rPr lang="nb-NO" dirty="0" smtClean="0"/>
              <a:t> </a:t>
            </a:r>
            <a:r>
              <a:rPr lang="nb-NO" dirty="0" err="1" smtClean="0"/>
              <a:t>infrastructure</a:t>
            </a:r>
            <a:r>
              <a:rPr lang="nb-NO" dirty="0" smtClean="0"/>
              <a:t>: Railways, </a:t>
            </a:r>
            <a:r>
              <a:rPr lang="nb-NO" dirty="0" err="1" smtClean="0"/>
              <a:t>roads</a:t>
            </a:r>
            <a:r>
              <a:rPr lang="nb-NO" dirty="0" smtClean="0"/>
              <a:t>, </a:t>
            </a:r>
            <a:r>
              <a:rPr lang="nb-NO" dirty="0" err="1" smtClean="0"/>
              <a:t>shiplines</a:t>
            </a:r>
            <a:endParaRPr lang="nb-NO" dirty="0" smtClean="0"/>
          </a:p>
          <a:p>
            <a:r>
              <a:rPr lang="nb-NO" dirty="0" smtClean="0"/>
              <a:t>Migration to USA</a:t>
            </a:r>
          </a:p>
          <a:p>
            <a:r>
              <a:rPr lang="nb-NO" dirty="0" smtClean="0"/>
              <a:t>Urban </a:t>
            </a:r>
            <a:r>
              <a:rPr lang="nb-NO" dirty="0" err="1" smtClean="0"/>
              <a:t>growth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err="1" smtClean="0"/>
              <a:t>Population</a:t>
            </a:r>
            <a:r>
              <a:rPr lang="nb-NO" sz="5400" dirty="0" smtClean="0"/>
              <a:t> </a:t>
            </a:r>
            <a:r>
              <a:rPr lang="nb-NO" sz="5400" dirty="0" err="1" smtClean="0"/>
              <a:t>development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 err="1" smtClean="0"/>
              <a:t>Year</a:t>
            </a:r>
            <a:r>
              <a:rPr lang="nb-NO" dirty="0" smtClean="0"/>
              <a:t> 		total		</a:t>
            </a:r>
            <a:r>
              <a:rPr lang="nb-NO" dirty="0" err="1" smtClean="0"/>
              <a:t>towns</a:t>
            </a:r>
            <a:r>
              <a:rPr lang="nb-NO" dirty="0" smtClean="0"/>
              <a:t>	</a:t>
            </a:r>
            <a:r>
              <a:rPr lang="nb-NO" dirty="0" err="1" smtClean="0"/>
              <a:t>country</a:t>
            </a:r>
            <a:r>
              <a:rPr lang="nb-NO" dirty="0" smtClean="0"/>
              <a:t> area</a:t>
            </a:r>
          </a:p>
          <a:p>
            <a:pPr>
              <a:buNone/>
            </a:pPr>
            <a:r>
              <a:rPr lang="nb-NO" dirty="0" smtClean="0"/>
              <a:t>1815		885 000	10%		90%	</a:t>
            </a:r>
          </a:p>
          <a:p>
            <a:pPr>
              <a:buNone/>
            </a:pPr>
            <a:r>
              <a:rPr lang="nb-NO" dirty="0" smtClean="0"/>
              <a:t>1855		1.5 mill	17%		83%  </a:t>
            </a:r>
          </a:p>
          <a:p>
            <a:pPr>
              <a:buNone/>
            </a:pPr>
            <a:r>
              <a:rPr lang="nb-NO" dirty="0" smtClean="0"/>
              <a:t>1890		2 mill		31%		69%</a:t>
            </a:r>
          </a:p>
          <a:p>
            <a:pPr>
              <a:buNone/>
            </a:pPr>
            <a:r>
              <a:rPr lang="nb-NO" dirty="0" smtClean="0"/>
              <a:t>1910		2.4 mill	39%		61%   </a:t>
            </a:r>
          </a:p>
          <a:p>
            <a:pPr>
              <a:buNone/>
            </a:pPr>
            <a:r>
              <a:rPr lang="nb-NO" dirty="0" smtClean="0"/>
              <a:t>1930		2.8 mill	47%		53%</a:t>
            </a:r>
          </a:p>
          <a:p>
            <a:pPr>
              <a:buNone/>
            </a:pPr>
            <a:r>
              <a:rPr lang="nb-NO" dirty="0" smtClean="0"/>
              <a:t>1970		3.8 mill	66%		34%</a:t>
            </a:r>
          </a:p>
          <a:p>
            <a:pPr>
              <a:buNone/>
            </a:pPr>
            <a:r>
              <a:rPr lang="nb-NO" dirty="0" smtClean="0"/>
              <a:t>2017</a:t>
            </a:r>
            <a:r>
              <a:rPr lang="nb-NO" dirty="0" smtClean="0"/>
              <a:t>		</a:t>
            </a:r>
            <a:r>
              <a:rPr lang="nb-NO" dirty="0" smtClean="0"/>
              <a:t>5,2 </a:t>
            </a:r>
            <a:r>
              <a:rPr lang="nb-NO" dirty="0" smtClean="0"/>
              <a:t>mill	</a:t>
            </a:r>
            <a:r>
              <a:rPr lang="nb-NO" dirty="0" smtClean="0"/>
              <a:t>81%</a:t>
            </a:r>
            <a:r>
              <a:rPr lang="nb-NO" dirty="0" smtClean="0"/>
              <a:t>		</a:t>
            </a:r>
            <a:r>
              <a:rPr lang="nb-NO" dirty="0" smtClean="0"/>
              <a:t>19</a:t>
            </a:r>
            <a:r>
              <a:rPr lang="nb-NO" dirty="0" smtClean="0"/>
              <a:t>%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Swedish</a:t>
            </a:r>
            <a:r>
              <a:rPr lang="nb-NO" dirty="0" smtClean="0"/>
              <a:t> union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Quest</a:t>
            </a:r>
            <a:r>
              <a:rPr lang="nb-NO" dirty="0" smtClean="0"/>
              <a:t> for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independence</a:t>
            </a:r>
            <a:endParaRPr lang="nb-NO" dirty="0" smtClean="0"/>
          </a:p>
          <a:p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demands</a:t>
            </a:r>
            <a:r>
              <a:rPr lang="nb-NO" dirty="0" smtClean="0"/>
              <a:t>: </a:t>
            </a:r>
          </a:p>
          <a:p>
            <a:pPr lvl="1"/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embassies/representations</a:t>
            </a:r>
            <a:r>
              <a:rPr lang="nb-NO" dirty="0" smtClean="0"/>
              <a:t> </a:t>
            </a:r>
            <a:r>
              <a:rPr lang="nb-NO" dirty="0" err="1" smtClean="0"/>
              <a:t>abroad</a:t>
            </a:r>
            <a:endParaRPr lang="nb-NO" dirty="0" smtClean="0"/>
          </a:p>
          <a:p>
            <a:pPr lvl="1"/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military</a:t>
            </a:r>
            <a:r>
              <a:rPr lang="nb-NO" dirty="0" smtClean="0"/>
              <a:t>,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flag</a:t>
            </a:r>
            <a:endParaRPr lang="nb-NO" dirty="0" smtClean="0"/>
          </a:p>
          <a:p>
            <a:r>
              <a:rPr lang="nb-NO" dirty="0" err="1" smtClean="0"/>
              <a:t>Norwegian</a:t>
            </a:r>
            <a:r>
              <a:rPr lang="nb-NO" dirty="0" smtClean="0"/>
              <a:t> and </a:t>
            </a:r>
            <a:r>
              <a:rPr lang="nb-NO" dirty="0" err="1" smtClean="0"/>
              <a:t>Swedish</a:t>
            </a:r>
            <a:r>
              <a:rPr lang="nb-NO" dirty="0" smtClean="0"/>
              <a:t> </a:t>
            </a:r>
            <a:r>
              <a:rPr lang="nb-NO" dirty="0" err="1" smtClean="0"/>
              <a:t>nationalism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labour</a:t>
            </a:r>
            <a:r>
              <a:rPr lang="nb-NO" dirty="0" smtClean="0"/>
              <a:t> </a:t>
            </a:r>
            <a:r>
              <a:rPr lang="nb-NO" dirty="0" err="1" smtClean="0"/>
              <a:t>movement</a:t>
            </a:r>
            <a:r>
              <a:rPr lang="nb-NO" dirty="0" smtClean="0"/>
              <a:t>: an </a:t>
            </a:r>
            <a:r>
              <a:rPr lang="nb-NO" dirty="0" smtClean="0"/>
              <a:t>anti </a:t>
            </a:r>
            <a:r>
              <a:rPr lang="nb-NO" dirty="0" err="1" smtClean="0"/>
              <a:t>nationalist</a:t>
            </a:r>
            <a:r>
              <a:rPr lang="nb-NO" dirty="0" smtClean="0"/>
              <a:t>, </a:t>
            </a:r>
            <a:r>
              <a:rPr lang="nb-NO" dirty="0" err="1" smtClean="0"/>
              <a:t>pacifist</a:t>
            </a:r>
            <a:r>
              <a:rPr lang="nb-NO" dirty="0" smtClean="0"/>
              <a:t> </a:t>
            </a:r>
            <a:r>
              <a:rPr lang="nb-NO" dirty="0" err="1" smtClean="0"/>
              <a:t>force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1905: National </a:t>
            </a:r>
            <a:r>
              <a:rPr lang="nb-NO" dirty="0" err="1" smtClean="0"/>
              <a:t>independence</a:t>
            </a:r>
            <a:r>
              <a:rPr lang="nb-NO" dirty="0" smtClean="0"/>
              <a:t> and </a:t>
            </a:r>
            <a:r>
              <a:rPr lang="nb-NO" dirty="0" err="1" smtClean="0"/>
              <a:t>modernization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Monarchy</a:t>
            </a:r>
            <a:r>
              <a:rPr lang="nb-NO" dirty="0" smtClean="0"/>
              <a:t> by </a:t>
            </a:r>
            <a:r>
              <a:rPr lang="nb-NO" dirty="0" err="1" smtClean="0"/>
              <a:t>popular</a:t>
            </a:r>
            <a:r>
              <a:rPr lang="nb-NO" dirty="0" smtClean="0"/>
              <a:t> </a:t>
            </a:r>
            <a:r>
              <a:rPr lang="nb-NO" dirty="0" err="1" smtClean="0"/>
              <a:t>vote</a:t>
            </a:r>
            <a:endParaRPr lang="nb-NO" dirty="0" smtClean="0"/>
          </a:p>
          <a:p>
            <a:r>
              <a:rPr lang="nb-NO" dirty="0" smtClean="0"/>
              <a:t>The link to England</a:t>
            </a:r>
          </a:p>
          <a:p>
            <a:r>
              <a:rPr lang="nb-NO" dirty="0" err="1" smtClean="0"/>
              <a:t>Neutralism</a:t>
            </a:r>
            <a:endParaRPr lang="nb-NO" dirty="0" smtClean="0"/>
          </a:p>
          <a:p>
            <a:r>
              <a:rPr lang="nb-NO" dirty="0" smtClean="0"/>
              <a:t>”The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r>
              <a:rPr lang="nb-NO" dirty="0" smtClean="0"/>
              <a:t>”</a:t>
            </a:r>
          </a:p>
          <a:p>
            <a:pPr lvl="1"/>
            <a:r>
              <a:rPr lang="nb-NO" dirty="0" smtClean="0"/>
              <a:t>New </a:t>
            </a:r>
            <a:r>
              <a:rPr lang="nb-NO" dirty="0" err="1" smtClean="0"/>
              <a:t>industrialism</a:t>
            </a:r>
            <a:r>
              <a:rPr lang="nb-NO" dirty="0" smtClean="0"/>
              <a:t>: Foreign </a:t>
            </a:r>
            <a:r>
              <a:rPr lang="nb-NO" dirty="0" err="1" smtClean="0"/>
              <a:t>investments</a:t>
            </a:r>
            <a:r>
              <a:rPr lang="nb-NO" dirty="0" smtClean="0"/>
              <a:t>, </a:t>
            </a:r>
            <a:r>
              <a:rPr lang="nb-NO" dirty="0" err="1" smtClean="0"/>
              <a:t>hydro</a:t>
            </a:r>
            <a:r>
              <a:rPr lang="nb-NO" dirty="0" smtClean="0"/>
              <a:t> </a:t>
            </a:r>
            <a:r>
              <a:rPr lang="nb-NO" dirty="0" err="1" smtClean="0"/>
              <a:t>electric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r>
              <a:rPr lang="nb-NO" dirty="0" smtClean="0"/>
              <a:t>, </a:t>
            </a:r>
            <a:r>
              <a:rPr lang="nb-NO" dirty="0" err="1" smtClean="0"/>
              <a:t>concession</a:t>
            </a:r>
            <a:r>
              <a:rPr lang="nb-NO" dirty="0" smtClean="0"/>
              <a:t> </a:t>
            </a:r>
            <a:r>
              <a:rPr lang="nb-NO" dirty="0" err="1" smtClean="0"/>
              <a:t>laws</a:t>
            </a:r>
            <a:r>
              <a:rPr lang="nb-NO" dirty="0" smtClean="0"/>
              <a:t>, </a:t>
            </a:r>
            <a:r>
              <a:rPr lang="nb-NO" dirty="0" err="1" smtClean="0"/>
              <a:t>chemical</a:t>
            </a:r>
            <a:r>
              <a:rPr lang="nb-NO" dirty="0" smtClean="0"/>
              <a:t> and </a:t>
            </a:r>
            <a:r>
              <a:rPr lang="nb-NO" dirty="0" err="1" smtClean="0"/>
              <a:t>metallurgical</a:t>
            </a:r>
            <a:r>
              <a:rPr lang="nb-NO" dirty="0" smtClean="0"/>
              <a:t> </a:t>
            </a:r>
            <a:r>
              <a:rPr lang="nb-NO" dirty="0" err="1" smtClean="0"/>
              <a:t>industries</a:t>
            </a:r>
            <a:r>
              <a:rPr lang="nb-NO" dirty="0" smtClean="0"/>
              <a:t>. The link to </a:t>
            </a:r>
            <a:r>
              <a:rPr lang="nb-NO" dirty="0" err="1" smtClean="0"/>
              <a:t>Germany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endParaRPr lang="nb-NO" dirty="0" smtClean="0"/>
          </a:p>
          <a:p>
            <a:r>
              <a:rPr lang="nb-NO" dirty="0" err="1" smtClean="0"/>
              <a:t>Setback</a:t>
            </a:r>
            <a:r>
              <a:rPr lang="nb-NO" dirty="0" smtClean="0"/>
              <a:t> during WW1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Vemork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r>
              <a:rPr lang="nb-NO" dirty="0" smtClean="0"/>
              <a:t> plant</a:t>
            </a:r>
            <a:br>
              <a:rPr lang="nb-NO" dirty="0" smtClean="0"/>
            </a:br>
            <a:r>
              <a:rPr lang="nb-NO" dirty="0" smtClean="0"/>
              <a:t>Rjukan, Telemark</a:t>
            </a:r>
            <a:endParaRPr lang="nb-NO" dirty="0"/>
          </a:p>
        </p:txBody>
      </p:sp>
      <p:pic>
        <p:nvPicPr>
          <p:cNvPr id="2050" name="Picture 2" descr="C:\Users\Erik\Pictures\standard_vemork_kraftstasj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62120" cy="4316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1905: National </a:t>
            </a:r>
            <a:r>
              <a:rPr lang="nb-NO" dirty="0" err="1" smtClean="0"/>
              <a:t>independence</a:t>
            </a:r>
            <a:r>
              <a:rPr lang="nb-NO" dirty="0" smtClean="0"/>
              <a:t> and </a:t>
            </a:r>
            <a:r>
              <a:rPr lang="nb-NO" dirty="0" err="1" smtClean="0"/>
              <a:t>modernization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Monarchy</a:t>
            </a:r>
            <a:r>
              <a:rPr lang="nb-NO" dirty="0" smtClean="0"/>
              <a:t> by </a:t>
            </a:r>
            <a:r>
              <a:rPr lang="nb-NO" dirty="0" err="1" smtClean="0"/>
              <a:t>popular</a:t>
            </a:r>
            <a:r>
              <a:rPr lang="nb-NO" dirty="0" smtClean="0"/>
              <a:t> </a:t>
            </a:r>
            <a:r>
              <a:rPr lang="nb-NO" dirty="0" err="1" smtClean="0"/>
              <a:t>vote</a:t>
            </a:r>
            <a:endParaRPr lang="nb-NO" dirty="0" smtClean="0"/>
          </a:p>
          <a:p>
            <a:r>
              <a:rPr lang="nb-NO" dirty="0" smtClean="0"/>
              <a:t>The link to England</a:t>
            </a:r>
          </a:p>
          <a:p>
            <a:r>
              <a:rPr lang="nb-NO" dirty="0" err="1" smtClean="0"/>
              <a:t>Neutralism</a:t>
            </a:r>
            <a:endParaRPr lang="nb-NO" dirty="0" smtClean="0"/>
          </a:p>
          <a:p>
            <a:r>
              <a:rPr lang="nb-NO" dirty="0" smtClean="0"/>
              <a:t>”The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r>
              <a:rPr lang="nb-NO" dirty="0" smtClean="0"/>
              <a:t>”</a:t>
            </a:r>
          </a:p>
          <a:p>
            <a:pPr lvl="1"/>
            <a:r>
              <a:rPr lang="nb-NO" dirty="0" smtClean="0"/>
              <a:t>New </a:t>
            </a:r>
            <a:r>
              <a:rPr lang="nb-NO" dirty="0" err="1" smtClean="0"/>
              <a:t>industrialism</a:t>
            </a:r>
            <a:r>
              <a:rPr lang="nb-NO" dirty="0" smtClean="0"/>
              <a:t>: Foreign </a:t>
            </a:r>
            <a:r>
              <a:rPr lang="nb-NO" dirty="0" err="1" smtClean="0"/>
              <a:t>investments</a:t>
            </a:r>
            <a:r>
              <a:rPr lang="nb-NO" dirty="0" smtClean="0"/>
              <a:t>, </a:t>
            </a:r>
            <a:r>
              <a:rPr lang="nb-NO" dirty="0" err="1" smtClean="0"/>
              <a:t>hydro</a:t>
            </a:r>
            <a:r>
              <a:rPr lang="nb-NO" dirty="0" smtClean="0"/>
              <a:t> </a:t>
            </a:r>
            <a:r>
              <a:rPr lang="nb-NO" dirty="0" err="1" smtClean="0"/>
              <a:t>electric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r>
              <a:rPr lang="nb-NO" dirty="0" smtClean="0"/>
              <a:t>, </a:t>
            </a:r>
            <a:r>
              <a:rPr lang="nb-NO" dirty="0" err="1" smtClean="0"/>
              <a:t>concession</a:t>
            </a:r>
            <a:r>
              <a:rPr lang="nb-NO" dirty="0" smtClean="0"/>
              <a:t> </a:t>
            </a:r>
            <a:r>
              <a:rPr lang="nb-NO" dirty="0" err="1" smtClean="0"/>
              <a:t>laws</a:t>
            </a:r>
            <a:r>
              <a:rPr lang="nb-NO" dirty="0" smtClean="0"/>
              <a:t>, </a:t>
            </a:r>
            <a:r>
              <a:rPr lang="nb-NO" dirty="0" err="1" smtClean="0"/>
              <a:t>chemical</a:t>
            </a:r>
            <a:r>
              <a:rPr lang="nb-NO" dirty="0" smtClean="0"/>
              <a:t> and </a:t>
            </a:r>
            <a:r>
              <a:rPr lang="nb-NO" dirty="0" err="1" smtClean="0"/>
              <a:t>metallurgical</a:t>
            </a:r>
            <a:r>
              <a:rPr lang="nb-NO" dirty="0" smtClean="0"/>
              <a:t> </a:t>
            </a:r>
            <a:r>
              <a:rPr lang="nb-NO" dirty="0" err="1" smtClean="0"/>
              <a:t>industries</a:t>
            </a:r>
            <a:r>
              <a:rPr lang="nb-NO" dirty="0" smtClean="0"/>
              <a:t>. The link to </a:t>
            </a:r>
            <a:r>
              <a:rPr lang="nb-NO" dirty="0" err="1" smtClean="0"/>
              <a:t>Germany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endParaRPr lang="nb-NO" dirty="0" smtClean="0"/>
          </a:p>
          <a:p>
            <a:r>
              <a:rPr lang="nb-NO" dirty="0" err="1" smtClean="0"/>
              <a:t>Setback</a:t>
            </a:r>
            <a:r>
              <a:rPr lang="nb-NO" dirty="0" smtClean="0"/>
              <a:t> during WW1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Turbulent </a:t>
            </a:r>
            <a:r>
              <a:rPr lang="nb-NO" dirty="0" err="1" smtClean="0"/>
              <a:t>interwar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deflation</a:t>
            </a:r>
            <a:r>
              <a:rPr lang="nb-NO" dirty="0" smtClean="0"/>
              <a:t>. </a:t>
            </a:r>
            <a:r>
              <a:rPr lang="nb-NO" dirty="0" err="1" smtClean="0"/>
              <a:t>Mass</a:t>
            </a:r>
            <a:r>
              <a:rPr lang="nb-NO" dirty="0" smtClean="0"/>
              <a:t> </a:t>
            </a:r>
            <a:r>
              <a:rPr lang="nb-NO" dirty="0" err="1" smtClean="0"/>
              <a:t>unemployment</a:t>
            </a:r>
            <a:endParaRPr lang="nb-NO" dirty="0" smtClean="0"/>
          </a:p>
          <a:p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crisis</a:t>
            </a:r>
            <a:r>
              <a:rPr lang="nb-NO" dirty="0" smtClean="0"/>
              <a:t>: </a:t>
            </a:r>
          </a:p>
          <a:p>
            <a:pPr lvl="1"/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polarization</a:t>
            </a:r>
            <a:r>
              <a:rPr lang="nb-NO" dirty="0" smtClean="0"/>
              <a:t>, strikes, </a:t>
            </a:r>
            <a:r>
              <a:rPr lang="nb-NO" dirty="0" err="1" smtClean="0"/>
              <a:t>lock-outs</a:t>
            </a:r>
            <a:endParaRPr lang="nb-NO" dirty="0" smtClean="0"/>
          </a:p>
          <a:p>
            <a:pPr lvl="1"/>
            <a:r>
              <a:rPr lang="nb-NO" dirty="0" err="1" smtClean="0"/>
              <a:t>Government</a:t>
            </a:r>
            <a:r>
              <a:rPr lang="nb-NO" dirty="0" smtClean="0"/>
              <a:t> </a:t>
            </a:r>
            <a:r>
              <a:rPr lang="nb-NO" dirty="0" err="1" smtClean="0"/>
              <a:t>instability</a:t>
            </a:r>
            <a:endParaRPr lang="nb-NO" dirty="0" smtClean="0"/>
          </a:p>
          <a:p>
            <a:pPr lvl="1"/>
            <a:r>
              <a:rPr lang="nb-NO" dirty="0" err="1" smtClean="0"/>
              <a:t>Norway’s</a:t>
            </a:r>
            <a:r>
              <a:rPr lang="nb-NO" dirty="0" smtClean="0"/>
              <a:t> </a:t>
            </a:r>
            <a:r>
              <a:rPr lang="nb-NO" dirty="0" smtClean="0"/>
              <a:t>nazi party (NS) 1933</a:t>
            </a:r>
          </a:p>
          <a:p>
            <a:r>
              <a:rPr lang="nb-NO" dirty="0" smtClean="0"/>
              <a:t>1935: Ap </a:t>
            </a:r>
            <a:r>
              <a:rPr lang="nb-NO" dirty="0" err="1" smtClean="0"/>
              <a:t>government</a:t>
            </a:r>
            <a:endParaRPr lang="nb-NO" dirty="0" smtClean="0"/>
          </a:p>
          <a:p>
            <a:r>
              <a:rPr lang="nb-NO" dirty="0" smtClean="0"/>
              <a:t>1940: The </a:t>
            </a:r>
            <a:r>
              <a:rPr lang="nb-NO" dirty="0" err="1" smtClean="0"/>
              <a:t>collapse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neutralism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4853135"/>
          </a:xfrm>
        </p:spPr>
        <p:txBody>
          <a:bodyPr>
            <a:normAutofit fontScale="32500" lnSpcReduction="20000"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>
              <a:buNone/>
            </a:pPr>
            <a:r>
              <a:rPr lang="nb-NO" dirty="0" smtClean="0"/>
              <a:t>	</a:t>
            </a:r>
          </a:p>
          <a:p>
            <a:endParaRPr lang="nb-NO" dirty="0" smtClean="0"/>
          </a:p>
          <a:p>
            <a:pPr lvl="1">
              <a:buNone/>
            </a:pPr>
            <a:r>
              <a:rPr lang="nb-NO" dirty="0" smtClean="0"/>
              <a:t>	</a:t>
            </a:r>
          </a:p>
          <a:p>
            <a:pPr>
              <a:buNone/>
            </a:pPr>
            <a:r>
              <a:rPr lang="nb-NO" dirty="0" smtClean="0"/>
              <a:t>		</a:t>
            </a:r>
          </a:p>
          <a:p>
            <a:pPr>
              <a:buNone/>
            </a:pPr>
            <a:r>
              <a:rPr lang="nb-NO" dirty="0" smtClean="0"/>
              <a:t>		</a:t>
            </a:r>
          </a:p>
          <a:p>
            <a:pPr>
              <a:buNone/>
            </a:pPr>
            <a:r>
              <a:rPr lang="nb-NO" dirty="0" smtClean="0"/>
              <a:t>				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dirty="0" smtClean="0"/>
              <a:t>					</a:t>
            </a:r>
          </a:p>
          <a:p>
            <a:pPr>
              <a:buNone/>
            </a:pPr>
            <a:endParaRPr lang="nb-NO" sz="5800" dirty="0" smtClean="0"/>
          </a:p>
          <a:p>
            <a:pPr>
              <a:buNone/>
            </a:pPr>
            <a:endParaRPr lang="nb-NO" sz="5800" dirty="0" smtClean="0"/>
          </a:p>
          <a:p>
            <a:pPr>
              <a:buNone/>
            </a:pPr>
            <a:endParaRPr lang="nb-NO" sz="5800" dirty="0" smtClean="0"/>
          </a:p>
          <a:p>
            <a:pPr>
              <a:buNone/>
            </a:pPr>
            <a:r>
              <a:rPr lang="nb-NO" sz="9800" dirty="0" smtClean="0"/>
              <a:t>			     Johan Nygaardsvold</a:t>
            </a:r>
            <a:r>
              <a:rPr lang="nb-NO" dirty="0" smtClean="0"/>
              <a:t>	</a:t>
            </a:r>
            <a:endParaRPr lang="nb-NO" dirty="0"/>
          </a:p>
        </p:txBody>
      </p:sp>
      <p:pic>
        <p:nvPicPr>
          <p:cNvPr id="68610" name="Picture 2" descr="http://www.arbark.no/diverse/Bilder/H_av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36504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WW2 1940-45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German</a:t>
            </a:r>
            <a:r>
              <a:rPr lang="nb-NO" dirty="0" smtClean="0"/>
              <a:t> </a:t>
            </a:r>
            <a:r>
              <a:rPr lang="nb-NO" dirty="0" err="1" smtClean="0"/>
              <a:t>occupation</a:t>
            </a:r>
            <a:r>
              <a:rPr lang="nb-NO" dirty="0" smtClean="0"/>
              <a:t> April 9th 1940. </a:t>
            </a:r>
            <a:r>
              <a:rPr lang="nb-NO" dirty="0" err="1" smtClean="0"/>
              <a:t>Weak</a:t>
            </a:r>
            <a:r>
              <a:rPr lang="nb-NO" dirty="0" smtClean="0"/>
              <a:t> </a:t>
            </a:r>
            <a:r>
              <a:rPr lang="nb-NO" dirty="0" err="1" smtClean="0"/>
              <a:t>military</a:t>
            </a:r>
            <a:r>
              <a:rPr lang="nb-NO" dirty="0" smtClean="0"/>
              <a:t> </a:t>
            </a:r>
            <a:r>
              <a:rPr lang="nb-NO" dirty="0" err="1" smtClean="0"/>
              <a:t>resistence</a:t>
            </a:r>
            <a:r>
              <a:rPr lang="nb-NO" dirty="0" smtClean="0"/>
              <a:t>. The </a:t>
            </a:r>
            <a:r>
              <a:rPr lang="nb-NO" dirty="0" err="1" smtClean="0"/>
              <a:t>King’s</a:t>
            </a:r>
            <a:r>
              <a:rPr lang="nb-NO" dirty="0" smtClean="0"/>
              <a:t> ”No” to Hitler. </a:t>
            </a:r>
          </a:p>
          <a:p>
            <a:r>
              <a:rPr lang="nb-NO" dirty="0" err="1" smtClean="0"/>
              <a:t>Government</a:t>
            </a:r>
            <a:r>
              <a:rPr lang="nb-NO" dirty="0" smtClean="0"/>
              <a:t> and </a:t>
            </a:r>
            <a:r>
              <a:rPr lang="nb-NO" dirty="0" err="1" smtClean="0"/>
              <a:t>royal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r>
              <a:rPr lang="nb-NO" dirty="0" smtClean="0"/>
              <a:t> </a:t>
            </a:r>
            <a:r>
              <a:rPr lang="nb-NO" dirty="0" err="1" smtClean="0"/>
              <a:t>escape</a:t>
            </a:r>
            <a:r>
              <a:rPr lang="nb-NO" dirty="0" smtClean="0"/>
              <a:t> to London. The </a:t>
            </a:r>
            <a:r>
              <a:rPr lang="nb-NO" dirty="0" err="1" smtClean="0"/>
              <a:t>commercial</a:t>
            </a:r>
            <a:r>
              <a:rPr lang="nb-NO" dirty="0" smtClean="0"/>
              <a:t> </a:t>
            </a:r>
            <a:r>
              <a:rPr lang="nb-NO" dirty="0" err="1" smtClean="0"/>
              <a:t>fleet</a:t>
            </a:r>
            <a:r>
              <a:rPr lang="nb-NO" dirty="0" smtClean="0"/>
              <a:t> under </a:t>
            </a:r>
            <a:r>
              <a:rPr lang="nb-NO" dirty="0" err="1" smtClean="0"/>
              <a:t>allied</a:t>
            </a:r>
            <a:r>
              <a:rPr lang="nb-NO" dirty="0" smtClean="0"/>
              <a:t> </a:t>
            </a:r>
            <a:r>
              <a:rPr lang="nb-NO" dirty="0" err="1" smtClean="0"/>
              <a:t>command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German</a:t>
            </a:r>
            <a:r>
              <a:rPr lang="nb-NO" dirty="0" smtClean="0"/>
              <a:t>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r>
              <a:rPr lang="nb-NO" dirty="0" smtClean="0"/>
              <a:t> </a:t>
            </a:r>
            <a:r>
              <a:rPr lang="nb-NO" dirty="0" err="1" smtClean="0"/>
              <a:t>fails</a:t>
            </a:r>
            <a:r>
              <a:rPr lang="nb-NO" dirty="0" smtClean="0"/>
              <a:t> and lead to </a:t>
            </a:r>
            <a:r>
              <a:rPr lang="nb-NO" dirty="0" err="1" smtClean="0"/>
              <a:t>provisory</a:t>
            </a:r>
            <a:r>
              <a:rPr lang="nb-NO" dirty="0" smtClean="0"/>
              <a:t> </a:t>
            </a:r>
            <a:r>
              <a:rPr lang="nb-NO" dirty="0" err="1" smtClean="0"/>
              <a:t>German</a:t>
            </a:r>
            <a:r>
              <a:rPr lang="nb-NO" dirty="0" smtClean="0"/>
              <a:t> </a:t>
            </a:r>
            <a:r>
              <a:rPr lang="nb-NO" dirty="0" err="1" smtClean="0"/>
              <a:t>administration</a:t>
            </a:r>
            <a:r>
              <a:rPr lang="nb-NO" dirty="0" smtClean="0"/>
              <a:t> and </a:t>
            </a:r>
            <a:r>
              <a:rPr lang="nb-NO" dirty="0" err="1" smtClean="0"/>
              <a:t>Norwegian</a:t>
            </a:r>
            <a:r>
              <a:rPr lang="nb-NO" dirty="0" smtClean="0"/>
              <a:t> nazi </a:t>
            </a:r>
            <a:r>
              <a:rPr lang="nb-NO" dirty="0" err="1" smtClean="0"/>
              <a:t>government</a:t>
            </a:r>
            <a:r>
              <a:rPr lang="nb-NO" dirty="0" smtClean="0"/>
              <a:t> 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smtClean="0"/>
              <a:t>1814: The </a:t>
            </a:r>
            <a:r>
              <a:rPr lang="nb-NO" sz="5400" dirty="0" err="1" smtClean="0"/>
              <a:t>miracle</a:t>
            </a:r>
            <a:r>
              <a:rPr lang="nb-NO" sz="5400" dirty="0" smtClean="0"/>
              <a:t> </a:t>
            </a:r>
            <a:r>
              <a:rPr lang="nb-NO" sz="5400" dirty="0" err="1" smtClean="0"/>
              <a:t>year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Spring: The </a:t>
            </a:r>
            <a:r>
              <a:rPr lang="nb-NO" dirty="0" err="1" smtClean="0"/>
              <a:t>leap</a:t>
            </a:r>
            <a:r>
              <a:rPr lang="nb-NO" dirty="0" smtClean="0"/>
              <a:t> for </a:t>
            </a:r>
            <a:r>
              <a:rPr lang="nb-NO" dirty="0" err="1" smtClean="0"/>
              <a:t>independence</a:t>
            </a:r>
            <a:r>
              <a:rPr lang="nb-NO" dirty="0" smtClean="0"/>
              <a:t>: National </a:t>
            </a:r>
            <a:r>
              <a:rPr lang="nb-NO" dirty="0" err="1" smtClean="0"/>
              <a:t>conference</a:t>
            </a:r>
            <a:r>
              <a:rPr lang="nb-NO" dirty="0" smtClean="0"/>
              <a:t>, liberal </a:t>
            </a:r>
            <a:r>
              <a:rPr lang="nb-NO" dirty="0" err="1" smtClean="0"/>
              <a:t>constitution</a:t>
            </a:r>
            <a:r>
              <a:rPr lang="nb-NO" dirty="0" smtClean="0"/>
              <a:t> and </a:t>
            </a:r>
            <a:r>
              <a:rPr lang="nb-NO" dirty="0" err="1" smtClean="0"/>
              <a:t>king</a:t>
            </a:r>
            <a:r>
              <a:rPr lang="nb-NO" dirty="0" smtClean="0"/>
              <a:t> </a:t>
            </a:r>
            <a:r>
              <a:rPr lang="nb-NO" dirty="0" err="1" smtClean="0"/>
              <a:t>election</a:t>
            </a:r>
            <a:endParaRPr lang="nb-NO" dirty="0" smtClean="0"/>
          </a:p>
          <a:p>
            <a:r>
              <a:rPr lang="nb-NO" dirty="0" smtClean="0"/>
              <a:t>Summer: </a:t>
            </a:r>
            <a:r>
              <a:rPr lang="nb-NO" dirty="0" err="1" smtClean="0"/>
              <a:t>War</a:t>
            </a:r>
            <a:r>
              <a:rPr lang="nb-NO" dirty="0" smtClean="0"/>
              <a:t> and surrender</a:t>
            </a:r>
          </a:p>
          <a:p>
            <a:r>
              <a:rPr lang="nb-NO" dirty="0" err="1" smtClean="0"/>
              <a:t>Autumn</a:t>
            </a:r>
            <a:r>
              <a:rPr lang="nb-NO" dirty="0" smtClean="0"/>
              <a:t>: </a:t>
            </a:r>
            <a:r>
              <a:rPr lang="nb-NO" dirty="0" err="1" smtClean="0"/>
              <a:t>Negotiations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Sweden</a:t>
            </a:r>
            <a:r>
              <a:rPr lang="nb-NO" dirty="0" smtClean="0"/>
              <a:t>: </a:t>
            </a:r>
            <a:r>
              <a:rPr lang="nb-NO" dirty="0" err="1" smtClean="0"/>
              <a:t>Norway</a:t>
            </a:r>
            <a:r>
              <a:rPr lang="nb-NO" dirty="0" smtClean="0"/>
              <a:t> </a:t>
            </a:r>
            <a:r>
              <a:rPr lang="nb-NO" dirty="0" err="1" smtClean="0"/>
              <a:t>enters</a:t>
            </a:r>
            <a:r>
              <a:rPr lang="nb-NO" dirty="0" smtClean="0"/>
              <a:t> a personal union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Sweden</a:t>
            </a:r>
            <a:r>
              <a:rPr lang="nb-NO" dirty="0" smtClean="0"/>
              <a:t>. The </a:t>
            </a:r>
            <a:r>
              <a:rPr lang="nb-NO" dirty="0" err="1" smtClean="0"/>
              <a:t>constitution</a:t>
            </a:r>
            <a:r>
              <a:rPr lang="nb-NO" dirty="0" smtClean="0"/>
              <a:t> </a:t>
            </a:r>
            <a:r>
              <a:rPr lang="nb-NO" dirty="0" err="1" smtClean="0"/>
              <a:t>accepted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Swedes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>
              <a:buNone/>
            </a:pPr>
            <a:r>
              <a:rPr lang="nb-NO" dirty="0" smtClean="0"/>
              <a:t>			Quisling </a:t>
            </a:r>
            <a:r>
              <a:rPr lang="nb-NO" dirty="0" err="1" smtClean="0"/>
              <a:t>visiting</a:t>
            </a:r>
            <a:r>
              <a:rPr lang="nb-NO" dirty="0" smtClean="0"/>
              <a:t> in Berlin</a:t>
            </a:r>
            <a:endParaRPr lang="nb-NO" dirty="0"/>
          </a:p>
        </p:txBody>
      </p:sp>
      <p:sp>
        <p:nvSpPr>
          <p:cNvPr id="71682" name="AutoShape 2" descr="data:image/jpeg;base64,/9j/4AAQSkZJRgABAQAAAQABAAD/2wCEAAkGBxQTEhMUExQUFhUXGBgYGBYXGBcXFRcVFhcXFxcYGhgYHCggGBwlHBcVITEhJSksLi4uFx8zODMsNygtLiwBCgoKBQUFDgUFDisZExkrKysrKysrKysrKysrKysrKysrKysrKysrKysrKysrKysrKysrKysrKysrKysrKysrK//AABEIAKgBLAMBIgACEQEDEQH/xAAcAAAABwEBAAAAAAAAAAAAAAABAgMEBQYHAAj/xABGEAABAwIDBQUFAwkHAwUAAAABAAIRAyEEEjEFBkFRYQdxgZGhEyKxwfAy0eEUQlJicnN0s/EVIySSorLCJTVDMzRTgoP/xAAUAQEAAAAAAAAAAAAAAAAAAAAA/8QAFBEBAAAAAAAAAAAAAAAAAAAAAP/aAAwDAQACEQMRAD8An3Pv3eCKSucOvNNMXimUmF73hoGpKBV31KiNs7x0MNOd8u/Qbd2nkFW96d8SIp4WHZh7z40mbDqqphNlVaxJGp+046DvKCc2n2g1XSKVNrBzd7zvuULX3txbv/O9scGwB8E+qbEpMEPr056HMmNTZtEmBWZ4yEC2E38xdMAFzXj9dsnzU5svtK0GIpQLe9TJt3tPyVVqbEmcha7uIUe/APFi0+SDfNk7RpV2ZqD2PERY3HeNQnFVlhYSFhGx9p1sJU9pQJaYghwlrhyI4havuhvgzHSws9nVY2SAfcMcW/cgsNMSNB5IS0Ax/RKspxxIKWyzrqgb5JGnVBUpS0R+CctCJmGvuxdA0DL/AF8UtF72PPuQPe0wAY/BJU6btJEIHVEXub+nmnHs+XdHJJ/kVh73XT4Lsn6/igVDbQBohabIgocA/qY4oW0ibZifKyAc/T18Vwg/UJRmCtdxQjCASJdJ06IE2/XfzXF1kq3At5ulFdgh+k6CEBRY/UdUQugwlm4YREuI6lD+RsNroCit08l1Pd+liZNVun2YMFvO46pVuGYJ105qW2Q2Gju9EDPB7nUWHMC4nm6HedtUTE7vva/NRflPUWVqphGeAgrGLY59FwqtIe2bgXPX8Fmm06eXM0RzkW8R+iVsWOMiCLFULb+w2jM5kmRpyPQckFKxdQgCbEaiftSLnraO+FVcdUva3EKwbVpPkNOgtIva5v5qMfgiXBsaW77TKB3s7aRDGuLzNxHUa+kKUpYyrXtlERAPE9FH7J2G+qKlNhEj3o42935+iDZ2FrteadxHyQXbZGyfaQ2Ayoz7Q58loG6uCdQw7ab4Lg55JH6zifms52HjzTqGzi5xBnWABcLS9hYj2tFryDefQwgodURA+oVE3t2nnLmAD2dMjN+s/gO5aDWaCZ81le81AtrFhsBJPjN/RBWnYq5nyHXUI1TG1SAwSG6wJA/FOaVOnwvy6nglXuvcCBI06IIn2DtTz+9dVwp6z0Uoxw8gjOqAmY4IIVhcHcVedxdpsdVFPEMD2usCdR4quVMJMmPBK4DM19Mj80iSg1jb27GEqNJbTDTFoVc3E3eFDE13g2ygNHeTM9FZcFi87BxBHqoejiDRxAJ+y6zvNBbwRIOvqgeeERbVJ0zF57u5FqP5z8/JAdj9RdJ1njkY8/RDSEz1S+yKYdiaTTpOncCR8EEY2qHVIHIypLBN0mFV8LVJ2tjKcnIxz47g4q2UWDmgc8fqLIMgElGbf+nJHOhIhAkG3tr8kLGuF+f3pUNvbWEqBHNADPOEbLOn1CTeOXoUal8fJAYhAW3GiVAlCGTyQINaY+XRBkj4pVzUUNQGbSmLx9ap67aVKi1rqjg0ECDrPl1Uc5gcHNk3GtpCLsfYftcA2liPeMuhwEQMxykcjHJBbKFQEBwuCLeKJVJKqOzsC5r6lJ+Irk5/cykhzWQIBgRHWFa6FAU2xLndXGSUDXEN4HimGJwLXCSS4aBukk6SnzjnKa40BmXMbZmz5oIXBbuU6jqofh6WQQC9xLqjnR72WD/dgcLLO96sL+SV6lIXywWk6lpEifBbBsfC5A9xEF7iQTq5n5sjhHyWQ7+4gVsTVqC4+yOWVnuhAt2ZVQ/EVtf/AE5/1iZVp/sim2q7MXAukteLibSFFdl2CDMPVrH8+oR/9WW+M+Ss2NxrLDMCwg+fD5oK1tbZdQFpokC8OPEjnC0TcinlwrQTPvO+Kx7H7yubiHT9iT5DRa5uDi21cGx7TYud5zcIKo6pHQ/es17Smj8oBJID6VovJBIAWhu0Hkqd2lYHNSovA95ri2f1XCfiEGeUwQ2x0M+FkeriCbGZSwcxlzBPEBcwAkZQgHDNcSGganXXgrLszYLiMzouIA6yEfYGyi5zfdAk3+9aFtChRwuGY+pIBIa2BL3O6DjogqdLYbWMJcLm4568eSTdgWZsrQ2dB3pfE4413xSaSDaJv+KmtnbCcS0uaQQdSbnvQDs+gW5WADvGiU3xwLaWGbVdAPLmphrBSdJEASYCzbe3eCpiniZyNMNb+YIOsfnFBb93cQXYek5wcJA+0L5eBPJSr6gJv8Ey2fXD6bHC9gDaII5jgl3oDsdp8E92C4OxdLoTx/VKj2EfWiSq1nU3Co27mGRwnUR6oIPY9KdrbRIm1R483lXCiYte/FVnYez3MxVaroagLjc/acS4/FWak/16oHo+tEdzj5x5ckgHRyQ06oQL5xGv1CMx2nGJTUuCXpnqIQCT6+CUHl0RXMGtoQDpzQHJhKMfHJIt635o9Op8kCrTK4CFzCPwXFwvz+tEHMZcARMqdaAxkWgDXQKBtoZvy4dxVK3u2W57qZficQaRIzAvJAjoOBQXbCbwUjiKlOZLTGYQWum8A8xyUzVxYNgs7/tXANo+wYSSLgUmEuDienGeKsmyMX7jZmQYOYQe431QStF8SVGbdxHuDvmO5JbQ2kGs4yVFYnGZmRe3ggR29vY6t/h6LX0/03mJji1sHjzVQxOFBtHCyetcfykEclJ7VwQDM3EjyjVBDbC2gRSFFkiHOJJHuxKY7cFXKXDi7VhtbhHBROPxjmVhSyub7UBzYMZgTw8WmO5WnAbBdTqtbmcQ5hc5rzYExHkgrVq4awti/wBsC/itk7KqJZgA3gKlQA8xm1VewG7zKdYOqQAQf2S7u4WV+2FhwylDNJOmiDPnNuo/eXZxrYWq1puBmA6tunj3XuB6p3hL6j4Qgwilh3T8VJbPwj3OgBajsjclhDiRILj368ErV3IDT7sjrqgDdbYoc1odwEyD6FG36qf3tFujabBl6aye+wCsW72zH0+71RNt7GFWrTDjADrzo5pMx3g/NBWdwdmU8gqEEP8AauaAddMwJ75Vt2liWsBFp4KDr4qlSx2UBtNjiJ4EuAIBn9H8ErtKqXOcB1ugbYrM5jybTqVnG0Ww8EGwOnM81ftr1w2iWk3i/dxMrKtr44+9k4cfFBatgbX9nUaHfZecruhOh87K9OJif6Kjbs7u061GjiHvqyblnuhpLTHfEhXd1W0oAAHr6QiV2iRoQlKdebWCLXfpZALD73WJ8k4a89I1TKkYee7VOqLyR1QO23kn0Qg666JPQRr96BjtTB0PFA5J6IWHwPy5pvnkCEJq6R4oHefpZKMraGO4Jq2qhYddNO9A69vePoFHbUPFM2jjxSjHE6oHLXCT5I/tbRZNmuv8Edrte9AbMEz2pRD6RbqBePkekSlz9eCJUdYi97elkCO7zaTGy2ixhiA5ouQevJN8fXyFzho4j/NOqLS21RpU/ecARaCYMiyhnbWGJqe4P7pkZjwLuQ5oHm1nzF9fnolGD3Y8T9yjsbiRPCevT5Qn+zcI6oQR+d0mSga4HAzUL48FZNp0KNDDOxGLIFJgktOrz+a0d5tHFTeD2XToMdVrFrQ0Fzp+y0ASST0j0Xn/ALT99nbRxGVkjD0ifZN/SMQah6ngOAHVBXt49svxWJqYl0tc4gtAP2GNgMa3kAAPFWDd7e2rUePav94Nygn86PnoqaHcELBxQbZh9sPxBMljWtA90m/4rSt06ZbhwJm5I7jdeZNj7WLajTWL3UrB4aRmLehK9Fdnu1KWIwuejn9mKjmtztAdDQ3UIKm955Sksbj20GF7r6W4k9EOKqBgzFwAHM2t81Q9qbWNd8yco+yOQ596DbN1K9Kth2upuBcbvE3a48COHBSVdhbr+CwLZm1KlF4fSeWP5j5jQjvWo7p9oNOvFLFZadTQO/8AG8/8T3oLLQqXhHxFRpIkaJarguLPL7lD7RqkNJ4ibIGW8Gw8OWmoGf3kzmBVV9sZifE+SmcdtIlgBJ8bKve1iT/S2iCJ3t2hDYHG3goDdXB0quJaytmyk2AiHOF8rulkfeWvL4me5O+z9jTiTNyGOLO/ifJBfi0Ns0AAWAAgAIhelM17rjTQFpjr967EnRKsZGiLUNuaBvTueIsU4Y+NUTDTm5iE4bx0v89UBg/v8EZjrBGZTkcvwRm0wNQgMyO6BqgY1KhoEa/BD7ESECbRa/NLMbYcCgewcZ15fNHA5+aDmg5vVLsN+CRAP9Uq420ug5hE3RnPE+GpRQ3h9SiuF+5Acxz7k02ntCnRYalZ4a1vMgeXVRu9u8bMFh31HQX6U2Td7zp4DUlYVt3eKvi35qzpjRoswdw+9BYd7t+m4hz20sPSa2Y9o4ZqpA0MiAFP9n+LxGObVp0mUwaLGuyi2cGR7o5/essa1bX2BbEfTfUxB+y9gbHecw9APNBN7D3dfXdcEQfekRlPJwOh6LStnbNZRaA0X5/Wihtz96qWNOJFMtmjWLDH5zL5H9QYInoke0be1uz8G+rI9q4FlFpvNQjUji1upQZ525b7yTs+g4QINdw4mZbStysT4BY0RPFDXxDqj3PeSXOJJcbkk3JXOQEaIn6lL0h6puXSdU4aUB2Beguw3/tv/wC1X/ivP4W+9iR/6cf31T/igzLbe1HV3cmD7I+Z6qGqHknr22+imzqQmxtzhADKkjqjFx5yE1xHTgjUsRmEHX4oNB3F7RnYYto4kufQmGv1dS+bm/BazjsFTxVMOY4e8JZUFwQdDbULy7VcQVdezXfx2EqCjWcThnmL/wDiceI/V5hBI7yGrQrGnWBbGhn3XDm08Qq7tPa5AgHpzhbTvnstmLw+WAXm9N41aSLEHkVnmxdxabAHYn+9qa5ZIpt6freKCibK2NiMY8+xbmjVzjDB3uNvAK97o7n1MO91bEFuaC1jGmYBiSSFcMM0MaGMa1rRwaAB6JTGcvLggjzTEn69VzuA+5HDOiDJzt3IExMceaTLTdOXDjw4H5JAsnWUBaBh1uSWiST19OCToME+HPgE4Y3yKAzDzSzW2+gi5bJZgzDqgAA93xXMPn9fJHLOsorW3+9Aq5uiAuHG3glGotVs+CAjjp9fBHN+Q6owZbX68kkZ0JnqgUpkzPT1XP0JPLXpzQZzF0htSTSqRrkf/tKDz3vdtp+LxNSo4ktDi1g4NaDAjviVGUGA6ohH11RmOICDsUIMBegezt7qex69V9m+zJadDlbQyz/mWAVTx0KvO3t+H/2bhsDS90eyaazh+dwFPoOJ52QH7HtvjC44Z3hlJ1JwqlxhoDWhzT1MjTqontC3sdtHFuqmRSZ7lFh4MmZI5nU+AVYe+3gj0miOaDmnnwR/ajWxjhdFyJT2KAuTjpqfNLURr3IKgE2mLa6zF9DpNu4BCwIFGLeuxD/tzv39T4MWDALeOxH/ALe/9/U/200GSuH11QlkC/FLlkd6SqM6IGOJamFQQnuJkJi9yARUmxTd1kYocyDYexrer2rTg6xmpTE0iTd1MatnmPgV1Dexh2ni8JUIEVYpO0B91oczoc0x+0VjuGxr6VRlWm7K9jg5p6gz9d5TLaWNfVrVKzj79R7qhI4Oc4ut5oPTTKF+vl/VdiGW4X9Ew3Qx4xGCw9XMXOLQCTrnbZ0+Skq7vwQR72cBrwj70UUfxulnG8aH61XPd4+CBNtMzHDrKTywdE7a0xbQ68/FJVCQfj3IEqbfeBj+iX9jr3+SCi24PNO2NsZvHqgSZTJHTqlBT0nWUdggaC+kJQCIlARzPqEGU6WslgL8UamBrqgAGdYXeyuUqW2XGlyQJuoGNUWoziNUtWHLok28uKBEsgoQyTHAyD3aFCwDihEa6+KDzZvBhjQxdemAAWVHDQaTI16FRZYZVy7V2D+1K8RpTn9o02kqmfXegO5vzRGBGJXAi1uqA4bMBO8FivZNqtDGE1G5c5EuYJvk5E800ZUCcME9yAmebRCWCIGJUNsgAcUZjUQ9yVadOHzQHb1W5dibv+nv/f1P9tNYZK2/sTvgKn8Q/wD2U0GbVhbim1bEAIu0MTeAkcHhS8gnRAZ7pCicQ3VT20XBjYUE4yCgbFyI56FyK5ABcm9S4+vJLTf1RWAnhxKDYuxQO/Iqua7fbHKOXuNzeEq71RcQs57GNqQK+FJ0Iqs8bOHwWkOHHnwQIZfMc0Vwvw74Sk3vqjESY8UBKfek61yLeKdNpx96QxAQKYf3eR+SVy/ikKfyS7adtSgUdHwXeRhEZpdABzg8vuQLNNwPVKsiU2A15ouYoHpceGnkjtN02a7h5pWm68j5eo4IBxfAT3pATp5JzUMgz9FI5UCbac62XEfXDVHAJ0t8EliaoY1znGwBJPQXPzQYD2jk/wBp4udc7R4CmwD0Vayec+Cktt4/8oxNat/8jy4DiBMD0hNKNJz3tY1sucQ0DiS4gBAjUiL6pENPBW3ebcbEYOg2vVDTTc8MzAzDiCeOoMOE9FWALSgKGx1Tqk6yb02JSm1A4CElAFxCAG6pRyABCQgAFbd2Iu/wFT+If/spLEWiQts7E/8A2FT+If8Ay6SDLMJhzUcp8UQxlgh2PhcrZ4lJbarAAgIK3tOvmfA0RHUsrENOnJlOa9h5aoIMrnNQvcZOmvCw8I4LroEnFHwzbIta40R6RAFroJPdLan5NjqNQm2YNf8AsPIa74z4LfyOK8zYjUH6ngvRG6e0PyjB0KupLADzzNsfUHzQPhd17I5aONgjNEnTwRy0GUCdIwPFFrjj8UuByCi9qYjJlnTRA8pPibgp1ScCLjzVU3I2i6tUrhxs3KB6q3U2QNUBZtZcBCNUsisd/VAJM80nk1hLMZHkgEoOItwRmAHQJINteyMREQgNiHaAT8ZSZeTZOiO7nPJEaBPXggbsJylVjtCx5o7PrkWLgKfCwe4NJE3JvwVsY3Xra6o3a5gabtn1Kj5zUnt9nBtL3BpBHG0+aDFGfglabi0hzSQWkEHiC0yD4EBNqR5pUmyCd3i34xOMoUaFUsFKlcBoILnQRmdJMmCfMqADSbooZ4fFLNagL3IwFtEBBHBKCmQJKCy7i7ru2jiDSDsjWNzPdEmJgBo5k2S2/e6Z2dXbTz52PZnY4gAxJBDgOKi93NuV8FVFbDuyuggggOa4Hg4cQjbf25WxlU1sQ/O8gAACGtaNGtbwHrzQRsoCucihB06raOxU/wCBq/xD/wCXSWLLZOxo/wCCq/xDv5VFBEGmGtsqxtupLrK0Y5xDVU8SZdJQEw1IASU3xxkFHq15sETF0YZPRBD8UcIpcYvdKF0xMWEcv6oE3CEm6neZSuVJkIEq0FvcVrvY1i82HrUiZLH5h+y8Cf8AUD5rIKwgfFX7sbxuXFuZJ/vKZ/zMM/eg1/LEJRzdNJRzTvqiOb5oCUwR4Kv7zOOUR+l8lP5xBt08lDbcw2dnHXggr/ZdJqYq/wCj6StDYDoqjuTsg0H17faI+at7W8ygBzZSRsdNU4Ongm7XX7kBwzoUEHkgB6+qKSUAvdbxS1NvD66pu8Hh5a3QknzGqBU1Itr8AgLul0kKcR0PHVGLtTET8kBs1h/VZ720YotwlNn6dUf6QSrvTdfksz7ba0two5ueeXABBmNIW+KtG6u5OJx4d7AMDW2LnuyguIkNEAkn4Kr0zwVw3M37rbPzBjG1GmSGuJADyA3NbWwuEFaxuBfRqPpvaQ+m5zXDk5pg96RBhP8AaGOqV6r61Qy+o9z3H9Zxn7h4Jie9AGcpQVjEH8UQs4hC1yBxhWF7mtaJLiABxJNgp3am61ahQFZ7qREw5jHEvZJgEgtAIniCoPC1yx7Xt1aQR3qw7Y3s9tRdSDXjNEy4QACCRbW+iCsIV1NKEICwtc7H3Rg638Q7+VRWSlar2SOjCVv37v5VFBGbYqwDdVPE1ZNly5Ats7CSZKDbhgZVy5BBuZYIIXLkBgEk4rlyAjxIIUruTjTRxmGfplqtB/Zccp+KBcg9HHmiOuuXIEsup1KSdedPx4LlyBWiIv0FvBOKR0kGEK5AWpfv+STc219fkuXIEmG/p+KPUA5XXLkAEjqgdUHBcuQdVfIHfcc0Qv5HRAuQEDeapna7s+m/Z4qkw+k8Zf1s5ykfPwXLkGMUpXPElCuQGknijRp8Vy5AICUY3quXID5SBZAAgXIFGNRoXLkAELT+yk/4Wt+/d/Korl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1684" name="AutoShape 4" descr="data:image/jpeg;base64,/9j/4AAQSkZJRgABAQAAAQABAAD/2wCEAAkGBxQTEhMUExQUFhUXGBgYGBYXGBcXFRcVFhcXFxcYGhgYHCggGBwlHBcVITEhJSksLi4uFx8zODMsNygtLiwBCgoKBQUFDgUFDisZExkrKysrKysrKysrKysrKysrKysrKysrKysrKysrKysrKysrKysrKysrKysrKysrKysrK//AABEIAKgBLAMBIgACEQEDEQH/xAAcAAAABwEBAAAAAAAAAAAAAAABAgMEBQYHAAj/xABGEAABAwIDBQUFAwkHAwUAAAABAAIRAyEEEjEFBkFRYQdxgZGhEyKxwfAy0eEUQlJicnN0s/EVIySSorLCJTVDMzRTgoP/xAAUAQEAAAAAAAAAAAAAAAAAAAAA/8QAFBEBAAAAAAAAAAAAAAAAAAAAAP/aAAwDAQACEQMRAD8An3Pv3eCKSucOvNNMXimUmF73hoGpKBV31KiNs7x0MNOd8u/Qbd2nkFW96d8SIp4WHZh7z40mbDqqphNlVaxJGp+046DvKCc2n2g1XSKVNrBzd7zvuULX3txbv/O9scGwB8E+qbEpMEPr056HMmNTZtEmBWZ4yEC2E38xdMAFzXj9dsnzU5svtK0GIpQLe9TJt3tPyVVqbEmcha7uIUe/APFi0+SDfNk7RpV2ZqD2PERY3HeNQnFVlhYSFhGx9p1sJU9pQJaYghwlrhyI4havuhvgzHSws9nVY2SAfcMcW/cgsNMSNB5IS0Ax/RKspxxIKWyzrqgb5JGnVBUpS0R+CctCJmGvuxdA0DL/AF8UtF72PPuQPe0wAY/BJU6btJEIHVEXub+nmnHs+XdHJJ/kVh73XT4Lsn6/igVDbQBohabIgocA/qY4oW0ibZifKyAc/T18Vwg/UJRmCtdxQjCASJdJ06IE2/XfzXF1kq3At5ulFdgh+k6CEBRY/UdUQugwlm4YREuI6lD+RsNroCit08l1Pd+liZNVun2YMFvO46pVuGYJ105qW2Q2Gju9EDPB7nUWHMC4nm6HedtUTE7vva/NRflPUWVqphGeAgrGLY59FwqtIe2bgXPX8Fmm06eXM0RzkW8R+iVsWOMiCLFULb+w2jM5kmRpyPQckFKxdQgCbEaiftSLnraO+FVcdUva3EKwbVpPkNOgtIva5v5qMfgiXBsaW77TKB3s7aRDGuLzNxHUa+kKUpYyrXtlERAPE9FH7J2G+qKlNhEj3o42935+iDZ2FrteadxHyQXbZGyfaQ2Ayoz7Q58loG6uCdQw7ab4Lg55JH6zifms52HjzTqGzi5xBnWABcLS9hYj2tFryDefQwgodURA+oVE3t2nnLmAD2dMjN+s/gO5aDWaCZ81le81AtrFhsBJPjN/RBWnYq5nyHXUI1TG1SAwSG6wJA/FOaVOnwvy6nglXuvcCBI06IIn2DtTz+9dVwp6z0Uoxw8gjOqAmY4IIVhcHcVedxdpsdVFPEMD2usCdR4quVMJMmPBK4DM19Mj80iSg1jb27GEqNJbTDTFoVc3E3eFDE13g2ygNHeTM9FZcFi87BxBHqoejiDRxAJ+y6zvNBbwRIOvqgeeERbVJ0zF57u5FqP5z8/JAdj9RdJ1njkY8/RDSEz1S+yKYdiaTTpOncCR8EEY2qHVIHIypLBN0mFV8LVJ2tjKcnIxz47g4q2UWDmgc8fqLIMgElGbf+nJHOhIhAkG3tr8kLGuF+f3pUNvbWEqBHNADPOEbLOn1CTeOXoUal8fJAYhAW3GiVAlCGTyQINaY+XRBkj4pVzUUNQGbSmLx9ap67aVKi1rqjg0ECDrPl1Uc5gcHNk3GtpCLsfYftcA2liPeMuhwEQMxykcjHJBbKFQEBwuCLeKJVJKqOzsC5r6lJ+Irk5/cykhzWQIBgRHWFa6FAU2xLndXGSUDXEN4HimGJwLXCSS4aBukk6SnzjnKa40BmXMbZmz5oIXBbuU6jqofh6WQQC9xLqjnR72WD/dgcLLO96sL+SV6lIXywWk6lpEifBbBsfC5A9xEF7iQTq5n5sjhHyWQ7+4gVsTVqC4+yOWVnuhAt2ZVQ/EVtf/AE5/1iZVp/sim2q7MXAukteLibSFFdl2CDMPVrH8+oR/9WW+M+Ss2NxrLDMCwg+fD5oK1tbZdQFpokC8OPEjnC0TcinlwrQTPvO+Kx7H7yubiHT9iT5DRa5uDi21cGx7TYud5zcIKo6pHQ/es17Smj8oBJID6VovJBIAWhu0Hkqd2lYHNSovA95ri2f1XCfiEGeUwQ2x0M+FkeriCbGZSwcxlzBPEBcwAkZQgHDNcSGganXXgrLszYLiMzouIA6yEfYGyi5zfdAk3+9aFtChRwuGY+pIBIa2BL3O6DjogqdLYbWMJcLm4568eSTdgWZsrQ2dB3pfE4413xSaSDaJv+KmtnbCcS0uaQQdSbnvQDs+gW5WADvGiU3xwLaWGbVdAPLmphrBSdJEASYCzbe3eCpiniZyNMNb+YIOsfnFBb93cQXYek5wcJA+0L5eBPJSr6gJv8Ey2fXD6bHC9gDaII5jgl3oDsdp8E92C4OxdLoTx/VKj2EfWiSq1nU3Co27mGRwnUR6oIPY9KdrbRIm1R483lXCiYte/FVnYez3MxVaroagLjc/acS4/FWak/16oHo+tEdzj5x5ckgHRyQ06oQL5xGv1CMx2nGJTUuCXpnqIQCT6+CUHl0RXMGtoQDpzQHJhKMfHJIt635o9Op8kCrTK4CFzCPwXFwvz+tEHMZcARMqdaAxkWgDXQKBtoZvy4dxVK3u2W57qZficQaRIzAvJAjoOBQXbCbwUjiKlOZLTGYQWum8A8xyUzVxYNgs7/tXANo+wYSSLgUmEuDienGeKsmyMX7jZmQYOYQe431QStF8SVGbdxHuDvmO5JbQ2kGs4yVFYnGZmRe3ggR29vY6t/h6LX0/03mJji1sHjzVQxOFBtHCyetcfykEclJ7VwQDM3EjyjVBDbC2gRSFFkiHOJJHuxKY7cFXKXDi7VhtbhHBROPxjmVhSyub7UBzYMZgTw8WmO5WnAbBdTqtbmcQ5hc5rzYExHkgrVq4awti/wBsC/itk7KqJZgA3gKlQA8xm1VewG7zKdYOqQAQf2S7u4WV+2FhwylDNJOmiDPnNuo/eXZxrYWq1puBmA6tunj3XuB6p3hL6j4Qgwilh3T8VJbPwj3OgBajsjclhDiRILj368ErV3IDT7sjrqgDdbYoc1odwEyD6FG36qf3tFujabBl6aye+wCsW72zH0+71RNt7GFWrTDjADrzo5pMx3g/NBWdwdmU8gqEEP8AauaAddMwJ75Vt2liWsBFp4KDr4qlSx2UBtNjiJ4EuAIBn9H8ErtKqXOcB1ugbYrM5jybTqVnG0Ww8EGwOnM81ftr1w2iWk3i/dxMrKtr44+9k4cfFBatgbX9nUaHfZecruhOh87K9OJif6Kjbs7u061GjiHvqyblnuhpLTHfEhXd1W0oAAHr6QiV2iRoQlKdebWCLXfpZALD73WJ8k4a89I1TKkYee7VOqLyR1QO23kn0Qg666JPQRr96BjtTB0PFA5J6IWHwPy5pvnkCEJq6R4oHefpZKMraGO4Jq2qhYddNO9A69vePoFHbUPFM2jjxSjHE6oHLXCT5I/tbRZNmuv8Edrte9AbMEz2pRD6RbqBePkekSlz9eCJUdYi97elkCO7zaTGy2ixhiA5ouQevJN8fXyFzho4j/NOqLS21RpU/ecARaCYMiyhnbWGJqe4P7pkZjwLuQ5oHm1nzF9fnolGD3Y8T9yjsbiRPCevT5Qn+zcI6oQR+d0mSga4HAzUL48FZNp0KNDDOxGLIFJgktOrz+a0d5tHFTeD2XToMdVrFrQ0Fzp+y0ASST0j0Xn/ALT99nbRxGVkjD0ifZN/SMQah6ngOAHVBXt49svxWJqYl0tc4gtAP2GNgMa3kAAPFWDd7e2rUePav94Nygn86PnoqaHcELBxQbZh9sPxBMljWtA90m/4rSt06ZbhwJm5I7jdeZNj7WLajTWL3UrB4aRmLehK9Fdnu1KWIwuejn9mKjmtztAdDQ3UIKm955Sksbj20GF7r6W4k9EOKqBgzFwAHM2t81Q9qbWNd8yco+yOQ596DbN1K9Kth2upuBcbvE3a48COHBSVdhbr+CwLZm1KlF4fSeWP5j5jQjvWo7p9oNOvFLFZadTQO/8AG8/8T3oLLQqXhHxFRpIkaJarguLPL7lD7RqkNJ4ibIGW8Gw8OWmoGf3kzmBVV9sZifE+SmcdtIlgBJ8bKve1iT/S2iCJ3t2hDYHG3goDdXB0quJaytmyk2AiHOF8rulkfeWvL4me5O+z9jTiTNyGOLO/ifJBfi0Ns0AAWAAgAIhelM17rjTQFpjr967EnRKsZGiLUNuaBvTueIsU4Y+NUTDTm5iE4bx0v89UBg/v8EZjrBGZTkcvwRm0wNQgMyO6BqgY1KhoEa/BD7ESECbRa/NLMbYcCgewcZ15fNHA5+aDmg5vVLsN+CRAP9Uq420ug5hE3RnPE+GpRQ3h9SiuF+5Acxz7k02ntCnRYalZ4a1vMgeXVRu9u8bMFh31HQX6U2Td7zp4DUlYVt3eKvi35qzpjRoswdw+9BYd7t+m4hz20sPSa2Y9o4ZqpA0MiAFP9n+LxGObVp0mUwaLGuyi2cGR7o5/essa1bX2BbEfTfUxB+y9gbHecw9APNBN7D3dfXdcEQfekRlPJwOh6LStnbNZRaA0X5/Wihtz96qWNOJFMtmjWLDH5zL5H9QYInoke0be1uz8G+rI9q4FlFpvNQjUji1upQZ525b7yTs+g4QINdw4mZbStysT4BY0RPFDXxDqj3PeSXOJJcbkk3JXOQEaIn6lL0h6puXSdU4aUB2Beguw3/tv/wC1X/ivP4W+9iR/6cf31T/igzLbe1HV3cmD7I+Z6qGqHknr22+imzqQmxtzhADKkjqjFx5yE1xHTgjUsRmEHX4oNB3F7RnYYto4kufQmGv1dS+bm/BazjsFTxVMOY4e8JZUFwQdDbULy7VcQVdezXfx2EqCjWcThnmL/wDiceI/V5hBI7yGrQrGnWBbGhn3XDm08Qq7tPa5AgHpzhbTvnstmLw+WAXm9N41aSLEHkVnmxdxabAHYn+9qa5ZIpt6freKCibK2NiMY8+xbmjVzjDB3uNvAK97o7n1MO91bEFuaC1jGmYBiSSFcMM0MaGMa1rRwaAB6JTGcvLggjzTEn69VzuA+5HDOiDJzt3IExMceaTLTdOXDjw4H5JAsnWUBaBh1uSWiST19OCToME+HPgE4Y3yKAzDzSzW2+gi5bJZgzDqgAA93xXMPn9fJHLOsorW3+9Aq5uiAuHG3glGotVs+CAjjp9fBHN+Q6owZbX68kkZ0JnqgUpkzPT1XP0JPLXpzQZzF0htSTSqRrkf/tKDz3vdtp+LxNSo4ktDi1g4NaDAjviVGUGA6ohH11RmOICDsUIMBegezt7qex69V9m+zJadDlbQyz/mWAVTx0KvO3t+H/2bhsDS90eyaazh+dwFPoOJ52QH7HtvjC44Z3hlJ1JwqlxhoDWhzT1MjTqontC3sdtHFuqmRSZ7lFh4MmZI5nU+AVYe+3gj0miOaDmnnwR/ajWxjhdFyJT2KAuTjpqfNLURr3IKgE2mLa6zF9DpNu4BCwIFGLeuxD/tzv39T4MWDALeOxH/ALe/9/U/200GSuH11QlkC/FLlkd6SqM6IGOJamFQQnuJkJi9yARUmxTd1kYocyDYexrer2rTg6xmpTE0iTd1MatnmPgV1Dexh2ni8JUIEVYpO0B91oczoc0x+0VjuGxr6VRlWm7K9jg5p6gz9d5TLaWNfVrVKzj79R7qhI4Oc4ut5oPTTKF+vl/VdiGW4X9Ew3Qx4xGCw9XMXOLQCTrnbZ0+Skq7vwQR72cBrwj70UUfxulnG8aH61XPd4+CBNtMzHDrKTywdE7a0xbQ68/FJVCQfj3IEqbfeBj+iX9jr3+SCi24PNO2NsZvHqgSZTJHTqlBT0nWUdggaC+kJQCIlARzPqEGU6WslgL8UamBrqgAGdYXeyuUqW2XGlyQJuoGNUWoziNUtWHLok28uKBEsgoQyTHAyD3aFCwDihEa6+KDzZvBhjQxdemAAWVHDQaTI16FRZYZVy7V2D+1K8RpTn9o02kqmfXegO5vzRGBGJXAi1uqA4bMBO8FivZNqtDGE1G5c5EuYJvk5E800ZUCcME9yAmebRCWCIGJUNsgAcUZjUQ9yVadOHzQHb1W5dibv+nv/f1P9tNYZK2/sTvgKn8Q/wD2U0GbVhbim1bEAIu0MTeAkcHhS8gnRAZ7pCicQ3VT20XBjYUE4yCgbFyI56FyK5ABcm9S4+vJLTf1RWAnhxKDYuxQO/Iqua7fbHKOXuNzeEq71RcQs57GNqQK+FJ0Iqs8bOHwWkOHHnwQIZfMc0Vwvw74Sk3vqjESY8UBKfek61yLeKdNpx96QxAQKYf3eR+SVy/ikKfyS7adtSgUdHwXeRhEZpdABzg8vuQLNNwPVKsiU2A15ouYoHpceGnkjtN02a7h5pWm68j5eo4IBxfAT3pATp5JzUMgz9FI5UCbac62XEfXDVHAJ0t8EliaoY1znGwBJPQXPzQYD2jk/wBp4udc7R4CmwD0Vayec+Cktt4/8oxNat/8jy4DiBMD0hNKNJz3tY1sucQ0DiS4gBAjUiL6pENPBW3ebcbEYOg2vVDTTc8MzAzDiCeOoMOE9FWALSgKGx1Tqk6yb02JSm1A4CElAFxCAG6pRyABCQgAFbd2Iu/wFT+If/spLEWiQts7E/8A2FT+If8Ay6SDLMJhzUcp8UQxlgh2PhcrZ4lJbarAAgIK3tOvmfA0RHUsrENOnJlOa9h5aoIMrnNQvcZOmvCw8I4LroEnFHwzbIta40R6RAFroJPdLan5NjqNQm2YNf8AsPIa74z4LfyOK8zYjUH6ngvRG6e0PyjB0KupLADzzNsfUHzQPhd17I5aONgjNEnTwRy0GUCdIwPFFrjj8UuByCi9qYjJlnTRA8pPibgp1ScCLjzVU3I2i6tUrhxs3KB6q3U2QNUBZtZcBCNUsisd/VAJM80nk1hLMZHkgEoOItwRmAHQJINteyMREQgNiHaAT8ZSZeTZOiO7nPJEaBPXggbsJylVjtCx5o7PrkWLgKfCwe4NJE3JvwVsY3Xra6o3a5gabtn1Kj5zUnt9nBtL3BpBHG0+aDFGfglabi0hzSQWkEHiC0yD4EBNqR5pUmyCd3i34xOMoUaFUsFKlcBoILnQRmdJMmCfMqADSbooZ4fFLNagL3IwFtEBBHBKCmQJKCy7i7ru2jiDSDsjWNzPdEmJgBo5k2S2/e6Z2dXbTz52PZnY4gAxJBDgOKi93NuV8FVFbDuyuggggOa4Hg4cQjbf25WxlU1sQ/O8gAACGtaNGtbwHrzQRsoCucihB06raOxU/wCBq/xD/wCXSWLLZOxo/wCCq/xDv5VFBEGmGtsqxtupLrK0Y5xDVU8SZdJQEw1IASU3xxkFHq15sETF0YZPRBD8UcIpcYvdKF0xMWEcv6oE3CEm6neZSuVJkIEq0FvcVrvY1i82HrUiZLH5h+y8Cf8AUD5rIKwgfFX7sbxuXFuZJ/vKZ/zMM/eg1/LEJRzdNJRzTvqiOb5oCUwR4Kv7zOOUR+l8lP5xBt08lDbcw2dnHXggr/ZdJqYq/wCj6StDYDoqjuTsg0H17faI+at7W8ygBzZSRsdNU4Ongm7XX7kBwzoUEHkgB6+qKSUAvdbxS1NvD66pu8Hh5a3QknzGqBU1Itr8AgLul0kKcR0PHVGLtTET8kBs1h/VZ720YotwlNn6dUf6QSrvTdfksz7ba0two5ueeXABBmNIW+KtG6u5OJx4d7AMDW2LnuyguIkNEAkn4Kr0zwVw3M37rbPzBjG1GmSGuJADyA3NbWwuEFaxuBfRqPpvaQ+m5zXDk5pg96RBhP8AaGOqV6r61Qy+o9z3H9Zxn7h4Jie9AGcpQVjEH8UQs4hC1yBxhWF7mtaJLiABxJNgp3am61ahQFZ7qREw5jHEvZJgEgtAIniCoPC1yx7Xt1aQR3qw7Y3s9tRdSDXjNEy4QACCRbW+iCsIV1NKEICwtc7H3Rg638Q7+VRWSlar2SOjCVv37v5VFBGbYqwDdVPE1ZNly5Ats7CSZKDbhgZVy5BBuZYIIXLkBgEk4rlyAjxIIUruTjTRxmGfplqtB/Zccp+KBcg9HHmiOuuXIEsup1KSdedPx4LlyBWiIv0FvBOKR0kGEK5AWpfv+STc219fkuXIEmG/p+KPUA5XXLkAEjqgdUHBcuQdVfIHfcc0Qv5HRAuQEDeapna7s+m/Z4qkw+k8Zf1s5ykfPwXLkGMUpXPElCuQGknijRp8Vy5AICUY3quXID5SBZAAgXIFGNRoXLkAELT+yk/4Wt+/d/Korl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1686" name="Picture 6" descr="http://ap.mnocdn.no/migration_catalog/article5881488.ece/ALTERNATES/w380c169/m49hitler-quisling1605-quisling_6.jpg?updated=210520071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WW2 1940-45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From 1941: </a:t>
            </a:r>
            <a:r>
              <a:rPr lang="nb-NO" dirty="0" err="1" smtClean="0"/>
              <a:t>Nazification</a:t>
            </a:r>
            <a:r>
              <a:rPr lang="nb-NO" dirty="0" smtClean="0"/>
              <a:t> </a:t>
            </a:r>
            <a:r>
              <a:rPr lang="nb-NO" dirty="0" smtClean="0"/>
              <a:t>and moral </a:t>
            </a:r>
            <a:r>
              <a:rPr lang="nb-NO" dirty="0" err="1" smtClean="0"/>
              <a:t>resistence</a:t>
            </a:r>
            <a:r>
              <a:rPr lang="nb-NO" dirty="0" smtClean="0"/>
              <a:t>. </a:t>
            </a:r>
            <a:r>
              <a:rPr lang="nb-NO" dirty="0" err="1" smtClean="0"/>
              <a:t>Persecution</a:t>
            </a:r>
            <a:r>
              <a:rPr lang="nb-NO" dirty="0" smtClean="0"/>
              <a:t> and terror. </a:t>
            </a:r>
            <a:endParaRPr lang="nb-NO" dirty="0" smtClean="0"/>
          </a:p>
          <a:p>
            <a:r>
              <a:rPr lang="nb-NO" dirty="0" smtClean="0"/>
              <a:t>From 1943: </a:t>
            </a:r>
            <a:r>
              <a:rPr lang="nb-NO" dirty="0" err="1" smtClean="0"/>
              <a:t>Underground</a:t>
            </a:r>
            <a:r>
              <a:rPr lang="nb-NO" dirty="0" smtClean="0"/>
              <a:t> </a:t>
            </a:r>
            <a:r>
              <a:rPr lang="nb-NO" dirty="0" err="1" smtClean="0"/>
              <a:t>resistence/sabotage</a:t>
            </a:r>
            <a:r>
              <a:rPr lang="nb-NO" dirty="0" smtClean="0"/>
              <a:t>  </a:t>
            </a:r>
            <a:endParaRPr lang="nb-NO" dirty="0" smtClean="0"/>
          </a:p>
          <a:p>
            <a:r>
              <a:rPr lang="nb-NO" dirty="0" err="1" smtClean="0"/>
              <a:t>Deportation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jews</a:t>
            </a:r>
            <a:r>
              <a:rPr lang="nb-NO" dirty="0" smtClean="0"/>
              <a:t> 1942</a:t>
            </a:r>
          </a:p>
          <a:p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exploitation</a:t>
            </a:r>
            <a:endParaRPr lang="nb-NO" dirty="0" smtClean="0"/>
          </a:p>
          <a:p>
            <a:r>
              <a:rPr lang="nb-NO" dirty="0" err="1" smtClean="0"/>
              <a:t>Aftermath</a:t>
            </a:r>
            <a:r>
              <a:rPr lang="nb-NO" dirty="0" smtClean="0"/>
              <a:t>: </a:t>
            </a:r>
            <a:r>
              <a:rPr lang="nb-NO" dirty="0" err="1" smtClean="0"/>
              <a:t>the</a:t>
            </a:r>
            <a:r>
              <a:rPr lang="nb-NO" dirty="0" smtClean="0"/>
              <a:t> legal </a:t>
            </a:r>
            <a:r>
              <a:rPr lang="nb-NO" dirty="0" err="1" smtClean="0"/>
              <a:t>prosecutions</a:t>
            </a:r>
            <a:r>
              <a:rPr lang="nb-NO" dirty="0" smtClean="0"/>
              <a:t> </a:t>
            </a:r>
            <a:r>
              <a:rPr lang="nb-NO" dirty="0" err="1" smtClean="0"/>
              <a:t>against</a:t>
            </a:r>
            <a:r>
              <a:rPr lang="nb-NO" dirty="0" smtClean="0"/>
              <a:t> nazi party </a:t>
            </a:r>
            <a:r>
              <a:rPr lang="nb-NO" dirty="0" err="1" smtClean="0"/>
              <a:t>members</a:t>
            </a:r>
            <a:r>
              <a:rPr lang="nb-NO" dirty="0" smtClean="0"/>
              <a:t>. A </a:t>
            </a:r>
            <a:r>
              <a:rPr lang="nb-NO" dirty="0" err="1" smtClean="0"/>
              <a:t>national</a:t>
            </a:r>
            <a:r>
              <a:rPr lang="nb-NO" dirty="0" smtClean="0"/>
              <a:t> trauma 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err="1" smtClean="0"/>
              <a:t>Postwar</a:t>
            </a:r>
            <a:r>
              <a:rPr lang="nb-NO" sz="5400" dirty="0" smtClean="0"/>
              <a:t> </a:t>
            </a:r>
            <a:r>
              <a:rPr lang="nb-NO" sz="5400" dirty="0" err="1" smtClean="0"/>
              <a:t>period</a:t>
            </a:r>
            <a:r>
              <a:rPr lang="nb-NO" sz="5400" dirty="0" smtClean="0"/>
              <a:t> 1945-65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Ap </a:t>
            </a:r>
            <a:r>
              <a:rPr lang="nb-NO" dirty="0" err="1" smtClean="0"/>
              <a:t>hegemony</a:t>
            </a:r>
            <a:endParaRPr lang="nb-NO" dirty="0" smtClean="0"/>
          </a:p>
          <a:p>
            <a:r>
              <a:rPr lang="nb-NO" dirty="0" smtClean="0"/>
              <a:t>UN </a:t>
            </a:r>
            <a:r>
              <a:rPr lang="nb-NO" dirty="0" err="1" smtClean="0"/>
              <a:t>membership</a:t>
            </a:r>
            <a:r>
              <a:rPr lang="nb-NO" dirty="0" smtClean="0"/>
              <a:t> (Trygve Lie first gen. </a:t>
            </a:r>
            <a:r>
              <a:rPr lang="nb-NO" dirty="0" err="1" smtClean="0"/>
              <a:t>Secretary</a:t>
            </a:r>
            <a:r>
              <a:rPr lang="nb-NO" dirty="0" smtClean="0"/>
              <a:t>)</a:t>
            </a:r>
            <a:endParaRPr lang="nb-NO" dirty="0" smtClean="0"/>
          </a:p>
          <a:p>
            <a:r>
              <a:rPr lang="nb-NO" dirty="0" smtClean="0"/>
              <a:t>Cold </a:t>
            </a:r>
            <a:r>
              <a:rPr lang="nb-NO" dirty="0" err="1" smtClean="0"/>
              <a:t>war</a:t>
            </a:r>
            <a:r>
              <a:rPr lang="nb-NO" dirty="0" smtClean="0"/>
              <a:t>: from </a:t>
            </a:r>
            <a:r>
              <a:rPr lang="nb-NO" dirty="0" err="1" smtClean="0"/>
              <a:t>bridgebuilding</a:t>
            </a:r>
            <a:r>
              <a:rPr lang="nb-NO" dirty="0" smtClean="0"/>
              <a:t> to western </a:t>
            </a:r>
            <a:r>
              <a:rPr lang="nb-NO" dirty="0" err="1" smtClean="0"/>
              <a:t>orientation</a:t>
            </a:r>
            <a:r>
              <a:rPr lang="nb-NO" dirty="0" smtClean="0"/>
              <a:t>: Marshall </a:t>
            </a:r>
            <a:r>
              <a:rPr lang="nb-NO" dirty="0" err="1" smtClean="0"/>
              <a:t>aid</a:t>
            </a:r>
            <a:r>
              <a:rPr lang="nb-NO" dirty="0" smtClean="0"/>
              <a:t> 1948. NATO </a:t>
            </a:r>
            <a:r>
              <a:rPr lang="nb-NO" dirty="0" err="1" smtClean="0"/>
              <a:t>membership</a:t>
            </a:r>
            <a:r>
              <a:rPr lang="nb-NO" dirty="0" smtClean="0"/>
              <a:t> 1949</a:t>
            </a:r>
          </a:p>
          <a:p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reconstruction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”</a:t>
            </a:r>
            <a:r>
              <a:rPr lang="nb-NO" dirty="0" err="1" smtClean="0"/>
              <a:t>Capitalist</a:t>
            </a:r>
            <a:r>
              <a:rPr lang="nb-NO" dirty="0" smtClean="0"/>
              <a:t> plan </a:t>
            </a:r>
            <a:r>
              <a:rPr lang="nb-NO" dirty="0" err="1" smtClean="0"/>
              <a:t>economy</a:t>
            </a:r>
            <a:r>
              <a:rPr lang="nb-NO" dirty="0" smtClean="0"/>
              <a:t>”</a:t>
            </a:r>
          </a:p>
          <a:p>
            <a:pPr lvl="1"/>
            <a:r>
              <a:rPr lang="nb-NO" dirty="0" err="1" smtClean="0"/>
              <a:t>Regulations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heavy</a:t>
            </a:r>
            <a:r>
              <a:rPr lang="nb-NO" dirty="0" smtClean="0"/>
              <a:t> </a:t>
            </a:r>
            <a:r>
              <a:rPr lang="nb-NO" dirty="0" err="1" smtClean="0"/>
              <a:t>industries</a:t>
            </a:r>
            <a:endParaRPr lang="nb-NO" dirty="0" smtClean="0"/>
          </a:p>
          <a:p>
            <a:r>
              <a:rPr lang="nb-NO" dirty="0" smtClean="0"/>
              <a:t>Public </a:t>
            </a:r>
            <a:r>
              <a:rPr lang="nb-NO" dirty="0" err="1" smtClean="0"/>
              <a:t>welfare</a:t>
            </a:r>
            <a:r>
              <a:rPr lang="nb-NO" dirty="0" smtClean="0"/>
              <a:t>: New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insurances</a:t>
            </a:r>
            <a:r>
              <a:rPr lang="nb-NO" dirty="0" smtClean="0"/>
              <a:t> and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benefits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25000" lnSpcReduction="20000"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lvl="5"/>
            <a:r>
              <a:rPr lang="nb-NO" sz="14800" dirty="0" smtClean="0"/>
              <a:t>Einar Gerhardsen</a:t>
            </a:r>
            <a:endParaRPr lang="nb-NO" sz="14800" dirty="0"/>
          </a:p>
        </p:txBody>
      </p:sp>
      <p:pic>
        <p:nvPicPr>
          <p:cNvPr id="1026" name="Picture 2" descr="http://bulmeurt.uib.no:8080/retorikk/media/bilde/bilde1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33670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err="1" smtClean="0"/>
              <a:t>Postwar</a:t>
            </a:r>
            <a:r>
              <a:rPr lang="nb-NO" sz="5400" dirty="0" smtClean="0"/>
              <a:t> </a:t>
            </a:r>
            <a:r>
              <a:rPr lang="nb-NO" sz="5400" dirty="0" err="1" smtClean="0"/>
              <a:t>period</a:t>
            </a:r>
            <a:r>
              <a:rPr lang="nb-NO" sz="5400" dirty="0" smtClean="0"/>
              <a:t> 1945-65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Ap </a:t>
            </a:r>
            <a:r>
              <a:rPr lang="nb-NO" dirty="0" err="1" smtClean="0"/>
              <a:t>hegemony</a:t>
            </a:r>
            <a:endParaRPr lang="nb-NO" dirty="0" smtClean="0"/>
          </a:p>
          <a:p>
            <a:r>
              <a:rPr lang="nb-NO" dirty="0" smtClean="0"/>
              <a:t>UN </a:t>
            </a:r>
            <a:r>
              <a:rPr lang="nb-NO" dirty="0" err="1" smtClean="0"/>
              <a:t>membership</a:t>
            </a:r>
            <a:endParaRPr lang="nb-NO" dirty="0" smtClean="0"/>
          </a:p>
          <a:p>
            <a:r>
              <a:rPr lang="nb-NO" dirty="0" smtClean="0"/>
              <a:t>Cold </a:t>
            </a:r>
            <a:r>
              <a:rPr lang="nb-NO" dirty="0" err="1" smtClean="0"/>
              <a:t>war</a:t>
            </a:r>
            <a:r>
              <a:rPr lang="nb-NO" dirty="0" smtClean="0"/>
              <a:t>: from </a:t>
            </a:r>
            <a:r>
              <a:rPr lang="nb-NO" dirty="0" err="1" smtClean="0"/>
              <a:t>bridgebuilding</a:t>
            </a:r>
            <a:r>
              <a:rPr lang="nb-NO" dirty="0" smtClean="0"/>
              <a:t> to western </a:t>
            </a:r>
            <a:r>
              <a:rPr lang="nb-NO" dirty="0" err="1" smtClean="0"/>
              <a:t>orientation</a:t>
            </a:r>
            <a:r>
              <a:rPr lang="nb-NO" dirty="0" smtClean="0"/>
              <a:t>: Marshall </a:t>
            </a:r>
            <a:r>
              <a:rPr lang="nb-NO" dirty="0" err="1" smtClean="0"/>
              <a:t>aid</a:t>
            </a:r>
            <a:r>
              <a:rPr lang="nb-NO" dirty="0" smtClean="0"/>
              <a:t> 1948. NATO </a:t>
            </a:r>
            <a:r>
              <a:rPr lang="nb-NO" dirty="0" err="1" smtClean="0"/>
              <a:t>membership</a:t>
            </a:r>
            <a:r>
              <a:rPr lang="nb-NO" dirty="0" smtClean="0"/>
              <a:t> 1949</a:t>
            </a:r>
          </a:p>
          <a:p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reconstruction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”</a:t>
            </a:r>
            <a:r>
              <a:rPr lang="nb-NO" dirty="0" err="1" smtClean="0"/>
              <a:t>Capitalist</a:t>
            </a:r>
            <a:r>
              <a:rPr lang="nb-NO" dirty="0" smtClean="0"/>
              <a:t> plan </a:t>
            </a:r>
            <a:r>
              <a:rPr lang="nb-NO" dirty="0" err="1" smtClean="0"/>
              <a:t>economy</a:t>
            </a:r>
            <a:r>
              <a:rPr lang="nb-NO" dirty="0" smtClean="0"/>
              <a:t>”</a:t>
            </a:r>
          </a:p>
          <a:p>
            <a:pPr lvl="1"/>
            <a:r>
              <a:rPr lang="nb-NO" dirty="0" err="1" smtClean="0"/>
              <a:t>Regulations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heavy</a:t>
            </a:r>
            <a:r>
              <a:rPr lang="nb-NO" dirty="0" smtClean="0"/>
              <a:t> </a:t>
            </a:r>
            <a:r>
              <a:rPr lang="nb-NO" dirty="0" err="1" smtClean="0"/>
              <a:t>industries</a:t>
            </a:r>
            <a:endParaRPr lang="nb-NO" dirty="0" smtClean="0"/>
          </a:p>
          <a:p>
            <a:r>
              <a:rPr lang="nb-NO" dirty="0" smtClean="0"/>
              <a:t>Public </a:t>
            </a:r>
            <a:r>
              <a:rPr lang="nb-NO" dirty="0" err="1" smtClean="0"/>
              <a:t>welfare</a:t>
            </a:r>
            <a:r>
              <a:rPr lang="nb-NO" dirty="0" smtClean="0"/>
              <a:t>: New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insurances</a:t>
            </a:r>
            <a:r>
              <a:rPr lang="nb-NO" dirty="0" smtClean="0"/>
              <a:t> and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benefits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Legacy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democracy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National </a:t>
            </a:r>
            <a:r>
              <a:rPr lang="nb-NO" dirty="0" err="1" smtClean="0"/>
              <a:t>insurance</a:t>
            </a:r>
            <a:r>
              <a:rPr lang="nb-NO" dirty="0" smtClean="0"/>
              <a:t> </a:t>
            </a:r>
            <a:r>
              <a:rPr lang="nb-NO" dirty="0" err="1" smtClean="0"/>
              <a:t>act</a:t>
            </a:r>
            <a:r>
              <a:rPr lang="nb-NO" dirty="0" smtClean="0"/>
              <a:t> 1966</a:t>
            </a:r>
          </a:p>
          <a:p>
            <a:r>
              <a:rPr lang="nb-NO" dirty="0" smtClean="0"/>
              <a:t>Statoil 1972</a:t>
            </a:r>
            <a:endParaRPr lang="nb-NO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dirty="0" err="1" smtClean="0"/>
              <a:t>Left</a:t>
            </a:r>
            <a:r>
              <a:rPr lang="nb-NO" sz="4800" dirty="0" smtClean="0"/>
              <a:t> </a:t>
            </a:r>
            <a:r>
              <a:rPr lang="nb-NO" sz="4800" dirty="0" err="1" smtClean="0"/>
              <a:t>wing</a:t>
            </a:r>
            <a:r>
              <a:rPr lang="nb-NO" sz="4800" dirty="0" smtClean="0"/>
              <a:t> </a:t>
            </a:r>
            <a:r>
              <a:rPr lang="nb-NO" sz="4800" dirty="0" err="1" smtClean="0"/>
              <a:t>radicalism</a:t>
            </a:r>
            <a:r>
              <a:rPr lang="nb-NO" sz="4800" dirty="0" smtClean="0"/>
              <a:t> </a:t>
            </a:r>
            <a:r>
              <a:rPr lang="nb-NO" sz="4800" dirty="0" err="1" smtClean="0"/>
              <a:t>challenge</a:t>
            </a:r>
            <a:r>
              <a:rPr lang="nb-NO" sz="4800" dirty="0" smtClean="0"/>
              <a:t> AP </a:t>
            </a:r>
            <a:r>
              <a:rPr lang="nb-NO" sz="4800" dirty="0" err="1" smtClean="0"/>
              <a:t>hegemony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r>
              <a:rPr lang="nb-NO" dirty="0" smtClean="0"/>
              <a:t>1968: Paris and </a:t>
            </a:r>
            <a:r>
              <a:rPr lang="nb-NO" dirty="0" err="1" smtClean="0"/>
              <a:t>Prague</a:t>
            </a:r>
            <a:endParaRPr lang="nb-NO" dirty="0" smtClean="0"/>
          </a:p>
          <a:p>
            <a:r>
              <a:rPr lang="nb-NO" dirty="0" err="1" smtClean="0"/>
              <a:t>Marxism-leninism</a:t>
            </a:r>
            <a:endParaRPr lang="nb-NO" dirty="0" smtClean="0"/>
          </a:p>
          <a:p>
            <a:r>
              <a:rPr lang="nb-NO" dirty="0" err="1" smtClean="0"/>
              <a:t>Battle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EU </a:t>
            </a:r>
            <a:r>
              <a:rPr lang="nb-NO" dirty="0" err="1" smtClean="0"/>
              <a:t>membership</a:t>
            </a:r>
            <a:r>
              <a:rPr lang="nb-NO" dirty="0" smtClean="0"/>
              <a:t>: </a:t>
            </a:r>
            <a:r>
              <a:rPr lang="nb-NO" dirty="0" err="1" smtClean="0"/>
              <a:t>grassroot</a:t>
            </a:r>
            <a:r>
              <a:rPr lang="nb-NO" dirty="0" smtClean="0"/>
              <a:t> versus </a:t>
            </a:r>
            <a:r>
              <a:rPr lang="nb-NO" dirty="0" err="1" smtClean="0"/>
              <a:t>political</a:t>
            </a:r>
            <a:r>
              <a:rPr lang="nb-NO" dirty="0" smtClean="0"/>
              <a:t> establishment</a:t>
            </a:r>
            <a:endParaRPr lang="nb-NO" dirty="0" smtClean="0"/>
          </a:p>
          <a:p>
            <a:r>
              <a:rPr lang="nb-NO" dirty="0" smtClean="0"/>
              <a:t>Rise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feminism</a:t>
            </a:r>
            <a:r>
              <a:rPr lang="nb-NO" dirty="0" smtClean="0"/>
              <a:t>. The </a:t>
            </a:r>
            <a:r>
              <a:rPr lang="nb-NO" dirty="0" err="1" smtClean="0"/>
              <a:t>law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free</a:t>
            </a:r>
            <a:r>
              <a:rPr lang="nb-NO" dirty="0" smtClean="0"/>
              <a:t> </a:t>
            </a:r>
            <a:r>
              <a:rPr lang="nb-NO" dirty="0" err="1" smtClean="0"/>
              <a:t>abortion</a:t>
            </a:r>
            <a:r>
              <a:rPr lang="nb-NO" dirty="0" smtClean="0"/>
              <a:t> 1979</a:t>
            </a:r>
          </a:p>
          <a:p>
            <a:r>
              <a:rPr lang="nb-NO" dirty="0" smtClean="0"/>
              <a:t>1973: Oil </a:t>
            </a:r>
            <a:r>
              <a:rPr lang="nb-NO" dirty="0" err="1" smtClean="0"/>
              <a:t>crisis</a:t>
            </a:r>
            <a:r>
              <a:rPr lang="nb-NO" dirty="0" smtClean="0"/>
              <a:t> </a:t>
            </a:r>
            <a:r>
              <a:rPr lang="nb-NO" dirty="0" err="1" smtClean="0"/>
              <a:t>invoke</a:t>
            </a:r>
            <a:r>
              <a:rPr lang="nb-NO" dirty="0" smtClean="0"/>
              <a:t> </a:t>
            </a:r>
            <a:r>
              <a:rPr lang="nb-NO" dirty="0" err="1" smtClean="0"/>
              <a:t>inflation</a:t>
            </a:r>
            <a:r>
              <a:rPr lang="nb-NO" dirty="0" smtClean="0"/>
              <a:t>,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stagnation</a:t>
            </a:r>
            <a:r>
              <a:rPr lang="nb-NO" dirty="0" smtClean="0"/>
              <a:t> and </a:t>
            </a:r>
            <a:r>
              <a:rPr lang="nb-NO" dirty="0" err="1" smtClean="0"/>
              <a:t>labour</a:t>
            </a:r>
            <a:r>
              <a:rPr lang="nb-NO" dirty="0" smtClean="0"/>
              <a:t> </a:t>
            </a:r>
            <a:r>
              <a:rPr lang="nb-NO" dirty="0" err="1" smtClean="0"/>
              <a:t>conflicts</a:t>
            </a:r>
            <a:r>
              <a:rPr lang="nb-NO" dirty="0" smtClean="0"/>
              <a:t>. Ap loses </a:t>
            </a:r>
            <a:r>
              <a:rPr lang="nb-NO" dirty="0" err="1" smtClean="0"/>
              <a:t>hegemony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dirty="0" smtClean="0"/>
              <a:t>		  Rolf Groven: ”New </a:t>
            </a:r>
            <a:r>
              <a:rPr lang="nb-NO" dirty="0" err="1" smtClean="0"/>
              <a:t>romanticism</a:t>
            </a:r>
            <a:r>
              <a:rPr lang="nb-NO" dirty="0" smtClean="0"/>
              <a:t>” 1972</a:t>
            </a:r>
            <a:endParaRPr lang="nb-NO" dirty="0"/>
          </a:p>
        </p:txBody>
      </p:sp>
      <p:pic>
        <p:nvPicPr>
          <p:cNvPr id="1026" name="Picture 2" descr="http://www.groven.no/rolf/images/previews/preview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4056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4274" name="Picture 2" descr="http://gfx.dagbladet.no/labrador/235/235729/23572959/jpg/active/978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1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dirty="0" err="1" smtClean="0"/>
              <a:t>Left</a:t>
            </a:r>
            <a:r>
              <a:rPr lang="nb-NO" sz="4800" dirty="0" smtClean="0"/>
              <a:t> </a:t>
            </a:r>
            <a:r>
              <a:rPr lang="nb-NO" sz="4800" dirty="0" err="1" smtClean="0"/>
              <a:t>wing</a:t>
            </a:r>
            <a:r>
              <a:rPr lang="nb-NO" sz="4800" dirty="0" smtClean="0"/>
              <a:t> </a:t>
            </a:r>
            <a:r>
              <a:rPr lang="nb-NO" sz="4800" dirty="0" err="1" smtClean="0"/>
              <a:t>radicalism</a:t>
            </a:r>
            <a:r>
              <a:rPr lang="nb-NO" sz="4800" dirty="0" smtClean="0"/>
              <a:t> </a:t>
            </a:r>
            <a:r>
              <a:rPr lang="nb-NO" sz="4800" dirty="0" err="1" smtClean="0"/>
              <a:t>challenge</a:t>
            </a:r>
            <a:r>
              <a:rPr lang="nb-NO" sz="4800" dirty="0" smtClean="0"/>
              <a:t> AP </a:t>
            </a:r>
            <a:r>
              <a:rPr lang="nb-NO" sz="4800" dirty="0" err="1" smtClean="0"/>
              <a:t>hegemony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nb-NO" dirty="0" smtClean="0"/>
          </a:p>
          <a:p>
            <a:r>
              <a:rPr lang="nb-NO" dirty="0" smtClean="0"/>
              <a:t>1968: Paris and </a:t>
            </a:r>
            <a:r>
              <a:rPr lang="nb-NO" dirty="0" err="1" smtClean="0"/>
              <a:t>Prague</a:t>
            </a:r>
            <a:endParaRPr lang="nb-NO" dirty="0" smtClean="0"/>
          </a:p>
          <a:p>
            <a:r>
              <a:rPr lang="nb-NO" dirty="0" err="1" smtClean="0"/>
              <a:t>Marxism-leninism</a:t>
            </a:r>
            <a:endParaRPr lang="nb-NO" dirty="0" smtClean="0"/>
          </a:p>
          <a:p>
            <a:r>
              <a:rPr lang="nb-NO" dirty="0" err="1" smtClean="0"/>
              <a:t>Battle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EU </a:t>
            </a:r>
            <a:r>
              <a:rPr lang="nb-NO" dirty="0" err="1" smtClean="0"/>
              <a:t>membership</a:t>
            </a:r>
            <a:r>
              <a:rPr lang="nb-NO" dirty="0" smtClean="0"/>
              <a:t>: </a:t>
            </a:r>
            <a:r>
              <a:rPr lang="nb-NO" dirty="0" err="1" smtClean="0"/>
              <a:t>grassroot</a:t>
            </a:r>
            <a:r>
              <a:rPr lang="nb-NO" dirty="0" smtClean="0"/>
              <a:t> versus </a:t>
            </a:r>
            <a:r>
              <a:rPr lang="nb-NO" dirty="0" err="1" smtClean="0"/>
              <a:t>political</a:t>
            </a:r>
            <a:r>
              <a:rPr lang="nb-NO" dirty="0" smtClean="0"/>
              <a:t> establishment</a:t>
            </a:r>
            <a:endParaRPr lang="nb-NO" dirty="0" smtClean="0"/>
          </a:p>
          <a:p>
            <a:r>
              <a:rPr lang="nb-NO" dirty="0" smtClean="0"/>
              <a:t>Rise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feminism</a:t>
            </a:r>
            <a:r>
              <a:rPr lang="nb-NO" dirty="0" smtClean="0"/>
              <a:t>. The </a:t>
            </a:r>
            <a:r>
              <a:rPr lang="nb-NO" dirty="0" err="1" smtClean="0"/>
              <a:t>law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free</a:t>
            </a:r>
            <a:r>
              <a:rPr lang="nb-NO" dirty="0" smtClean="0"/>
              <a:t> </a:t>
            </a:r>
            <a:r>
              <a:rPr lang="nb-NO" dirty="0" err="1" smtClean="0"/>
              <a:t>abortion</a:t>
            </a:r>
            <a:r>
              <a:rPr lang="nb-NO" dirty="0" smtClean="0"/>
              <a:t> 1979</a:t>
            </a:r>
          </a:p>
          <a:p>
            <a:r>
              <a:rPr lang="nb-NO" dirty="0" smtClean="0"/>
              <a:t>1973: Oil </a:t>
            </a:r>
            <a:r>
              <a:rPr lang="nb-NO" dirty="0" err="1" smtClean="0"/>
              <a:t>crisis</a:t>
            </a:r>
            <a:r>
              <a:rPr lang="nb-NO" dirty="0" smtClean="0"/>
              <a:t> </a:t>
            </a:r>
            <a:r>
              <a:rPr lang="nb-NO" dirty="0" err="1" smtClean="0"/>
              <a:t>invoke</a:t>
            </a:r>
            <a:r>
              <a:rPr lang="nb-NO" dirty="0" smtClean="0"/>
              <a:t>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stagnation</a:t>
            </a:r>
            <a:r>
              <a:rPr lang="nb-NO" dirty="0" smtClean="0"/>
              <a:t> and </a:t>
            </a:r>
            <a:r>
              <a:rPr lang="nb-NO" dirty="0" err="1" smtClean="0"/>
              <a:t>labour</a:t>
            </a:r>
            <a:r>
              <a:rPr lang="nb-NO" dirty="0" smtClean="0"/>
              <a:t> </a:t>
            </a:r>
            <a:r>
              <a:rPr lang="nb-NO" dirty="0" err="1" smtClean="0"/>
              <a:t>conflicts</a:t>
            </a:r>
            <a:r>
              <a:rPr lang="nb-NO" dirty="0" smtClean="0"/>
              <a:t>. Ap loses </a:t>
            </a:r>
            <a:r>
              <a:rPr lang="nb-NO" dirty="0" err="1" smtClean="0"/>
              <a:t>hegemony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778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      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1763688" y="5589240"/>
            <a:ext cx="5760640" cy="720080"/>
          </a:xfrm>
        </p:spPr>
        <p:txBody>
          <a:bodyPr>
            <a:noAutofit/>
          </a:bodyPr>
          <a:lstStyle/>
          <a:p>
            <a:r>
              <a:rPr lang="nb-NO" sz="2800" dirty="0" smtClean="0"/>
              <a:t>National </a:t>
            </a:r>
            <a:r>
              <a:rPr lang="nb-NO" sz="2800" dirty="0" err="1" smtClean="0"/>
              <a:t>conference</a:t>
            </a:r>
            <a:r>
              <a:rPr lang="nb-NO" sz="2800" dirty="0" smtClean="0"/>
              <a:t> at </a:t>
            </a:r>
            <a:r>
              <a:rPr lang="nb-NO" sz="2800" dirty="0" err="1" smtClean="0"/>
              <a:t>Eidsvold</a:t>
            </a:r>
            <a:r>
              <a:rPr lang="nb-NO" sz="2800" dirty="0" smtClean="0"/>
              <a:t> 1814</a:t>
            </a:r>
            <a:endParaRPr lang="nb-NO" sz="2800" dirty="0"/>
          </a:p>
        </p:txBody>
      </p:sp>
      <p:pic>
        <p:nvPicPr>
          <p:cNvPr id="1026" name="Picture 2" descr="http://lokalhistoriewiki.no/images/thumb/Eidsvollsforsamlingen_1814_Oscar_Wergeland.jpg/350px-Eidsvollsforsamlingen_1814_Oscar_Werge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597666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smtClean="0"/>
              <a:t>1980ies: </a:t>
            </a:r>
            <a:r>
              <a:rPr lang="nb-NO" sz="5400" dirty="0" err="1" smtClean="0"/>
              <a:t>Conservative</a:t>
            </a:r>
            <a:r>
              <a:rPr lang="nb-NO" sz="5400" dirty="0" smtClean="0"/>
              <a:t> </a:t>
            </a:r>
            <a:r>
              <a:rPr lang="nb-NO" sz="5400" dirty="0" err="1" smtClean="0"/>
              <a:t>wave</a:t>
            </a:r>
            <a:endParaRPr lang="nb-NO" sz="5400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liberalism</a:t>
            </a:r>
            <a:r>
              <a:rPr lang="nb-NO" dirty="0" smtClean="0"/>
              <a:t>. </a:t>
            </a:r>
            <a:r>
              <a:rPr lang="nb-NO" dirty="0" err="1" smtClean="0"/>
              <a:t>Conservative</a:t>
            </a:r>
            <a:r>
              <a:rPr lang="nb-NO" dirty="0" smtClean="0"/>
              <a:t> </a:t>
            </a:r>
            <a:r>
              <a:rPr lang="nb-NO" dirty="0" err="1" smtClean="0"/>
              <a:t>revival</a:t>
            </a:r>
            <a:endParaRPr lang="nb-NO" dirty="0" smtClean="0"/>
          </a:p>
          <a:p>
            <a:r>
              <a:rPr lang="nb-NO" dirty="0" smtClean="0"/>
              <a:t>Høyre </a:t>
            </a:r>
            <a:r>
              <a:rPr lang="nb-NO" dirty="0" err="1" smtClean="0"/>
              <a:t>government</a:t>
            </a:r>
            <a:r>
              <a:rPr lang="nb-NO" dirty="0" smtClean="0"/>
              <a:t> 1981</a:t>
            </a:r>
          </a:p>
          <a:p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liberalization</a:t>
            </a:r>
            <a:r>
              <a:rPr lang="nb-NO" dirty="0" smtClean="0"/>
              <a:t>. End </a:t>
            </a:r>
            <a:r>
              <a:rPr lang="nb-NO" dirty="0" err="1" smtClean="0"/>
              <a:t>of</a:t>
            </a:r>
            <a:r>
              <a:rPr lang="nb-NO" dirty="0" smtClean="0"/>
              <a:t> NRK </a:t>
            </a:r>
            <a:r>
              <a:rPr lang="nb-NO" dirty="0" err="1" smtClean="0"/>
              <a:t>broadcasting</a:t>
            </a:r>
            <a:r>
              <a:rPr lang="nb-NO" dirty="0" smtClean="0"/>
              <a:t> </a:t>
            </a:r>
            <a:r>
              <a:rPr lang="nb-NO" dirty="0" err="1" smtClean="0"/>
              <a:t>monopoly</a:t>
            </a:r>
            <a:r>
              <a:rPr lang="nb-NO" dirty="0" smtClean="0"/>
              <a:t> </a:t>
            </a:r>
          </a:p>
          <a:p>
            <a:r>
              <a:rPr lang="nb-NO" dirty="0" smtClean="0"/>
              <a:t>Ap comeback in </a:t>
            </a:r>
            <a:r>
              <a:rPr lang="nb-NO" dirty="0" err="1" smtClean="0"/>
              <a:t>the</a:t>
            </a:r>
            <a:r>
              <a:rPr lang="nb-NO" dirty="0" smtClean="0"/>
              <a:t> 1990’ies</a:t>
            </a:r>
          </a:p>
          <a:p>
            <a:r>
              <a:rPr lang="nb-NO" dirty="0" smtClean="0"/>
              <a:t>The EU </a:t>
            </a:r>
            <a:r>
              <a:rPr lang="nb-NO" dirty="0" err="1" smtClean="0"/>
              <a:t>vote</a:t>
            </a:r>
            <a:r>
              <a:rPr lang="nb-NO" dirty="0" smtClean="0"/>
              <a:t> 1994</a:t>
            </a:r>
          </a:p>
          <a:p>
            <a:pPr>
              <a:buNone/>
            </a:pP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 smtClean="0"/>
              <a:t>EU </a:t>
            </a:r>
            <a:r>
              <a:rPr lang="nb-NO" sz="6000" dirty="0" err="1" smtClean="0"/>
              <a:t>popular</a:t>
            </a:r>
            <a:r>
              <a:rPr lang="nb-NO" sz="6000" dirty="0" smtClean="0"/>
              <a:t> </a:t>
            </a:r>
            <a:r>
              <a:rPr lang="nb-NO" sz="6000" dirty="0" err="1" smtClean="0"/>
              <a:t>vote</a:t>
            </a:r>
            <a:r>
              <a:rPr lang="nb-NO" sz="6000" dirty="0" smtClean="0"/>
              <a:t> 1994</a:t>
            </a:r>
            <a:endParaRPr lang="nb-NO" sz="6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97152"/>
          </a:xfrm>
        </p:spPr>
        <p:txBody>
          <a:bodyPr/>
          <a:lstStyle/>
          <a:p>
            <a:pPr>
              <a:buNone/>
            </a:pPr>
            <a:endParaRPr lang="nb-NO" dirty="0"/>
          </a:p>
        </p:txBody>
      </p:sp>
      <p:pic>
        <p:nvPicPr>
          <p:cNvPr id="1026" name="Picture 2" descr="Resultater 19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49" y="1628797"/>
            <a:ext cx="4968555" cy="500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 err="1" smtClean="0"/>
              <a:t>Cabinets</a:t>
            </a:r>
            <a:r>
              <a:rPr lang="nb-NO" sz="6000" dirty="0" smtClean="0"/>
              <a:t> </a:t>
            </a:r>
            <a:r>
              <a:rPr lang="nb-NO" sz="6000" dirty="0" err="1" smtClean="0"/>
              <a:t>after</a:t>
            </a:r>
            <a:r>
              <a:rPr lang="nb-NO" sz="6000" dirty="0" smtClean="0"/>
              <a:t> WW2</a:t>
            </a:r>
            <a:endParaRPr lang="nb-NO" sz="60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50691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b-NO" sz="3200" dirty="0" smtClean="0"/>
              <a:t>1945-63	Ap</a:t>
            </a:r>
          </a:p>
          <a:p>
            <a:pPr>
              <a:buNone/>
            </a:pPr>
            <a:r>
              <a:rPr lang="nb-NO" sz="3200" dirty="0" smtClean="0"/>
              <a:t>1963		H KrF Sp V</a:t>
            </a:r>
            <a:endParaRPr lang="nb-NO" sz="3200" dirty="0"/>
          </a:p>
          <a:p>
            <a:pPr>
              <a:buNone/>
            </a:pPr>
            <a:r>
              <a:rPr lang="nb-NO" sz="3200" dirty="0" smtClean="0"/>
              <a:t>1963-65	Ap</a:t>
            </a:r>
          </a:p>
          <a:p>
            <a:pPr>
              <a:buNone/>
            </a:pPr>
            <a:r>
              <a:rPr lang="nb-NO" sz="3200" dirty="0" smtClean="0"/>
              <a:t>1965-71	H KrF Sp V</a:t>
            </a:r>
            <a:endParaRPr lang="nb-NO" sz="3200" dirty="0"/>
          </a:p>
          <a:p>
            <a:pPr>
              <a:buNone/>
            </a:pPr>
            <a:r>
              <a:rPr lang="nb-NO" sz="3200" dirty="0" smtClean="0"/>
              <a:t>1971-72	Ap</a:t>
            </a:r>
          </a:p>
          <a:p>
            <a:pPr>
              <a:buNone/>
            </a:pPr>
            <a:r>
              <a:rPr lang="nb-NO" sz="3200" dirty="0" smtClean="0"/>
              <a:t>1972-73	H KrF Sp V</a:t>
            </a:r>
            <a:endParaRPr lang="nb-NO" sz="3200" dirty="0"/>
          </a:p>
          <a:p>
            <a:pPr>
              <a:buNone/>
            </a:pPr>
            <a:r>
              <a:rPr lang="nb-NO" sz="3200" dirty="0" smtClean="0"/>
              <a:t>1973-81	Ap</a:t>
            </a:r>
          </a:p>
          <a:p>
            <a:pPr>
              <a:buNone/>
            </a:pPr>
            <a:r>
              <a:rPr lang="nb-NO" sz="3200" dirty="0" smtClean="0"/>
              <a:t>1981-83	H</a:t>
            </a:r>
            <a:endParaRPr lang="nb-NO" sz="3200" dirty="0"/>
          </a:p>
          <a:p>
            <a:pPr>
              <a:buNone/>
            </a:pPr>
            <a:endParaRPr lang="nb-NO" sz="3200" dirty="0" smtClean="0"/>
          </a:p>
          <a:p>
            <a:pPr marL="514350" indent="-514350">
              <a:buNone/>
            </a:pPr>
            <a:endParaRPr lang="nb-NO" sz="3200" dirty="0" smtClean="0"/>
          </a:p>
          <a:p>
            <a:pPr>
              <a:buNone/>
            </a:pPr>
            <a:r>
              <a:rPr lang="nb-NO" sz="3200" dirty="0" smtClean="0"/>
              <a:t>		</a:t>
            </a:r>
            <a:endParaRPr lang="nb-NO" sz="32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70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b-NO" sz="3200" dirty="0" smtClean="0"/>
              <a:t>1983-86	H KrF Sp </a:t>
            </a:r>
          </a:p>
          <a:p>
            <a:pPr>
              <a:buNone/>
            </a:pPr>
            <a:r>
              <a:rPr lang="nb-NO" sz="3200" dirty="0" smtClean="0"/>
              <a:t>1986-89	Ap</a:t>
            </a:r>
            <a:endParaRPr lang="nb-NO" sz="3200" dirty="0"/>
          </a:p>
          <a:p>
            <a:pPr>
              <a:buNone/>
            </a:pPr>
            <a:r>
              <a:rPr lang="nb-NO" sz="3200" dirty="0" smtClean="0"/>
              <a:t>1989-90	H KrF Sp </a:t>
            </a:r>
          </a:p>
          <a:p>
            <a:pPr>
              <a:buNone/>
            </a:pPr>
            <a:r>
              <a:rPr lang="nb-NO" sz="3200" dirty="0" smtClean="0"/>
              <a:t>1990-97	Ap</a:t>
            </a:r>
            <a:endParaRPr lang="nb-NO" sz="3200" dirty="0"/>
          </a:p>
          <a:p>
            <a:pPr>
              <a:buNone/>
            </a:pPr>
            <a:r>
              <a:rPr lang="nb-NO" sz="3200" dirty="0" smtClean="0"/>
              <a:t>1997-2000	KrF Sp V</a:t>
            </a:r>
          </a:p>
          <a:p>
            <a:pPr>
              <a:buNone/>
            </a:pPr>
            <a:r>
              <a:rPr lang="nb-NO" sz="3200" dirty="0" smtClean="0"/>
              <a:t>2000-01	Ap</a:t>
            </a:r>
            <a:endParaRPr lang="nb-NO" sz="3200" dirty="0"/>
          </a:p>
          <a:p>
            <a:pPr>
              <a:buNone/>
            </a:pPr>
            <a:r>
              <a:rPr lang="nb-NO" sz="3200" dirty="0" smtClean="0"/>
              <a:t>2001-05	H KrF V</a:t>
            </a:r>
          </a:p>
          <a:p>
            <a:pPr>
              <a:buNone/>
            </a:pPr>
            <a:r>
              <a:rPr lang="nb-NO" sz="3200" dirty="0" smtClean="0"/>
              <a:t>2005-13	Ap SV Sp</a:t>
            </a:r>
          </a:p>
          <a:p>
            <a:pPr>
              <a:buNone/>
            </a:pPr>
            <a:r>
              <a:rPr lang="nb-NO" sz="3200" dirty="0" smtClean="0"/>
              <a:t>2013-?	H FrP</a:t>
            </a:r>
            <a:endParaRPr lang="nb-NO" sz="3200" dirty="0"/>
          </a:p>
          <a:p>
            <a:pPr>
              <a:buNone/>
            </a:pPr>
            <a:endParaRPr lang="nb-NO" sz="3200" dirty="0" smtClean="0"/>
          </a:p>
          <a:p>
            <a:pPr>
              <a:buNone/>
            </a:pPr>
            <a:endParaRPr lang="nb-NO" sz="3200" dirty="0"/>
          </a:p>
          <a:p>
            <a:pPr>
              <a:buNone/>
            </a:pPr>
            <a:endParaRPr lang="nb-NO" sz="3200" dirty="0" smtClean="0"/>
          </a:p>
          <a:p>
            <a:pPr>
              <a:buNone/>
            </a:pPr>
            <a:endParaRPr lang="nb-N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parties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represented</a:t>
            </a:r>
            <a:r>
              <a:rPr lang="nb-NO" dirty="0" smtClean="0"/>
              <a:t> in Stortinget 2013-17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2060848"/>
            <a:ext cx="8075240" cy="40324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dirty="0" smtClean="0"/>
              <a:t>Ap	Arbeiderpartiet		55repr.	30,8 %</a:t>
            </a:r>
          </a:p>
          <a:p>
            <a:pPr>
              <a:buNone/>
            </a:pPr>
            <a:r>
              <a:rPr lang="nb-NO" dirty="0" smtClean="0"/>
              <a:t>H		Høyre			48		26,8</a:t>
            </a:r>
          </a:p>
          <a:p>
            <a:pPr>
              <a:buNone/>
            </a:pPr>
            <a:r>
              <a:rPr lang="nb-NO" dirty="0" err="1" smtClean="0"/>
              <a:t>Frp</a:t>
            </a:r>
            <a:r>
              <a:rPr lang="nb-NO" dirty="0" smtClean="0"/>
              <a:t> 	Fremskrittspartiet	29		16,3</a:t>
            </a:r>
          </a:p>
          <a:p>
            <a:pPr>
              <a:buNone/>
            </a:pPr>
            <a:r>
              <a:rPr lang="nb-NO" dirty="0" smtClean="0"/>
              <a:t>KrF	Kristelig folkeparti	10		5,6</a:t>
            </a:r>
          </a:p>
          <a:p>
            <a:pPr>
              <a:buNone/>
            </a:pPr>
            <a:r>
              <a:rPr lang="nb-NO" dirty="0" smtClean="0"/>
              <a:t>Sp	Senterpartiet		10		5,5</a:t>
            </a:r>
          </a:p>
          <a:p>
            <a:pPr>
              <a:buNone/>
            </a:pPr>
            <a:r>
              <a:rPr lang="nb-NO" dirty="0" smtClean="0"/>
              <a:t>V		Venstre			9		5,2</a:t>
            </a:r>
          </a:p>
          <a:p>
            <a:pPr>
              <a:buNone/>
            </a:pPr>
            <a:r>
              <a:rPr lang="nb-NO" dirty="0" smtClean="0"/>
              <a:t>SV	Sosialistisk venstreparti	7		4,1</a:t>
            </a:r>
          </a:p>
          <a:p>
            <a:pPr>
              <a:buNone/>
            </a:pPr>
            <a:r>
              <a:rPr lang="nb-NO" dirty="0" smtClean="0"/>
              <a:t>MDG	Miljøpartiet de grønne	1		2,8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296144"/>
          </a:xfrm>
        </p:spPr>
        <p:txBody>
          <a:bodyPr>
            <a:noAutofit/>
          </a:bodyPr>
          <a:lstStyle/>
          <a:p>
            <a:r>
              <a:rPr lang="nb-NO" sz="6000" dirty="0" err="1" smtClean="0"/>
              <a:t>Political</a:t>
            </a:r>
            <a:r>
              <a:rPr lang="nb-NO" sz="6000" dirty="0" smtClean="0"/>
              <a:t> </a:t>
            </a:r>
            <a:r>
              <a:rPr lang="nb-NO" sz="6000" dirty="0" err="1" smtClean="0"/>
              <a:t>parties</a:t>
            </a:r>
            <a:r>
              <a:rPr lang="nb-NO" sz="6000" dirty="0" smtClean="0"/>
              <a:t> </a:t>
            </a:r>
            <a:r>
              <a:rPr lang="nb-NO" sz="6000" dirty="0" err="1" smtClean="0"/>
              <a:t>on</a:t>
            </a:r>
            <a:r>
              <a:rPr lang="nb-NO" sz="6000" dirty="0" smtClean="0"/>
              <a:t> a </a:t>
            </a:r>
            <a:r>
              <a:rPr lang="nb-NO" sz="6000" dirty="0" err="1" smtClean="0"/>
              <a:t>scale</a:t>
            </a:r>
            <a:r>
              <a:rPr lang="nb-NO" sz="6000" dirty="0" smtClean="0"/>
              <a:t> from </a:t>
            </a:r>
            <a:r>
              <a:rPr lang="nb-NO" sz="6000" dirty="0" err="1" smtClean="0"/>
              <a:t>left</a:t>
            </a:r>
            <a:r>
              <a:rPr lang="nb-NO" sz="6000" dirty="0" smtClean="0"/>
              <a:t> to right</a:t>
            </a:r>
            <a:endParaRPr lang="nb-NO" sz="6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2996952"/>
            <a:ext cx="8363272" cy="2088232"/>
          </a:xfrm>
        </p:spPr>
        <p:txBody>
          <a:bodyPr>
            <a:normAutofit fontScale="85000" lnSpcReduction="10000"/>
          </a:bodyPr>
          <a:lstStyle/>
          <a:p>
            <a:endParaRPr lang="nb-NO" dirty="0" smtClean="0"/>
          </a:p>
          <a:p>
            <a:pPr>
              <a:buNone/>
            </a:pPr>
            <a:r>
              <a:rPr lang="nb-NO" dirty="0" smtClean="0"/>
              <a:t>	      </a:t>
            </a:r>
            <a:r>
              <a:rPr lang="nb-NO" sz="4400" dirty="0" smtClean="0"/>
              <a:t>SV</a:t>
            </a:r>
            <a:r>
              <a:rPr lang="nb-NO" dirty="0" smtClean="0"/>
              <a:t>         </a:t>
            </a:r>
            <a:r>
              <a:rPr lang="nb-NO" sz="4800" dirty="0" smtClean="0"/>
              <a:t>Ap MDG  Sp</a:t>
            </a:r>
            <a:r>
              <a:rPr lang="nb-NO" dirty="0" smtClean="0"/>
              <a:t>  </a:t>
            </a:r>
            <a:r>
              <a:rPr lang="nb-NO" sz="4800" dirty="0" smtClean="0"/>
              <a:t>V</a:t>
            </a:r>
            <a:r>
              <a:rPr lang="nb-NO" dirty="0"/>
              <a:t> </a:t>
            </a:r>
            <a:r>
              <a:rPr lang="nb-NO" dirty="0" smtClean="0"/>
              <a:t>  </a:t>
            </a:r>
            <a:r>
              <a:rPr lang="nb-NO" sz="4800" dirty="0" smtClean="0"/>
              <a:t>KrF</a:t>
            </a:r>
            <a:r>
              <a:rPr lang="nb-NO" dirty="0" smtClean="0"/>
              <a:t>  </a:t>
            </a:r>
            <a:r>
              <a:rPr lang="nb-NO" sz="4800" dirty="0" smtClean="0"/>
              <a:t>H</a:t>
            </a:r>
            <a:r>
              <a:rPr lang="nb-NO" dirty="0" smtClean="0"/>
              <a:t>	       </a:t>
            </a:r>
            <a:r>
              <a:rPr lang="nb-NO" sz="4800" dirty="0" err="1" smtClean="0"/>
              <a:t>Frp</a:t>
            </a:r>
            <a:r>
              <a:rPr lang="nb-NO" dirty="0" smtClean="0"/>
              <a:t>			</a:t>
            </a:r>
          </a:p>
          <a:p>
            <a:pPr>
              <a:buNone/>
            </a:pPr>
            <a:r>
              <a:rPr lang="nb-NO" sz="3500" dirty="0" err="1"/>
              <a:t>l</a:t>
            </a:r>
            <a:r>
              <a:rPr lang="nb-NO" sz="3500" dirty="0" err="1" smtClean="0"/>
              <a:t>eft</a:t>
            </a:r>
            <a:r>
              <a:rPr lang="nb-NO" dirty="0" smtClean="0"/>
              <a:t>			         </a:t>
            </a:r>
            <a:r>
              <a:rPr lang="nb-NO" sz="3500" dirty="0" err="1" smtClean="0"/>
              <a:t>center</a:t>
            </a:r>
            <a:r>
              <a:rPr lang="nb-NO" dirty="0" smtClean="0"/>
              <a:t>				</a:t>
            </a:r>
            <a:r>
              <a:rPr lang="nb-NO" sz="3800" dirty="0" smtClean="0"/>
              <a:t>right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179512" y="4365104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2843808" y="5373216"/>
            <a:ext cx="3240360" cy="798984"/>
          </a:xfrm>
        </p:spPr>
        <p:txBody>
          <a:bodyPr>
            <a:normAutofit fontScale="92500" lnSpcReduction="20000"/>
          </a:bodyPr>
          <a:lstStyle/>
          <a:p>
            <a:endParaRPr lang="nb-NO" dirty="0" smtClean="0"/>
          </a:p>
          <a:p>
            <a:r>
              <a:rPr lang="nb-NO" sz="2000" dirty="0" smtClean="0"/>
              <a:t>  </a:t>
            </a:r>
            <a:r>
              <a:rPr lang="nb-NO" sz="2000" b="1" dirty="0" smtClean="0"/>
              <a:t>King Carl Johan </a:t>
            </a:r>
            <a:r>
              <a:rPr lang="nb-NO" sz="2000" b="1" dirty="0" err="1" smtClean="0"/>
              <a:t>Bernadotte</a:t>
            </a:r>
            <a:endParaRPr lang="nb-NO" sz="2000" b="1" dirty="0" smtClean="0"/>
          </a:p>
          <a:p>
            <a:r>
              <a:rPr lang="nb-NO" b="1" dirty="0"/>
              <a:t>	</a:t>
            </a:r>
            <a:r>
              <a:rPr lang="nb-NO" b="1" dirty="0" smtClean="0"/>
              <a:t>	   </a:t>
            </a:r>
            <a:endParaRPr lang="nb-NO" b="1" dirty="0"/>
          </a:p>
        </p:txBody>
      </p:sp>
      <p:pic>
        <p:nvPicPr>
          <p:cNvPr id="16386" name="Picture 2" descr="http://upload.wikimedia.org/wikipedia/commons/c/c7/Jean-Baptiste-Jules_Bernadotte%2C_Prince_de_Ponte-Corvo%2C_roi_de_Su%C3%A8de%2C_Mar%C3%A9chal_de_France_%281763-184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305296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smtClean="0"/>
              <a:t>The 1814 </a:t>
            </a:r>
            <a:r>
              <a:rPr lang="nb-NO" sz="5400" dirty="0" err="1" smtClean="0"/>
              <a:t>constitution</a:t>
            </a:r>
            <a:endParaRPr lang="nb-NO" sz="54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Enlightenment</a:t>
            </a:r>
            <a:r>
              <a:rPr lang="nb-NO" dirty="0" smtClean="0"/>
              <a:t> </a:t>
            </a:r>
            <a:r>
              <a:rPr lang="nb-NO" dirty="0" err="1" smtClean="0"/>
              <a:t>ideas</a:t>
            </a:r>
            <a:r>
              <a:rPr lang="nb-NO" dirty="0" smtClean="0"/>
              <a:t> and American and </a:t>
            </a:r>
            <a:r>
              <a:rPr lang="nb-NO" dirty="0" err="1" smtClean="0"/>
              <a:t>French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nb-NO" dirty="0" smtClean="0"/>
          </a:p>
          <a:p>
            <a:r>
              <a:rPr lang="nb-NO" dirty="0" err="1" smtClean="0"/>
              <a:t>Civil</a:t>
            </a:r>
            <a:r>
              <a:rPr lang="nb-NO" dirty="0" smtClean="0"/>
              <a:t> rights</a:t>
            </a:r>
          </a:p>
          <a:p>
            <a:r>
              <a:rPr lang="nb-NO" dirty="0" err="1" smtClean="0"/>
              <a:t>Popular</a:t>
            </a:r>
            <a:r>
              <a:rPr lang="nb-NO" dirty="0" smtClean="0"/>
              <a:t> </a:t>
            </a:r>
            <a:r>
              <a:rPr lang="nb-NO" dirty="0" err="1" smtClean="0"/>
              <a:t>sovereignty</a:t>
            </a:r>
            <a:endParaRPr lang="nb-NO" dirty="0" smtClean="0"/>
          </a:p>
          <a:p>
            <a:r>
              <a:rPr lang="nb-NO" dirty="0" smtClean="0"/>
              <a:t>Representative </a:t>
            </a:r>
            <a:r>
              <a:rPr lang="nb-NO" dirty="0" err="1" smtClean="0"/>
              <a:t>government</a:t>
            </a:r>
            <a:endParaRPr lang="nb-NO" dirty="0" smtClean="0"/>
          </a:p>
          <a:p>
            <a:r>
              <a:rPr lang="nb-NO" dirty="0" err="1" smtClean="0"/>
              <a:t>Division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powers</a:t>
            </a:r>
            <a:r>
              <a:rPr lang="nb-NO" dirty="0" smtClean="0"/>
              <a:t>: </a:t>
            </a:r>
          </a:p>
          <a:p>
            <a:pPr lvl="1"/>
            <a:r>
              <a:rPr lang="nb-NO" dirty="0" err="1" smtClean="0"/>
              <a:t>Executive</a:t>
            </a:r>
            <a:r>
              <a:rPr lang="nb-NO" dirty="0" smtClean="0"/>
              <a:t>: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king</a:t>
            </a:r>
            <a:r>
              <a:rPr lang="nb-NO" dirty="0" smtClean="0"/>
              <a:t> and his </a:t>
            </a:r>
            <a:r>
              <a:rPr lang="nb-NO" dirty="0" err="1" smtClean="0"/>
              <a:t>cabinet</a:t>
            </a:r>
            <a:endParaRPr lang="nb-NO" dirty="0" smtClean="0"/>
          </a:p>
          <a:p>
            <a:pPr lvl="1"/>
            <a:r>
              <a:rPr lang="nb-NO" dirty="0" err="1" smtClean="0"/>
              <a:t>Legislative/funding</a:t>
            </a:r>
            <a:r>
              <a:rPr lang="nb-NO" dirty="0" smtClean="0"/>
              <a:t>: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parliament</a:t>
            </a:r>
            <a:r>
              <a:rPr lang="nb-NO" dirty="0" smtClean="0"/>
              <a:t> (Stortinget) </a:t>
            </a:r>
          </a:p>
          <a:p>
            <a:pPr lvl="1"/>
            <a:r>
              <a:rPr lang="nb-NO" dirty="0" err="1" smtClean="0"/>
              <a:t>Judicial</a:t>
            </a:r>
            <a:r>
              <a:rPr lang="nb-NO" dirty="0" smtClean="0"/>
              <a:t> :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courts</a:t>
            </a:r>
            <a:endParaRPr lang="nb-NO" dirty="0" smtClean="0"/>
          </a:p>
          <a:p>
            <a:r>
              <a:rPr lang="nb-NO" dirty="0" smtClean="0"/>
              <a:t>Limited franchise: Men over 25 </a:t>
            </a:r>
            <a:r>
              <a:rPr lang="nb-NO" dirty="0" err="1" smtClean="0"/>
              <a:t>with</a:t>
            </a:r>
            <a:r>
              <a:rPr lang="nb-NO" dirty="0" smtClean="0"/>
              <a:t> a minimum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income/property</a:t>
            </a:r>
            <a:endParaRPr lang="nb-NO" dirty="0" smtClean="0"/>
          </a:p>
          <a:p>
            <a:pPr>
              <a:buNone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err="1" smtClean="0"/>
              <a:t>Patriotism</a:t>
            </a:r>
            <a:r>
              <a:rPr lang="nb-NO" sz="4800" dirty="0" smtClean="0"/>
              <a:t> and </a:t>
            </a:r>
            <a:r>
              <a:rPr lang="nb-NO" sz="4800" dirty="0" err="1" smtClean="0"/>
              <a:t>romanticism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17th </a:t>
            </a:r>
            <a:r>
              <a:rPr lang="nb-NO" dirty="0" err="1" smtClean="0"/>
              <a:t>of</a:t>
            </a:r>
            <a:r>
              <a:rPr lang="nb-NO" dirty="0" smtClean="0"/>
              <a:t> May </a:t>
            </a:r>
            <a:r>
              <a:rPr lang="nb-NO" dirty="0" err="1" smtClean="0"/>
              <a:t>celebrations</a:t>
            </a:r>
            <a:endParaRPr lang="nb-NO" dirty="0" smtClean="0"/>
          </a:p>
          <a:p>
            <a:r>
              <a:rPr lang="nb-NO" dirty="0" smtClean="0"/>
              <a:t>National </a:t>
            </a:r>
            <a:r>
              <a:rPr lang="nb-NO" dirty="0" err="1" smtClean="0"/>
              <a:t>romanticism</a:t>
            </a:r>
            <a:endParaRPr lang="nb-NO" dirty="0" smtClean="0"/>
          </a:p>
          <a:p>
            <a:r>
              <a:rPr lang="nb-NO" dirty="0" smtClean="0"/>
              <a:t>Nynorsk (New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language</a:t>
            </a:r>
            <a:r>
              <a:rPr lang="nb-NO" dirty="0" smtClean="0"/>
              <a:t>)</a:t>
            </a:r>
          </a:p>
          <a:p>
            <a:r>
              <a:rPr lang="nb-NO" dirty="0" smtClean="0"/>
              <a:t>Folkeeventyr (Folk tales)</a:t>
            </a:r>
          </a:p>
          <a:p>
            <a:r>
              <a:rPr lang="nb-NO" dirty="0" smtClean="0"/>
              <a:t>Folketoner (Folk </a:t>
            </a:r>
            <a:r>
              <a:rPr lang="nb-NO" dirty="0" err="1" smtClean="0"/>
              <a:t>music</a:t>
            </a:r>
            <a:r>
              <a:rPr lang="nb-NO" dirty="0" smtClean="0"/>
              <a:t>)</a:t>
            </a:r>
          </a:p>
          <a:p>
            <a:r>
              <a:rPr lang="nb-NO" dirty="0" smtClean="0"/>
              <a:t>”The </a:t>
            </a:r>
            <a:r>
              <a:rPr lang="nb-NO" dirty="0" err="1" smtClean="0"/>
              <a:t>glorious</a:t>
            </a:r>
            <a:r>
              <a:rPr lang="nb-NO" dirty="0" smtClean="0"/>
              <a:t> </a:t>
            </a:r>
            <a:r>
              <a:rPr lang="nb-NO" dirty="0" err="1" smtClean="0"/>
              <a:t>past</a:t>
            </a:r>
            <a:r>
              <a:rPr lang="nb-NO" dirty="0" smtClean="0"/>
              <a:t>”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b="1" dirty="0" smtClean="0"/>
              <a:t>	          Henrik Wergeland 1808-1845</a:t>
            </a:r>
            <a:endParaRPr lang="nb-NO" b="1" dirty="0"/>
          </a:p>
        </p:txBody>
      </p:sp>
      <p:pic>
        <p:nvPicPr>
          <p:cNvPr id="17410" name="Picture 2" descr="Bil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331236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lvl="3">
              <a:buNone/>
            </a:pPr>
            <a:endParaRPr lang="nb-NO" dirty="0" smtClean="0"/>
          </a:p>
          <a:p>
            <a:pPr lvl="3">
              <a:buNone/>
            </a:pPr>
            <a:endParaRPr lang="nb-NO" dirty="0" smtClean="0"/>
          </a:p>
          <a:p>
            <a:pPr lvl="3">
              <a:buNone/>
            </a:pPr>
            <a:endParaRPr lang="nb-NO" dirty="0" smtClean="0"/>
          </a:p>
          <a:p>
            <a:pPr lvl="3">
              <a:buNone/>
            </a:pPr>
            <a:r>
              <a:rPr lang="nb-NO" dirty="0" smtClean="0"/>
              <a:t>				</a:t>
            </a:r>
          </a:p>
          <a:p>
            <a:pPr lvl="3">
              <a:buNone/>
            </a:pPr>
            <a:r>
              <a:rPr lang="nb-NO" sz="3200" dirty="0" smtClean="0"/>
              <a:t>			</a:t>
            </a:r>
          </a:p>
          <a:p>
            <a:pPr lvl="3">
              <a:buNone/>
            </a:pPr>
            <a:endParaRPr lang="nb-NO" sz="3200" dirty="0" smtClean="0"/>
          </a:p>
          <a:p>
            <a:pPr lvl="3">
              <a:buNone/>
            </a:pPr>
            <a:r>
              <a:rPr lang="nb-NO" sz="3200" dirty="0" smtClean="0"/>
              <a:t>			Ivar Aasen</a:t>
            </a:r>
            <a:endParaRPr lang="nb-NO" sz="3200" dirty="0"/>
          </a:p>
        </p:txBody>
      </p:sp>
      <p:pic>
        <p:nvPicPr>
          <p:cNvPr id="1026" name="Picture 2" descr="http://upload.wikimedia.org/wikipedia/commons/thumb/f/f2/Ivaraasen.jpg/200px-Ivaraa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32048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13015</TotalTime>
  <Words>883</Words>
  <Application>Microsoft Office PowerPoint</Application>
  <PresentationFormat>Skjermfremvisning (4:3)</PresentationFormat>
  <Paragraphs>334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45" baseType="lpstr">
      <vt:lpstr>Office-tema</vt:lpstr>
      <vt:lpstr>         Norwegian history 2 </vt:lpstr>
      <vt:lpstr>Final stages of the Danish union</vt:lpstr>
      <vt:lpstr>1814: The miracle year</vt:lpstr>
      <vt:lpstr>           </vt:lpstr>
      <vt:lpstr>Lysbilde 5</vt:lpstr>
      <vt:lpstr>The 1814 constitution</vt:lpstr>
      <vt:lpstr>Patriotism and romanticism</vt:lpstr>
      <vt:lpstr>Lysbilde 8</vt:lpstr>
      <vt:lpstr>Lysbilde 9</vt:lpstr>
      <vt:lpstr>Lysbilde 10</vt:lpstr>
      <vt:lpstr>Lysbilde 11</vt:lpstr>
      <vt:lpstr>The ”Embedsmenn era” 1814-84</vt:lpstr>
      <vt:lpstr>The ”Venstre” alliance</vt:lpstr>
      <vt:lpstr>Concervative leaders</vt:lpstr>
      <vt:lpstr> 1870’s and 80’s: Liberal Venstre overturn conservative hegemony</vt:lpstr>
      <vt:lpstr>1884: Eve of modern democracy</vt:lpstr>
      <vt:lpstr>Lysbilde 17</vt:lpstr>
      <vt:lpstr>     </vt:lpstr>
      <vt:lpstr>          </vt:lpstr>
      <vt:lpstr>1884: Eve of modern democracy</vt:lpstr>
      <vt:lpstr>Rush towards modernism</vt:lpstr>
      <vt:lpstr>Population development</vt:lpstr>
      <vt:lpstr>End of the Swedish union</vt:lpstr>
      <vt:lpstr>1905: National independence and modernization</vt:lpstr>
      <vt:lpstr>Vemork power plant Rjukan, Telemark</vt:lpstr>
      <vt:lpstr>1905: National independence and modernization</vt:lpstr>
      <vt:lpstr>Turbulent interwar years</vt:lpstr>
      <vt:lpstr>Lysbilde 28</vt:lpstr>
      <vt:lpstr>WW2 1940-45</vt:lpstr>
      <vt:lpstr>Lysbilde 30</vt:lpstr>
      <vt:lpstr>WW2 1940-45</vt:lpstr>
      <vt:lpstr>Postwar period 1945-65</vt:lpstr>
      <vt:lpstr>Lysbilde 33</vt:lpstr>
      <vt:lpstr>Postwar period 1945-65</vt:lpstr>
      <vt:lpstr>Legacy of social democracy</vt:lpstr>
      <vt:lpstr>Left wing radicalism challenge AP hegemony</vt:lpstr>
      <vt:lpstr>Lysbilde 37</vt:lpstr>
      <vt:lpstr>Lysbilde 38</vt:lpstr>
      <vt:lpstr>Left wing radicalism challenge AP hegemony</vt:lpstr>
      <vt:lpstr>1980ies: Conservative wave</vt:lpstr>
      <vt:lpstr>EU popular vote 1994</vt:lpstr>
      <vt:lpstr>Cabinets after WW2</vt:lpstr>
      <vt:lpstr>Political parties  represented in Stortinget 2013-17</vt:lpstr>
      <vt:lpstr>Political parties on a scale from left to right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1814 constitution</dc:title>
  <dc:creator>Erik Krogstad</dc:creator>
  <cp:lastModifiedBy>Erik Krogstad</cp:lastModifiedBy>
  <cp:revision>686</cp:revision>
  <dcterms:created xsi:type="dcterms:W3CDTF">2013-08-28T07:54:47Z</dcterms:created>
  <dcterms:modified xsi:type="dcterms:W3CDTF">2017-01-23T12:28:01Z</dcterms:modified>
</cp:coreProperties>
</file>