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50" r:id="rId2"/>
    <p:sldId id="260" r:id="rId3"/>
    <p:sldId id="256" r:id="rId4"/>
    <p:sldId id="335" r:id="rId5"/>
    <p:sldId id="301" r:id="rId6"/>
    <p:sldId id="354" r:id="rId7"/>
    <p:sldId id="302" r:id="rId8"/>
    <p:sldId id="355" r:id="rId9"/>
    <p:sldId id="347" r:id="rId10"/>
    <p:sldId id="336" r:id="rId11"/>
    <p:sldId id="337" r:id="rId12"/>
    <p:sldId id="338" r:id="rId13"/>
    <p:sldId id="339" r:id="rId14"/>
    <p:sldId id="342" r:id="rId15"/>
    <p:sldId id="340" r:id="rId16"/>
    <p:sldId id="344" r:id="rId17"/>
    <p:sldId id="306" r:id="rId18"/>
    <p:sldId id="341" r:id="rId19"/>
    <p:sldId id="343" r:id="rId20"/>
    <p:sldId id="351" r:id="rId21"/>
    <p:sldId id="348" r:id="rId22"/>
    <p:sldId id="349" r:id="rId23"/>
    <p:sldId id="327" r:id="rId24"/>
    <p:sldId id="328" r:id="rId25"/>
    <p:sldId id="352" r:id="rId26"/>
    <p:sldId id="345" r:id="rId27"/>
    <p:sldId id="353" r:id="rId28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6335C62-CC5B-4F86-BCA6-F3EB5ED63147}">
          <p14:sldIdLst>
            <p14:sldId id="350"/>
            <p14:sldId id="260"/>
            <p14:sldId id="256"/>
            <p14:sldId id="335"/>
            <p14:sldId id="301"/>
            <p14:sldId id="354"/>
            <p14:sldId id="302"/>
            <p14:sldId id="355"/>
            <p14:sldId id="347"/>
            <p14:sldId id="336"/>
            <p14:sldId id="337"/>
            <p14:sldId id="338"/>
            <p14:sldId id="339"/>
            <p14:sldId id="342"/>
            <p14:sldId id="340"/>
            <p14:sldId id="344"/>
            <p14:sldId id="306"/>
            <p14:sldId id="341"/>
            <p14:sldId id="343"/>
            <p14:sldId id="351"/>
            <p14:sldId id="348"/>
            <p14:sldId id="349"/>
            <p14:sldId id="327"/>
            <p14:sldId id="328"/>
            <p14:sldId id="352"/>
            <p14:sldId id="345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ne Høgblad" initials="T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F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6ADBB-E6C7-4386-A0C8-AFAB75C22723}" type="datetimeFigureOut">
              <a:rPr lang="nb-NO" smtClean="0"/>
              <a:t>25.09.2017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C8CAC-ACC0-4A17-B636-7F48737721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09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4403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0638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544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2607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169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580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0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452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5384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4420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045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0361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958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3901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9461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124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15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591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042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493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35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8437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0451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C8CAC-ACC0-4A17-B636-7F487377213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21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1C7-3339-4E04-9102-C86D3789FEE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9BF8-881C-4161-9CB4-9534670C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6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1C7-3339-4E04-9102-C86D3789FEE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9BF8-881C-4161-9CB4-9534670C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2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1C7-3339-4E04-9102-C86D3789FEE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9BF8-881C-4161-9CB4-9534670C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1C7-3339-4E04-9102-C86D3789FEE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9BF8-881C-4161-9CB4-9534670C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5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1C7-3339-4E04-9102-C86D3789FEE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9BF8-881C-4161-9CB4-9534670C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1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1C7-3339-4E04-9102-C86D3789FEE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9BF8-881C-4161-9CB4-9534670C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5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1C7-3339-4E04-9102-C86D3789FEE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9BF8-881C-4161-9CB4-9534670C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4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1C7-3339-4E04-9102-C86D3789FEE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9BF8-881C-4161-9CB4-9534670C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8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1C7-3339-4E04-9102-C86D3789FEE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9BF8-881C-4161-9CB4-9534670C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1C7-3339-4E04-9102-C86D3789FEE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9BF8-881C-4161-9CB4-9534670C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4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41C7-3339-4E04-9102-C86D3789FEE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9BF8-881C-4161-9CB4-9534670C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9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641C7-3339-4E04-9102-C86D3789FEE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09BF8-881C-4161-9CB4-9534670C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b="1" dirty="0">
                <a:solidFill>
                  <a:srgbClr val="000000"/>
                </a:solidFill>
                <a:cs typeface="Calibri"/>
              </a:rPr>
              <a:t>Norwegian </a:t>
            </a:r>
            <a:r>
              <a:rPr lang="nb-NO" b="1" dirty="0" err="1">
                <a:solidFill>
                  <a:srgbClr val="000000"/>
                </a:solidFill>
                <a:cs typeface="Calibri"/>
              </a:rPr>
              <a:t>Culture</a:t>
            </a:r>
            <a:r>
              <a:rPr lang="nb-NO" b="1" dirty="0">
                <a:solidFill>
                  <a:srgbClr val="000000"/>
                </a:solidFill>
                <a:cs typeface="Calibri"/>
              </a:rPr>
              <a:t> and </a:t>
            </a:r>
            <a:r>
              <a:rPr lang="nb-NO" b="1" dirty="0" smtClean="0">
                <a:solidFill>
                  <a:srgbClr val="000000"/>
                </a:solidFill>
                <a:cs typeface="Calibri"/>
              </a:rPr>
              <a:t>Identity: </a:t>
            </a:r>
            <a:r>
              <a:rPr lang="nb-NO" b="1" dirty="0">
                <a:solidFill>
                  <a:srgbClr val="000000"/>
                </a:solidFill>
                <a:cs typeface="Calibri"/>
              </a:rPr>
              <a:t/>
            </a:r>
            <a:br>
              <a:rPr lang="nb-NO" b="1" dirty="0">
                <a:solidFill>
                  <a:srgbClr val="000000"/>
                </a:solidFill>
                <a:cs typeface="Calibri"/>
              </a:rPr>
            </a:br>
            <a:r>
              <a:rPr lang="nb-NO" b="1" dirty="0" err="1" smtClean="0">
                <a:solidFill>
                  <a:srgbClr val="000000"/>
                </a:solidFill>
                <a:cs typeface="Calibri"/>
              </a:rPr>
              <a:t>Equality</a:t>
            </a:r>
            <a:r>
              <a:rPr lang="nb-NO" b="1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nb-NO" b="1" dirty="0">
                <a:solidFill>
                  <a:srgbClr val="000000"/>
                </a:solidFill>
                <a:cs typeface="Calibri"/>
              </a:rPr>
              <a:t>as </a:t>
            </a:r>
            <a:r>
              <a:rPr lang="nb-NO" b="1" dirty="0" err="1">
                <a:solidFill>
                  <a:srgbClr val="000000"/>
                </a:solidFill>
                <a:cs typeface="Calibri"/>
              </a:rPr>
              <a:t>Sameness</a:t>
            </a:r>
            <a:r>
              <a:rPr lang="nb-NO" b="1" dirty="0">
                <a:solidFill>
                  <a:srgbClr val="000000"/>
                </a:solidFill>
                <a:cs typeface="Calibri"/>
              </a:rPr>
              <a:t>? 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endParaRPr lang="nb-NO" sz="1200" dirty="0" smtClean="0">
              <a:solidFill>
                <a:srgbClr val="000000"/>
              </a:solidFill>
              <a:cs typeface="Calibri"/>
            </a:endParaRPr>
          </a:p>
          <a:p>
            <a:pPr marL="0" indent="0" algn="ctr">
              <a:buNone/>
            </a:pPr>
            <a:endParaRPr lang="nb-NO" sz="1200" dirty="0">
              <a:solidFill>
                <a:srgbClr val="000000"/>
              </a:solidFill>
              <a:cs typeface="Calibri"/>
            </a:endParaRPr>
          </a:p>
          <a:p>
            <a:pPr marL="0" indent="0" algn="ctr">
              <a:buNone/>
            </a:pPr>
            <a:endParaRPr lang="nb-NO" sz="1200" dirty="0" smtClean="0">
              <a:solidFill>
                <a:srgbClr val="000000"/>
              </a:solidFill>
              <a:cs typeface="Calibri"/>
            </a:endParaRPr>
          </a:p>
          <a:p>
            <a:pPr marL="0" indent="0" algn="ctr">
              <a:buNone/>
            </a:pPr>
            <a:r>
              <a:rPr lang="nb-NO" sz="1200" dirty="0" smtClean="0">
                <a:solidFill>
                  <a:srgbClr val="000000"/>
                </a:solidFill>
                <a:cs typeface="Calibri"/>
              </a:rPr>
              <a:t>NORINT0500 - Norwegian </a:t>
            </a:r>
            <a:r>
              <a:rPr lang="nb-NO" sz="1200" dirty="0">
                <a:solidFill>
                  <a:srgbClr val="000000"/>
                </a:solidFill>
                <a:cs typeface="Calibri"/>
              </a:rPr>
              <a:t>Life and </a:t>
            </a:r>
            <a:r>
              <a:rPr lang="nb-NO" sz="1200" dirty="0" err="1">
                <a:solidFill>
                  <a:srgbClr val="000000"/>
                </a:solidFill>
                <a:cs typeface="Calibri"/>
              </a:rPr>
              <a:t>Society</a:t>
            </a:r>
            <a:r>
              <a:rPr lang="nb-NO" sz="1200" dirty="0">
                <a:solidFill>
                  <a:srgbClr val="000000"/>
                </a:solidFill>
                <a:cs typeface="Calibri"/>
              </a:rPr>
              <a:t/>
            </a:r>
            <a:br>
              <a:rPr lang="nb-NO" sz="1200" dirty="0">
                <a:solidFill>
                  <a:srgbClr val="000000"/>
                </a:solidFill>
                <a:cs typeface="Calibri"/>
              </a:rPr>
            </a:br>
            <a:r>
              <a:rPr lang="nb-NO" sz="1200" dirty="0">
                <a:solidFill>
                  <a:srgbClr val="000000"/>
                </a:solidFill>
                <a:cs typeface="Calibri"/>
              </a:rPr>
              <a:t/>
            </a:r>
            <a:br>
              <a:rPr lang="nb-NO" sz="1200" dirty="0">
                <a:solidFill>
                  <a:srgbClr val="000000"/>
                </a:solidFill>
                <a:cs typeface="Calibri"/>
              </a:rPr>
            </a:br>
            <a:r>
              <a:rPr lang="nb-NO" sz="1200" dirty="0">
                <a:solidFill>
                  <a:srgbClr val="000000"/>
                </a:solidFill>
                <a:cs typeface="Calibri"/>
              </a:rPr>
              <a:t>Tom </a:t>
            </a:r>
            <a:r>
              <a:rPr lang="nb-NO" sz="1200" dirty="0" smtClean="0">
                <a:solidFill>
                  <a:srgbClr val="000000"/>
                </a:solidFill>
                <a:cs typeface="Calibri"/>
              </a:rPr>
              <a:t>Bratrud. Department </a:t>
            </a:r>
            <a:r>
              <a:rPr lang="nb-NO" sz="1200" dirty="0" err="1" smtClean="0">
                <a:solidFill>
                  <a:srgbClr val="000000"/>
                </a:solidFill>
                <a:cs typeface="Calibri"/>
              </a:rPr>
              <a:t>of</a:t>
            </a:r>
            <a:r>
              <a:rPr lang="nb-NO" sz="12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nb-NO" sz="1200" dirty="0" err="1" smtClean="0">
                <a:solidFill>
                  <a:srgbClr val="000000"/>
                </a:solidFill>
                <a:cs typeface="Calibri"/>
              </a:rPr>
              <a:t>Social</a:t>
            </a:r>
            <a:r>
              <a:rPr lang="nb-NO" sz="12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nb-NO" sz="1200" dirty="0" err="1" smtClean="0">
                <a:solidFill>
                  <a:srgbClr val="000000"/>
                </a:solidFill>
                <a:cs typeface="Calibri"/>
              </a:rPr>
              <a:t>Anthropology</a:t>
            </a:r>
            <a:r>
              <a:rPr lang="nb-NO" sz="1200" dirty="0" smtClean="0">
                <a:solidFill>
                  <a:srgbClr val="000000"/>
                </a:solidFill>
                <a:cs typeface="Calibri"/>
              </a:rPr>
              <a:t>, </a:t>
            </a:r>
            <a:r>
              <a:rPr lang="nb-NO" sz="1200" dirty="0" err="1" smtClean="0">
                <a:solidFill>
                  <a:srgbClr val="000000"/>
                </a:solidFill>
                <a:cs typeface="Calibri"/>
              </a:rPr>
              <a:t>University</a:t>
            </a:r>
            <a:r>
              <a:rPr lang="nb-NO" sz="12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nb-NO" sz="1200" dirty="0" err="1" smtClean="0">
                <a:solidFill>
                  <a:srgbClr val="000000"/>
                </a:solidFill>
                <a:cs typeface="Calibri"/>
              </a:rPr>
              <a:t>of</a:t>
            </a:r>
            <a:r>
              <a:rPr lang="nb-NO" sz="1200" dirty="0" smtClean="0">
                <a:solidFill>
                  <a:srgbClr val="000000"/>
                </a:solidFill>
                <a:cs typeface="Calibri"/>
              </a:rPr>
              <a:t> Oslo</a:t>
            </a:r>
            <a:r>
              <a:rPr lang="nb-NO" sz="1200" dirty="0">
                <a:solidFill>
                  <a:srgbClr val="000000"/>
                </a:solidFill>
                <a:cs typeface="Calibri"/>
              </a:rPr>
              <a:t/>
            </a:r>
            <a:br>
              <a:rPr lang="nb-NO" sz="1200" dirty="0">
                <a:solidFill>
                  <a:srgbClr val="000000"/>
                </a:solidFill>
                <a:cs typeface="Calibri"/>
              </a:rPr>
            </a:br>
            <a:r>
              <a:rPr lang="nb-NO" sz="1200" dirty="0">
                <a:solidFill>
                  <a:srgbClr val="000000"/>
                </a:solidFill>
                <a:cs typeface="Calibri"/>
              </a:rPr>
              <a:t>tom.bratrud@sai.uio.no</a:t>
            </a:r>
            <a:endParaRPr lang="nb-NO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14" y="2546682"/>
            <a:ext cx="2945736" cy="1954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69" y="2493716"/>
            <a:ext cx="3603661" cy="2007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2" y="2470525"/>
            <a:ext cx="3081203" cy="205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“Equality as sameness.” C</a:t>
            </a:r>
            <a:r>
              <a:rPr lang="en-US" sz="4000" b="1" dirty="0" smtClean="0">
                <a:sym typeface="Wingdings"/>
              </a:rPr>
              <a:t>onsequences</a:t>
            </a:r>
            <a:endParaRPr lang="en-US" sz="4000" b="1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1: People who are regarded as different are excluded from certain informal social arenas</a:t>
            </a:r>
            <a:r>
              <a:rPr lang="nb-NO" dirty="0">
                <a:latin typeface="+mj-lt"/>
              </a:rPr>
              <a:t>.</a:t>
            </a:r>
            <a:endParaRPr lang="en-US" dirty="0" smtClean="0">
              <a:latin typeface="+mj-lt"/>
            </a:endParaRPr>
          </a:p>
        </p:txBody>
      </p:sp>
      <p:pic>
        <p:nvPicPr>
          <p:cNvPr id="2" name="Picture 1" descr="Samisk bryllu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03" y="2891862"/>
            <a:ext cx="3931418" cy="2948564"/>
          </a:xfrm>
          <a:prstGeom prst="rect">
            <a:avLst/>
          </a:prstGeom>
        </p:spPr>
      </p:pic>
      <p:pic>
        <p:nvPicPr>
          <p:cNvPr id="5" name="Picture 4" descr="Samisk skil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677" y="4666585"/>
            <a:ext cx="3389862" cy="1908753"/>
          </a:xfrm>
          <a:prstGeom prst="rect">
            <a:avLst/>
          </a:prstGeom>
        </p:spPr>
      </p:pic>
      <p:pic>
        <p:nvPicPr>
          <p:cNvPr id="6" name="Picture 5" descr="kaafjordkommuneskilt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66" y="2575495"/>
            <a:ext cx="3462519" cy="209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4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“Equality as sameness.” C</a:t>
            </a:r>
            <a:r>
              <a:rPr lang="en-US" sz="5400" b="1" dirty="0">
                <a:sym typeface="Wingdings"/>
              </a:rPr>
              <a:t>onsequences</a:t>
            </a:r>
            <a:endParaRPr lang="en-US" sz="5000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2: Hierarchical elements and tendencies are concealed.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They can willfully be subdued - and situations where there may be conflicting values are avoided.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nb-NO" dirty="0">
              <a:latin typeface="+mj-lt"/>
            </a:endParaRPr>
          </a:p>
        </p:txBody>
      </p:sp>
      <p:pic>
        <p:nvPicPr>
          <p:cNvPr id="2" name="Picture 1" descr="Erna Solbergs ro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91" y="3254199"/>
            <a:ext cx="6064527" cy="34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“Equality as sameness.” C</a:t>
            </a:r>
            <a:r>
              <a:rPr lang="en-US" sz="4800" b="1" dirty="0">
                <a:sym typeface="Wingdings"/>
              </a:rPr>
              <a:t>onsequences</a:t>
            </a:r>
            <a:endParaRPr lang="en-US" sz="5000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3: The key narrative of Norwegian cultural homogeneity remains unchallenged</a:t>
            </a:r>
          </a:p>
          <a:p>
            <a:pPr marL="0" indent="0">
              <a:buNone/>
            </a:pPr>
            <a:endParaRPr lang="nb-NO" dirty="0" smtClean="0">
              <a:latin typeface="+mj-lt"/>
            </a:endParaRPr>
          </a:p>
          <a:p>
            <a:pPr marL="0" indent="0">
              <a:buNone/>
            </a:pPr>
            <a:endParaRPr lang="nb-NO" dirty="0">
              <a:latin typeface="+mj-lt"/>
            </a:endParaRPr>
          </a:p>
        </p:txBody>
      </p:sp>
      <p:pic>
        <p:nvPicPr>
          <p:cNvPr id="5" name="Picture 4" descr="Folkemuseu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19" y="2959131"/>
            <a:ext cx="6022253" cy="3387517"/>
          </a:xfrm>
          <a:prstGeom prst="rect">
            <a:avLst/>
          </a:prstGeom>
        </p:spPr>
      </p:pic>
      <p:pic>
        <p:nvPicPr>
          <p:cNvPr id="2" name="Picture 1" descr="Hamnøya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64" y="2432747"/>
            <a:ext cx="4286935" cy="24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“Equality as sameness.” C</a:t>
            </a:r>
            <a:r>
              <a:rPr lang="en-US" sz="5400" b="1" dirty="0">
                <a:sym typeface="Wingdings"/>
              </a:rPr>
              <a:t>onsequences</a:t>
            </a:r>
            <a:endParaRPr lang="en-US" sz="5000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4: </a:t>
            </a:r>
            <a:r>
              <a:rPr lang="en-US" sz="2000" dirty="0" smtClean="0">
                <a:latin typeface="+mj-lt"/>
              </a:rPr>
              <a:t>“</a:t>
            </a:r>
            <a:r>
              <a:rPr lang="en-US" sz="2000" b="1" dirty="0" smtClean="0">
                <a:latin typeface="+mj-lt"/>
              </a:rPr>
              <a:t>Difference </a:t>
            </a:r>
            <a:r>
              <a:rPr lang="en-US" sz="2000" b="1" dirty="0">
                <a:latin typeface="+mj-lt"/>
              </a:rPr>
              <a:t>equals </a:t>
            </a:r>
            <a:r>
              <a:rPr lang="en-US" sz="2000" b="1" dirty="0" smtClean="0">
                <a:latin typeface="+mj-lt"/>
              </a:rPr>
              <a:t>inequality”</a:t>
            </a:r>
            <a:r>
              <a:rPr lang="en-US" sz="2000" dirty="0" smtClean="0">
                <a:latin typeface="+mj-lt"/>
              </a:rPr>
              <a:t>: </a:t>
            </a:r>
            <a:r>
              <a:rPr lang="en-US" sz="2000" dirty="0">
                <a:latin typeface="+mj-lt"/>
              </a:rPr>
              <a:t>little tolerance of others’ </a:t>
            </a:r>
            <a:r>
              <a:rPr lang="en-US" sz="2000" dirty="0" smtClean="0">
                <a:latin typeface="+mj-lt"/>
              </a:rPr>
              <a:t>hierarchical </a:t>
            </a:r>
            <a:r>
              <a:rPr lang="en-US" sz="2000" dirty="0">
                <a:latin typeface="+mj-lt"/>
              </a:rPr>
              <a:t>arrangements, regarding gender, financial differences, etc.</a:t>
            </a:r>
            <a:endParaRPr lang="nb-NO" sz="2000" dirty="0"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endParaRPr lang="nb-NO" sz="2000" dirty="0" smtClean="0">
              <a:latin typeface="+mj-lt"/>
            </a:endParaRPr>
          </a:p>
          <a:p>
            <a:pPr marL="0" indent="0">
              <a:buNone/>
            </a:pPr>
            <a:endParaRPr lang="nb-NO" sz="2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3391330"/>
            <a:ext cx="635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864273" cy="127894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How does “equality” shape Norwegian everyday life?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Frugality, moderation, simplicity</a:t>
            </a: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53" y="2918691"/>
            <a:ext cx="5454564" cy="36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“The simple life”: </a:t>
            </a:r>
            <a:r>
              <a:rPr lang="en-US" sz="4000" b="1" dirty="0" err="1" smtClean="0"/>
              <a:t>Hytte</a:t>
            </a:r>
            <a:endParaRPr lang="en-US" sz="4000" b="1" dirty="0"/>
          </a:p>
        </p:txBody>
      </p:sp>
      <p:pic>
        <p:nvPicPr>
          <p:cNvPr id="4" name="Picture 3" descr="Hytte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31" y="3368463"/>
            <a:ext cx="5419523" cy="3048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3" y="3531941"/>
            <a:ext cx="5010005" cy="2885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6763" y="2392218"/>
            <a:ext cx="725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50% </a:t>
            </a:r>
            <a:r>
              <a:rPr lang="nb-NO" dirty="0" err="1" smtClean="0"/>
              <a:t>of</a:t>
            </a:r>
            <a:r>
              <a:rPr lang="nb-NO" dirty="0" smtClean="0"/>
              <a:t> Norwegians have </a:t>
            </a:r>
            <a:r>
              <a:rPr lang="nb-NO" dirty="0" err="1" smtClean="0"/>
              <a:t>access</a:t>
            </a:r>
            <a:r>
              <a:rPr lang="nb-NO" dirty="0" smtClean="0"/>
              <a:t> to a «hytte»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mountains</a:t>
            </a:r>
            <a:r>
              <a:rPr lang="nb-NO" dirty="0" smtClean="0"/>
              <a:t> or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sea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7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“The simple life” in 2017</a:t>
            </a:r>
            <a:endParaRPr lang="en-US" sz="4000" b="1" dirty="0"/>
          </a:p>
        </p:txBody>
      </p:sp>
      <p:pic>
        <p:nvPicPr>
          <p:cNvPr id="7" name="Picture 6" descr="Hyttestørrelse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6" y="1480406"/>
            <a:ext cx="3580055" cy="3406826"/>
          </a:xfrm>
          <a:prstGeom prst="rect">
            <a:avLst/>
          </a:prstGeom>
        </p:spPr>
      </p:pic>
      <p:pic>
        <p:nvPicPr>
          <p:cNvPr id="8" name="Picture 7" descr="Luksushytt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75" y="1463408"/>
            <a:ext cx="7968725" cy="44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5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b="1" dirty="0" smtClean="0"/>
              <a:t>«</a:t>
            </a:r>
            <a:r>
              <a:rPr lang="nb-NO" sz="4000" b="1" dirty="0" err="1" smtClean="0"/>
              <a:t>Eating</a:t>
            </a:r>
            <a:r>
              <a:rPr lang="nb-NO" sz="4000" b="1" dirty="0" smtClean="0"/>
              <a:t> </a:t>
            </a:r>
            <a:r>
              <a:rPr lang="nb-NO" sz="4000" b="1" dirty="0" err="1" smtClean="0"/>
              <a:t>equality</a:t>
            </a:r>
            <a:r>
              <a:rPr lang="nb-NO" sz="4000" b="1" dirty="0" smtClean="0"/>
              <a:t>»: The «matpakke»</a:t>
            </a:r>
            <a:endParaRPr lang="nb-NO" sz="4000" b="1" dirty="0"/>
          </a:p>
        </p:txBody>
      </p:sp>
      <p:pic>
        <p:nvPicPr>
          <p:cNvPr id="8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06" y="1825625"/>
            <a:ext cx="6544987" cy="4351338"/>
          </a:xfrm>
        </p:spPr>
      </p:pic>
    </p:spTree>
    <p:extLst>
      <p:ext uri="{BB962C8B-B14F-4D97-AF65-F5344CB8AC3E}">
        <p14:creationId xmlns:p14="http://schemas.microsoft.com/office/powerpoint/2010/main" val="21393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Food </a:t>
            </a:r>
            <a:r>
              <a:rPr lang="en-US" b="1" dirty="0"/>
              <a:t>is tied to </a:t>
            </a:r>
            <a:r>
              <a:rPr lang="en-US" b="1" dirty="0" smtClean="0"/>
              <a:t>identity</a:t>
            </a:r>
            <a:br>
              <a:rPr lang="en-US" b="1" dirty="0" smtClean="0"/>
            </a:b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89759" y="5973781"/>
            <a:ext cx="9979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“We </a:t>
            </a:r>
            <a:r>
              <a:rPr lang="en-US" sz="2000" dirty="0"/>
              <a:t>are what we eat - that is, </a:t>
            </a:r>
            <a:r>
              <a:rPr lang="en-US" sz="2000" dirty="0" smtClean="0"/>
              <a:t>equals”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33" y="1829897"/>
            <a:ext cx="6711524" cy="3775232"/>
          </a:xfrm>
        </p:spPr>
      </p:pic>
    </p:spTree>
    <p:extLst>
      <p:ext uri="{BB962C8B-B14F-4D97-AF65-F5344CB8AC3E}">
        <p14:creationId xmlns:p14="http://schemas.microsoft.com/office/powerpoint/2010/main" val="22019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1" dirty="0" err="1" smtClean="0"/>
              <a:t>Gå</a:t>
            </a:r>
            <a:r>
              <a:rPr lang="en-US" b="1" dirty="0" smtClean="0"/>
              <a:t> </a:t>
            </a:r>
            <a:r>
              <a:rPr lang="en-US" b="1" dirty="0" err="1" smtClean="0"/>
              <a:t>på</a:t>
            </a:r>
            <a:r>
              <a:rPr lang="en-US" b="1" dirty="0" smtClean="0"/>
              <a:t> tur” (take a hike, be in the </a:t>
            </a:r>
            <a:r>
              <a:rPr lang="en-US" b="1" dirty="0" err="1" smtClean="0"/>
              <a:t>outdors</a:t>
            </a:r>
            <a:r>
              <a:rPr lang="en-US" b="1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2008909"/>
            <a:ext cx="5800436" cy="4350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46" y="1560585"/>
            <a:ext cx="3441700" cy="2281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56" y="3842432"/>
            <a:ext cx="3716190" cy="24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6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20627" y="150607"/>
            <a:ext cx="10515600" cy="70967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cs typeface="Calibri"/>
              </a:rPr>
              <a:t>What is social anthropology?</a:t>
            </a:r>
            <a:endParaRPr lang="en-US" sz="4000" b="1" dirty="0">
              <a:cs typeface="Calibri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4458" y="860277"/>
            <a:ext cx="10531567" cy="568235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+mj-lt"/>
              <a:cs typeface="Calibri"/>
            </a:endParaRPr>
          </a:p>
          <a:p>
            <a:pPr marL="342900" indent="-342900" algn="ctr"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+mj-lt"/>
                <a:cs typeface="Calibri"/>
              </a:rPr>
              <a:t>The comparative study of humans in societies: social interaction and meaning-making</a:t>
            </a:r>
          </a:p>
          <a:p>
            <a:pPr marL="342900" indent="-342900" algn="ctr"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  <a:latin typeface="+mj-lt"/>
                <a:cs typeface="Calibri"/>
              </a:rPr>
              <a:t>Interested in grasping the “natives’ point of view” – why do people do what they do?</a:t>
            </a:r>
          </a:p>
          <a:p>
            <a:pPr marL="342900" indent="-342900" algn="ctr">
              <a:buFontTx/>
              <a:buChar char="-"/>
            </a:pPr>
            <a:endParaRPr lang="en-US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342900" indent="-342900" algn="ctr">
              <a:buFontTx/>
              <a:buChar char="-"/>
            </a:pPr>
            <a:endParaRPr lang="en-US" dirty="0" smtClean="0">
              <a:solidFill>
                <a:schemeClr val="tx1"/>
              </a:solidFill>
              <a:latin typeface="+mj-lt"/>
              <a:cs typeface="Calibri"/>
            </a:endParaRPr>
          </a:p>
          <a:p>
            <a:pPr marL="342900" indent="-342900" algn="ctr">
              <a:buFontTx/>
              <a:buChar char="-"/>
            </a:pPr>
            <a:endParaRPr lang="en-US" dirty="0" smtClean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2364" r="14463"/>
          <a:stretch/>
        </p:blipFill>
        <p:spPr>
          <a:xfrm>
            <a:off x="2995918" y="2429874"/>
            <a:ext cx="2952328" cy="2081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27" y="2584509"/>
            <a:ext cx="2984116" cy="165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18" y="4671524"/>
            <a:ext cx="3182509" cy="1782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56" y="4329597"/>
            <a:ext cx="2949660" cy="22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4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Cross country skiing as identity performance</a:t>
            </a:r>
            <a:endParaRPr lang="en-US" sz="4000" b="1" dirty="0"/>
          </a:p>
        </p:txBody>
      </p:sp>
      <p:pic>
        <p:nvPicPr>
          <p:cNvPr id="6" name="Picture 5" descr="Skitur-på-Oppdal-Storlidalen2-Foto-Ove-Karlsvik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2552"/>
            <a:ext cx="5895109" cy="3914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84" y="3189753"/>
            <a:ext cx="452628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84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simple life in Norwegian popular culture</a:t>
            </a:r>
            <a:endParaRPr lang="en-US" sz="4000" b="1" dirty="0"/>
          </a:p>
        </p:txBody>
      </p:sp>
      <p:pic>
        <p:nvPicPr>
          <p:cNvPr id="6" name="Picture 5" descr="slow tv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" y="3050462"/>
            <a:ext cx="5424919" cy="3051517"/>
          </a:xfrm>
          <a:prstGeom prst="rect">
            <a:avLst/>
          </a:prstGeom>
        </p:spPr>
      </p:pic>
      <p:pic>
        <p:nvPicPr>
          <p:cNvPr id="7" name="Picture 6" descr="Lars Monse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5856"/>
            <a:ext cx="4589641" cy="2581673"/>
          </a:xfrm>
          <a:prstGeom prst="rect">
            <a:avLst/>
          </a:prstGeom>
        </p:spPr>
      </p:pic>
      <p:pic>
        <p:nvPicPr>
          <p:cNvPr id="8" name="Picture 7" descr="Petter Uteligger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59" y="4302022"/>
            <a:ext cx="3598441" cy="239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97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err="1" smtClean="0"/>
              <a:t>When</a:t>
            </a:r>
            <a:r>
              <a:rPr lang="nb-NO" sz="4000" b="1" dirty="0"/>
              <a:t> </a:t>
            </a:r>
            <a:r>
              <a:rPr lang="nb-NO" sz="4000" b="1" dirty="0" err="1" smtClean="0"/>
              <a:t>culture</a:t>
            </a:r>
            <a:r>
              <a:rPr lang="nb-NO" sz="4000" b="1" dirty="0" smtClean="0"/>
              <a:t> is not </a:t>
            </a:r>
            <a:r>
              <a:rPr lang="nb-NO" sz="4000" b="1" dirty="0" err="1" smtClean="0"/>
              <a:t>taken</a:t>
            </a:r>
            <a:r>
              <a:rPr lang="nb-NO" sz="4000" b="1" dirty="0" smtClean="0"/>
              <a:t> </a:t>
            </a:r>
            <a:r>
              <a:rPr lang="nb-NO" sz="4000" b="1" dirty="0" err="1" smtClean="0"/>
              <a:t>seriously</a:t>
            </a:r>
            <a:r>
              <a:rPr lang="nb-NO" sz="4000" b="1" dirty="0" smtClean="0"/>
              <a:t>…</a:t>
            </a:r>
            <a:endParaRPr lang="nb-NO" sz="4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07855"/>
            <a:ext cx="6753573" cy="318654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17" y="3384227"/>
            <a:ext cx="3466083" cy="261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43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Culture and </a:t>
            </a:r>
            <a:r>
              <a:rPr lang="en-GB" dirty="0" smtClean="0"/>
              <a:t>contradictions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alibri Light"/>
                <a:cs typeface="Calibri Light"/>
              </a:rPr>
              <a:t>Cultures are not seamless entities: </a:t>
            </a:r>
            <a:r>
              <a:rPr lang="en-GB" dirty="0" smtClean="0">
                <a:latin typeface="Calibri Light"/>
                <a:cs typeface="Calibri Light"/>
              </a:rPr>
              <a:t>There are also many contradictions!</a:t>
            </a:r>
            <a:endParaRPr lang="en-GB" dirty="0">
              <a:latin typeface="Calibri Light"/>
              <a:cs typeface="Calibri Light"/>
            </a:endParaRPr>
          </a:p>
          <a:p>
            <a:pPr marL="0" indent="0" algn="ctr">
              <a:buNone/>
            </a:pPr>
            <a:endParaRPr lang="en-GB" dirty="0" smtClean="0">
              <a:latin typeface="Calibri Light"/>
              <a:cs typeface="Calibri Light"/>
            </a:endParaRPr>
          </a:p>
          <a:p>
            <a:pPr marL="457200" lvl="1" indent="0" algn="ctr">
              <a:buNone/>
            </a:pPr>
            <a:endParaRPr lang="en-GB" dirty="0" smtClean="0">
              <a:latin typeface="Calibri Light"/>
              <a:cs typeface="Calibri Light"/>
            </a:endParaRPr>
          </a:p>
          <a:p>
            <a:pPr marL="457200" lvl="1" indent="0" algn="ctr">
              <a:buNone/>
            </a:pPr>
            <a:endParaRPr lang="en-GB" dirty="0" smtClean="0">
              <a:latin typeface="Calibri Light"/>
              <a:cs typeface="Calibri Light"/>
            </a:endParaRPr>
          </a:p>
          <a:p>
            <a:pPr marL="457200" lvl="1" indent="0" algn="ctr">
              <a:buNone/>
            </a:pPr>
            <a:endParaRPr lang="en-GB" dirty="0" smtClean="0">
              <a:latin typeface="Calibri Light"/>
              <a:cs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38" y="2831714"/>
            <a:ext cx="2209524" cy="30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40" y="35336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Norwegian monarchy, </a:t>
            </a:r>
            <a:r>
              <a:rPr lang="en-GB" dirty="0" smtClean="0"/>
              <a:t>a cultural scandal</a:t>
            </a:r>
            <a:r>
              <a:rPr lang="en-GB" dirty="0"/>
              <a:t>?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86055" y="5445122"/>
            <a:ext cx="9862426" cy="9406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 descr="kongefamilie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24" y="1678930"/>
            <a:ext cx="5367431" cy="40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 smtClean="0"/>
              <a:t>Louis </a:t>
            </a:r>
            <a:r>
              <a:rPr lang="nb-NO" sz="4000" dirty="0" err="1" smtClean="0"/>
              <a:t>Dumont</a:t>
            </a:r>
            <a:r>
              <a:rPr lang="nb-NO" sz="4000" dirty="0" smtClean="0"/>
              <a:t>. The </a:t>
            </a:r>
            <a:r>
              <a:rPr lang="nb-NO" sz="4000" dirty="0" err="1" smtClean="0"/>
              <a:t>hierarchy</a:t>
            </a:r>
            <a:r>
              <a:rPr lang="nb-NO" sz="4000" dirty="0" smtClean="0"/>
              <a:t> </a:t>
            </a:r>
            <a:r>
              <a:rPr lang="nb-NO" sz="4000" dirty="0" err="1" smtClean="0"/>
              <a:t>of</a:t>
            </a:r>
            <a:r>
              <a:rPr lang="nb-NO" sz="4000" dirty="0" smtClean="0"/>
              <a:t> </a:t>
            </a:r>
            <a:r>
              <a:rPr lang="nb-NO" sz="4000" dirty="0" err="1" smtClean="0"/>
              <a:t>values</a:t>
            </a:r>
            <a:endParaRPr lang="nb-NO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31" y="1690687"/>
            <a:ext cx="2366825" cy="3569637"/>
          </a:xfrm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329" y="1690687"/>
            <a:ext cx="2378935" cy="3587902"/>
          </a:xfrm>
        </p:spPr>
      </p:pic>
      <p:pic>
        <p:nvPicPr>
          <p:cNvPr id="7" name="Picture 6" descr="kongefamilien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9" r="-1611" b="18996"/>
          <a:stretch/>
        </p:blipFill>
        <p:spPr>
          <a:xfrm rot="3280739">
            <a:off x="7987513" y="2941195"/>
            <a:ext cx="1351245" cy="5944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3638" y="5776197"/>
            <a:ext cx="9996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- </a:t>
            </a:r>
            <a:r>
              <a:rPr lang="nb-NO" dirty="0" err="1" smtClean="0"/>
              <a:t>Egalitarianism</a:t>
            </a:r>
            <a:r>
              <a:rPr lang="nb-NO" dirty="0" smtClean="0"/>
              <a:t>/</a:t>
            </a:r>
            <a:r>
              <a:rPr lang="nb-NO" dirty="0" err="1" smtClean="0"/>
              <a:t>equality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whole</a:t>
            </a:r>
            <a:r>
              <a:rPr lang="nb-NO" dirty="0" smtClean="0"/>
              <a:t> (body)</a:t>
            </a:r>
          </a:p>
          <a:p>
            <a:r>
              <a:rPr lang="nb-NO" dirty="0" smtClean="0"/>
              <a:t>- The Royal </a:t>
            </a:r>
            <a:r>
              <a:rPr lang="nb-NO" dirty="0" err="1" smtClean="0"/>
              <a:t>family</a:t>
            </a:r>
            <a:r>
              <a:rPr lang="nb-NO" dirty="0" smtClean="0"/>
              <a:t> is </a:t>
            </a:r>
            <a:r>
              <a:rPr lang="nb-NO" dirty="0" err="1" smtClean="0"/>
              <a:t>accepted</a:t>
            </a:r>
            <a:r>
              <a:rPr lang="nb-NO" dirty="0" smtClean="0"/>
              <a:t> as </a:t>
            </a:r>
            <a:r>
              <a:rPr lang="nb-NO" dirty="0" err="1" smtClean="0"/>
              <a:t>long</a:t>
            </a:r>
            <a:r>
              <a:rPr lang="nb-NO" dirty="0" smtClean="0"/>
              <a:t> as </a:t>
            </a:r>
            <a:r>
              <a:rPr lang="nb-NO" dirty="0" err="1" smtClean="0"/>
              <a:t>they</a:t>
            </a:r>
            <a:r>
              <a:rPr lang="nb-NO" dirty="0" smtClean="0"/>
              <a:t> </a:t>
            </a:r>
            <a:r>
              <a:rPr lang="nb-NO" dirty="0" err="1" smtClean="0"/>
              <a:t>submit</a:t>
            </a:r>
            <a:r>
              <a:rPr lang="nb-NO" dirty="0" smtClean="0"/>
              <a:t> </a:t>
            </a:r>
            <a:r>
              <a:rPr lang="nb-NO" dirty="0" err="1" smtClean="0"/>
              <a:t>themselves</a:t>
            </a:r>
            <a:r>
              <a:rPr lang="nb-NO" dirty="0" smtClean="0"/>
              <a:t> to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whole</a:t>
            </a:r>
            <a:r>
              <a:rPr lang="nb-NO" dirty="0" smtClean="0"/>
              <a:t> (</a:t>
            </a:r>
            <a:r>
              <a:rPr lang="nb-NO" dirty="0"/>
              <a:t>i</a:t>
            </a:r>
            <a:r>
              <a:rPr lang="nb-NO" dirty="0" smtClean="0"/>
              <a:t>.e. «</a:t>
            </a:r>
            <a:r>
              <a:rPr lang="nb-NO" dirty="0" err="1" smtClean="0"/>
              <a:t>act</a:t>
            </a:r>
            <a:r>
              <a:rPr lang="nb-NO" dirty="0" smtClean="0"/>
              <a:t> as </a:t>
            </a:r>
            <a:r>
              <a:rPr lang="nb-NO" dirty="0" err="1" smtClean="0"/>
              <a:t>commoners</a:t>
            </a:r>
            <a:r>
              <a:rPr lang="nb-NO" dirty="0" smtClean="0"/>
              <a:t>»).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029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Norwegian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2346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What is “chosen” to represent a nation? How does power shape this process?</a:t>
            </a:r>
          </a:p>
          <a:p>
            <a:pPr>
              <a:buFontTx/>
              <a:buChar char="-"/>
            </a:pPr>
            <a:r>
              <a:rPr lang="en-US" dirty="0" smtClean="0"/>
              <a:t>How are differences and that which does not fit evaded?</a:t>
            </a:r>
          </a:p>
          <a:p>
            <a:pPr marL="0" indent="0">
              <a:buNone/>
            </a:pPr>
            <a:r>
              <a:rPr lang="en-US" dirty="0" smtClean="0"/>
              <a:t>- How do values, ideas and </a:t>
            </a:r>
            <a:r>
              <a:rPr lang="en-US" dirty="0" err="1" smtClean="0"/>
              <a:t>pratices</a:t>
            </a:r>
            <a:r>
              <a:rPr lang="en-US" dirty="0" smtClean="0"/>
              <a:t> change over time? Influenced by global processes?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04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b="1" dirty="0" err="1" smtClean="0"/>
              <a:t>Welcome</a:t>
            </a:r>
            <a:r>
              <a:rPr lang="nb-NO" sz="4000" b="1" dirty="0" smtClean="0"/>
              <a:t> to Norway!</a:t>
            </a:r>
            <a:endParaRPr lang="nb-NO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6" y="2247970"/>
            <a:ext cx="3654715" cy="274103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68" y="3347243"/>
            <a:ext cx="3248874" cy="2322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474" y="1690688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79" y="3967847"/>
            <a:ext cx="3462002" cy="259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9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230819"/>
            <a:ext cx="9144000" cy="128166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cs typeface="Calibri"/>
              </a:rPr>
              <a:t>What</a:t>
            </a:r>
            <a:r>
              <a:rPr lang="en-US" sz="4000" b="1" dirty="0">
                <a:cs typeface="Calibri"/>
              </a:rPr>
              <a:t> </a:t>
            </a:r>
            <a:r>
              <a:rPr lang="en-US" sz="4000" b="1" dirty="0" smtClean="0">
                <a:cs typeface="Calibri"/>
              </a:rPr>
              <a:t>is culture?</a:t>
            </a:r>
            <a:endParaRPr lang="en-US" sz="4000" b="1" dirty="0">
              <a:cs typeface="Calibri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0209" y="1736865"/>
            <a:ext cx="9244614" cy="4216893"/>
          </a:xfrm>
        </p:spPr>
        <p:txBody>
          <a:bodyPr>
            <a:noAutofit/>
          </a:bodyPr>
          <a:lstStyle/>
          <a:p>
            <a:pPr lvl="1" algn="l"/>
            <a:endParaRPr lang="en-US" dirty="0" smtClean="0">
              <a:latin typeface="+mj-lt"/>
            </a:endParaRPr>
          </a:p>
          <a:p>
            <a:pPr lvl="1" algn="l"/>
            <a:endParaRPr lang="en-US" dirty="0" smtClean="0">
              <a:latin typeface="+mj-lt"/>
            </a:endParaRPr>
          </a:p>
          <a:p>
            <a:pPr lvl="1" algn="l"/>
            <a:r>
              <a:rPr lang="en-US" dirty="0" smtClean="0">
                <a:latin typeface="+mj-lt"/>
              </a:rPr>
              <a:t>Culture is that </a:t>
            </a:r>
            <a:r>
              <a:rPr lang="en-US" dirty="0">
                <a:latin typeface="+mj-lt"/>
              </a:rPr>
              <a:t>complex </a:t>
            </a:r>
            <a:r>
              <a:rPr lang="en-US" b="1" dirty="0">
                <a:latin typeface="+mj-lt"/>
              </a:rPr>
              <a:t>whole</a:t>
            </a:r>
            <a:r>
              <a:rPr lang="en-US" dirty="0">
                <a:latin typeface="+mj-lt"/>
              </a:rPr>
              <a:t> which includes knowledge, belief, art, law, morals, custom, and any other capabilities and habits </a:t>
            </a:r>
            <a:r>
              <a:rPr lang="en-US" b="1" dirty="0">
                <a:latin typeface="+mj-lt"/>
              </a:rPr>
              <a:t>acquired</a:t>
            </a:r>
            <a:r>
              <a:rPr lang="en-US" dirty="0">
                <a:latin typeface="+mj-lt"/>
              </a:rPr>
              <a:t> by man as a member of society</a:t>
            </a:r>
            <a:r>
              <a:rPr lang="en-US" dirty="0" smtClean="0">
                <a:latin typeface="+mj-lt"/>
              </a:rPr>
              <a:t>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lvl="1" algn="l"/>
            <a:r>
              <a:rPr lang="en-US" dirty="0" smtClean="0">
                <a:latin typeface="+mj-lt"/>
                <a:cs typeface="Calibri"/>
              </a:rPr>
              <a:t>Often presumed to be shared and long-term. Unifies people here-and-now and over time.</a:t>
            </a:r>
            <a:r>
              <a:rPr lang="en-US" dirty="0">
                <a:latin typeface="+mj-lt"/>
                <a:cs typeface="Calibri"/>
              </a:rPr>
              <a:t> </a:t>
            </a:r>
            <a:r>
              <a:rPr lang="en-US" b="1" dirty="0" smtClean="0">
                <a:latin typeface="+mj-lt"/>
                <a:cs typeface="Calibri"/>
              </a:rPr>
              <a:t>BUT! </a:t>
            </a:r>
            <a:r>
              <a:rPr lang="en-US" dirty="0" smtClean="0">
                <a:latin typeface="+mj-lt"/>
                <a:cs typeface="Calibri"/>
              </a:rPr>
              <a:t>Culture changes ALL THE TIME – and we change it.</a:t>
            </a:r>
          </a:p>
        </p:txBody>
      </p:sp>
    </p:spTree>
    <p:extLst>
      <p:ext uri="{BB962C8B-B14F-4D97-AF65-F5344CB8AC3E}">
        <p14:creationId xmlns:p14="http://schemas.microsoft.com/office/powerpoint/2010/main" val="252182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230819"/>
            <a:ext cx="9144000" cy="128166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cs typeface="Calibri"/>
              </a:rPr>
              <a:t>How is Norwegian culture?</a:t>
            </a:r>
            <a:endParaRPr lang="en-US" sz="4000" b="1" dirty="0">
              <a:cs typeface="Calibri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0209" y="1736865"/>
            <a:ext cx="9244614" cy="4216893"/>
          </a:xfrm>
        </p:spPr>
        <p:txBody>
          <a:bodyPr>
            <a:normAutofit/>
          </a:bodyPr>
          <a:lstStyle/>
          <a:p>
            <a:pPr lvl="1" algn="l"/>
            <a:endParaRPr lang="mr-IN" dirty="0">
              <a:latin typeface="+mj-lt"/>
              <a:cs typeface="Calibri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76" y="2024361"/>
            <a:ext cx="3048000" cy="1996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16" y="2525376"/>
            <a:ext cx="4495800" cy="2990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95" y="4288674"/>
            <a:ext cx="3066761" cy="229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cs typeface="Calibri"/>
              </a:rPr>
              <a:t>Norway in a picture?</a:t>
            </a:r>
            <a:endParaRPr lang="en-US" sz="4000" b="1" dirty="0">
              <a:cs typeface="Calibri"/>
            </a:endParaRPr>
          </a:p>
        </p:txBody>
      </p:sp>
      <p:pic>
        <p:nvPicPr>
          <p:cNvPr id="6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53" y="1825625"/>
            <a:ext cx="6547493" cy="4351338"/>
          </a:xfrm>
        </p:spPr>
      </p:pic>
    </p:spTree>
    <p:extLst>
      <p:ext uri="{BB962C8B-B14F-4D97-AF65-F5344CB8AC3E}">
        <p14:creationId xmlns:p14="http://schemas.microsoft.com/office/powerpoint/2010/main" val="42493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z="4000" dirty="0" smtClean="0"/>
              <a:t/>
            </a:r>
            <a:br>
              <a:rPr lang="nb-NO" sz="4000" dirty="0" smtClean="0"/>
            </a:br>
            <a:r>
              <a:rPr lang="nb-NO" sz="4000" b="1" dirty="0" smtClean="0"/>
              <a:t>«Gate-</a:t>
            </a:r>
            <a:r>
              <a:rPr lang="nb-NO" sz="4000" b="1" dirty="0" err="1" smtClean="0"/>
              <a:t>keeping</a:t>
            </a:r>
            <a:r>
              <a:rPr lang="nb-NO" sz="4000" b="1" dirty="0" smtClean="0"/>
              <a:t> </a:t>
            </a:r>
            <a:r>
              <a:rPr lang="nb-NO" sz="4000" b="1" dirty="0" err="1" smtClean="0"/>
              <a:t>concepts</a:t>
            </a:r>
            <a:r>
              <a:rPr lang="nb-NO" sz="4000" b="1" dirty="0" smtClean="0"/>
              <a:t>»</a:t>
            </a:r>
            <a:r>
              <a:rPr lang="nb-NO" sz="4000" b="1" dirty="0"/>
              <a:t/>
            </a:r>
            <a:br>
              <a:rPr lang="nb-NO" sz="4000" b="1" dirty="0"/>
            </a:br>
            <a:endParaRPr lang="en-US" sz="4000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Key </a:t>
            </a:r>
            <a:r>
              <a:rPr lang="en-US" dirty="0"/>
              <a:t>cultural notions or phenomena that cannot be ignored when approaching a cultural </a:t>
            </a:r>
            <a:r>
              <a:rPr lang="en-US" dirty="0" smtClean="0"/>
              <a:t>area.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Examples: - The caste system in South Asia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          - Gift-exchange in Melanesia</a:t>
            </a:r>
            <a:br>
              <a:rPr lang="en-US" dirty="0" smtClean="0"/>
            </a:br>
            <a:r>
              <a:rPr lang="en-US" dirty="0" smtClean="0"/>
              <a:t>                   - Liberty and individualism in USA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49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b="1" dirty="0" smtClean="0"/>
              <a:t>«</a:t>
            </a:r>
            <a:r>
              <a:rPr lang="nb-NO" sz="4000" b="1" dirty="0" err="1" smtClean="0"/>
              <a:t>Equality</a:t>
            </a:r>
            <a:r>
              <a:rPr lang="nb-NO" sz="4000" b="1" dirty="0" smtClean="0"/>
              <a:t> </a:t>
            </a:r>
            <a:r>
              <a:rPr lang="nb-NO" sz="4000" b="1" dirty="0"/>
              <a:t>as </a:t>
            </a:r>
            <a:r>
              <a:rPr lang="nb-NO" sz="4000" b="1" dirty="0" err="1" smtClean="0"/>
              <a:t>sameness</a:t>
            </a:r>
            <a:r>
              <a:rPr lang="nb-NO" sz="4000" b="1" dirty="0" smtClean="0"/>
              <a:t>»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People who eat, drink, consume and act in more or less </a:t>
            </a:r>
            <a:r>
              <a:rPr lang="en-US" sz="2000" b="1" dirty="0" smtClean="0">
                <a:latin typeface="+mj-lt"/>
              </a:rPr>
              <a:t>the same way </a:t>
            </a:r>
            <a:r>
              <a:rPr lang="en-US" sz="2000" dirty="0" smtClean="0">
                <a:latin typeface="+mj-lt"/>
              </a:rPr>
              <a:t>are also believed to </a:t>
            </a:r>
            <a:r>
              <a:rPr lang="en-US" sz="2000" b="1" dirty="0" smtClean="0">
                <a:latin typeface="+mj-lt"/>
              </a:rPr>
              <a:t>share the same values </a:t>
            </a:r>
            <a:r>
              <a:rPr lang="en-US" sz="2000" dirty="0" smtClean="0">
                <a:latin typeface="+mj-lt"/>
              </a:rPr>
              <a:t>and therefore consider themselves, and are considered by others, as </a:t>
            </a:r>
            <a:r>
              <a:rPr lang="en-US" sz="2000" b="1" dirty="0" smtClean="0">
                <a:latin typeface="+mj-lt"/>
              </a:rPr>
              <a:t>equals </a:t>
            </a:r>
            <a:r>
              <a:rPr lang="en-US" sz="2000" dirty="0" smtClean="0">
                <a:latin typeface="+mj-lt"/>
              </a:rPr>
              <a:t>in a more fundamental sense.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In Norway there is a passion for </a:t>
            </a:r>
            <a:r>
              <a:rPr lang="en-US" sz="2000" b="1" dirty="0" smtClean="0">
                <a:latin typeface="+mj-lt"/>
              </a:rPr>
              <a:t>social equality</a:t>
            </a:r>
          </a:p>
          <a:p>
            <a:r>
              <a:rPr lang="en-US" sz="2000" dirty="0" smtClean="0">
                <a:latin typeface="+mj-lt"/>
              </a:rPr>
              <a:t>Moderation as virtue.</a:t>
            </a:r>
          </a:p>
          <a:p>
            <a:r>
              <a:rPr lang="en-US" sz="2000" dirty="0" smtClean="0">
                <a:latin typeface="+mj-lt"/>
              </a:rPr>
              <a:t>Fellowship is often expressed through engaging in activities that stress equality, mutuality and cooperation.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3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cs typeface="Calibri"/>
              </a:rPr>
              <a:t>King Olav (1903-1991) during the oil crisis in 1973</a:t>
            </a:r>
            <a:endParaRPr lang="en-US" sz="4000" b="1" dirty="0">
              <a:cs typeface="Calibri"/>
            </a:endParaRPr>
          </a:p>
        </p:txBody>
      </p:sp>
      <p:pic>
        <p:nvPicPr>
          <p:cNvPr id="6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53" y="1825625"/>
            <a:ext cx="6547493" cy="4351338"/>
          </a:xfrm>
        </p:spPr>
      </p:pic>
    </p:spTree>
    <p:extLst>
      <p:ext uri="{BB962C8B-B14F-4D97-AF65-F5344CB8AC3E}">
        <p14:creationId xmlns:p14="http://schemas.microsoft.com/office/powerpoint/2010/main" val="37311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Example: “</a:t>
            </a:r>
            <a:r>
              <a:rPr lang="en-US" sz="4000" b="1" dirty="0" err="1" smtClean="0"/>
              <a:t>Dugnad</a:t>
            </a:r>
            <a:r>
              <a:rPr lang="en-US" sz="4000" b="1" dirty="0" smtClean="0"/>
              <a:t>”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Dugnad</a:t>
            </a:r>
            <a:r>
              <a:rPr lang="en-US" dirty="0" smtClean="0"/>
              <a:t> is” “voluntary” community work</a:t>
            </a:r>
          </a:p>
          <a:p>
            <a:pPr lvl="1"/>
            <a:r>
              <a:rPr lang="en-US" dirty="0" smtClean="0"/>
              <a:t>Found in kindergartens, housing co-operatives, football clubs etc.</a:t>
            </a:r>
          </a:p>
          <a:p>
            <a:pPr lvl="1"/>
            <a:r>
              <a:rPr lang="en-US" dirty="0" smtClean="0"/>
              <a:t>Both on local and national level</a:t>
            </a:r>
            <a:endParaRPr lang="en-US" dirty="0"/>
          </a:p>
        </p:txBody>
      </p:sp>
      <p:pic>
        <p:nvPicPr>
          <p:cNvPr id="4" name="Picture 3" descr="Rismyr-dugnad-mai-201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7" y="3734908"/>
            <a:ext cx="4648459" cy="2782574"/>
          </a:xfrm>
          <a:prstGeom prst="rect">
            <a:avLst/>
          </a:prstGeom>
        </p:spPr>
      </p:pic>
      <p:pic>
        <p:nvPicPr>
          <p:cNvPr id="5" name="Picture 4" descr="akademisk-dugnad-660x22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18" y="3027908"/>
            <a:ext cx="4597686" cy="1567393"/>
          </a:xfrm>
          <a:prstGeom prst="rect">
            <a:avLst/>
          </a:prstGeom>
        </p:spPr>
      </p:pic>
      <p:pic>
        <p:nvPicPr>
          <p:cNvPr id="6" name="Picture 5" descr="Regnskogdugnad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34" y="4729203"/>
            <a:ext cx="5079949" cy="19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3145</TotalTime>
  <Words>594</Words>
  <Application>Microsoft Office PowerPoint</Application>
  <PresentationFormat>Widescreen</PresentationFormat>
  <Paragraphs>102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Office-tema</vt:lpstr>
      <vt:lpstr>Norwegian Culture and Identity:  Equality as Sameness? </vt:lpstr>
      <vt:lpstr>What is social anthropology?</vt:lpstr>
      <vt:lpstr>What is culture?</vt:lpstr>
      <vt:lpstr>How is Norwegian culture?</vt:lpstr>
      <vt:lpstr>Norway in a picture?</vt:lpstr>
      <vt:lpstr> «Gate-keeping concepts» </vt:lpstr>
      <vt:lpstr>«Equality as sameness»</vt:lpstr>
      <vt:lpstr>King Olav (1903-1991) during the oil crisis in 1973</vt:lpstr>
      <vt:lpstr>Example: “Dugnad”</vt:lpstr>
      <vt:lpstr>“Equality as sameness.” Consequences</vt:lpstr>
      <vt:lpstr>“Equality as sameness.” Consequences</vt:lpstr>
      <vt:lpstr>“Equality as sameness.” Consequences</vt:lpstr>
      <vt:lpstr>“Equality as sameness.” Consequences</vt:lpstr>
      <vt:lpstr>How does “equality” shape Norwegian everyday life?</vt:lpstr>
      <vt:lpstr>“The simple life”: Hytte</vt:lpstr>
      <vt:lpstr>“The simple life” in 2017</vt:lpstr>
      <vt:lpstr>«Eating equality»: The «matpakke»</vt:lpstr>
      <vt:lpstr> Food is tied to identity </vt:lpstr>
      <vt:lpstr> “Gå på tur” (take a hike, be in the outdors) </vt:lpstr>
      <vt:lpstr>Cross country skiing as identity performance</vt:lpstr>
      <vt:lpstr>The simple life in Norwegian popular culture</vt:lpstr>
      <vt:lpstr>When culture is not taken seriously…</vt:lpstr>
      <vt:lpstr>Culture and contradictions</vt:lpstr>
      <vt:lpstr>Norwegian monarchy, a cultural scandal?</vt:lpstr>
      <vt:lpstr>Louis Dumont. The hierarchy of values</vt:lpstr>
      <vt:lpstr>Norwegian culture?</vt:lpstr>
      <vt:lpstr>Welcome to Norway!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kultur?</dc:title>
  <dc:creator>ola fjeldstad</dc:creator>
  <cp:lastModifiedBy>Tom Bratrud</cp:lastModifiedBy>
  <cp:revision>188</cp:revision>
  <cp:lastPrinted>2017-04-24T13:13:03Z</cp:lastPrinted>
  <dcterms:created xsi:type="dcterms:W3CDTF">2014-10-16T09:54:34Z</dcterms:created>
  <dcterms:modified xsi:type="dcterms:W3CDTF">2017-09-25T12:40:09Z</dcterms:modified>
</cp:coreProperties>
</file>