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1" r:id="rId3"/>
    <p:sldId id="258" r:id="rId4"/>
    <p:sldId id="257" r:id="rId5"/>
    <p:sldId id="273" r:id="rId6"/>
    <p:sldId id="259" r:id="rId7"/>
    <p:sldId id="260" r:id="rId8"/>
    <p:sldId id="270" r:id="rId9"/>
    <p:sldId id="261" r:id="rId10"/>
    <p:sldId id="262" r:id="rId11"/>
    <p:sldId id="263" r:id="rId12"/>
    <p:sldId id="272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FEFEF"/>
    <a:srgbClr val="E9E9E9"/>
    <a:srgbClr val="FF9F18"/>
    <a:srgbClr val="FF4F5C"/>
    <a:srgbClr val="FF6600"/>
    <a:srgbClr val="FF9966"/>
    <a:srgbClr val="FFFF99"/>
    <a:srgbClr val="FFE1E3"/>
    <a:srgbClr val="FF9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50000" autoAdjust="0"/>
  </p:normalViewPr>
  <p:slideViewPr>
    <p:cSldViewPr>
      <p:cViewPr>
        <p:scale>
          <a:sx n="130" d="100"/>
          <a:sy n="130" d="100"/>
        </p:scale>
        <p:origin x="1120" y="-376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48E2DC-2B51-4A5B-A848-DC2CA234847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3CA2896E-2A40-4198-8D12-EC0341CA250B}">
      <dgm:prSet phldrT="[Tekst]" custT="1"/>
      <dgm:spPr>
        <a:solidFill>
          <a:srgbClr val="F60000"/>
        </a:solidFill>
      </dgm:spPr>
      <dgm:t>
        <a:bodyPr/>
        <a:lstStyle/>
        <a:p>
          <a:endParaRPr lang="en-GB" sz="900" b="1" noProof="0" dirty="0" smtClean="0"/>
        </a:p>
        <a:p>
          <a:r>
            <a:rPr lang="en-GB" sz="3000" b="1" noProof="0" dirty="0" smtClean="0"/>
            <a:t>Supreme Court</a:t>
          </a:r>
        </a:p>
        <a:p>
          <a:r>
            <a:rPr lang="en-GB" sz="2000" noProof="0" dirty="0" smtClean="0"/>
            <a:t>“</a:t>
          </a:r>
          <a:r>
            <a:rPr lang="en-GB" sz="2000" noProof="0" dirty="0" err="1" smtClean="0"/>
            <a:t>Høyesterett</a:t>
          </a:r>
          <a:r>
            <a:rPr lang="en-GB" sz="2000" noProof="0" dirty="0" smtClean="0"/>
            <a:t>”</a:t>
          </a:r>
          <a:endParaRPr lang="en-GB" sz="2000" noProof="0" dirty="0"/>
        </a:p>
      </dgm:t>
    </dgm:pt>
    <dgm:pt modelId="{1F61E91F-B08D-49E2-81E8-901CD70D31FC}" type="parTrans" cxnId="{53640836-2696-4522-93C0-2B10F3D189B3}">
      <dgm:prSet/>
      <dgm:spPr/>
      <dgm:t>
        <a:bodyPr/>
        <a:lstStyle/>
        <a:p>
          <a:endParaRPr lang="nb-NO"/>
        </a:p>
      </dgm:t>
    </dgm:pt>
    <dgm:pt modelId="{DAA1AE86-17DF-4A7F-8B51-DEB90E7E881A}" type="sibTrans" cxnId="{53640836-2696-4522-93C0-2B10F3D189B3}">
      <dgm:prSet/>
      <dgm:spPr/>
      <dgm:t>
        <a:bodyPr/>
        <a:lstStyle/>
        <a:p>
          <a:endParaRPr lang="nb-NO"/>
        </a:p>
      </dgm:t>
    </dgm:pt>
    <dgm:pt modelId="{C17BCEA2-C58D-4917-883D-115FA35DC94D}">
      <dgm:prSet phldrT="[Tekst]" custT="1"/>
      <dgm:spPr>
        <a:solidFill>
          <a:srgbClr val="FF979E"/>
        </a:solidFill>
      </dgm:spPr>
      <dgm:t>
        <a:bodyPr/>
        <a:lstStyle/>
        <a:p>
          <a:r>
            <a:rPr lang="nb-NO" sz="3000" b="1" dirty="0" smtClean="0"/>
            <a:t>Appeal Courts</a:t>
          </a:r>
        </a:p>
        <a:p>
          <a:r>
            <a:rPr lang="nb-NO" sz="2000" dirty="0" smtClean="0"/>
            <a:t>”Lagmannsrett”</a:t>
          </a:r>
          <a:endParaRPr lang="nb-NO" sz="2000" dirty="0"/>
        </a:p>
      </dgm:t>
    </dgm:pt>
    <dgm:pt modelId="{E4D148E4-1FFD-4C41-B8F6-617CAE25FDC5}" type="parTrans" cxnId="{F4D15240-A00B-478D-8D5F-3F23C9ABCFE6}">
      <dgm:prSet/>
      <dgm:spPr/>
      <dgm:t>
        <a:bodyPr/>
        <a:lstStyle/>
        <a:p>
          <a:endParaRPr lang="nb-NO"/>
        </a:p>
      </dgm:t>
    </dgm:pt>
    <dgm:pt modelId="{12933F84-7BC2-4F44-B76E-AC3FC56464C4}" type="sibTrans" cxnId="{F4D15240-A00B-478D-8D5F-3F23C9ABCFE6}">
      <dgm:prSet/>
      <dgm:spPr/>
      <dgm:t>
        <a:bodyPr/>
        <a:lstStyle/>
        <a:p>
          <a:endParaRPr lang="nb-NO"/>
        </a:p>
      </dgm:t>
    </dgm:pt>
    <dgm:pt modelId="{0DB5AE9B-C099-47C8-9D70-1581449AEFE6}">
      <dgm:prSet phldrT="[Tekst]" custT="1"/>
      <dgm:spPr>
        <a:solidFill>
          <a:srgbClr val="FFE1E3"/>
        </a:solidFill>
      </dgm:spPr>
      <dgm:t>
        <a:bodyPr/>
        <a:lstStyle/>
        <a:p>
          <a:r>
            <a:rPr lang="en-GB" sz="3000" b="1" noProof="0" dirty="0" smtClean="0"/>
            <a:t>District</a:t>
          </a:r>
          <a:r>
            <a:rPr lang="nb-NO" sz="3000" b="1" dirty="0" smtClean="0"/>
            <a:t> Courts</a:t>
          </a:r>
        </a:p>
        <a:p>
          <a:r>
            <a:rPr lang="nb-NO" sz="2000" dirty="0" smtClean="0"/>
            <a:t>”Tingrett”</a:t>
          </a:r>
          <a:endParaRPr lang="nb-NO" sz="2000" dirty="0"/>
        </a:p>
      </dgm:t>
    </dgm:pt>
    <dgm:pt modelId="{12C94F13-F7CA-4F38-8A0B-807DAAD842F4}" type="parTrans" cxnId="{91D25DC7-A68A-4406-8D1D-3A75841A0839}">
      <dgm:prSet/>
      <dgm:spPr/>
      <dgm:t>
        <a:bodyPr/>
        <a:lstStyle/>
        <a:p>
          <a:endParaRPr lang="nb-NO"/>
        </a:p>
      </dgm:t>
    </dgm:pt>
    <dgm:pt modelId="{791EC174-F4E0-4FE2-A982-470F180C7AC5}" type="sibTrans" cxnId="{91D25DC7-A68A-4406-8D1D-3A75841A0839}">
      <dgm:prSet/>
      <dgm:spPr/>
      <dgm:t>
        <a:bodyPr/>
        <a:lstStyle/>
        <a:p>
          <a:endParaRPr lang="nb-NO"/>
        </a:p>
      </dgm:t>
    </dgm:pt>
    <dgm:pt modelId="{9E4E5C82-41EF-4EEC-A305-B2493500B80B}" type="pres">
      <dgm:prSet presAssocID="{A348E2DC-2B51-4A5B-A848-DC2CA234847E}" presName="Name0" presStyleCnt="0">
        <dgm:presLayoutVars>
          <dgm:dir/>
          <dgm:animLvl val="lvl"/>
          <dgm:resizeHandles val="exact"/>
        </dgm:presLayoutVars>
      </dgm:prSet>
      <dgm:spPr/>
    </dgm:pt>
    <dgm:pt modelId="{7DA6FD50-89A0-4633-84B0-52B8849215D7}" type="pres">
      <dgm:prSet presAssocID="{3CA2896E-2A40-4198-8D12-EC0341CA250B}" presName="Name8" presStyleCnt="0"/>
      <dgm:spPr/>
    </dgm:pt>
    <dgm:pt modelId="{E512F761-1F18-4792-A190-1A82261F9CE5}" type="pres">
      <dgm:prSet presAssocID="{3CA2896E-2A40-4198-8D12-EC0341CA250B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B8C761A-14A4-478A-AE1F-C4DA9D21726A}" type="pres">
      <dgm:prSet presAssocID="{3CA2896E-2A40-4198-8D12-EC0341CA250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DCC5412-DE1D-44BA-958C-EBB1D6050B04}" type="pres">
      <dgm:prSet presAssocID="{C17BCEA2-C58D-4917-883D-115FA35DC94D}" presName="Name8" presStyleCnt="0"/>
      <dgm:spPr/>
    </dgm:pt>
    <dgm:pt modelId="{7E3E8755-AA2F-443C-8474-734C2C3ECA2D}" type="pres">
      <dgm:prSet presAssocID="{C17BCEA2-C58D-4917-883D-115FA35DC94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4AC4EE3-BDA6-444B-B563-353D5D0E42B5}" type="pres">
      <dgm:prSet presAssocID="{C17BCEA2-C58D-4917-883D-115FA35DC9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401C271-A200-470A-8CD6-B4E0B391A88E}" type="pres">
      <dgm:prSet presAssocID="{0DB5AE9B-C099-47C8-9D70-1581449AEFE6}" presName="Name8" presStyleCnt="0"/>
      <dgm:spPr/>
    </dgm:pt>
    <dgm:pt modelId="{F852F102-0B53-4371-BD0A-4251B067D78D}" type="pres">
      <dgm:prSet presAssocID="{0DB5AE9B-C099-47C8-9D70-1581449AEFE6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5FAB73F-F14E-475C-AAA1-08378BE35C15}" type="pres">
      <dgm:prSet presAssocID="{0DB5AE9B-C099-47C8-9D70-1581449AEFE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01FB8631-749B-B94F-A686-982E1A9F4ED3}" type="presOf" srcId="{3CA2896E-2A40-4198-8D12-EC0341CA250B}" destId="{4B8C761A-14A4-478A-AE1F-C4DA9D21726A}" srcOrd="1" destOrd="0" presId="urn:microsoft.com/office/officeart/2005/8/layout/pyramid1"/>
    <dgm:cxn modelId="{42296F77-E86A-1E41-BCBF-6D5F1D06E70C}" type="presOf" srcId="{3CA2896E-2A40-4198-8D12-EC0341CA250B}" destId="{E512F761-1F18-4792-A190-1A82261F9CE5}" srcOrd="0" destOrd="0" presId="urn:microsoft.com/office/officeart/2005/8/layout/pyramid1"/>
    <dgm:cxn modelId="{D75D1CD7-C6FC-4002-902E-5C3D40BDD869}" type="presOf" srcId="{A348E2DC-2B51-4A5B-A848-DC2CA234847E}" destId="{9E4E5C82-41EF-4EEC-A305-B2493500B80B}" srcOrd="0" destOrd="0" presId="urn:microsoft.com/office/officeart/2005/8/layout/pyramid1"/>
    <dgm:cxn modelId="{2FC786FB-CDB1-844A-B99A-64B1DE768256}" type="presOf" srcId="{0DB5AE9B-C099-47C8-9D70-1581449AEFE6}" destId="{E5FAB73F-F14E-475C-AAA1-08378BE35C15}" srcOrd="1" destOrd="0" presId="urn:microsoft.com/office/officeart/2005/8/layout/pyramid1"/>
    <dgm:cxn modelId="{5236B4D9-9B12-C64B-9C71-9723A9E2B540}" type="presOf" srcId="{C17BCEA2-C58D-4917-883D-115FA35DC94D}" destId="{F4AC4EE3-BDA6-444B-B563-353D5D0E42B5}" srcOrd="1" destOrd="0" presId="urn:microsoft.com/office/officeart/2005/8/layout/pyramid1"/>
    <dgm:cxn modelId="{2103D4B4-3A7E-9B4F-83E2-B1F0449C0393}" type="presOf" srcId="{C17BCEA2-C58D-4917-883D-115FA35DC94D}" destId="{7E3E8755-AA2F-443C-8474-734C2C3ECA2D}" srcOrd="0" destOrd="0" presId="urn:microsoft.com/office/officeart/2005/8/layout/pyramid1"/>
    <dgm:cxn modelId="{F4D15240-A00B-478D-8D5F-3F23C9ABCFE6}" srcId="{A348E2DC-2B51-4A5B-A848-DC2CA234847E}" destId="{C17BCEA2-C58D-4917-883D-115FA35DC94D}" srcOrd="1" destOrd="0" parTransId="{E4D148E4-1FFD-4C41-B8F6-617CAE25FDC5}" sibTransId="{12933F84-7BC2-4F44-B76E-AC3FC56464C4}"/>
    <dgm:cxn modelId="{53640836-2696-4522-93C0-2B10F3D189B3}" srcId="{A348E2DC-2B51-4A5B-A848-DC2CA234847E}" destId="{3CA2896E-2A40-4198-8D12-EC0341CA250B}" srcOrd="0" destOrd="0" parTransId="{1F61E91F-B08D-49E2-81E8-901CD70D31FC}" sibTransId="{DAA1AE86-17DF-4A7F-8B51-DEB90E7E881A}"/>
    <dgm:cxn modelId="{5804E66D-4D0D-0D4A-908C-FDDA9C334A35}" type="presOf" srcId="{0DB5AE9B-C099-47C8-9D70-1581449AEFE6}" destId="{F852F102-0B53-4371-BD0A-4251B067D78D}" srcOrd="0" destOrd="0" presId="urn:microsoft.com/office/officeart/2005/8/layout/pyramid1"/>
    <dgm:cxn modelId="{91D25DC7-A68A-4406-8D1D-3A75841A0839}" srcId="{A348E2DC-2B51-4A5B-A848-DC2CA234847E}" destId="{0DB5AE9B-C099-47C8-9D70-1581449AEFE6}" srcOrd="2" destOrd="0" parTransId="{12C94F13-F7CA-4F38-8A0B-807DAAD842F4}" sibTransId="{791EC174-F4E0-4FE2-A982-470F180C7AC5}"/>
    <dgm:cxn modelId="{7B95AE49-7D35-7648-829D-A962B53ADB63}" type="presParOf" srcId="{9E4E5C82-41EF-4EEC-A305-B2493500B80B}" destId="{7DA6FD50-89A0-4633-84B0-52B8849215D7}" srcOrd="0" destOrd="0" presId="urn:microsoft.com/office/officeart/2005/8/layout/pyramid1"/>
    <dgm:cxn modelId="{0BDBE73B-8B05-9144-ACAD-5155B7FA3C3E}" type="presParOf" srcId="{7DA6FD50-89A0-4633-84B0-52B8849215D7}" destId="{E512F761-1F18-4792-A190-1A82261F9CE5}" srcOrd="0" destOrd="0" presId="urn:microsoft.com/office/officeart/2005/8/layout/pyramid1"/>
    <dgm:cxn modelId="{A9C889CC-19DD-4048-8E5F-F485A916CB98}" type="presParOf" srcId="{7DA6FD50-89A0-4633-84B0-52B8849215D7}" destId="{4B8C761A-14A4-478A-AE1F-C4DA9D21726A}" srcOrd="1" destOrd="0" presId="urn:microsoft.com/office/officeart/2005/8/layout/pyramid1"/>
    <dgm:cxn modelId="{929DB565-D3B3-7C4E-949A-DA5DC804400C}" type="presParOf" srcId="{9E4E5C82-41EF-4EEC-A305-B2493500B80B}" destId="{4DCC5412-DE1D-44BA-958C-EBB1D6050B04}" srcOrd="1" destOrd="0" presId="urn:microsoft.com/office/officeart/2005/8/layout/pyramid1"/>
    <dgm:cxn modelId="{042BC9C7-E3CB-594A-9540-43C6425DB0E4}" type="presParOf" srcId="{4DCC5412-DE1D-44BA-958C-EBB1D6050B04}" destId="{7E3E8755-AA2F-443C-8474-734C2C3ECA2D}" srcOrd="0" destOrd="0" presId="urn:microsoft.com/office/officeart/2005/8/layout/pyramid1"/>
    <dgm:cxn modelId="{8722708A-F5F0-A24E-85EB-97BE60584430}" type="presParOf" srcId="{4DCC5412-DE1D-44BA-958C-EBB1D6050B04}" destId="{F4AC4EE3-BDA6-444B-B563-353D5D0E42B5}" srcOrd="1" destOrd="0" presId="urn:microsoft.com/office/officeart/2005/8/layout/pyramid1"/>
    <dgm:cxn modelId="{2E970020-0CF1-6947-8FD8-85413910A0F1}" type="presParOf" srcId="{9E4E5C82-41EF-4EEC-A305-B2493500B80B}" destId="{1401C271-A200-470A-8CD6-B4E0B391A88E}" srcOrd="2" destOrd="0" presId="urn:microsoft.com/office/officeart/2005/8/layout/pyramid1"/>
    <dgm:cxn modelId="{EB0006C7-85EF-B54C-9BD8-60D87E320575}" type="presParOf" srcId="{1401C271-A200-470A-8CD6-B4E0B391A88E}" destId="{F852F102-0B53-4371-BD0A-4251B067D78D}" srcOrd="0" destOrd="0" presId="urn:microsoft.com/office/officeart/2005/8/layout/pyramid1"/>
    <dgm:cxn modelId="{EE307372-21A5-144E-937C-C51B4CFD7DEF}" type="presParOf" srcId="{1401C271-A200-470A-8CD6-B4E0B391A88E}" destId="{E5FAB73F-F14E-475C-AAA1-08378BE35C1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2F761-1F18-4792-A190-1A82261F9CE5}">
      <dsp:nvSpPr>
        <dsp:cNvPr id="0" name=""/>
        <dsp:cNvSpPr/>
      </dsp:nvSpPr>
      <dsp:spPr>
        <a:xfrm>
          <a:off x="2544282" y="0"/>
          <a:ext cx="2544282" cy="1824202"/>
        </a:xfrm>
        <a:prstGeom prst="trapezoid">
          <a:avLst>
            <a:gd name="adj" fmla="val 69737"/>
          </a:avLst>
        </a:prstGeom>
        <a:solidFill>
          <a:srgbClr val="F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b="1" kern="1200" noProof="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 noProof="0" dirty="0" smtClean="0"/>
            <a:t>Supreme Court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noProof="0" dirty="0" smtClean="0"/>
            <a:t>“</a:t>
          </a:r>
          <a:r>
            <a:rPr lang="en-GB" sz="2000" kern="1200" noProof="0" dirty="0" err="1" smtClean="0"/>
            <a:t>Høyesterett</a:t>
          </a:r>
          <a:r>
            <a:rPr lang="en-GB" sz="2000" kern="1200" noProof="0" dirty="0" smtClean="0"/>
            <a:t>”</a:t>
          </a:r>
          <a:endParaRPr lang="en-GB" sz="2000" kern="1200" noProof="0" dirty="0"/>
        </a:p>
      </dsp:txBody>
      <dsp:txXfrm>
        <a:off x="2544282" y="0"/>
        <a:ext cx="2544282" cy="1824202"/>
      </dsp:txXfrm>
    </dsp:sp>
    <dsp:sp modelId="{7E3E8755-AA2F-443C-8474-734C2C3ECA2D}">
      <dsp:nvSpPr>
        <dsp:cNvPr id="0" name=""/>
        <dsp:cNvSpPr/>
      </dsp:nvSpPr>
      <dsp:spPr>
        <a:xfrm>
          <a:off x="1272141" y="1824202"/>
          <a:ext cx="5088565" cy="1824202"/>
        </a:xfrm>
        <a:prstGeom prst="trapezoid">
          <a:avLst>
            <a:gd name="adj" fmla="val 69737"/>
          </a:avLst>
        </a:prstGeom>
        <a:solidFill>
          <a:srgbClr val="FF979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000" b="1" kern="1200" dirty="0" smtClean="0"/>
            <a:t>Appeal Courts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kern="1200" dirty="0" smtClean="0"/>
            <a:t>”Lagmannsrett”</a:t>
          </a:r>
          <a:endParaRPr lang="nb-NO" sz="2000" kern="1200" dirty="0"/>
        </a:p>
      </dsp:txBody>
      <dsp:txXfrm>
        <a:off x="2162640" y="1824202"/>
        <a:ext cx="3307567" cy="1824202"/>
      </dsp:txXfrm>
    </dsp:sp>
    <dsp:sp modelId="{F852F102-0B53-4371-BD0A-4251B067D78D}">
      <dsp:nvSpPr>
        <dsp:cNvPr id="0" name=""/>
        <dsp:cNvSpPr/>
      </dsp:nvSpPr>
      <dsp:spPr>
        <a:xfrm>
          <a:off x="0" y="3648405"/>
          <a:ext cx="7632848" cy="1824202"/>
        </a:xfrm>
        <a:prstGeom prst="trapezoid">
          <a:avLst>
            <a:gd name="adj" fmla="val 69737"/>
          </a:avLst>
        </a:prstGeom>
        <a:solidFill>
          <a:srgbClr val="FFE1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 noProof="0" dirty="0" smtClean="0"/>
            <a:t>District</a:t>
          </a:r>
          <a:r>
            <a:rPr lang="nb-NO" sz="3000" b="1" kern="1200" dirty="0" smtClean="0"/>
            <a:t> Courts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kern="1200" dirty="0" smtClean="0"/>
            <a:t>”Tingrett”</a:t>
          </a:r>
          <a:endParaRPr lang="nb-NO" sz="2000" kern="1200" dirty="0"/>
        </a:p>
      </dsp:txBody>
      <dsp:txXfrm>
        <a:off x="1335748" y="3648405"/>
        <a:ext cx="4961351" cy="1824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A4180FC-51B3-1A41-87FF-D5BBD0084E51}" type="datetime1">
              <a:rPr lang="nb-NO"/>
              <a:pPr>
                <a:defRPr/>
              </a:pPr>
              <a:t>15.11.2017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3D298F3-64BD-8046-99BC-2FBC0E2DA35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9590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AE85D7D-619E-CC42-8111-E39EE86D3397}" type="datetime1">
              <a:rPr lang="nb-NO"/>
              <a:pPr>
                <a:defRPr/>
              </a:pPr>
              <a:t>15.11.2017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C11B3EB-9E3C-3044-97BE-B76F4706F0D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251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05000"/>
            <a:ext cx="69342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3048000"/>
            <a:ext cx="7315200" cy="1752600"/>
          </a:xfrm>
        </p:spPr>
        <p:txBody>
          <a:bodyPr/>
          <a:lstStyle>
            <a:lvl1pPr marL="0" indent="0">
              <a:buFontTx/>
              <a:buNone/>
              <a:defRPr sz="3000" b="1" i="0" baseline="0">
                <a:latin typeface="Arial"/>
                <a:cs typeface="Arial"/>
              </a:defRPr>
            </a:lvl1pPr>
          </a:lstStyle>
          <a:p>
            <a:r>
              <a:rPr lang="nb-NO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2E892B-C93E-5A4F-BBDB-57A5C25CA85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696D72-66AA-EC4E-B12B-C69C1ACCF4C1}" type="datetime1">
              <a:rPr lang="nb-NO"/>
              <a:pPr>
                <a:defRPr/>
              </a:pPr>
              <a:t>15.11.2017</a:t>
            </a:fld>
            <a:endParaRPr lang="nb-NO" dirty="0"/>
          </a:p>
        </p:txBody>
      </p:sp>
      <p:pic>
        <p:nvPicPr>
          <p:cNvPr id="1031" name="Picture 10" descr="UiO_JUS_A_ENG.pn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228600"/>
            <a:ext cx="18859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ubtitle 6"/>
          <p:cNvSpPr>
            <a:spLocks noGrp="1"/>
          </p:cNvSpPr>
          <p:nvPr>
            <p:ph type="subTitle" sz="quarter" idx="1"/>
          </p:nvPr>
        </p:nvSpPr>
        <p:spPr>
          <a:xfrm>
            <a:off x="35496" y="2276872"/>
            <a:ext cx="9073008" cy="4581128"/>
          </a:xfrm>
        </p:spPr>
        <p:txBody>
          <a:bodyPr/>
          <a:lstStyle/>
          <a:p>
            <a:r>
              <a:rPr lang="en-US" sz="1800" dirty="0"/>
              <a:t>NORINT0500</a:t>
            </a:r>
          </a:p>
          <a:p>
            <a:r>
              <a:rPr lang="en-GB" sz="1800" i="1" dirty="0" smtClean="0"/>
              <a:t>Norwegian Life and Society</a:t>
            </a:r>
            <a:endParaRPr lang="en-GB" sz="1800" dirty="0" smtClean="0">
              <a:solidFill>
                <a:srgbClr val="C00000"/>
              </a:solidFill>
            </a:endParaRPr>
          </a:p>
          <a:p>
            <a:pPr algn="ctr"/>
            <a:endParaRPr lang="en-GB" dirty="0" smtClean="0">
              <a:solidFill>
                <a:srgbClr val="C00000"/>
              </a:solidFill>
            </a:endParaRPr>
          </a:p>
          <a:p>
            <a:pPr algn="ctr"/>
            <a:r>
              <a:rPr lang="en-GB" dirty="0" smtClean="0">
                <a:solidFill>
                  <a:srgbClr val="C00000"/>
                </a:solidFill>
              </a:rPr>
              <a:t>THE NORWEGIAN LEGAL SYSTEM</a:t>
            </a:r>
            <a:endParaRPr lang="nb-NO" sz="2000" dirty="0" smtClean="0"/>
          </a:p>
          <a:p>
            <a:r>
              <a:rPr lang="nb-NO" sz="1800" dirty="0"/>
              <a:t>Nertila Kuraj, </a:t>
            </a:r>
            <a:r>
              <a:rPr lang="nb-NO" sz="1800" dirty="0" err="1" smtClean="0"/>
              <a:t>PhD</a:t>
            </a:r>
            <a:endParaRPr lang="nb-NO" sz="1800" dirty="0"/>
          </a:p>
          <a:p>
            <a:pPr>
              <a:lnSpc>
                <a:spcPct val="30000"/>
              </a:lnSpc>
              <a:spcBef>
                <a:spcPts val="0"/>
              </a:spcBef>
            </a:pPr>
            <a:endParaRPr lang="en-GB" sz="1800" b="0" dirty="0" smtClean="0"/>
          </a:p>
          <a:p>
            <a:pPr>
              <a:lnSpc>
                <a:spcPct val="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0" dirty="0" smtClean="0"/>
              <a:t>Department of Public and International Law, </a:t>
            </a:r>
            <a:r>
              <a:rPr lang="en-GB" sz="1800" b="0" dirty="0" err="1" smtClean="0"/>
              <a:t>UiO</a:t>
            </a:r>
            <a:endParaRPr lang="en-GB" sz="1800" b="0" dirty="0" smtClean="0"/>
          </a:p>
          <a:p>
            <a:pPr>
              <a:lnSpc>
                <a:spcPct val="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nertila.kuraj@jus.uio.no</a:t>
            </a:r>
            <a:endParaRPr lang="nb-NO" sz="1200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endParaRPr lang="nb-NO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GB" dirty="0" smtClean="0"/>
              <a:t>	</a:t>
            </a:r>
            <a:r>
              <a:rPr lang="en-GB" sz="1200" dirty="0" smtClean="0"/>
              <a:t>Oslo, 13 November </a:t>
            </a:r>
            <a:r>
              <a:rPr lang="nb-NO" sz="1200" dirty="0" smtClean="0"/>
              <a:t>2017</a:t>
            </a:r>
          </a:p>
          <a:p>
            <a:pPr eaLnBrk="1" hangingPunct="1"/>
            <a:endParaRPr lang="nb-NO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2789312" cy="1152128"/>
          </a:xfrm>
        </p:spPr>
        <p:txBody>
          <a:bodyPr/>
          <a:lstStyle/>
          <a:p>
            <a:r>
              <a:rPr lang="en-GB" sz="2600" dirty="0" smtClean="0">
                <a:solidFill>
                  <a:srgbClr val="C00000"/>
                </a:solidFill>
              </a:rPr>
              <a:t>Hierarchy of the Court system</a:t>
            </a:r>
            <a:endParaRPr lang="en-GB" sz="2600" b="0" dirty="0">
              <a:solidFill>
                <a:srgbClr val="C00000"/>
              </a:solidFill>
            </a:endParaRPr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7335291"/>
              </p:ext>
            </p:extLst>
          </p:nvPr>
        </p:nvGraphicFramePr>
        <p:xfrm>
          <a:off x="1043608" y="692696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/>
          <a:lstStyle/>
          <a:p>
            <a:pPr>
              <a:buNone/>
            </a:pPr>
            <a:r>
              <a:rPr lang="en-GB" sz="2400" b="1" u="sng" dirty="0" smtClean="0">
                <a:solidFill>
                  <a:srgbClr val="C00000"/>
                </a:solidFill>
              </a:rPr>
              <a:t>District Courts</a:t>
            </a:r>
          </a:p>
          <a:p>
            <a:pPr>
              <a:buNone/>
            </a:pPr>
            <a:endParaRPr lang="en-GB" sz="900" dirty="0" smtClean="0"/>
          </a:p>
          <a:p>
            <a:pPr>
              <a:buNone/>
            </a:pPr>
            <a:endParaRPr lang="en-GB" sz="900" dirty="0" smtClean="0"/>
          </a:p>
          <a:p>
            <a:r>
              <a:rPr lang="en-GB" sz="2000" dirty="0" smtClean="0">
                <a:solidFill>
                  <a:srgbClr val="0070C0"/>
                </a:solidFill>
              </a:rPr>
              <a:t>64 </a:t>
            </a:r>
            <a:r>
              <a:rPr lang="en-GB" sz="2000" dirty="0"/>
              <a:t>D</a:t>
            </a:r>
            <a:r>
              <a:rPr lang="en-GB" sz="2000" dirty="0" smtClean="0"/>
              <a:t>istrict Courts</a:t>
            </a:r>
          </a:p>
          <a:p>
            <a:endParaRPr lang="en-GB" sz="900" dirty="0" smtClean="0"/>
          </a:p>
          <a:p>
            <a:r>
              <a:rPr lang="en-GB" sz="2000" dirty="0"/>
              <a:t>j</a:t>
            </a:r>
            <a:r>
              <a:rPr lang="en-GB" sz="2000" dirty="0" smtClean="0"/>
              <a:t>urisdiction in all matters (general jurisdiction)</a:t>
            </a:r>
          </a:p>
          <a:p>
            <a:pPr lvl="1"/>
            <a:r>
              <a:rPr lang="en-GB" sz="1600" dirty="0"/>
              <a:t>n</a:t>
            </a:r>
            <a:r>
              <a:rPr lang="en-GB" sz="1600" dirty="0" smtClean="0"/>
              <a:t>o division of ordinary courts and administrative courts</a:t>
            </a:r>
          </a:p>
          <a:p>
            <a:pPr lvl="1"/>
            <a:r>
              <a:rPr lang="en-GB" sz="1600" dirty="0"/>
              <a:t>n</a:t>
            </a:r>
            <a:r>
              <a:rPr lang="en-GB" sz="1600" dirty="0" smtClean="0"/>
              <a:t>o division of criminal courts and civil courts</a:t>
            </a:r>
          </a:p>
          <a:p>
            <a:pPr lvl="1"/>
            <a:r>
              <a:rPr lang="en-GB" sz="1600" dirty="0"/>
              <a:t>n</a:t>
            </a:r>
            <a:r>
              <a:rPr lang="en-GB" sz="1600" dirty="0" smtClean="0"/>
              <a:t>o separate constitutional court(s)</a:t>
            </a:r>
          </a:p>
          <a:p>
            <a:pPr lvl="1"/>
            <a:endParaRPr lang="en-GB" sz="1600" dirty="0" smtClean="0"/>
          </a:p>
          <a:p>
            <a:pPr>
              <a:buNone/>
            </a:pPr>
            <a:r>
              <a:rPr lang="en-GB" sz="2400" b="1" u="sng" dirty="0" smtClean="0">
                <a:solidFill>
                  <a:srgbClr val="C00000"/>
                </a:solidFill>
              </a:rPr>
              <a:t>Appeal Courts</a:t>
            </a:r>
          </a:p>
          <a:p>
            <a:pPr>
              <a:buNone/>
            </a:pPr>
            <a:endParaRPr lang="en-GB" sz="900" u="sng" dirty="0" smtClean="0"/>
          </a:p>
          <a:p>
            <a:r>
              <a:rPr lang="en-GB" sz="2000" dirty="0"/>
              <a:t>o</a:t>
            </a:r>
            <a:r>
              <a:rPr lang="en-GB" sz="2000" dirty="0" smtClean="0"/>
              <a:t>nly </a:t>
            </a:r>
            <a:r>
              <a:rPr lang="en-GB" sz="2000" dirty="0" smtClean="0">
                <a:solidFill>
                  <a:srgbClr val="0070C0"/>
                </a:solidFill>
              </a:rPr>
              <a:t>6</a:t>
            </a:r>
            <a:r>
              <a:rPr lang="en-GB" sz="2000" dirty="0" smtClean="0"/>
              <a:t> Appeal Courts</a:t>
            </a:r>
          </a:p>
          <a:p>
            <a:endParaRPr lang="en-GB" sz="900" dirty="0" smtClean="0"/>
          </a:p>
          <a:p>
            <a:r>
              <a:rPr lang="en-GB" sz="2000" dirty="0"/>
              <a:t>r</a:t>
            </a:r>
            <a:r>
              <a:rPr lang="en-GB" sz="2000" dirty="0" smtClean="0"/>
              <a:t>ight to appeal</a:t>
            </a:r>
          </a:p>
          <a:p>
            <a:pPr lvl="1"/>
            <a:r>
              <a:rPr lang="en-GB" sz="1600" dirty="0"/>
              <a:t>i</a:t>
            </a:r>
            <a:r>
              <a:rPr lang="en-GB" sz="1600" dirty="0" smtClean="0"/>
              <a:t>n civil cases</a:t>
            </a:r>
          </a:p>
          <a:p>
            <a:pPr lvl="1"/>
            <a:r>
              <a:rPr lang="en-GB" sz="1600" dirty="0"/>
              <a:t>i</a:t>
            </a:r>
            <a:r>
              <a:rPr lang="en-GB" sz="1600" dirty="0" smtClean="0"/>
              <a:t>n criminal cases</a:t>
            </a:r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692696"/>
            <a:ext cx="6768752" cy="608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692696"/>
            <a:ext cx="9252520" cy="3816424"/>
          </a:xfrm>
        </p:spPr>
        <p:txBody>
          <a:bodyPr/>
          <a:lstStyle/>
          <a:p>
            <a:pPr>
              <a:buNone/>
            </a:pPr>
            <a:r>
              <a:rPr lang="en-GB" sz="2400" b="1" u="sng" dirty="0" smtClean="0">
                <a:solidFill>
                  <a:srgbClr val="C00000"/>
                </a:solidFill>
              </a:rPr>
              <a:t>The Norwegian Supreme Court</a:t>
            </a:r>
          </a:p>
          <a:p>
            <a:pPr>
              <a:buNone/>
            </a:pPr>
            <a:endParaRPr lang="en-GB" sz="900" dirty="0" smtClean="0"/>
          </a:p>
          <a:p>
            <a:pPr marL="0" indent="0">
              <a:buNone/>
            </a:pPr>
            <a:r>
              <a:rPr lang="en-GB" sz="2000" dirty="0" smtClean="0"/>
              <a:t>Restricted right to appeal </a:t>
            </a:r>
          </a:p>
          <a:p>
            <a:pPr marL="685800" lvl="1"/>
            <a:r>
              <a:rPr lang="en-GB" sz="1600" dirty="0" smtClean="0"/>
              <a:t>determined by </a:t>
            </a:r>
            <a:r>
              <a:rPr lang="en-GB" sz="1600" dirty="0" smtClean="0">
                <a:solidFill>
                  <a:srgbClr val="0070C0"/>
                </a:solidFill>
              </a:rPr>
              <a:t>Appeals Selection Committee </a:t>
            </a:r>
          </a:p>
          <a:p>
            <a:pPr marL="0" indent="0">
              <a:buNone/>
            </a:pPr>
            <a:endParaRPr lang="en-GB" sz="900" dirty="0" smtClean="0"/>
          </a:p>
          <a:p>
            <a:pPr marL="0" indent="0">
              <a:buNone/>
            </a:pPr>
            <a:r>
              <a:rPr lang="en-GB" sz="2000" dirty="0" smtClean="0"/>
              <a:t>Purpose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P</a:t>
            </a:r>
            <a:r>
              <a:rPr lang="en-US" sz="1600" dirty="0" smtClean="0">
                <a:solidFill>
                  <a:srgbClr val="0070C0"/>
                </a:solidFill>
              </a:rPr>
              <a:t>rincipal g</a:t>
            </a:r>
            <a:r>
              <a:rPr lang="en-US" sz="1600" dirty="0">
                <a:solidFill>
                  <a:srgbClr val="0070C0"/>
                </a:solidFill>
              </a:rPr>
              <a:t>oa</a:t>
            </a:r>
            <a:r>
              <a:rPr lang="en-US" sz="1600" dirty="0" smtClean="0">
                <a:solidFill>
                  <a:srgbClr val="0070C0"/>
                </a:solidFill>
              </a:rPr>
              <a:t>l:</a:t>
            </a:r>
            <a:r>
              <a:rPr lang="en-US" sz="2000" dirty="0" smtClean="0"/>
              <a:t> </a:t>
            </a:r>
            <a:r>
              <a:rPr lang="en-US" sz="1600" i="1" dirty="0">
                <a:solidFill>
                  <a:srgbClr val="0070C0"/>
                </a:solidFill>
              </a:rPr>
              <a:t>ensu</a:t>
            </a:r>
            <a:r>
              <a:rPr lang="en-US" sz="1600" i="1" dirty="0" smtClean="0">
                <a:solidFill>
                  <a:srgbClr val="0070C0"/>
                </a:solidFill>
              </a:rPr>
              <a:t>re</a:t>
            </a:r>
            <a:r>
              <a:rPr lang="en-US" sz="2000" i="1" dirty="0" smtClean="0"/>
              <a:t> </a:t>
            </a:r>
            <a:r>
              <a:rPr lang="en-US" sz="1600" i="1" dirty="0">
                <a:solidFill>
                  <a:srgbClr val="0070C0"/>
                </a:solidFill>
              </a:rPr>
              <a:t>clarity and development of the law within the framework that follows from the Constitution and law</a:t>
            </a:r>
            <a:endParaRPr lang="en-GB" sz="1600" i="1" dirty="0">
              <a:solidFill>
                <a:srgbClr val="0070C0"/>
              </a:solidFill>
            </a:endParaRPr>
          </a:p>
          <a:p>
            <a:pPr lvl="1"/>
            <a:r>
              <a:rPr lang="en-GB" sz="1600" dirty="0" smtClean="0"/>
              <a:t>Not to ensure right outcome in each and every case </a:t>
            </a:r>
          </a:p>
          <a:p>
            <a:pPr lvl="1"/>
            <a:r>
              <a:rPr lang="en-GB" sz="1600" dirty="0" smtClean="0"/>
              <a:t>Ensure uniformity of legal process</a:t>
            </a:r>
          </a:p>
          <a:p>
            <a:pPr lvl="1"/>
            <a:r>
              <a:rPr lang="en-GB" sz="1600" dirty="0" smtClean="0"/>
              <a:t>Resolve matters where the law is unclear</a:t>
            </a:r>
          </a:p>
          <a:p>
            <a:pPr lvl="1"/>
            <a:r>
              <a:rPr lang="en-GB" sz="1600" dirty="0" smtClean="0"/>
              <a:t>Develop the law</a:t>
            </a:r>
          </a:p>
          <a:p>
            <a:pPr lvl="1"/>
            <a:r>
              <a:rPr lang="en-GB" sz="1600" dirty="0" smtClean="0"/>
              <a:t>Decide in matters of principle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527593"/>
            <a:ext cx="4104456" cy="2298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48" y="2845695"/>
            <a:ext cx="2071130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2280" y="5676982"/>
            <a:ext cx="197971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Above:</a:t>
            </a:r>
            <a:r>
              <a:rPr lang="en-US" sz="1100" b="1" dirty="0" smtClean="0">
                <a:solidFill>
                  <a:srgbClr val="C00000"/>
                </a:solidFill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</a:rPr>
              <a:t>Toril</a:t>
            </a:r>
            <a:r>
              <a:rPr lang="en-US" sz="1100" b="1" dirty="0" smtClean="0">
                <a:solidFill>
                  <a:srgbClr val="C00000"/>
                </a:solidFill>
              </a:rPr>
              <a:t> </a:t>
            </a:r>
            <a:r>
              <a:rPr lang="en-US" sz="1100" b="1" dirty="0">
                <a:solidFill>
                  <a:srgbClr val="C00000"/>
                </a:solidFill>
              </a:rPr>
              <a:t>Marie </a:t>
            </a:r>
            <a:r>
              <a:rPr lang="en-US" sz="1100" b="1" dirty="0" err="1">
                <a:solidFill>
                  <a:srgbClr val="C00000"/>
                </a:solidFill>
              </a:rPr>
              <a:t>Øie</a:t>
            </a:r>
            <a:r>
              <a:rPr lang="en-US" sz="1100" dirty="0"/>
              <a:t>, </a:t>
            </a:r>
            <a:r>
              <a:rPr lang="en-US" sz="1000" dirty="0"/>
              <a:t>the first </a:t>
            </a:r>
            <a:r>
              <a:rPr lang="en-US" sz="1000" dirty="0" smtClean="0"/>
              <a:t>woman </a:t>
            </a:r>
            <a:r>
              <a:rPr lang="en-US" sz="1000" dirty="0"/>
              <a:t>ever to hold the post of Chief Justice of the Supreme Court of </a:t>
            </a:r>
            <a:r>
              <a:rPr lang="en-US" sz="1000" dirty="0" smtClean="0"/>
              <a:t>Norway (2016)</a:t>
            </a:r>
            <a:endParaRPr lang="nb-NO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Composition of the courts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39552" y="1990254"/>
            <a:ext cx="4176464" cy="4607098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GB" sz="2400" u="sng" dirty="0" smtClean="0">
                <a:solidFill>
                  <a:srgbClr val="0070C0"/>
                </a:solidFill>
              </a:rPr>
              <a:t>Professional</a:t>
            </a:r>
            <a:r>
              <a:rPr lang="en-GB" sz="2400" u="sng" dirty="0" smtClean="0"/>
              <a:t> judges</a:t>
            </a:r>
          </a:p>
          <a:p>
            <a:pPr>
              <a:buNone/>
            </a:pPr>
            <a:endParaRPr lang="en-GB" sz="2400" u="sng" dirty="0" smtClean="0"/>
          </a:p>
          <a:p>
            <a:pPr>
              <a:spcAft>
                <a:spcPts val="300"/>
              </a:spcAft>
              <a:buNone/>
            </a:pPr>
            <a:r>
              <a:rPr lang="en-GB" sz="2000" dirty="0" smtClean="0"/>
              <a:t>District Courts: 	</a:t>
            </a:r>
            <a:r>
              <a:rPr lang="en-GB" sz="2000" dirty="0" smtClean="0">
                <a:solidFill>
                  <a:srgbClr val="0070C0"/>
                </a:solidFill>
              </a:rPr>
              <a:t>1/2</a:t>
            </a:r>
            <a:r>
              <a:rPr lang="en-GB" sz="2000" dirty="0" smtClean="0"/>
              <a:t> </a:t>
            </a:r>
            <a:r>
              <a:rPr lang="en-GB" sz="2000" dirty="0" smtClean="0">
                <a:solidFill>
                  <a:srgbClr val="C00000"/>
                </a:solidFill>
              </a:rPr>
              <a:t>(Cv+2) (Cr+3)</a:t>
            </a:r>
          </a:p>
          <a:p>
            <a:pPr>
              <a:spcAft>
                <a:spcPts val="300"/>
              </a:spcAft>
              <a:buNone/>
            </a:pPr>
            <a:r>
              <a:rPr lang="en-GB" sz="2000" dirty="0" smtClean="0"/>
              <a:t>Appeals Courts: </a:t>
            </a:r>
            <a:r>
              <a:rPr lang="en-GB" sz="2000" dirty="0" smtClean="0">
                <a:solidFill>
                  <a:srgbClr val="0070C0"/>
                </a:solidFill>
              </a:rPr>
              <a:t>3</a:t>
            </a:r>
            <a:r>
              <a:rPr lang="en-GB" sz="2000" dirty="0" smtClean="0"/>
              <a:t> </a:t>
            </a:r>
            <a:r>
              <a:rPr lang="en-GB" sz="2000" dirty="0" smtClean="0">
                <a:solidFill>
                  <a:srgbClr val="C00000"/>
                </a:solidFill>
              </a:rPr>
              <a:t>(</a:t>
            </a:r>
            <a:r>
              <a:rPr lang="en-GB" sz="2000" dirty="0" err="1" smtClean="0">
                <a:solidFill>
                  <a:srgbClr val="C00000"/>
                </a:solidFill>
              </a:rPr>
              <a:t>Cv</a:t>
            </a:r>
            <a:r>
              <a:rPr lang="en-GB" sz="2000" dirty="0" smtClean="0">
                <a:solidFill>
                  <a:srgbClr val="C00000"/>
                </a:solidFill>
              </a:rPr>
              <a:t>/Cr+ 4)</a:t>
            </a:r>
          </a:p>
          <a:p>
            <a:pPr>
              <a:spcAft>
                <a:spcPts val="300"/>
              </a:spcAft>
              <a:buNone/>
            </a:pPr>
            <a:r>
              <a:rPr lang="en-GB" sz="2000" dirty="0" smtClean="0">
                <a:solidFill>
                  <a:srgbClr val="0070C0"/>
                </a:solidFill>
              </a:rPr>
              <a:t>Supreme Court </a:t>
            </a:r>
            <a:endParaRPr lang="en-GB" sz="2000" dirty="0">
              <a:solidFill>
                <a:srgbClr val="0070C0"/>
              </a:solidFill>
            </a:endParaRPr>
          </a:p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rgbClr val="0070C0"/>
                </a:solidFill>
              </a:rPr>
              <a:t>1 </a:t>
            </a:r>
            <a:r>
              <a:rPr lang="en-GB" sz="2000" dirty="0">
                <a:solidFill>
                  <a:srgbClr val="0070C0"/>
                </a:solidFill>
              </a:rPr>
              <a:t>of the 2 chambers: 5 </a:t>
            </a:r>
            <a:endParaRPr lang="en-GB" sz="2000" dirty="0" smtClean="0">
              <a:solidFill>
                <a:srgbClr val="0070C0"/>
              </a:solidFill>
            </a:endParaRPr>
          </a:p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rgbClr val="0070C0"/>
                </a:solidFill>
              </a:rPr>
              <a:t>Grand </a:t>
            </a:r>
            <a:r>
              <a:rPr lang="en-GB" sz="2000" dirty="0">
                <a:solidFill>
                  <a:srgbClr val="0070C0"/>
                </a:solidFill>
              </a:rPr>
              <a:t>C</a:t>
            </a:r>
            <a:r>
              <a:rPr lang="en-GB" sz="2000" dirty="0" smtClean="0">
                <a:solidFill>
                  <a:srgbClr val="0070C0"/>
                </a:solidFill>
              </a:rPr>
              <a:t>hamber: 11</a:t>
            </a:r>
          </a:p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rgbClr val="0070C0"/>
                </a:solidFill>
              </a:rPr>
              <a:t>plenary session: 20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16" y="1990254"/>
            <a:ext cx="4104456" cy="4607097"/>
          </a:xfrm>
          <a:solidFill>
            <a:srgbClr val="EFEFEF"/>
          </a:solidFill>
        </p:spPr>
        <p:txBody>
          <a:bodyPr/>
          <a:lstStyle/>
          <a:p>
            <a:pPr>
              <a:buNone/>
            </a:pPr>
            <a:r>
              <a:rPr lang="en-GB" sz="2400" u="sng" dirty="0" smtClean="0">
                <a:solidFill>
                  <a:srgbClr val="C00000"/>
                </a:solidFill>
              </a:rPr>
              <a:t>Lay </a:t>
            </a:r>
            <a:r>
              <a:rPr lang="en-GB" sz="2400" u="sng" dirty="0" smtClean="0"/>
              <a:t>judges</a:t>
            </a:r>
          </a:p>
          <a:p>
            <a:pPr>
              <a:buNone/>
            </a:pPr>
            <a:endParaRPr lang="en-GB" sz="2000" i="1" u="sng" dirty="0" smtClean="0"/>
          </a:p>
          <a:p>
            <a:pPr>
              <a:buNone/>
            </a:pPr>
            <a:r>
              <a:rPr lang="en-GB" sz="2000" i="1" u="sng" dirty="0" smtClean="0"/>
              <a:t>Civil cases:</a:t>
            </a:r>
          </a:p>
          <a:p>
            <a:pPr>
              <a:buNone/>
            </a:pPr>
            <a:r>
              <a:rPr lang="en-GB" sz="2000" dirty="0" smtClean="0"/>
              <a:t>	None, but parties may demand</a:t>
            </a:r>
          </a:p>
          <a:p>
            <a:pPr>
              <a:buNone/>
            </a:pPr>
            <a:endParaRPr lang="en-GB" sz="800" dirty="0" smtClean="0"/>
          </a:p>
          <a:p>
            <a:pPr>
              <a:buNone/>
            </a:pPr>
            <a:r>
              <a:rPr lang="en-GB" sz="2000" i="1" u="sng" dirty="0" smtClean="0"/>
              <a:t>Criminal cases:</a:t>
            </a:r>
          </a:p>
          <a:p>
            <a:pPr>
              <a:buNone/>
            </a:pPr>
            <a:r>
              <a:rPr lang="en-GB" sz="2000" dirty="0" smtClean="0"/>
              <a:t>	Lay judges in majority in first and second instance. None in the Supreme Court.</a:t>
            </a:r>
          </a:p>
          <a:p>
            <a:pPr>
              <a:buNone/>
            </a:pPr>
            <a:endParaRPr lang="en-GB" sz="800" dirty="0" smtClean="0"/>
          </a:p>
          <a:p>
            <a:pPr>
              <a:buNone/>
            </a:pPr>
            <a:r>
              <a:rPr lang="en-GB" sz="2000" dirty="0" smtClean="0"/>
              <a:t>     </a:t>
            </a:r>
            <a:r>
              <a:rPr lang="en-GB" sz="2000" dirty="0" smtClean="0">
                <a:solidFill>
                  <a:srgbClr val="0070C0"/>
                </a:solidFill>
              </a:rPr>
              <a:t>Jury trials in major criminal cases </a:t>
            </a:r>
            <a:r>
              <a:rPr lang="en-GB" sz="2000" smtClean="0"/>
              <a:t>(</a:t>
            </a:r>
            <a:r>
              <a:rPr lang="en-GB" sz="2000" smtClean="0">
                <a:solidFill>
                  <a:srgbClr val="0070C0"/>
                </a:solidFill>
              </a:rPr>
              <a:t>3</a:t>
            </a:r>
            <a:r>
              <a:rPr lang="en-GB" sz="2000" smtClean="0"/>
              <a:t>+</a:t>
            </a:r>
            <a:r>
              <a:rPr lang="en-GB" sz="2000">
                <a:solidFill>
                  <a:srgbClr val="C00000"/>
                </a:solidFill>
              </a:rPr>
              <a:t>7</a:t>
            </a:r>
            <a:r>
              <a:rPr lang="en-GB" sz="2000" smtClean="0"/>
              <a:t>)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36512" y="622176"/>
            <a:ext cx="9180512" cy="114300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Court proceedings and hearings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3175992"/>
          </a:xfrm>
          <a:solidFill>
            <a:srgbClr val="E6E6E6"/>
          </a:solidFill>
        </p:spPr>
        <p:txBody>
          <a:bodyPr/>
          <a:lstStyle/>
          <a:p>
            <a:pPr>
              <a:buNone/>
            </a:pPr>
            <a:r>
              <a:rPr lang="en-GB" sz="2400" u="sng" dirty="0" smtClean="0"/>
              <a:t>Civil cases</a:t>
            </a:r>
          </a:p>
          <a:p>
            <a:pPr>
              <a:buNone/>
            </a:pPr>
            <a:endParaRPr lang="en-GB" sz="900" u="sng" dirty="0" smtClean="0"/>
          </a:p>
          <a:p>
            <a:pPr>
              <a:buNone/>
            </a:pPr>
            <a:r>
              <a:rPr lang="en-GB" sz="2000" dirty="0"/>
              <a:t>s</a:t>
            </a:r>
            <a:r>
              <a:rPr lang="en-GB" sz="2000" dirty="0" smtClean="0"/>
              <a:t>trong oral tradition</a:t>
            </a:r>
          </a:p>
          <a:p>
            <a:endParaRPr lang="en-GB" sz="2000" dirty="0" smtClean="0"/>
          </a:p>
          <a:p>
            <a:r>
              <a:rPr lang="en-GB" sz="2000" dirty="0"/>
              <a:t>w</a:t>
            </a:r>
            <a:r>
              <a:rPr lang="en-GB" sz="2000" dirty="0" smtClean="0"/>
              <a:t>itnesses, documentary evidence and legal arguments presented directly before the court during </a:t>
            </a:r>
            <a:r>
              <a:rPr lang="en-GB" sz="2000" dirty="0" smtClean="0">
                <a:solidFill>
                  <a:srgbClr val="0070C0"/>
                </a:solidFill>
              </a:rPr>
              <a:t>“main hearing”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16" y="1988840"/>
            <a:ext cx="3843908" cy="3168352"/>
          </a:xfrm>
          <a:solidFill>
            <a:srgbClr val="EFEFEF"/>
          </a:solidFill>
        </p:spPr>
        <p:txBody>
          <a:bodyPr/>
          <a:lstStyle/>
          <a:p>
            <a:pPr>
              <a:buNone/>
            </a:pPr>
            <a:r>
              <a:rPr lang="en-GB" sz="2400" u="sng" dirty="0" smtClean="0"/>
              <a:t>Criminal cases</a:t>
            </a:r>
          </a:p>
          <a:p>
            <a:pPr>
              <a:buNone/>
            </a:pPr>
            <a:endParaRPr lang="en-GB" sz="900" u="sng" dirty="0" smtClean="0"/>
          </a:p>
          <a:p>
            <a:pPr>
              <a:buNone/>
            </a:pPr>
            <a:r>
              <a:rPr lang="en-GB" sz="2000" dirty="0"/>
              <a:t>o</a:t>
            </a:r>
            <a:r>
              <a:rPr lang="en-GB" sz="2000" dirty="0" smtClean="0"/>
              <a:t>ral tradition even stronger</a:t>
            </a:r>
          </a:p>
          <a:p>
            <a:endParaRPr lang="en-GB" sz="2000" dirty="0" smtClean="0"/>
          </a:p>
          <a:p>
            <a:r>
              <a:rPr lang="en-GB" sz="2000" dirty="0"/>
              <a:t>j</a:t>
            </a:r>
            <a:r>
              <a:rPr lang="en-GB" sz="2000" dirty="0" smtClean="0"/>
              <a:t>udges as </a:t>
            </a:r>
            <a:r>
              <a:rPr lang="en-GB" sz="2000" dirty="0" smtClean="0">
                <a:solidFill>
                  <a:srgbClr val="0070C0"/>
                </a:solidFill>
              </a:rPr>
              <a:t>"tabula rasa”</a:t>
            </a:r>
          </a:p>
          <a:p>
            <a:r>
              <a:rPr lang="en-GB" sz="2000" dirty="0"/>
              <a:t>p</a:t>
            </a:r>
            <a:r>
              <a:rPr lang="en-GB" sz="2000" dirty="0" smtClean="0"/>
              <a:t>resumption of innocence</a:t>
            </a:r>
          </a:p>
          <a:p>
            <a:r>
              <a:rPr lang="en-GB" sz="2000" dirty="0"/>
              <a:t>e</a:t>
            </a:r>
            <a:r>
              <a:rPr lang="en-GB" sz="2000" dirty="0" smtClean="0"/>
              <a:t>valuation of evidence</a:t>
            </a:r>
          </a:p>
          <a:p>
            <a:r>
              <a:rPr lang="en-GB" sz="2000" dirty="0"/>
              <a:t>p</a:t>
            </a:r>
            <a:r>
              <a:rPr lang="en-GB" sz="2000" dirty="0" smtClean="0"/>
              <a:t>rinciple of contradiction</a:t>
            </a:r>
            <a:endParaRPr lang="en-GB" sz="20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2699792" y="558924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dirty="0" smtClean="0"/>
              <a:t>rinciple of transparency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2008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6. A civil or common law system?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43607" y="1268760"/>
            <a:ext cx="3607265" cy="1944216"/>
          </a:xfrm>
          <a:solidFill>
            <a:schemeClr val="accent3">
              <a:lumMod val="65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GB" sz="2400" u="sng" dirty="0" smtClean="0"/>
              <a:t>Civil law</a:t>
            </a:r>
          </a:p>
          <a:p>
            <a:pPr>
              <a:buNone/>
            </a:pPr>
            <a:endParaRPr lang="en-GB" sz="900" u="sng" dirty="0" smtClean="0"/>
          </a:p>
          <a:p>
            <a:r>
              <a:rPr lang="en-GB" sz="1800" dirty="0"/>
              <a:t>e</a:t>
            </a:r>
            <a:r>
              <a:rPr lang="en-GB" sz="1800" dirty="0" smtClean="0"/>
              <a:t>xtensive and detailed legislation</a:t>
            </a:r>
          </a:p>
          <a:p>
            <a:r>
              <a:rPr lang="en-GB" sz="1800" dirty="0"/>
              <a:t>p</a:t>
            </a:r>
            <a:r>
              <a:rPr lang="en-GB" sz="1800" dirty="0" smtClean="0"/>
              <a:t>rinciples of law; strong doctrines</a:t>
            </a:r>
            <a:endParaRPr lang="en-GB" sz="180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50873" y="1268760"/>
            <a:ext cx="3645568" cy="1944216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GB" sz="2400" u="sng" dirty="0" smtClean="0"/>
              <a:t>Common law</a:t>
            </a:r>
          </a:p>
          <a:p>
            <a:pPr>
              <a:buNone/>
            </a:pPr>
            <a:endParaRPr lang="en-GB" sz="900" u="sng" dirty="0" smtClean="0"/>
          </a:p>
          <a:p>
            <a:r>
              <a:rPr lang="en-GB" sz="1800" dirty="0"/>
              <a:t>c</a:t>
            </a:r>
            <a:r>
              <a:rPr lang="en-GB" sz="1800" dirty="0" smtClean="0"/>
              <a:t>ase-law developed by courts of law</a:t>
            </a:r>
          </a:p>
          <a:p>
            <a:r>
              <a:rPr lang="en-GB" sz="1800" dirty="0"/>
              <a:t>t</a:t>
            </a:r>
            <a:r>
              <a:rPr lang="en-GB" sz="1800" dirty="0" smtClean="0"/>
              <a:t>radition</a:t>
            </a:r>
            <a:endParaRPr lang="en-GB" sz="18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014469" y="3212976"/>
            <a:ext cx="7272808" cy="3429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>
                <a:solidFill>
                  <a:srgbClr val="0070C0"/>
                </a:solidFill>
              </a:rPr>
              <a:t>Norwegian law</a:t>
            </a:r>
          </a:p>
          <a:p>
            <a:pPr algn="ctr"/>
            <a:endParaRPr lang="en-GB" sz="900" dirty="0" smtClean="0"/>
          </a:p>
          <a:p>
            <a:pPr algn="ctr">
              <a:spcAft>
                <a:spcPts val="300"/>
              </a:spcAft>
              <a:buFont typeface="Arial" pitchFamily="34" charset="0"/>
              <a:buChar char="•"/>
            </a:pPr>
            <a:r>
              <a:rPr lang="en-GB" sz="1800" dirty="0" smtClean="0"/>
              <a:t> importance of parliamentary legislation</a:t>
            </a:r>
          </a:p>
          <a:p>
            <a:pPr algn="ctr">
              <a:spcAft>
                <a:spcPts val="300"/>
              </a:spcAft>
              <a:buFont typeface="Arial" pitchFamily="34" charset="0"/>
              <a:buChar char="•"/>
            </a:pPr>
            <a:r>
              <a:rPr lang="en-GB" sz="1800" dirty="0" smtClean="0"/>
              <a:t> legislation less detailed</a:t>
            </a:r>
          </a:p>
          <a:p>
            <a:pPr algn="ctr">
              <a:spcAft>
                <a:spcPts val="300"/>
              </a:spcAft>
              <a:buFont typeface="Arial" pitchFamily="34" charset="0"/>
              <a:buChar char="•"/>
            </a:pPr>
            <a:r>
              <a:rPr lang="en-GB" sz="1800" dirty="0" smtClean="0"/>
              <a:t> trusts courts to find “spirit of the law”</a:t>
            </a:r>
          </a:p>
          <a:p>
            <a:pPr algn="ctr">
              <a:spcAft>
                <a:spcPts val="300"/>
              </a:spcAft>
              <a:buFont typeface="Arial" pitchFamily="34" charset="0"/>
              <a:buChar char="•"/>
            </a:pPr>
            <a:r>
              <a:rPr lang="en-GB" sz="1800" dirty="0" smtClean="0"/>
              <a:t> but courts emphasise the “preparatory works” of legislators</a:t>
            </a:r>
          </a:p>
          <a:p>
            <a:pPr algn="ctr">
              <a:spcAft>
                <a:spcPts val="300"/>
              </a:spcAft>
              <a:buFont typeface="Arial" pitchFamily="34" charset="0"/>
              <a:buChar char="•"/>
            </a:pPr>
            <a:r>
              <a:rPr lang="en-GB" sz="1800" dirty="0" smtClean="0"/>
              <a:t> Supreme Court’s case-law highly important</a:t>
            </a:r>
          </a:p>
          <a:p>
            <a:pPr algn="ctr">
              <a:spcAft>
                <a:spcPts val="300"/>
              </a:spcAft>
              <a:buFont typeface="Arial" pitchFamily="34" charset="0"/>
              <a:buChar char="•"/>
            </a:pPr>
            <a:r>
              <a:rPr lang="en-GB" sz="1800" dirty="0" smtClean="0"/>
              <a:t> Courts recognised to “develop law”</a:t>
            </a:r>
          </a:p>
          <a:p>
            <a:pPr algn="ctr">
              <a:spcAft>
                <a:spcPts val="300"/>
              </a:spcAft>
              <a:buFont typeface="Arial" pitchFamily="34" charset="0"/>
              <a:buChar char="•"/>
            </a:pPr>
            <a:r>
              <a:rPr lang="en-GB" sz="1800" dirty="0" smtClean="0"/>
              <a:t>Fields of law that are not legislated</a:t>
            </a:r>
          </a:p>
          <a:p>
            <a:pPr algn="ctr">
              <a:spcAft>
                <a:spcPts val="300"/>
              </a:spcAft>
              <a:buFont typeface="Arial" pitchFamily="34" charset="0"/>
              <a:buChar char="•"/>
            </a:pPr>
            <a:r>
              <a:rPr lang="en-GB" sz="1800" dirty="0" smtClean="0"/>
              <a:t>Scandinavian “legal pragmatism” – fewer principles and doctrines</a:t>
            </a:r>
          </a:p>
          <a:p>
            <a:pPr algn="ctr">
              <a:buFont typeface="Arial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5064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7. Some major trends affecting the Norwegian legal system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5496" y="1981200"/>
            <a:ext cx="9108504" cy="4876800"/>
          </a:xfrm>
        </p:spPr>
        <p:txBody>
          <a:bodyPr/>
          <a:lstStyle/>
          <a:p>
            <a:pPr>
              <a:spcAft>
                <a:spcPts val="500"/>
              </a:spcAft>
            </a:pPr>
            <a:endParaRPr lang="en-GB" sz="1400" dirty="0" smtClean="0"/>
          </a:p>
          <a:p>
            <a:pPr>
              <a:spcAft>
                <a:spcPts val="600"/>
              </a:spcAft>
            </a:pPr>
            <a:r>
              <a:rPr lang="en-US" sz="2000" dirty="0"/>
              <a:t>w</a:t>
            </a:r>
            <a:r>
              <a:rPr lang="en-US" sz="2000" dirty="0" smtClean="0"/>
              <a:t>ide administrative powers in aftermath of WWII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i</a:t>
            </a:r>
            <a:r>
              <a:rPr lang="en-US" sz="2000" dirty="0" smtClean="0"/>
              <a:t>ncreased protection of citizen’s position </a:t>
            </a:r>
            <a:endParaRPr lang="nb-NO" sz="2000" dirty="0" smtClean="0"/>
          </a:p>
          <a:p>
            <a:pPr>
              <a:spcAft>
                <a:spcPts val="600"/>
              </a:spcAft>
            </a:pPr>
            <a:r>
              <a:rPr lang="en-GB" sz="2000" dirty="0"/>
              <a:t>p</a:t>
            </a:r>
            <a:r>
              <a:rPr lang="en-GB" sz="2000" dirty="0" smtClean="0"/>
              <a:t>rotection of those in weaker positions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deregulation – more free market?</a:t>
            </a:r>
            <a:endParaRPr lang="nb-NO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/>
              <a:t>EU and EEA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h</a:t>
            </a:r>
            <a:r>
              <a:rPr lang="en-US" sz="2000" dirty="0" smtClean="0"/>
              <a:t>uman </a:t>
            </a:r>
            <a:r>
              <a:rPr lang="en-US" sz="2000" dirty="0"/>
              <a:t>r</a:t>
            </a:r>
            <a:r>
              <a:rPr lang="en-US" sz="2000" dirty="0" smtClean="0"/>
              <a:t>ights</a:t>
            </a:r>
            <a:endParaRPr lang="nb-NO" sz="2000" dirty="0" smtClean="0"/>
          </a:p>
          <a:p>
            <a:pPr>
              <a:spcAft>
                <a:spcPts val="600"/>
              </a:spcAft>
            </a:pPr>
            <a:r>
              <a:rPr lang="en-US" sz="2000" dirty="0"/>
              <a:t>s</a:t>
            </a:r>
            <a:r>
              <a:rPr lang="en-US" sz="2000" dirty="0" smtClean="0"/>
              <a:t>oft </a:t>
            </a:r>
            <a:r>
              <a:rPr lang="en-US" sz="2000" dirty="0"/>
              <a:t>on crime </a:t>
            </a:r>
            <a:r>
              <a:rPr lang="en-US" sz="2000" dirty="0" smtClean="0"/>
              <a:t>– </a:t>
            </a:r>
            <a:r>
              <a:rPr lang="en-US" sz="2000" dirty="0"/>
              <a:t>tougher on crime</a:t>
            </a:r>
            <a:r>
              <a:rPr lang="en-US" sz="2000" dirty="0" smtClean="0"/>
              <a:t>?</a:t>
            </a:r>
            <a:endParaRPr lang="nb-NO" sz="2000" dirty="0" smtClean="0"/>
          </a:p>
          <a:p>
            <a:pPr marL="0" indent="0">
              <a:buNone/>
            </a:pP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2008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Outline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981200"/>
            <a:ext cx="8651304" cy="4876800"/>
          </a:xfrm>
        </p:spPr>
        <p:txBody>
          <a:bodyPr/>
          <a:lstStyle/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GB" sz="2400" dirty="0" smtClean="0"/>
              <a:t>Introduction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GB" sz="2400" dirty="0" smtClean="0"/>
              <a:t>Foundation: the Constitution of 1814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GB" sz="2400" dirty="0" smtClean="0"/>
              <a:t>The legislative branch: the parliament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GB" sz="2400" dirty="0" smtClean="0"/>
              <a:t>The executive branch: the government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GB" sz="2400" dirty="0" smtClean="0"/>
              <a:t>The judiciary: the courts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GB" sz="2400" dirty="0" smtClean="0"/>
              <a:t>Common or civil law system?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GB" sz="2400" dirty="0" smtClean="0"/>
              <a:t>Major trends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180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9036496" cy="72008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1.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C00000"/>
                </a:solidFill>
              </a:rPr>
              <a:t>Introduction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>
          <a:xfrm>
            <a:off x="0" y="1628800"/>
            <a:ext cx="9036496" cy="52292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did the European legal systems, including the Norwegian legal system, come about?</a:t>
            </a:r>
            <a:r>
              <a:rPr lang="de-DE" dirty="0"/>
              <a:t> 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en-GB" dirty="0" smtClean="0"/>
              <a:t>17th century ‘Age of Enlightenment’ challenging absolutist monarchies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/>
              <a:t>Montesquieu</a:t>
            </a:r>
            <a:r>
              <a:rPr lang="de-DE" dirty="0"/>
              <a:t> </a:t>
            </a:r>
            <a:endParaRPr lang="de-DE" dirty="0" smtClean="0"/>
          </a:p>
          <a:p>
            <a:pPr lvl="1"/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en-GB" dirty="0" smtClean="0">
                <a:solidFill>
                  <a:srgbClr val="0070C0"/>
                </a:solidFill>
              </a:rPr>
              <a:t>eparation of powers </a:t>
            </a:r>
            <a:r>
              <a:rPr lang="en-GB" dirty="0" smtClean="0"/>
              <a:t>doctrine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ystem of </a:t>
            </a:r>
            <a:r>
              <a:rPr lang="en-GB" dirty="0" smtClean="0">
                <a:solidFill>
                  <a:srgbClr val="0070C0"/>
                </a:solidFill>
              </a:rPr>
              <a:t>‘checks and balances’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7" name="Bild 6" descr="Montesquieu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01008"/>
            <a:ext cx="2160240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8764" y="548680"/>
            <a:ext cx="9125236" cy="792088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2. Foundation: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smtClean="0">
                <a:solidFill>
                  <a:srgbClr val="C00000"/>
                </a:solidFill>
              </a:rPr>
              <a:t>The Constitution of 1814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pPr marL="0" indent="0" eaLnBrk="1" hangingPunct="1">
              <a:buNone/>
            </a:pPr>
            <a:endParaRPr lang="en-GB" sz="2200" dirty="0"/>
          </a:p>
          <a:p>
            <a:pPr eaLnBrk="1" hangingPunct="1"/>
            <a:r>
              <a:rPr lang="en-GB" sz="2200" dirty="0" smtClean="0">
                <a:solidFill>
                  <a:srgbClr val="0070C0"/>
                </a:solidFill>
              </a:rPr>
              <a:t>17</a:t>
            </a:r>
            <a:r>
              <a:rPr lang="en-GB" sz="2200" baseline="30000" dirty="0" smtClean="0">
                <a:solidFill>
                  <a:srgbClr val="0070C0"/>
                </a:solidFill>
              </a:rPr>
              <a:t>th</a:t>
            </a:r>
            <a:r>
              <a:rPr lang="en-GB" sz="2200" dirty="0" smtClean="0">
                <a:solidFill>
                  <a:srgbClr val="0070C0"/>
                </a:solidFill>
              </a:rPr>
              <a:t> of May 1814</a:t>
            </a:r>
            <a:r>
              <a:rPr lang="en-GB" sz="2200" dirty="0" smtClean="0"/>
              <a:t>: adoption of Norwegian Constitution</a:t>
            </a:r>
          </a:p>
          <a:p>
            <a:pPr marL="0" indent="0" eaLnBrk="1" hangingPunct="1">
              <a:buNone/>
            </a:pPr>
            <a:r>
              <a:rPr lang="en-US" sz="2400" dirty="0"/>
              <a:t> </a:t>
            </a:r>
            <a:r>
              <a:rPr lang="en-US" sz="1900" i="1" dirty="0" err="1"/>
              <a:t>syttende</a:t>
            </a:r>
            <a:r>
              <a:rPr lang="en-US" sz="1900" i="1" dirty="0"/>
              <a:t> </a:t>
            </a:r>
            <a:r>
              <a:rPr lang="en-US" sz="1900" i="1" dirty="0" err="1" smtClean="0"/>
              <a:t>mai</a:t>
            </a:r>
            <a:r>
              <a:rPr lang="en-US" sz="1900" dirty="0" smtClean="0"/>
              <a:t>/</a:t>
            </a:r>
            <a:r>
              <a:rPr lang="en-US" sz="1900" i="1" dirty="0" err="1" smtClean="0"/>
              <a:t>Grunnlovsdagen</a:t>
            </a:r>
            <a:endParaRPr lang="en-GB" sz="1900" dirty="0" smtClean="0"/>
          </a:p>
          <a:p>
            <a:pPr marL="0" indent="0" eaLnBrk="1" hangingPunct="1">
              <a:buNone/>
            </a:pPr>
            <a:endParaRPr lang="en-GB" sz="2200" dirty="0"/>
          </a:p>
          <a:p>
            <a:pPr eaLnBrk="1" hangingPunct="1"/>
            <a:endParaRPr lang="en-GB" sz="2200" dirty="0" smtClean="0"/>
          </a:p>
          <a:p>
            <a:pPr eaLnBrk="1" hangingPunct="1"/>
            <a:endParaRPr lang="en-GB" sz="2200" dirty="0"/>
          </a:p>
          <a:p>
            <a:pPr eaLnBrk="1" hangingPunct="1"/>
            <a:endParaRPr lang="en-GB" sz="2200" dirty="0" smtClean="0"/>
          </a:p>
          <a:p>
            <a:pPr eaLnBrk="1" hangingPunct="1"/>
            <a:endParaRPr lang="en-GB" sz="2200" dirty="0"/>
          </a:p>
          <a:p>
            <a:pPr eaLnBrk="1" hangingPunct="1"/>
            <a:endParaRPr lang="en-GB" sz="2200" dirty="0" smtClean="0"/>
          </a:p>
          <a:p>
            <a:pPr marL="0" indent="0" eaLnBrk="1" hangingPunct="1">
              <a:buNone/>
            </a:pPr>
            <a:endParaRPr lang="en-GB" sz="2200" dirty="0" smtClean="0"/>
          </a:p>
          <a:p>
            <a:pPr eaLnBrk="1" hangingPunct="1"/>
            <a:r>
              <a:rPr lang="en-GB" sz="2200" dirty="0" smtClean="0"/>
              <a:t>Norway goes from union with </a:t>
            </a:r>
            <a:r>
              <a:rPr lang="en-GB" sz="2200" dirty="0" smtClean="0">
                <a:solidFill>
                  <a:srgbClr val="0070C0"/>
                </a:solidFill>
              </a:rPr>
              <a:t>Denmark</a:t>
            </a:r>
            <a:r>
              <a:rPr lang="en-GB" sz="2200" dirty="0" smtClean="0"/>
              <a:t> into union with </a:t>
            </a:r>
            <a:r>
              <a:rPr lang="en-GB" sz="2200" dirty="0" smtClean="0">
                <a:solidFill>
                  <a:srgbClr val="0070C0"/>
                </a:solidFill>
              </a:rPr>
              <a:t>Sweden</a:t>
            </a:r>
            <a:r>
              <a:rPr lang="en-GB" sz="2200" dirty="0" smtClean="0"/>
              <a:t> as consequence of Napoleonic Wars</a:t>
            </a:r>
          </a:p>
          <a:p>
            <a:pPr eaLnBrk="1" hangingPunct="1"/>
            <a:r>
              <a:rPr lang="en-GB" sz="2200" dirty="0" smtClean="0">
                <a:solidFill>
                  <a:srgbClr val="0070C0"/>
                </a:solidFill>
              </a:rPr>
              <a:t>1905</a:t>
            </a:r>
            <a:r>
              <a:rPr lang="en-GB" sz="2200" dirty="0" smtClean="0"/>
              <a:t>: Norwegian independence; </a:t>
            </a:r>
            <a:r>
              <a:rPr lang="en-GB" sz="2200" dirty="0"/>
              <a:t>Prince Carl of Denmark as the first “Norwegian” </a:t>
            </a:r>
            <a:r>
              <a:rPr lang="en-GB" sz="2200" dirty="0" smtClean="0"/>
              <a:t>King (becomes </a:t>
            </a:r>
            <a:r>
              <a:rPr lang="en-GB" sz="2200" dirty="0" smtClean="0">
                <a:solidFill>
                  <a:srgbClr val="0070C0"/>
                </a:solidFill>
              </a:rPr>
              <a:t>King </a:t>
            </a:r>
            <a:r>
              <a:rPr lang="en-GB" sz="2200" dirty="0" err="1">
                <a:solidFill>
                  <a:srgbClr val="0070C0"/>
                </a:solidFill>
              </a:rPr>
              <a:t>Håkon</a:t>
            </a:r>
            <a:r>
              <a:rPr lang="en-GB" sz="2200" dirty="0">
                <a:solidFill>
                  <a:srgbClr val="0070C0"/>
                </a:solidFill>
              </a:rPr>
              <a:t> </a:t>
            </a:r>
            <a:r>
              <a:rPr lang="en-GB" sz="2200" dirty="0" smtClean="0">
                <a:solidFill>
                  <a:srgbClr val="0070C0"/>
                </a:solidFill>
              </a:rPr>
              <a:t>VII</a:t>
            </a:r>
            <a:r>
              <a:rPr lang="en-GB" sz="2200" dirty="0" smtClean="0"/>
              <a:t>) </a:t>
            </a:r>
            <a:r>
              <a:rPr lang="de-DE" sz="2200" dirty="0" smtClean="0"/>
              <a:t> </a:t>
            </a:r>
            <a:endParaRPr lang="en-GB" sz="2200" dirty="0" smtClean="0"/>
          </a:p>
          <a:p>
            <a:pPr marL="0" indent="0" eaLnBrk="1" hangingPunct="1">
              <a:lnSpc>
                <a:spcPct val="50000"/>
              </a:lnSpc>
              <a:buNone/>
            </a:pPr>
            <a:endParaRPr lang="en-GB" sz="2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564904"/>
            <a:ext cx="5400600" cy="2492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48680"/>
            <a:ext cx="9108504" cy="576064"/>
          </a:xfrm>
        </p:spPr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C00000"/>
                </a:solidFill>
              </a:rPr>
              <a:t>The </a:t>
            </a:r>
            <a:r>
              <a:rPr lang="en-GB" dirty="0">
                <a:solidFill>
                  <a:srgbClr val="C00000"/>
                </a:solidFill>
              </a:rPr>
              <a:t>Constitution</a:t>
            </a:r>
            <a:br>
              <a:rPr lang="en-GB" dirty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992" y="3717032"/>
            <a:ext cx="4533925" cy="3041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1" y="1484784"/>
            <a:ext cx="3813845" cy="20648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6512" y="2492896"/>
            <a:ext cx="40324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GB" dirty="0"/>
              <a:t>inspired by US, France </a:t>
            </a:r>
          </a:p>
          <a:p>
            <a:pPr lvl="1" eaLnBrk="1" hangingPunct="1"/>
            <a:r>
              <a:rPr lang="en-GB" dirty="0"/>
              <a:t>radical and democratic (sovereignty of the people – elected legislative body: the </a:t>
            </a:r>
            <a:r>
              <a:rPr lang="en-GB" i="1" dirty="0" err="1">
                <a:solidFill>
                  <a:srgbClr val="0070C0"/>
                </a:solidFill>
              </a:rPr>
              <a:t>Stortinget</a:t>
            </a:r>
            <a:r>
              <a:rPr lang="en-GB" dirty="0" smtClean="0"/>
              <a:t>)</a:t>
            </a:r>
          </a:p>
          <a:p>
            <a:pPr lvl="1" eaLnBrk="1" hangingPunct="1"/>
            <a:endParaRPr lang="en-GB" dirty="0"/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GB" dirty="0"/>
              <a:t>constitutional </a:t>
            </a:r>
            <a:r>
              <a:rPr lang="en-GB" dirty="0" smtClean="0"/>
              <a:t>monarchy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GB" dirty="0"/>
              <a:t>legally binding, limiting legislative and executive </a:t>
            </a:r>
            <a:r>
              <a:rPr lang="en-GB" dirty="0" smtClean="0"/>
              <a:t>powers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GB" dirty="0"/>
              <a:t>judicial review as part of division of powers</a:t>
            </a:r>
          </a:p>
        </p:txBody>
      </p:sp>
    </p:spTree>
    <p:extLst>
      <p:ext uri="{BB962C8B-B14F-4D97-AF65-F5344CB8AC3E}">
        <p14:creationId xmlns:p14="http://schemas.microsoft.com/office/powerpoint/2010/main" val="287012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52128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3. The Parliament (</a:t>
            </a:r>
            <a:r>
              <a:rPr lang="en-GB" dirty="0" err="1" smtClean="0">
                <a:solidFill>
                  <a:srgbClr val="C00000"/>
                </a:solidFill>
              </a:rPr>
              <a:t>Stortinget</a:t>
            </a:r>
            <a:r>
              <a:rPr lang="en-GB" dirty="0" smtClean="0">
                <a:solidFill>
                  <a:srgbClr val="C00000"/>
                </a:solidFill>
              </a:rPr>
              <a:t>) – </a:t>
            </a:r>
            <a:br>
              <a:rPr lang="en-GB" dirty="0" smtClean="0">
                <a:solidFill>
                  <a:srgbClr val="C00000"/>
                </a:solidFill>
              </a:rPr>
            </a:br>
            <a:r>
              <a:rPr lang="en-GB" dirty="0" smtClean="0">
                <a:solidFill>
                  <a:srgbClr val="C00000"/>
                </a:solidFill>
              </a:rPr>
              <a:t>    the legislative branch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3500" y="1628800"/>
            <a:ext cx="5516612" cy="5229200"/>
          </a:xfrm>
        </p:spPr>
        <p:txBody>
          <a:bodyPr/>
          <a:lstStyle/>
          <a:p>
            <a:r>
              <a:rPr lang="en-GB" sz="2000" dirty="0" smtClean="0">
                <a:solidFill>
                  <a:srgbClr val="0070C0"/>
                </a:solidFill>
              </a:rPr>
              <a:t>“The people exercise the </a:t>
            </a:r>
            <a:r>
              <a:rPr lang="en-GB" sz="2000" dirty="0">
                <a:solidFill>
                  <a:srgbClr val="0070C0"/>
                </a:solidFill>
              </a:rPr>
              <a:t>l</a:t>
            </a:r>
            <a:r>
              <a:rPr lang="en-GB" sz="2000" dirty="0" smtClean="0">
                <a:solidFill>
                  <a:srgbClr val="0070C0"/>
                </a:solidFill>
              </a:rPr>
              <a:t>egislative power through the </a:t>
            </a:r>
            <a:r>
              <a:rPr lang="en-GB" sz="2000" dirty="0" err="1" smtClean="0">
                <a:solidFill>
                  <a:srgbClr val="0070C0"/>
                </a:solidFill>
              </a:rPr>
              <a:t>Stortinget</a:t>
            </a:r>
            <a:r>
              <a:rPr lang="en-GB" sz="2000" dirty="0" smtClean="0">
                <a:solidFill>
                  <a:srgbClr val="0070C0"/>
                </a:solidFill>
              </a:rPr>
              <a:t>”</a:t>
            </a:r>
            <a:endParaRPr lang="en-GB" sz="800" dirty="0" smtClean="0">
              <a:solidFill>
                <a:srgbClr val="0070C0"/>
              </a:solidFill>
            </a:endParaRPr>
          </a:p>
          <a:p>
            <a:r>
              <a:rPr lang="en-GB" sz="2000" dirty="0"/>
              <a:t>u</a:t>
            </a:r>
            <a:r>
              <a:rPr lang="en-GB" sz="2000" dirty="0" smtClean="0"/>
              <a:t>nicameral</a:t>
            </a:r>
            <a:endParaRPr lang="en-GB" sz="800" dirty="0"/>
          </a:p>
          <a:p>
            <a:r>
              <a:rPr lang="en-GB" sz="2000" dirty="0"/>
              <a:t>p</a:t>
            </a:r>
            <a:r>
              <a:rPr lang="en-GB" sz="2000" dirty="0" smtClean="0"/>
              <a:t>ower to issue new legislation</a:t>
            </a:r>
            <a:endParaRPr lang="en-GB" sz="800" dirty="0" smtClean="0"/>
          </a:p>
          <a:p>
            <a:r>
              <a:rPr lang="en-GB" sz="2000" dirty="0" smtClean="0"/>
              <a:t>principle of legality</a:t>
            </a:r>
          </a:p>
          <a:p>
            <a:pPr lvl="1"/>
            <a:r>
              <a:rPr lang="en-GB" sz="1800" dirty="0" smtClean="0"/>
              <a:t>rule of law</a:t>
            </a:r>
          </a:p>
          <a:p>
            <a:pPr lvl="1"/>
            <a:r>
              <a:rPr lang="en-GB" sz="1800" dirty="0"/>
              <a:t>s</a:t>
            </a:r>
            <a:r>
              <a:rPr lang="en-GB" sz="1800" dirty="0" smtClean="0"/>
              <a:t>tate authorities obliged to act through parliamentary legislation (e.g. criminal sanctions, taxes)</a:t>
            </a:r>
          </a:p>
          <a:p>
            <a:pPr lvl="1"/>
            <a:r>
              <a:rPr lang="en-GB" sz="1800" dirty="0"/>
              <a:t>c</a:t>
            </a:r>
            <a:r>
              <a:rPr lang="en-GB" sz="1800" dirty="0" smtClean="0"/>
              <a:t>itizens able to foresee their legal position (legal certainty) </a:t>
            </a:r>
            <a:endParaRPr lang="en-GB" sz="800" dirty="0" smtClean="0"/>
          </a:p>
          <a:p>
            <a:r>
              <a:rPr lang="en-GB" sz="2000" dirty="0"/>
              <a:t>c</a:t>
            </a:r>
            <a:r>
              <a:rPr lang="en-GB" sz="2000" dirty="0" smtClean="0"/>
              <a:t>onstitutional limitations on legislator</a:t>
            </a:r>
          </a:p>
          <a:p>
            <a:pPr lvl="1"/>
            <a:r>
              <a:rPr lang="en-GB" sz="1600" dirty="0"/>
              <a:t>d</a:t>
            </a:r>
            <a:r>
              <a:rPr lang="en-GB" sz="1600" dirty="0" smtClean="0"/>
              <a:t>ivision of powers</a:t>
            </a:r>
          </a:p>
          <a:p>
            <a:pPr lvl="1"/>
            <a:r>
              <a:rPr lang="en-GB" sz="1600" dirty="0"/>
              <a:t>j</a:t>
            </a:r>
            <a:r>
              <a:rPr lang="en-GB" sz="1600" dirty="0" smtClean="0"/>
              <a:t>udicial review (fundamental rights) </a:t>
            </a:r>
            <a:endParaRPr lang="en-GB" sz="900" dirty="0" smtClean="0"/>
          </a:p>
          <a:p>
            <a:r>
              <a:rPr lang="en-GB" sz="2000" dirty="0">
                <a:solidFill>
                  <a:srgbClr val="0070C0"/>
                </a:solidFill>
              </a:rPr>
              <a:t>Sametinget</a:t>
            </a:r>
            <a:r>
              <a:rPr lang="en-GB" sz="2000" dirty="0"/>
              <a:t> representing </a:t>
            </a:r>
            <a:r>
              <a:rPr lang="en-GB" sz="2000" dirty="0" smtClean="0"/>
              <a:t>Sami </a:t>
            </a:r>
            <a:r>
              <a:rPr lang="en-GB" sz="2000" dirty="0"/>
              <a:t>people</a:t>
            </a:r>
          </a:p>
          <a:p>
            <a:endParaRPr lang="en-GB" sz="2000" dirty="0"/>
          </a:p>
        </p:txBody>
      </p:sp>
      <p:sp>
        <p:nvSpPr>
          <p:cNvPr id="10242" name="AutoShape 2" descr="data:image/jpg;base64,/9j/4AAQSkZJRgABAQAAAQABAAD/2wCEAAkGBhQSEBQUExQVFRQUGBgXFBcVFxcYFBUXFBgXGBUXFBUYHCYfFxwjHRQWHy8gIycpLCwsFh4xNTAqNSYrLCkBCQoKDgwOGg8PGiwkHCQsLCwsLCwvKiwsLCwsLCwsLCwsLCwsLCwsLCwpLCwsLCwsLCwsLCwsLCwsLCwsLCksLP/AABEIAKIBNwMBIgACEQEDEQH/xAAcAAABBQEBAQAAAAAAAAAAAAAAAQIEBQYDBwj/xABEEAABAwIEAwUDCAcIAgMAAAABAAIRAyEEEjFBBVFhBhMicZEygaEUI0JSscHR8AczYnKCkuEVFiRDU6Ky8XPCJbPS/8QAGQEAAwEBAQAAAAAAAAAAAAAAAAECAwQF/8QAKxEAAgIBAwQBAwQDAQAAAAAAAAECEQMSITEEE0FRYSIj8BQykaFxseEF/9oADAMBAAIRAxEAPwDypIEqF6yNARCEoTEIkT0kIENQUqExjUJyEBYiEqEAIEJUIARCVCBCISwhACJS1C64kXH7rP8Ag1LyBwKROKITHY2EqVAQOxISJUIEIUJUICxEickSASEJUIENhCVCB2AampyEBYwhJCekKQ7GpUIQMkISJQgkEIQqECRKkQAJSkhCBghCRQ5UFCylTQlQpWDFSJUKhCJYRCExAhCEDBdsX7Q/cZ/wauK64l8n+Fg9GNH3KXygOKEpSKwEQlSJACEJUANQlQgBEickQAiEJUWAiEIQAJClSJiApEpSBIYQkSlCQzukCVCQgQiEKgBIlS5fhqixDSkhKlWbVlWNSwghKAhemIbCEsIhLyAQhEIVJgEJUITsQQhBTHVgN0OSXIJD0rj9g+wKNUxE6BNp1429Fi80dXwXpdEkoTG1wf6p61U4vgmmIhBSKXIdCpEICNYUCEITvcASJSkTYgCEoSKkhAhBShUAhTU4pEAIUhTigpDGoSoSA6ZksphCGrlWRl0PLoSCoOYVx2epZi4Q0uNgCJA3k9NlpPkLw7wNo5jOXM21i0iSBrBPouPL1rhJxaLWOzJ4Lglar7DDHM2b6laDCdnnMZlc6nLpkEm9wL2vEgdCtNR4cXWc8wZEC1nAWnmCLHkp7eF0yCC0XknnLgASDtMDTdedl66U9vBax0eX47s5XpXLCW38TfELeSrBExIHOdvNe0jhRAJpujUwfZkuDo6D2ptPiUR3AGvqPFXDUXZWyx3hzP8AEZttaPO+i3h/6LqpIh4zyFgnQG+nNEL2Gv2dw9J4cMOynGYks1yiwIA+sDPuK8u45SDcTWDdA8x67Lt6fqe86oiSor0ifCSV1N+LJGkp9Gg55hjS7yFvedAuuFo5nRuL+i3LA1ga1rLzT10ElwNtIlvwXFnzvG6RSM5Q7HVn3Ba1pi7pm45AFWdP9H0CataIMEBsCToJJn0V53vzOHl+XM5tpgzleJHT2U4MDgSG1Hk1zo1xlsv8QmxEO1/BcUupyPyOjnW7BYOGvquc01C1oawgNJdoAMsrp/cjh7XOaQ45RLiaj7b7ASY2HMK/rYN7hRLKT3aBxECBYScxE76XTn8JeXVz3BlwcKRJZ4pDQABm8Oh1XM80/ZaSa3ZT4Hs1gXUYaC2m4gua4vkuFhJmQdLdd5XH+5/DS0uLKgaJBh1UGQJPhNxAWowuBeGx3MOLH+GWRJIykmdpF+vRFXDVyyofk5z1HP8ACKlOzXsDQc5ImI0hCySrkTpN+jK1OwnDS8Uw54e4BwHeEyCJBuI25qFxD9HVF1QRULHuu5rO7ygaAtaLnaY5rcPwDu/aTQf3bWkz4CJyBo8IdOo1iFA4hhczmjuqkCi858nhL3NZEEXmWnaFUc0/YGGP6Mnn2K7TMZczfaB3BY4hVeO7F12AZAKhFn5SPa18IMEiIW54W3JhMKypmZUzhpDg5rmwXTMjw2cbnWU7HOLKlcB0gU2mDe+Ytn35J5QVuuqyLyTR5TWwVRrsrmPa7WHNIMC5K4L1rHsL21mFgAa8AbjRhNuoefivPeP8LbSLS3R822Eax7zp0XXh6nU6YUU6JRKQrt1CFShNSynrFQsIUrDcNe8ZmtlubKTy6npdMfgao/y3+5pIPUHcJ/qILZsWlnApWtnRSMLwqtUPhpugG5NlPw/B8pu4TpAkxccv3m3Wc+shHh7lLG2U8oVnieCVPabDx+yb+m/uVTUfBg2PXVaw6mElaYnBocklMa8FOVd2xaRQhACE9YjrEJE2jiREGSYgX06eVyYTsp5LjhO+TVouey4+f302/Oi32G81hOybPn9Pu969Aw68brpfcN8a2KTjXaI0HDwudIJscsAGNxc2m678Q7TdzUY05iHZZLYAAdBBDSL2cCbrOdu3fOAfsu+JC7dpn/P0pv7AjcfqRJ9PglHHFqO3KZDbNS/tQaeLbQIJJcG5hGTMbDw6xNpmbrYYd0tDuY6fS0leacTvxan/AOVkdIqVdeuvwXqGHiAPu6LDIlGv8BdkTih8YE/QdaLaHf4Lx7tjwwh4qiTPhfGgcBt5hexcXp+24T4aTz0ByuNl5vhsY7EgtdlD4BJLfA4AgZsuzr7W9V0YZOP1IzbXBgMjuqe7NAF7T8bleing5LRahfc0z1397fQ9F1q8I0+bw1zpldYfkj4rq/UoLPOcHmzGJu0j1XoTcO2BnzEWtsAJiQDJ9o89VXcT4aGtnJSbfVkzYE72iWn4K4dThjDsJj+ESP8A1WOXJqpjSvg0HDqDW02w1siQIEAAG2mwsp2CxMuiQdjYtcJIE6kESQOYkKNSbGHPSm4+klRuAkmoyfqNkEQZLiZP8o9FxuSXI1icouXo1uFbkpATEAkk7CevnCjN4iC4AZhcXJkSdMw5bWhSeJWw7oMHIYPK4g6dZWV4Ri3dyxrmS4udDiXS0NqZdCbyOfuUTyKCs1w9O8qtfm1mvyCe83DSD639C1csRjQ0w7NI1gkNBO1rujmpuXwnyPleVC4xweKb6rSCXAzYywgO0IO9hBTlKvBnixqbpuiRh6we3eDIvqCBcHnrIKjVqopNawGA1oBcbm9mhoOpOUm+gG8rh2QYe5g3yvcNzoBGvmufa6v3dLM1jnOL23bowRdz7aRb3pxncdQ3hayPGS8PXDt8wsLgAidJAsfuVPxDAU/EKlNriS7Zo8Oa0uJAG2/2LtwdpFetTJmMpERLQ4ghp3ERv57qP2mdD2j6xdvuxr3DpuVUZJ8CeOUZaSu4hw8BhyFwLnAkOObxRqZuLNA1jQrzbtrVLarGlsWJ9XRbmLL0/HNnDA6yG/G8dbGF5/2l4UKtUZn5CGAAZHHUnUi3u2hdOCVSslmLdiErK4J5a3V4zsuwgnvmjza8bA/emVOyzQf19P8A36zEacwV3d5exWinFcK04ZwV9cS2wnVwMRuRzVlwjs6xjgXfOTy9mLG3OYWvweDDWkkh2UXFgGja3u1WWXqmtohsyFgOGFlLIwtysaZcRd2rhlGmxueSsuHcJ+bDg8wdhG2bf+IenVScPiQ+lVgaNgcog/ipfCP1DRH2c/j5rzpzbRpjopWcCHi7x7n5iTe0S0iJGsTM9ApHyNrPZaBr8bn89Fz7WYg0qeYbkC/7U36/1VHi8e8d236Ts4OhEsPURpuI2SUZTV2b61HwT8bwprtPCbadAQJHK+ip8Vwd5cZLD9XM2TG8uIXerxFxrhkeEBhPMZ8u5MiC6FZ5vAJF45dJRc4UaR0zswvFcJkdBa0Gfo8vz9qgBW3aG9Yqshe3096Eziy/uaGgoS5Eq2tmWxCBUhuKI6yI9fJcqFQNcCQHAEHKZg9DBB9EPN7GbAzfcXF+RssDU1PZCoC8CbgH7Zt16Ld0G9SvNuyuNbTqEuJAg7SDb4G/3brZ4XtTQLg3OJJA0MXsL7a/BeT1UJa9kbQaolswbXAE0qb7C+Unzknz/N1IZw1hMnDsJ6tM7ReNoTMbxLumFzjlYIOaJ1IsBvz8lIZxQiq1hMPc0lrIMENME5vjHILmTnVg6OjOGMzZjh6Yd9YyDPPNl16ytNhCYGmg/PVUvCceKmcNOcNc5rjlNi2JbB8xB5K3pPPKPd6KZSfkzdDMeDmcf2DO+oI0WDHAycdTNO7aj8xkhsNc+HATpY28+i3ONfAeSQPAZO4sbmdIWVbXLKtN4AOWTH0fokHexudOa2UpKNL0SknyaNvZ2l31RjScjchZLoPjANzBka/1UbE8DDcM2tPiLQ4CbQXZfZyzPv8AwXHB4h0n9WS4sJt9QREZTr0U2rhX913eVkZRJIv7ZOse7yhc33L/AI/6XKUFsU3bjgTcMKYa5zmvBPi5ta+YgC2ihcQADGAcnfbTCd2sxDqpbmyAB0AN2BL3XEDQGFzOHLnibifCHSd5EXA2HoumCelauRakuDRYiu0YSoZA+beNRyco3BOIh1fMRANNjjyBnQHfVScLg3d22A2wtIv0APvUrC0XPBOawJEADpOgvYhJwi9/z82FHK4xcfZYcWxQdhHgAlxZAaAc08rKvwXF3S0Pwb/GCC680y1wDSRyPte5XlHBnu/bMRNrif2dN1H4dXFWu6iKha8CZOYgb6SJ1lKWOM+RQzyhHSiYzG3LYJ8J+idb21+5VbuLP7+o11Gs6kDmBAIY4GQR5iQfXkrnDcA7gNaapeQLEy1wF9cpvrtCruM8TZhnNa97pfMQXba7lVkxK6l4FjyuG5IwGOptFQhrmNzuIDg6T4WiQCNyLKn7X8SHctAnxuAdAJy2mCBtMD3LQtweZk535SJidjz16KFj81GiahfDWCTcaTePCkoLTpLjlccmuio7N49r8TiRMFpy+KBo95EAajxC+64drKzSWOBH+d74o1byORA9Qr3BONZuZsEC0Oa2fuVTxPh7bl9NrgDYm0ZhB0NpuNNyiMEglmcp62iNjGgYRn7rPg1ZbiOJDKok6gfFaHijA2hAzNaIyyZAHSQCeXvWN4tVcarNTLXB2UOI0Ab5StsUeDKTsn4bioBeJ9mdxtHXqNY+C5P4k0uBtBnla3ny5Sq+nVOWvrPjy+E3/VARa85T6JlWtdhnUGTlMfqiPdcwtNCJ3J+AfNUciXn41f8A8qw4XOXEfun/AJ1R9gCq+HVMr80SAXeVzVGv8TVYYOQH39uxDeWZx1/jhRItItODM+arzs0HrekFY8Id8w2befny5KFwyllpVRljwmBbkdT8FN4c35oW58ua55tGkFRQ9t6DqlINY0uOZrrRYNN/tWcx+HeXUj3dSGmrNjmGcy2839Vt+IYaSLxbnf0Cq3Ybk8x5nbYXVQy6Uka6NRmTScMRmLH5S2kAcroluTNPoVoXeyI5D7E2pRP1jPKSkAho57/1SnPVRtjjpsxvaAfPn8+vVVbirLtQ75606bqoDSV62GX20ceVfWx4qhKutLCkoWncMbK3LZCVrfzonuvf3WEaKjUbTeQQRspFCp4psBMxFvJPbhQKTaneMLi4t7sFwqAASHG0ZTpYqZw+pTNVvesLmuMkNIlx+j1HIifRRN0rDk2mPZm4eA0NmAYDiW5plwl1+dje4CszR/x9AwIbTcCRrpb3XC5twrDSAZ4B4TYRYQYIOlhGllYYcNz5i7bLlBad5k7zaNYXhue38/2atHXslQLe+loGas8iJNiGEcxPv2WmY8KP2ZwlLKRVcQDmcHGGxmJMSBaAdeil4+mwPIZpt1US3ud+TG96KvjYzU6rZjMwjyzNI/r6LAYLEuol4eCadNrslhfM9ot5ke6Stv2kquZQe4T4cpIiJbcuAJB1AKxrsuIY5rTBc2/MQ9piOsLqx/tV8EbN/JfYXtBSYKTi32ydhbIYJPv/ACF6BU7T0HUjSHthsFsWECZnyXlT+Bk06Tc5BZm2n2nBx39yueElrcaXuMthpI2hwIif4PikpKFuPz/siSbOHF67akENiHwZA3a4j89E4A94DtobbmwM7b23+2+7XY/DVGs7lgEO8UNyyZAFt9TdUXEMc1jaTcrjme42gXAYGknpJ9Som6dR3NcSvZmiwrJYGjce8eXXroEcILBLWEm5c4mZJOrp+kLASOQTMXX7vDVHAAmIjY5nhsellU9jsa51QU8ogB7pcfHd5kGAAfFO3JZPVpvxZUVFp3yehYPB52kaADlz2usi3Cto4qqWNc10RJkgmwidW6mPctYcO80i5hAiTrFwLTGo09FhOIccqh7AO6ObM4ktfIyOhwnPBnmnNSUVSHiUJXqNZwDGOfhKL3udUe6mwlx9ol1/vhVnHKuFquArg1DTJuwOhnMZgL9Z+Cl9mn/4PDb/ADVP/gstSrTLssEkmc17mNFE5yTuJphxQk/qZusBjGuYMplugtpGxCpe1dXNSdSPsPYQSAS4ulpAYBuLX6qP2HxRqUqhiIqloG0C4+1cO23ETRfRIaxwcS0Bxc0gmTNgQRA56hFz8chGEe5pb2LLsrSFPDtAJdzLj4hFhO0CANiNwu+PwhqfNMgOcbF12i83G+hVR2U4t3z6kMDQMtgSRcOG4HIegUvH9ofk+IYwA5qogEAENzENuJBN4NuSalPzyS4R1NJ7HPtBgTTo5H6tgGN7G7Vg6rWiq0ewSNJgkjUDmfwXo3aPGS5oqFpAexrrWIzBptyuV5lx7h5OJplpBDS2eZAN7+QC6sbTbiYuO1ljQyw6Hnw+14pi03vbfWFxe0F3tmDEHNrPK8FVdPAujEkNd4m8hB8fne11zZgahbRAY4uBExqPEbRzMiPJWo78g9ifw3K4AuJkkmJMau/Aqxw1cAPgCwOgtIc4X/k+KqcFTcHsD2lpIzAGJgmtsDa50Vjh6IAeCYLg6P5nkxPSSoyLctS2LLhdcmlVk+VrezupGCfFMeKNbDT8d1AwtQMY4X8RI53yl1/c06c1IoE5B79fzdYSHE6YoT9LoqDD1HPpseYmfFAsAek84bKta7jH9YVfgKoZSgAwfA25ET4b2uPCTHUbJJujpx6b343JVfBZO7cHe20uOn1nNvfoDdRa1S2oUitVzkNAILGw6TIJJJGW1hEDe6kngFU08+R2X60WjTVCvyVKcU+Tz/j9Iuq2vbVQG4PckfH8FpMXw41argzLLWF93NaCG3dEkSeg1VOw302mNZsCNuvwXown9NIwkr3JmB4bLZkRE784SKTgaxuIBAGkeXvQoc5WcsoWzGZTGhgmOkjbzv8AFd6dAZX+0Hgw1uWZH0pMy0jXS/RaHiGEEvNNjAcPWJzU/wDMzPYG5Xz7IcLNBJGeeZXXi+DeH1n131MxcH5XiaogPbTFSp4nC2QdQ4T06e8jpcKMeHLvh6hzgxMEGItryVnhuDh7nZcwbYtzCHlskXbMfnqrbhtRmYAMBeBBfMBwFojoInqByhVPKktkRRc0cex58LHGwJLyQNxYN8v6qRRx5nKQyByaAYHWZnrKhU4FQQBEHbqLafmVR03EvtJJOk3N738lwLGpWDkbw8UaGEHOwgbeIX6nT+qt6fGaevev13b/AEusW98UtbkCZJ+sBbmeisKNGp3pOaWHbMYkxFisXjVEWma/iXG/lFF1HMC1kZTlgnw/Sn00XmPGsC8OsDIaPDGsGDHqta8iahMiCyDOhLWTv1KlUsW0x4iLHTrvqtscnGmS0uDAPpVC2lZxyiMt/D4yT9s+5W7MQfllQ6NyG/mDlHwMeS2zIcLHblN4/P5CdQw+bF18oECnhwZZP+vO3l6K3K1x+WTsYaliDDxf9b4Z5Z2CYgc+QVjxl3iw/wC997FseG8HD2uJbQ/WV5ztZq2q+9wd2z6K6wfZZlRwzsw7wz9hpId0OXmPgp06pFJ0iudwrvcHVOcNAEnnDTmsSIBMRoVA7HdnozVw9uVksyzLtQZtA3+1aitwOi8ZSGFtyGgcwSPpDYqPwXgGHawPazxFusuHXmeiSw1HSRb5OfFKz+6LWSSW1LNnxQx5iBrovP8AG4ksrMBZDiyoIeLy94g5TeRt6r0t7Wsr0YaWjNUm5IdFJ/PzKzHH8Ex+KdUdTlzXjI8OqQGhtGLA5fp1P5PNT21pSZpCaiT+yb/8DhoItRpzv9AarG4jHMpseDmdmcwHLeCchj0HXXqu/C8YKdDDEHKDQpgx9IjupkA8nfArlUawB0EeIg+kAeVmj0WPaWrfg0hlqzRfo9rZqNUj/Wd9yb28w1FzM9SuGVKcGlTi9TxEWM9T5LP8Ox/yem5tJ8Fzp3k5i0GDI2LjpaFH4hUGINMVC5/dzBzw50Op+3YyRmdsFcYVK/BMp72XfYF/iq+QHpmTe1FT/wCRwg6s6/5q58Fcyi4ZMwzxm8U6uLfq/mVecNr06mLa6CT3Ls/iOhfTLBA6l/omoXJsnuVuN7X1oJj/AFm//a1ee8WxZ+VMAIuROmhJH3FerYuhTGJoOGaTVbYEZYyPLpESbMO+sckvH+yeHxWJD394CGNALQ0NEOd0mZPPkuiOPdslSR5FQ4i8NxNx4QC2w3fHK9ua6UMRULaRglrvbytGmYNsdGmCeS9IH6OsNllubxRZ1je94aeW6l4XgtShQfRosYadWQ75wAwW/RlojXcFNx+CW/Rh8RgT3WGc1rg1ge0yDbM2Zm9rc07AdpGUaNakaLHmqHBryBmYfnJi19dJFytfhq9b5GaLqDgxzcwIBcTmh1obEfisZi6OWowBhaZd0PslRTuxJ+xlB5cLAxmcbbeBzdfMhSDWcxoEE9bRPS8qHiHlreQPU/iqjG40gEgm37R/O6yeO2bRZb4nGO5EKO3iJHL7T8FTCsSLnXqVxr47K7K2Itfn+CtYUaKTNzwjh9as0upszgalsGNVa1e3D2UDh8mxGaDMTeyzPBe2lbD04pkfOa2nQWj1VJjcY9xLpNxOvM/iojjpkN29yv7Q4p3etcb2tP3hQRiy4gyAR0H367rpiqFSsfA1zy0EmAXQOZhRWYB8i0eZA08yuyKiopPk0cZ+D079HPD2VqjnGt3TmtlrmhoMmzoJEc0iwnDazmk2sBeIcBOk6jYoXO8SbeyZLU/f9lEysQx19YAF4PiaT0+iNVpKdeBTysaHUrnNnIe+zs5Bd4NgAPeCYjP1gQwE65hlJ1aOVrXIB/JVw7HElxgAuMmAddOa7MivgyeSh1XF94+o7K2nMFoYMrWyXWa0Ew3pOiXB0mtOaZN9DY67KK203NwBHlMfaV1FaG5bxM+9Q4+Ce6WHyzxyDoPvB+5VHDqx7/KZ9kldZ6n1SUgAZEyRE6/chRSTQdxUTMNVcKVcvtBmnuJkQCLnl6qbU4o75GHNIBeySPeGug9ZKp67yWFlr/iD9y6ty5Q0kgNAGg0H8SlxT3fsSmk7LOhxuq51RrxYvbA5w2AD7g0+au8JiIMy0AakgC0jfyn1WVp5QSc+pBuzkIj2uil/2mA2Bl9D+CiUPQnNMt8b2wNOkKdN8uj2gAMhMxDp8Ws3CoKva2uXVD3hHeFpMbZS4jKdgJ0ndUeMry8m1/cPcNlFdVt5LojhikVFG+4J24dhqWUjOXEkTIyh85j1JkxeLrYdl+1b8Q97WHLmGZ5bJ6Bot4Y57yF4k3FED86rthOIuY6Wue3912U+8joSpl0/obVnvuF7e4YOFPvWTmDLDwg31e4fsxPUc07Bca+ZZ84QMrbAgcunVeKUsRmdO7oiTeVfYXC4pjA2fZEeGtTixcdJ6rGUa8mb2RveKcbbnokum9T2nSf1bvxWf4xx6mKdRwPiLhabEBrRH2rN43BYpxZ4HmCSD4TFtba+SqMdRxALi+k5o1d4bWFzG3NEcabVsEWmD480U6Ux4GBp12DRNt4+0qZ/aIyh0+Hne0c720WOw2LLaZB3iOegv5KOa5O9lt2LZrRp38aguIgkaXMxHnfSbFHDu0oaRm1AdJJNySzrM+FZQ11yFS6vsKh6T0HC9rGse7O85TBEyS3UECDpYG/NWeF7U0xVfUlwaKbM13A3c4iBOtz6ry1+KJ1vAi99NEDGu59PTRT+nQaEz3d3F2l1E5oDXn6Z0NKprJtqrNvaekyT3whol1w4aWuZjb4L57/tWp9c7bnYQPhZJR4i5swYmx6g/wDSXYa8kds+gMb+kGlTe1rshJLcsxcGbgtOxtETdc29u8K6t3JBa6IJD5AlobGpmx2JuLr5/fjSUtHHFrsw157+avtP2HbPdq/bFmWjTzQ+nSY4AFozeFpy3cInnpfoVm+Ldqsr6bXvcSA4ZT4oJp5AbFwIkg+u9l5dUxhMEzIESTJ/N11/tAktcfEWiADoImPtU9lhoZ6VUrse0uNNlg4yA0XDQRdsaw4e8Kue2k+m54BBBIHi1E23O32rIVOOS1wLbGcvQ87KOeJOgCSBr7+vNQsMg0sveJVWMEtEzoSfTRVjsQHGRawt5KBiMdmEXgaLmyvG62jjpFq6NnwupDGxqSJvtld7/wDtNxzwX+IiMo1IG56rNYbibgIm1jBNrCNdR7kmKxxc6Xctll2XZGl3ZYYbir6LyaZIJES0kOy7t8nWBB1hW+K4r8oxDSzLTqjNleYYyDAa2AbQ1xbp9EczGWbioOvL8/YpDXA3mJ6TH4aJTxJnVDNo5Jz6tMUMty9tpmB7U6ZJ0JtKFBxHEJmwLiSXOI8RMyTe/wD2hXCDSCeXVRc1eEUXavBH/kH3JwwlEW7wfzhZsVfP4JO/T7b9nHoZpjSoD6Y/nC5P7n63+5UHfhL3g5J9v5FoLvPR5/FyVtSh+S5UfehAqhHb+R6TSMrYWLz6vSPxOF2/91nO8CDUCXa+WGg0XyrDcv8Akj5Rhtx8HLOmqEhqp9r5YaDTGrgzrPnldH2pY4fyd/Isx3iTP+ZS7Xyx6WaV7sDFqZn93+qjmthdqf8AtH4qjz/mUZk+18sNLL1mOoiIZp0H4qwo9pqbfoGfP13WSzozpPDFicLNt/fNn+m4+bv+1V8S7RCoxzWtjMCJLpiddlne8KTvD0QsEU7BQo7VpNJjYbLQQXcxMjbZRPkrhyXUvSd4tlsabkc4U9E35M5Se8SZlVsq2RThncvikOHdyUxx6jbn6JudFhZENF3JHdO5FSsyC5Fjsh92eRRlM6KXmSZkWFkQg8kBSsxQHosLIzimZlNDkZ0WKyEaiSVOzoDhyCLCyL3lgmZ1OBbyCQhvIeiLCyEai7fK13yN+qE7umfVHxStBZypXbrf8UikNa0aAepQlZOo5hIEiEygaujd0qExMaSllCEALulqoQgDmE9CEgHELmXJUIBA0oBuhCYh7kIQkAr00oQgY1DjZCEwBmyahCBj26JAhCQA7ZEIQgDmdku6EIAQoQhACFBQhMQIKEIGBTSUIQAqcdChCQCMKEISEf/Z"/>
          <p:cNvSpPr>
            <a:spLocks noChangeAspect="1" noChangeArrowheads="1"/>
          </p:cNvSpPr>
          <p:nvPr/>
        </p:nvSpPr>
        <p:spPr bwMode="auto">
          <a:xfrm>
            <a:off x="63500" y="-747713"/>
            <a:ext cx="2962275" cy="1543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628800"/>
            <a:ext cx="3096344" cy="2088232"/>
          </a:xfrm>
          <a:prstGeom prst="rect">
            <a:avLst/>
          </a:prstGeom>
        </p:spPr>
      </p:pic>
      <p:pic>
        <p:nvPicPr>
          <p:cNvPr id="5" name="Bild 4" descr="Plenumsveggen_sametingsarticle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40" y="4725144"/>
            <a:ext cx="3165956" cy="1987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649705"/>
            <a:ext cx="9144000" cy="832158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4. The Government – </a:t>
            </a:r>
            <a:br>
              <a:rPr lang="en-GB" dirty="0" smtClean="0">
                <a:solidFill>
                  <a:srgbClr val="C00000"/>
                </a:solidFill>
              </a:rPr>
            </a:br>
            <a:r>
              <a:rPr lang="en-GB" dirty="0" smtClean="0">
                <a:solidFill>
                  <a:srgbClr val="C00000"/>
                </a:solidFill>
              </a:rPr>
              <a:t>    the executive branch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71600" y="1772816"/>
            <a:ext cx="3744416" cy="2736304"/>
          </a:xfrm>
          <a:solidFill>
            <a:srgbClr val="E6E6E6"/>
          </a:solidFill>
        </p:spPr>
        <p:txBody>
          <a:bodyPr/>
          <a:lstStyle/>
          <a:p>
            <a:pPr>
              <a:buNone/>
            </a:pPr>
            <a:r>
              <a:rPr lang="en-GB" sz="2000" u="sng" dirty="0" smtClean="0">
                <a:solidFill>
                  <a:srgbClr val="0070C0"/>
                </a:solidFill>
              </a:rPr>
              <a:t>The Council of State:</a:t>
            </a:r>
          </a:p>
          <a:p>
            <a:endParaRPr lang="en-GB" sz="2000" dirty="0" smtClean="0"/>
          </a:p>
          <a:p>
            <a:r>
              <a:rPr lang="en-GB" sz="2000" dirty="0"/>
              <a:t>c</a:t>
            </a:r>
            <a:r>
              <a:rPr lang="en-GB" sz="2000" dirty="0" smtClean="0"/>
              <a:t>haired by the King</a:t>
            </a:r>
          </a:p>
          <a:p>
            <a:endParaRPr lang="en-GB" sz="900" dirty="0"/>
          </a:p>
          <a:p>
            <a:r>
              <a:rPr lang="en-GB" sz="2000" dirty="0"/>
              <a:t>a</a:t>
            </a:r>
            <a:r>
              <a:rPr lang="en-GB" sz="2000" dirty="0" smtClean="0"/>
              <a:t>doption of decisions</a:t>
            </a:r>
            <a:endParaRPr lang="en-GB" sz="200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16" y="1772816"/>
            <a:ext cx="3771900" cy="2736304"/>
          </a:xfrm>
          <a:solidFill>
            <a:srgbClr val="EFEFEF"/>
          </a:solidFill>
        </p:spPr>
        <p:txBody>
          <a:bodyPr/>
          <a:lstStyle/>
          <a:p>
            <a:pPr marL="0" indent="0">
              <a:buNone/>
            </a:pPr>
            <a:r>
              <a:rPr lang="en-GB" sz="2000" u="sng" dirty="0" smtClean="0">
                <a:solidFill>
                  <a:srgbClr val="0070C0"/>
                </a:solidFill>
              </a:rPr>
              <a:t>The governmental conference: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/>
              <a:t>c</a:t>
            </a:r>
            <a:r>
              <a:rPr lang="en-GB" sz="2000" dirty="0" smtClean="0"/>
              <a:t>haired by the Prime Minister</a:t>
            </a:r>
          </a:p>
          <a:p>
            <a:endParaRPr lang="en-GB" sz="900" dirty="0"/>
          </a:p>
          <a:p>
            <a:r>
              <a:rPr lang="en-GB" sz="2000" dirty="0"/>
              <a:t>p</a:t>
            </a:r>
            <a:r>
              <a:rPr lang="en-GB" sz="2000" dirty="0" smtClean="0"/>
              <a:t>reliminary discussions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699792" y="378904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atters of main significance</a:t>
            </a:r>
            <a:endParaRPr lang="en-US" dirty="0"/>
          </a:p>
        </p:txBody>
      </p:sp>
      <p:pic>
        <p:nvPicPr>
          <p:cNvPr id="8" name="Picture 7" descr="egjeringen Solberg i statsrådsalen på Slotte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81128"/>
            <a:ext cx="3096343" cy="191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576000"/>
            <a:ext cx="2843808" cy="1894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008112"/>
          </a:xfrm>
        </p:spPr>
        <p:txBody>
          <a:bodyPr/>
          <a:lstStyle/>
          <a:p>
            <a:r>
              <a:rPr lang="en-US" sz="3000" dirty="0" smtClean="0">
                <a:solidFill>
                  <a:srgbClr val="C00000"/>
                </a:solidFill>
              </a:rPr>
              <a:t>The executive branch (2)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7" name="Plassholder for innhold 2"/>
          <p:cNvSpPr>
            <a:spLocks noGrp="1"/>
          </p:cNvSpPr>
          <p:nvPr>
            <p:ph sz="half" idx="1"/>
          </p:nvPr>
        </p:nvSpPr>
        <p:spPr>
          <a:xfrm>
            <a:off x="899592" y="2060848"/>
            <a:ext cx="3771900" cy="3600400"/>
          </a:xfrm>
          <a:solidFill>
            <a:srgbClr val="E6E6E6"/>
          </a:solidFill>
        </p:spPr>
        <p:txBody>
          <a:bodyPr/>
          <a:lstStyle/>
          <a:p>
            <a:pPr>
              <a:buNone/>
            </a:pPr>
            <a:r>
              <a:rPr lang="en-GB" sz="2000" u="sng" dirty="0" smtClean="0">
                <a:solidFill>
                  <a:srgbClr val="0070C0"/>
                </a:solidFill>
              </a:rPr>
              <a:t>Legislative process:</a:t>
            </a:r>
          </a:p>
          <a:p>
            <a:pPr>
              <a:buNone/>
            </a:pPr>
            <a:endParaRPr lang="en-GB" sz="2000" dirty="0" smtClean="0"/>
          </a:p>
          <a:p>
            <a:r>
              <a:rPr lang="en-GB" sz="2000" dirty="0" smtClean="0"/>
              <a:t>Substantial influence on the legislative process (“</a:t>
            </a:r>
            <a:r>
              <a:rPr lang="en-GB" sz="2000" dirty="0" err="1" smtClean="0"/>
              <a:t>lov</a:t>
            </a:r>
            <a:r>
              <a:rPr lang="en-GB" sz="2000" dirty="0" smtClean="0"/>
              <a:t>”) through control of administration (ministries)</a:t>
            </a:r>
          </a:p>
          <a:p>
            <a:endParaRPr lang="en-GB" sz="900" dirty="0" smtClean="0"/>
          </a:p>
          <a:p>
            <a:r>
              <a:rPr lang="en-GB" sz="2000" dirty="0" smtClean="0"/>
              <a:t>Power to issue directives and regulations (“</a:t>
            </a:r>
            <a:r>
              <a:rPr lang="en-GB" sz="2000" dirty="0" err="1" smtClean="0"/>
              <a:t>forskrifter</a:t>
            </a:r>
            <a:r>
              <a:rPr lang="en-GB" sz="2000" dirty="0" smtClean="0"/>
              <a:t>”) – delegated powers</a:t>
            </a:r>
            <a:endParaRPr lang="en-GB" sz="2000" dirty="0"/>
          </a:p>
        </p:txBody>
      </p:sp>
      <p:sp>
        <p:nvSpPr>
          <p:cNvPr id="8" name="Plassholder for innhold 3"/>
          <p:cNvSpPr>
            <a:spLocks noGrp="1"/>
          </p:cNvSpPr>
          <p:nvPr>
            <p:ph sz="half" idx="2"/>
          </p:nvPr>
        </p:nvSpPr>
        <p:spPr>
          <a:xfrm>
            <a:off x="4644008" y="2060848"/>
            <a:ext cx="3771900" cy="3600400"/>
          </a:xfrm>
          <a:solidFill>
            <a:srgbClr val="EFEFEF"/>
          </a:solidFill>
        </p:spPr>
        <p:txBody>
          <a:bodyPr/>
          <a:lstStyle/>
          <a:p>
            <a:pPr marL="0" indent="0">
              <a:buNone/>
            </a:pPr>
            <a:r>
              <a:rPr lang="en-GB" sz="2000" u="sng" dirty="0" smtClean="0">
                <a:solidFill>
                  <a:srgbClr val="0070C0"/>
                </a:solidFill>
              </a:rPr>
              <a:t>Executive power – enforcing legal order:</a:t>
            </a:r>
          </a:p>
          <a:p>
            <a:pPr marL="0" indent="0">
              <a:buNone/>
            </a:pPr>
            <a:endParaRPr lang="en-GB" sz="2000" u="sng" dirty="0" smtClean="0">
              <a:solidFill>
                <a:srgbClr val="0070C0"/>
              </a:solidFill>
            </a:endParaRPr>
          </a:p>
          <a:p>
            <a:pPr marL="0" indent="0"/>
            <a:r>
              <a:rPr lang="en-GB" sz="2000" dirty="0" smtClean="0"/>
              <a:t> control of police and military</a:t>
            </a:r>
          </a:p>
          <a:p>
            <a:pPr marL="0" indent="0"/>
            <a:endParaRPr lang="en-GB" sz="900" dirty="0" smtClean="0"/>
          </a:p>
          <a:p>
            <a:pPr marL="0" indent="0"/>
            <a:r>
              <a:rPr lang="en-GB" sz="2000" dirty="0" smtClean="0"/>
              <a:t> Criminal cases</a:t>
            </a:r>
          </a:p>
          <a:p>
            <a:pPr marL="0" indent="0"/>
            <a:endParaRPr lang="en-GB" sz="900" dirty="0" smtClean="0"/>
          </a:p>
          <a:p>
            <a:pPr marL="0" indent="0"/>
            <a:r>
              <a:rPr lang="en-GB" sz="2000" dirty="0" smtClean="0"/>
              <a:t> Civil cases</a:t>
            </a:r>
          </a:p>
          <a:p>
            <a:pPr marL="0" indent="0"/>
            <a:endParaRPr lang="en-GB" sz="900" dirty="0" smtClean="0"/>
          </a:p>
          <a:p>
            <a:pPr marL="0" indent="0"/>
            <a:r>
              <a:rPr lang="en-GB" sz="2000" dirty="0" smtClean="0"/>
              <a:t> Other fields of law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007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648072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5. The judiciary – the court </a:t>
            </a:r>
            <a:r>
              <a:rPr lang="en-GB" dirty="0">
                <a:solidFill>
                  <a:srgbClr val="C00000"/>
                </a:solidFill>
              </a:rPr>
              <a:t>s</a:t>
            </a:r>
            <a:r>
              <a:rPr lang="en-GB" dirty="0" smtClean="0">
                <a:solidFill>
                  <a:srgbClr val="C00000"/>
                </a:solidFill>
              </a:rPr>
              <a:t>ystem 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824536" cy="4968552"/>
          </a:xfrm>
        </p:spPr>
        <p:txBody>
          <a:bodyPr/>
          <a:lstStyle/>
          <a:p>
            <a:r>
              <a:rPr lang="en-GB" sz="2000" dirty="0"/>
              <a:t>i</a:t>
            </a:r>
            <a:r>
              <a:rPr lang="en-GB" sz="2000" dirty="0" smtClean="0"/>
              <a:t>ndependence of courts</a:t>
            </a:r>
          </a:p>
          <a:p>
            <a:r>
              <a:rPr lang="en-GB" sz="2000" dirty="0"/>
              <a:t>c</a:t>
            </a:r>
            <a:r>
              <a:rPr lang="en-GB" sz="2000" dirty="0" smtClean="0"/>
              <a:t>ontrol of executive and legislative (judicial review)</a:t>
            </a:r>
          </a:p>
          <a:p>
            <a:pPr lvl="1"/>
            <a:r>
              <a:rPr lang="en-GB" sz="1600" dirty="0" smtClean="0"/>
              <a:t>May 2014 amendments to Constitution: more fundamental rights</a:t>
            </a:r>
            <a:endParaRPr lang="en-GB" sz="900" dirty="0" smtClean="0"/>
          </a:p>
          <a:p>
            <a:r>
              <a:rPr lang="en-GB" sz="2000" dirty="0"/>
              <a:t>o</a:t>
            </a:r>
            <a:r>
              <a:rPr lang="en-GB" sz="2000" dirty="0" smtClean="0"/>
              <a:t>ther tasks of the courts</a:t>
            </a:r>
          </a:p>
          <a:p>
            <a:pPr lvl="1"/>
            <a:r>
              <a:rPr lang="en-GB" sz="1600" dirty="0"/>
              <a:t>g</a:t>
            </a:r>
            <a:r>
              <a:rPr lang="en-GB" sz="1600" dirty="0" smtClean="0"/>
              <a:t>eneral jurisdiction</a:t>
            </a:r>
          </a:p>
          <a:p>
            <a:pPr lvl="1"/>
            <a:r>
              <a:rPr lang="en-GB" sz="1600" dirty="0"/>
              <a:t>c</a:t>
            </a:r>
            <a:r>
              <a:rPr lang="en-GB" sz="1600" dirty="0" smtClean="0"/>
              <a:t>riminal cases</a:t>
            </a:r>
          </a:p>
          <a:p>
            <a:pPr lvl="2"/>
            <a:r>
              <a:rPr lang="en-GB" sz="1400" dirty="0" smtClean="0"/>
              <a:t>no investigative courts</a:t>
            </a:r>
          </a:p>
          <a:p>
            <a:pPr lvl="1"/>
            <a:r>
              <a:rPr lang="en-GB" sz="1600" dirty="0"/>
              <a:t>c</a:t>
            </a:r>
            <a:r>
              <a:rPr lang="en-GB" sz="1600" dirty="0" smtClean="0"/>
              <a:t>ivil cases</a:t>
            </a:r>
          </a:p>
          <a:p>
            <a:pPr lvl="2"/>
            <a:r>
              <a:rPr lang="en-GB" sz="1400" dirty="0"/>
              <a:t>n</a:t>
            </a:r>
            <a:r>
              <a:rPr lang="en-GB" sz="1400" dirty="0" smtClean="0"/>
              <a:t>ot all disputes settled in courts of law</a:t>
            </a:r>
          </a:p>
          <a:p>
            <a:pPr lvl="2"/>
            <a:r>
              <a:rPr lang="en-GB" sz="1400" dirty="0"/>
              <a:t>c</a:t>
            </a:r>
            <a:r>
              <a:rPr lang="en-GB" sz="1400" dirty="0" smtClean="0"/>
              <a:t>onciliation proceedings</a:t>
            </a:r>
          </a:p>
          <a:p>
            <a:pPr lvl="1"/>
            <a:r>
              <a:rPr lang="en-GB" sz="1600" dirty="0"/>
              <a:t>a</a:t>
            </a:r>
            <a:r>
              <a:rPr lang="en-GB" sz="1600" dirty="0" smtClean="0"/>
              <a:t>dministrative cases</a:t>
            </a:r>
            <a:endParaRPr lang="en-GB" sz="900" dirty="0" smtClean="0"/>
          </a:p>
          <a:p>
            <a:pPr marL="342900" lvl="2" indent="-342900"/>
            <a:r>
              <a:rPr lang="en-GB" dirty="0"/>
              <a:t>c</a:t>
            </a:r>
            <a:r>
              <a:rPr lang="en-GB" dirty="0" smtClean="0"/>
              <a:t>ourts can only rule in </a:t>
            </a:r>
            <a:r>
              <a:rPr lang="en-GB" i="1" dirty="0"/>
              <a:t>legal </a:t>
            </a:r>
            <a:r>
              <a:rPr lang="en-GB" i="1" dirty="0" smtClean="0"/>
              <a:t>matters</a:t>
            </a:r>
          </a:p>
          <a:p>
            <a:pPr marL="342900" lvl="2" indent="-342900"/>
            <a:r>
              <a:rPr lang="en-GB" dirty="0"/>
              <a:t>c</a:t>
            </a:r>
            <a:r>
              <a:rPr lang="en-GB" dirty="0" smtClean="0"/>
              <a:t>ourt decisions ‘within reasonable time’</a:t>
            </a:r>
            <a:endParaRPr lang="en-GB" dirty="0"/>
          </a:p>
          <a:p>
            <a:endParaRPr lang="en-GB" sz="2000" dirty="0"/>
          </a:p>
        </p:txBody>
      </p:sp>
      <p:pic>
        <p:nvPicPr>
          <p:cNvPr id="5" name="Bilde 4" descr="Høyesteret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492896"/>
            <a:ext cx="3624099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3951</TotalTime>
  <Words>753</Words>
  <Application>Microsoft Macintosh PowerPoint</Application>
  <PresentationFormat>On-screen Show (4:3)</PresentationFormat>
  <Paragraphs>200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ＭＳ Ｐゴシック</vt:lpstr>
      <vt:lpstr>ヒラギノ角ゴ Pro W3</vt:lpstr>
      <vt:lpstr>Arial</vt:lpstr>
      <vt:lpstr>Blank Presentation</vt:lpstr>
      <vt:lpstr>PowerPoint Presentation</vt:lpstr>
      <vt:lpstr>Outline</vt:lpstr>
      <vt:lpstr>1. Introduction</vt:lpstr>
      <vt:lpstr>2. Foundation: The Constitution of 1814</vt:lpstr>
      <vt:lpstr> The Constitution </vt:lpstr>
      <vt:lpstr>3. The Parliament (Stortinget) –      the legislative branch</vt:lpstr>
      <vt:lpstr>4. The Government –      the executive branch</vt:lpstr>
      <vt:lpstr>The executive branch (2)</vt:lpstr>
      <vt:lpstr>5. The judiciary – the court system  </vt:lpstr>
      <vt:lpstr>Hierarchy of the Court system</vt:lpstr>
      <vt:lpstr>PowerPoint Presentation</vt:lpstr>
      <vt:lpstr>PowerPoint Presentation</vt:lpstr>
      <vt:lpstr>PowerPoint Presentation</vt:lpstr>
      <vt:lpstr>Composition of the courts</vt:lpstr>
      <vt:lpstr>Court proceedings and hearings</vt:lpstr>
      <vt:lpstr>6. A civil or common law system?</vt:lpstr>
      <vt:lpstr>7. Some major trends affecting the Norwegian legal system</vt:lpstr>
    </vt:vector>
  </TitlesOfParts>
  <Company>Rayon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Reiertsen</dc:creator>
  <cp:lastModifiedBy>Microsoft Office User</cp:lastModifiedBy>
  <cp:revision>206</cp:revision>
  <cp:lastPrinted>2014-11-10T09:15:30Z</cp:lastPrinted>
  <dcterms:created xsi:type="dcterms:W3CDTF">2011-01-18T14:02:45Z</dcterms:created>
  <dcterms:modified xsi:type="dcterms:W3CDTF">2017-11-15T08:56:05Z</dcterms:modified>
</cp:coreProperties>
</file>