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1" r:id="rId7"/>
    <p:sldId id="260" r:id="rId8"/>
    <p:sldId id="259" r:id="rId9"/>
    <p:sldId id="258" r:id="rId10"/>
    <p:sldId id="257" r:id="rId11"/>
    <p:sldId id="266" r:id="rId1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43" autoAdjust="0"/>
  </p:normalViewPr>
  <p:slideViewPr>
    <p:cSldViewPr>
      <p:cViewPr varScale="1">
        <p:scale>
          <a:sx n="95" d="100"/>
          <a:sy n="95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0719-6BAF-4B4E-BC52-B3DA77823AE7}" type="datetimeFigureOut">
              <a:rPr lang="nb-NO" smtClean="0"/>
              <a:t>22.10.2012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0BB1-3AEF-471C-95D9-5E838DC4B50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0719-6BAF-4B4E-BC52-B3DA77823AE7}" type="datetimeFigureOut">
              <a:rPr lang="nb-NO" smtClean="0"/>
              <a:t>22.10.2012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0BB1-3AEF-471C-95D9-5E838DC4B50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0719-6BAF-4B4E-BC52-B3DA77823AE7}" type="datetimeFigureOut">
              <a:rPr lang="nb-NO" smtClean="0"/>
              <a:t>22.10.2012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0BB1-3AEF-471C-95D9-5E838DC4B50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0719-6BAF-4B4E-BC52-B3DA77823AE7}" type="datetimeFigureOut">
              <a:rPr lang="nb-NO" smtClean="0"/>
              <a:t>22.10.2012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0BB1-3AEF-471C-95D9-5E838DC4B50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0719-6BAF-4B4E-BC52-B3DA77823AE7}" type="datetimeFigureOut">
              <a:rPr lang="nb-NO" smtClean="0"/>
              <a:t>22.10.2012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0BB1-3AEF-471C-95D9-5E838DC4B50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0719-6BAF-4B4E-BC52-B3DA77823AE7}" type="datetimeFigureOut">
              <a:rPr lang="nb-NO" smtClean="0"/>
              <a:t>22.10.2012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0BB1-3AEF-471C-95D9-5E838DC4B50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0719-6BAF-4B4E-BC52-B3DA77823AE7}" type="datetimeFigureOut">
              <a:rPr lang="nb-NO" smtClean="0"/>
              <a:t>22.10.2012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0BB1-3AEF-471C-95D9-5E838DC4B50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0719-6BAF-4B4E-BC52-B3DA77823AE7}" type="datetimeFigureOut">
              <a:rPr lang="nb-NO" smtClean="0"/>
              <a:t>22.10.2012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0BB1-3AEF-471C-95D9-5E838DC4B50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0719-6BAF-4B4E-BC52-B3DA77823AE7}" type="datetimeFigureOut">
              <a:rPr lang="nb-NO" smtClean="0"/>
              <a:t>22.10.2012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0BB1-3AEF-471C-95D9-5E838DC4B50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0719-6BAF-4B4E-BC52-B3DA77823AE7}" type="datetimeFigureOut">
              <a:rPr lang="nb-NO" smtClean="0"/>
              <a:t>22.10.2012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0BB1-3AEF-471C-95D9-5E838DC4B50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0719-6BAF-4B4E-BC52-B3DA77823AE7}" type="datetimeFigureOut">
              <a:rPr lang="nb-NO" smtClean="0"/>
              <a:t>22.10.2012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0BB1-3AEF-471C-95D9-5E838DC4B509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40719-6BAF-4B4E-BC52-B3DA77823AE7}" type="datetimeFigureOut">
              <a:rPr lang="nb-NO" smtClean="0"/>
              <a:t>22.10.2012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70BB1-3AEF-471C-95D9-5E838DC4B509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</a:rPr>
              <a:t>Eksempler på etater, systemer og tilhørende rettslig regulering</a:t>
            </a:r>
            <a:endParaRPr lang="nb-NO" sz="3200" dirty="0">
              <a:solidFill>
                <a:srgbClr val="0070C0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600" dirty="0" smtClean="0"/>
              <a:t>Dag Wiese Schartum</a:t>
            </a:r>
          </a:p>
          <a:p>
            <a:pPr algn="l"/>
            <a:endParaRPr lang="nb-NO" sz="1200" u="sng" dirty="0"/>
          </a:p>
          <a:p>
            <a:pPr algn="l"/>
            <a:r>
              <a:rPr lang="nb-NO" sz="1200" u="sng" dirty="0" smtClean="0"/>
              <a:t>Kilde</a:t>
            </a:r>
            <a:r>
              <a:rPr lang="nb-NO" sz="1200" dirty="0" smtClean="0"/>
              <a:t> for store deler av informasjonen her er basert på ”Kartlegging av automatiserte avgjørelser i offentlig forvaltning”, </a:t>
            </a:r>
            <a:r>
              <a:rPr lang="nb-NO" sz="1200" dirty="0" err="1" smtClean="0"/>
              <a:t>Benita</a:t>
            </a:r>
            <a:r>
              <a:rPr lang="nb-NO" sz="1200" dirty="0" smtClean="0"/>
              <a:t> </a:t>
            </a:r>
            <a:r>
              <a:rPr lang="nb-NO" sz="1200" dirty="0" err="1" smtClean="0"/>
              <a:t>Haftorn</a:t>
            </a:r>
            <a:r>
              <a:rPr lang="nb-NO" sz="1200" dirty="0" smtClean="0"/>
              <a:t> </a:t>
            </a:r>
            <a:r>
              <a:rPr lang="nb-NO" sz="1200" dirty="0" err="1" smtClean="0"/>
              <a:t>Hildonen</a:t>
            </a:r>
            <a:r>
              <a:rPr lang="nb-NO" sz="1200" dirty="0" smtClean="0"/>
              <a:t> og Siri </a:t>
            </a:r>
            <a:r>
              <a:rPr lang="nb-NO" sz="1200" dirty="0" err="1" smtClean="0"/>
              <a:t>Gulstuen</a:t>
            </a:r>
            <a:r>
              <a:rPr lang="nb-NO" sz="1200" dirty="0" smtClean="0"/>
              <a:t>, 2012 (</a:t>
            </a:r>
            <a:r>
              <a:rPr lang="nb-NO" sz="1200" dirty="0" err="1" smtClean="0"/>
              <a:t>Hildonen</a:t>
            </a:r>
            <a:r>
              <a:rPr lang="nb-NO" sz="1200" dirty="0" smtClean="0"/>
              <a:t> og </a:t>
            </a:r>
            <a:r>
              <a:rPr lang="nb-NO" sz="1200" dirty="0" err="1" smtClean="0"/>
              <a:t>Gulstuen</a:t>
            </a:r>
            <a:r>
              <a:rPr lang="nb-NO" sz="1200" dirty="0" smtClean="0"/>
              <a:t> 2012)</a:t>
            </a:r>
          </a:p>
          <a:p>
            <a:pPr algn="l"/>
            <a:endParaRPr lang="nb-NO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71480"/>
            <a:ext cx="6450413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kstSylinder 2"/>
          <p:cNvSpPr txBox="1"/>
          <p:nvPr/>
        </p:nvSpPr>
        <p:spPr>
          <a:xfrm>
            <a:off x="642910" y="6000768"/>
            <a:ext cx="4376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u="sng" dirty="0" smtClean="0"/>
              <a:t>Kilde</a:t>
            </a:r>
            <a:r>
              <a:rPr lang="nb-NO" sz="1400" dirty="0" smtClean="0"/>
              <a:t>: Lånekassen, gjengitt i </a:t>
            </a:r>
            <a:r>
              <a:rPr lang="nb-NO" sz="1400" dirty="0" err="1" smtClean="0"/>
              <a:t>Hildonen</a:t>
            </a:r>
            <a:r>
              <a:rPr lang="nb-NO" sz="1400" dirty="0" smtClean="0"/>
              <a:t> og </a:t>
            </a:r>
            <a:r>
              <a:rPr lang="nb-NO" sz="1400" dirty="0" err="1" smtClean="0"/>
              <a:t>Gulstuen</a:t>
            </a:r>
            <a:r>
              <a:rPr lang="nb-NO" sz="1400" dirty="0" smtClean="0"/>
              <a:t> 2012</a:t>
            </a:r>
            <a:endParaRPr lang="nb-NO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/>
        </p:nvGraphicFramePr>
        <p:xfrm>
          <a:off x="500035" y="714324"/>
          <a:ext cx="8215368" cy="6000823"/>
        </p:xfrm>
        <a:graphic>
          <a:graphicData uri="http://schemas.openxmlformats.org/drawingml/2006/table">
            <a:tbl>
              <a:tblPr/>
              <a:tblGrid>
                <a:gridCol w="2203340"/>
                <a:gridCol w="1820063"/>
                <a:gridCol w="1492973"/>
                <a:gridCol w="1418726"/>
                <a:gridCol w="1280266"/>
              </a:tblGrid>
              <a:tr h="7501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Etat/system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Særlov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Forvaltnings-</a:t>
                      </a:r>
                      <a:br>
                        <a:rPr lang="nb-NO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nb-NO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loven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600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Person-opplysnings-</a:t>
                      </a:r>
                      <a:r>
                        <a:rPr lang="nb-NO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nb-NO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loven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600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Offentleg-</a:t>
                      </a:r>
                      <a:r>
                        <a:rPr lang="nb-NO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nb-NO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nb-NO" sz="1600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lova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  <a:t>Fjellinjen AS og CS Norge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  <a:t>Veglova med</a:t>
                      </a:r>
                      <a:b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  <a:t>forskrift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nb-NO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  <a:t>Husbanken og Bostøttesystemet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  <a:t>Husbankloven</a:t>
                      </a:r>
                      <a:b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  <a:t>med forskrift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nb-NO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000" dirty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9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  <a:t>Arbeids- og velferdsdirektoratet</a:t>
                      </a:r>
                      <a:b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  <a:t>(NAV) og Arena, Bisys, Infotrygd</a:t>
                      </a:r>
                      <a:b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  <a:t>og Pesys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>
                          <a:latin typeface="Times New Roman"/>
                          <a:ea typeface="Calibri"/>
                          <a:cs typeface="Times New Roman"/>
                        </a:rPr>
                        <a:t>Folketrygd-</a:t>
                      </a:r>
                      <a:br>
                        <a:rPr lang="nb-NO" sz="14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nb-NO" sz="1400" dirty="0" smtClean="0">
                          <a:latin typeface="Times New Roman"/>
                          <a:ea typeface="Calibri"/>
                          <a:cs typeface="Times New Roman"/>
                        </a:rPr>
                        <a:t>loven mv</a:t>
                      </a:r>
                      <a:endParaRPr lang="nb-NO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nb-NO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3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n-NO" sz="1400">
                          <a:latin typeface="Times New Roman"/>
                          <a:ea typeface="Calibri"/>
                          <a:cs typeface="Times New Roman"/>
                        </a:rPr>
                        <a:t>Samordna opptak og Opptaks-</a:t>
                      </a:r>
                      <a:br>
                        <a:rPr lang="nn-NO" sz="140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nn-NO" sz="1400">
                          <a:latin typeface="Times New Roman"/>
                          <a:ea typeface="Calibri"/>
                          <a:cs typeface="Times New Roman"/>
                        </a:rPr>
                        <a:t>programmet</a:t>
                      </a:r>
                      <a:endParaRPr lang="nb-NO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latin typeface="Times New Roman"/>
                          <a:ea typeface="Calibri"/>
                          <a:cs typeface="Times New Roman"/>
                        </a:rPr>
                        <a:t>Universitets- og høgskoleloven</a:t>
                      </a:r>
                      <a:endParaRPr lang="nb-NO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nb-NO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3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  <a:t>Statens lånekasse for utdanning og</a:t>
                      </a:r>
                      <a:b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  <a:t>LIS/Modulis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  <a:t>Utdannings-</a:t>
                      </a:r>
                      <a:b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  <a:t>støtteloven</a:t>
                      </a:r>
                      <a:b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  <a:t>med forskrift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nb-NO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  <a:t>Statens pensjonskasse og PUMA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  <a:t>Lov om Statens</a:t>
                      </a:r>
                      <a:b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  <a:t>pensjonskasse mv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nb-NO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  <a:t>Utlendingsdirektoratet (UDI) og DUF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  <a:t>Utlendingsloven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nb-NO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3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>
                          <a:latin typeface="Times New Roman"/>
                          <a:ea typeface="Calibri"/>
                          <a:cs typeface="Times New Roman"/>
                        </a:rPr>
                        <a:t>Skatteetaten og Sentralt </a:t>
                      </a:r>
                      <a:r>
                        <a:rPr lang="nb-NO" sz="1400" dirty="0" smtClean="0">
                          <a:latin typeface="Times New Roman"/>
                          <a:ea typeface="Calibri"/>
                          <a:cs typeface="Times New Roman"/>
                        </a:rPr>
                        <a:t>stormaskinmiljø </a:t>
                      </a:r>
                      <a:r>
                        <a:rPr lang="nb-NO" sz="1400" dirty="0">
                          <a:latin typeface="Times New Roman"/>
                          <a:ea typeface="Calibri"/>
                          <a:cs typeface="Times New Roman"/>
                        </a:rPr>
                        <a:t>og SL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  <a:t>Skatteloven mv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  <a:t>Ligningsloven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  <a:t>Tollvesenet og TVINN, AFS og NCTS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>
                          <a:latin typeface="Times New Roman"/>
                          <a:ea typeface="Calibri"/>
                          <a:cs typeface="Times New Roman"/>
                        </a:rPr>
                        <a:t>Tolloven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400" dirty="0" smtClean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endParaRPr lang="nb-NO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b-NO" sz="1000" dirty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357158" y="142852"/>
            <a:ext cx="871277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Hovedtrekk ved den rettslige reguleringen av utvalgte systemer</a:t>
            </a:r>
            <a:endParaRPr lang="nb-NO" sz="2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Eksempler på etater og systemer (I)</a:t>
            </a:r>
            <a:endParaRPr lang="nb-NO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b-NO" sz="1500" b="1" dirty="0"/>
              <a:t>Fjellinjen AS og CS Norge</a:t>
            </a:r>
          </a:p>
          <a:p>
            <a:r>
              <a:rPr lang="nb-NO" sz="1500" dirty="0"/>
              <a:t>Drifter og vedlikeholder 29 helautomatiske bomstasjoner i Oslo og i </a:t>
            </a:r>
            <a:r>
              <a:rPr lang="nb-NO" sz="1500" dirty="0" smtClean="0"/>
              <a:t>Bærum</a:t>
            </a:r>
            <a:endParaRPr lang="nb-NO" sz="1500" dirty="0"/>
          </a:p>
          <a:p>
            <a:r>
              <a:rPr lang="nb-NO" sz="1500" dirty="0"/>
              <a:t>Har 620 000 avtalekunder og registrerer over 115 millioner passeringer i </a:t>
            </a:r>
            <a:r>
              <a:rPr lang="nb-NO" sz="1500" dirty="0" smtClean="0"/>
              <a:t>året</a:t>
            </a:r>
            <a:endParaRPr lang="nb-NO" sz="1500" dirty="0"/>
          </a:p>
          <a:p>
            <a:pPr>
              <a:buNone/>
            </a:pPr>
            <a:r>
              <a:rPr lang="nb-NO" sz="1500" u="sng" dirty="0" smtClean="0"/>
              <a:t>CS Norge</a:t>
            </a:r>
          </a:p>
          <a:p>
            <a:r>
              <a:rPr lang="nb-NO" sz="1500" dirty="0" smtClean="0"/>
              <a:t>Er </a:t>
            </a:r>
            <a:r>
              <a:rPr lang="nb-NO" sz="1500" dirty="0"/>
              <a:t>sentralsystemet for bompengeinnkreving</a:t>
            </a:r>
          </a:p>
          <a:p>
            <a:r>
              <a:rPr lang="nb-NO" sz="1500" dirty="0"/>
              <a:t>Benyttes i alle </a:t>
            </a:r>
            <a:r>
              <a:rPr lang="nb-NO" sz="1500" dirty="0" err="1"/>
              <a:t>AutoPASS</a:t>
            </a:r>
            <a:r>
              <a:rPr lang="nb-NO" sz="1500" dirty="0"/>
              <a:t> </a:t>
            </a:r>
            <a:r>
              <a:rPr lang="nb-NO" sz="1500" dirty="0" smtClean="0"/>
              <a:t>bomstasjoner</a:t>
            </a:r>
          </a:p>
          <a:p>
            <a:endParaRPr lang="nb-NO" sz="1500" dirty="0"/>
          </a:p>
          <a:p>
            <a:pPr>
              <a:buNone/>
            </a:pPr>
            <a:r>
              <a:rPr lang="nb-NO" sz="1500" b="1" dirty="0"/>
              <a:t>Husbanken og Bostøttesystemet</a:t>
            </a:r>
          </a:p>
          <a:p>
            <a:r>
              <a:rPr lang="nb-NO" sz="1500" dirty="0"/>
              <a:t>Et sentralt organ for boligpolitikken </a:t>
            </a:r>
          </a:p>
          <a:p>
            <a:r>
              <a:rPr lang="nb-NO" sz="1500" dirty="0"/>
              <a:t>I 2011 var det 155 500 husstander som mottok bostøtte fra Husbanken</a:t>
            </a:r>
          </a:p>
          <a:p>
            <a:pPr>
              <a:buNone/>
            </a:pPr>
            <a:r>
              <a:rPr lang="nb-NO" sz="1500" u="sng" dirty="0" smtClean="0"/>
              <a:t>Bostøttesystemet</a:t>
            </a:r>
          </a:p>
          <a:p>
            <a:r>
              <a:rPr lang="nb-NO" sz="1500" dirty="0" smtClean="0"/>
              <a:t>Var tidlig </a:t>
            </a:r>
            <a:r>
              <a:rPr lang="nb-NO" sz="1500" dirty="0"/>
              <a:t>ute med automatisk saksbehandling </a:t>
            </a:r>
            <a:r>
              <a:rPr lang="nb-NO" sz="1500" dirty="0" smtClean="0"/>
              <a:t>(Bostøttesystemet opprettet </a:t>
            </a:r>
            <a:r>
              <a:rPr lang="nb-NO" sz="1500" dirty="0"/>
              <a:t>i </a:t>
            </a:r>
            <a:r>
              <a:rPr lang="nb-NO" sz="1500" dirty="0" smtClean="0"/>
              <a:t>1972)</a:t>
            </a:r>
            <a:endParaRPr lang="nb-NO" sz="1500" dirty="0"/>
          </a:p>
          <a:p>
            <a:r>
              <a:rPr lang="nb-NO" sz="1500" dirty="0"/>
              <a:t>Husbanken forvalter Bostøttesystemet og landets kommuner foretar all </a:t>
            </a:r>
            <a:r>
              <a:rPr lang="nb-NO" sz="1500" dirty="0" smtClean="0"/>
              <a:t>saksbehandling</a:t>
            </a:r>
            <a:endParaRPr lang="nb-NO" sz="1500" dirty="0"/>
          </a:p>
          <a:p>
            <a:endParaRPr lang="nb-NO" sz="1500" dirty="0" smtClean="0"/>
          </a:p>
          <a:p>
            <a:pPr>
              <a:buNone/>
            </a:pPr>
            <a:r>
              <a:rPr lang="nn-NO" sz="1500" b="1" dirty="0"/>
              <a:t>Samordna opptak og Opptaksprogrammet</a:t>
            </a:r>
            <a:endParaRPr lang="nb-NO" sz="1500" b="1" dirty="0"/>
          </a:p>
          <a:p>
            <a:r>
              <a:rPr lang="nn-NO" sz="1500" dirty="0" err="1" smtClean="0"/>
              <a:t>Opprettet</a:t>
            </a:r>
            <a:r>
              <a:rPr lang="nn-NO" sz="1500" dirty="0" smtClean="0"/>
              <a:t> </a:t>
            </a:r>
            <a:r>
              <a:rPr lang="nn-NO" sz="1500" dirty="0"/>
              <a:t>av Kunnskapsdepartementet i 1994 </a:t>
            </a:r>
            <a:endParaRPr lang="nb-NO" sz="1500" dirty="0"/>
          </a:p>
          <a:p>
            <a:r>
              <a:rPr lang="nn-NO" sz="1500" dirty="0"/>
              <a:t>K</a:t>
            </a:r>
            <a:r>
              <a:rPr lang="nn-NO" sz="1500" dirty="0" smtClean="0"/>
              <a:t>oordineringsorgan </a:t>
            </a:r>
            <a:r>
              <a:rPr lang="nn-NO" sz="1500" dirty="0"/>
              <a:t>for opptak til </a:t>
            </a:r>
            <a:r>
              <a:rPr lang="nn-NO" sz="1500" dirty="0" err="1"/>
              <a:t>grunnutdannelser</a:t>
            </a:r>
            <a:r>
              <a:rPr lang="nn-NO" sz="1500" dirty="0"/>
              <a:t> ved universitet, </a:t>
            </a:r>
            <a:r>
              <a:rPr lang="nn-NO" sz="1500" dirty="0" err="1"/>
              <a:t>vitenskapelige</a:t>
            </a:r>
            <a:r>
              <a:rPr lang="nn-NO" sz="1500" dirty="0"/>
              <a:t> </a:t>
            </a:r>
            <a:r>
              <a:rPr lang="nn-NO" sz="1500" dirty="0" err="1"/>
              <a:t>høyskoler</a:t>
            </a:r>
            <a:r>
              <a:rPr lang="nn-NO" sz="1500" dirty="0"/>
              <a:t> </a:t>
            </a:r>
            <a:r>
              <a:rPr lang="nn-NO" sz="1500" dirty="0" err="1" smtClean="0"/>
              <a:t>mv</a:t>
            </a:r>
            <a:endParaRPr lang="nb-NO" sz="1500" dirty="0"/>
          </a:p>
          <a:p>
            <a:pPr>
              <a:buNone/>
            </a:pPr>
            <a:r>
              <a:rPr lang="nb-NO" sz="1500" u="sng" dirty="0" smtClean="0"/>
              <a:t>Opptaksprogrammet</a:t>
            </a:r>
          </a:p>
          <a:p>
            <a:r>
              <a:rPr lang="nb-NO" sz="1500" dirty="0" smtClean="0"/>
              <a:t>Registrerer søknader, kjører </a:t>
            </a:r>
            <a:r>
              <a:rPr lang="nb-NO" sz="1500" dirty="0"/>
              <a:t>og sender svar til søkerne</a:t>
            </a:r>
            <a:r>
              <a:rPr lang="nb-NO" sz="1500" dirty="0" smtClean="0"/>
              <a:t>.</a:t>
            </a:r>
            <a:endParaRPr lang="nb-NO" sz="1500" dirty="0"/>
          </a:p>
          <a:p>
            <a:endParaRPr lang="nb-NO" sz="1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Eksempler på etater og systemer (II)</a:t>
            </a:r>
            <a:endParaRPr lang="nb-NO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b-NO" sz="1600" b="1" dirty="0"/>
              <a:t>Arbeids- og velferdsdirektoratet (NAV) og Arena, </a:t>
            </a:r>
            <a:r>
              <a:rPr lang="nb-NO" sz="1600" b="1" dirty="0" err="1"/>
              <a:t>Bisys</a:t>
            </a:r>
            <a:r>
              <a:rPr lang="nb-NO" sz="1600" b="1" dirty="0"/>
              <a:t>, Infotrygd og </a:t>
            </a:r>
            <a:r>
              <a:rPr lang="nb-NO" sz="1600" b="1" dirty="0" err="1"/>
              <a:t>Pesys</a:t>
            </a:r>
            <a:endParaRPr lang="nb-NO" sz="1600" b="1" dirty="0"/>
          </a:p>
          <a:p>
            <a:r>
              <a:rPr lang="nb-NO" sz="1600" dirty="0"/>
              <a:t>NAV ble etablert i 2006 etter en sammenslåing av </a:t>
            </a:r>
            <a:r>
              <a:rPr lang="nb-NO" sz="1600" dirty="0" err="1"/>
              <a:t>Aetat</a:t>
            </a:r>
            <a:r>
              <a:rPr lang="nb-NO" sz="1600" dirty="0"/>
              <a:t>, trygdeetaten og sosialetaten i kommunene. En tredjedel av statsbudsjettet forvaltes av NAV</a:t>
            </a:r>
          </a:p>
          <a:p>
            <a:r>
              <a:rPr lang="nb-NO" sz="1600" dirty="0"/>
              <a:t>25 % av alle innbyggerne i Norge mottar regelmessige utbetalinger fra NAV</a:t>
            </a:r>
          </a:p>
          <a:p>
            <a:pPr>
              <a:buNone/>
            </a:pPr>
            <a:r>
              <a:rPr lang="nb-NO" sz="1600" u="sng" dirty="0" smtClean="0"/>
              <a:t>Arena</a:t>
            </a:r>
            <a:endParaRPr lang="nb-NO" sz="1600" u="sng" dirty="0"/>
          </a:p>
          <a:p>
            <a:r>
              <a:rPr lang="nb-NO" sz="1600" dirty="0"/>
              <a:t>Et oppfølgingsverktøy som brukes blant annet i forbindelse med søknader om arbeidsavklaringspenger og søknadsbehandling, utbetaling og oppfølging av den enkelte klient.</a:t>
            </a:r>
          </a:p>
          <a:p>
            <a:pPr>
              <a:buNone/>
            </a:pPr>
            <a:r>
              <a:rPr lang="nb-NO" sz="1600" u="sng" dirty="0" err="1" smtClean="0"/>
              <a:t>Bisys</a:t>
            </a:r>
            <a:endParaRPr lang="nb-NO" sz="1600" u="sng" dirty="0"/>
          </a:p>
          <a:p>
            <a:r>
              <a:rPr lang="nb-NO" sz="1600" dirty="0"/>
              <a:t>Er saksbehandlingssystemet for bidragssaker. Systemet kommuniserer direkte med de systemene NAV Innkreving benytter for innkreving og regnskapsføring av underholdningsbidrag, og med de systemene som benyttes for utbetaling av bidrag. </a:t>
            </a:r>
          </a:p>
          <a:p>
            <a:pPr>
              <a:buNone/>
            </a:pPr>
            <a:r>
              <a:rPr lang="nb-NO" sz="1600" u="sng" dirty="0"/>
              <a:t>Infotrygd</a:t>
            </a:r>
          </a:p>
          <a:p>
            <a:r>
              <a:rPr lang="nb-NO" sz="1600" dirty="0"/>
              <a:t>Infotrygd er saksbehandlersystemet som gir støtte i vedtak og utbetalingsprosess for de fleste av saksområdene til tidligere trygdeetaten. Systemet har grensesnitt mot de fleste av </a:t>
            </a:r>
            <a:r>
              <a:rPr lang="nb-NO" sz="1600" dirty="0" err="1"/>
              <a:t>NAVs</a:t>
            </a:r>
            <a:r>
              <a:rPr lang="nb-NO" sz="1600" dirty="0"/>
              <a:t> systemer. </a:t>
            </a:r>
          </a:p>
          <a:p>
            <a:pPr>
              <a:buNone/>
            </a:pPr>
            <a:r>
              <a:rPr lang="nb-NO" sz="1600" u="sng" dirty="0" err="1" smtClean="0"/>
              <a:t>Pesys</a:t>
            </a:r>
            <a:endParaRPr lang="nb-NO" sz="1600" u="sng" dirty="0"/>
          </a:p>
          <a:p>
            <a:r>
              <a:rPr lang="nb-NO" sz="1600" dirty="0" smtClean="0"/>
              <a:t>Brukes </a:t>
            </a:r>
            <a:r>
              <a:rPr lang="nb-NO" sz="1600" dirty="0"/>
              <a:t>til å opprette, fordele og utføre </a:t>
            </a:r>
            <a:r>
              <a:rPr lang="nb-NO" sz="1600" dirty="0" smtClean="0"/>
              <a:t>oppgaver på pensjonsområdet. Inneholder opplysninger </a:t>
            </a:r>
            <a:r>
              <a:rPr lang="nb-NO" sz="1600" dirty="0"/>
              <a:t>om tjenestemottaker og </a:t>
            </a:r>
            <a:r>
              <a:rPr lang="nb-NO" sz="1600" dirty="0" smtClean="0"/>
              <a:t>pensjonsoversikt Fatter vedtak </a:t>
            </a:r>
            <a:r>
              <a:rPr lang="nb-NO" sz="1600" dirty="0"/>
              <a:t>på </a:t>
            </a:r>
            <a:r>
              <a:rPr lang="nb-NO" sz="1600" dirty="0" smtClean="0"/>
              <a:t>langtidsytelser</a:t>
            </a:r>
          </a:p>
          <a:p>
            <a:r>
              <a:rPr lang="nb-NO" sz="1600" dirty="0" smtClean="0"/>
              <a:t>Inneholder </a:t>
            </a:r>
            <a:r>
              <a:rPr lang="nb-NO" sz="1600" dirty="0"/>
              <a:t>beregningssystem på alle </a:t>
            </a:r>
            <a:r>
              <a:rPr lang="nb-NO" sz="1600" dirty="0" smtClean="0"/>
              <a:t>pensjonsytelsene</a:t>
            </a:r>
            <a:endParaRPr lang="nb-NO" sz="1600" dirty="0"/>
          </a:p>
          <a:p>
            <a:endParaRPr lang="nb-NO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Eksempler på etater og systemer (III)</a:t>
            </a:r>
            <a:endParaRPr lang="nb-NO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b-NO" sz="1600" b="1" dirty="0"/>
              <a:t>Statens lånekasse for utdanning og </a:t>
            </a:r>
            <a:r>
              <a:rPr lang="nb-NO" sz="1600" b="1" dirty="0" err="1"/>
              <a:t>LIS/Modulis</a:t>
            </a:r>
            <a:endParaRPr lang="nb-NO" sz="1600" b="1" dirty="0"/>
          </a:p>
          <a:p>
            <a:r>
              <a:rPr lang="nb-NO" sz="1600" dirty="0"/>
              <a:t>Tildeler stipend og lån mv til studenter og elever i Norge, samt norske studenter i utlandet.</a:t>
            </a:r>
          </a:p>
          <a:p>
            <a:pPr>
              <a:buNone/>
            </a:pPr>
            <a:r>
              <a:rPr lang="nb-NO" sz="1600" u="sng" dirty="0" smtClean="0"/>
              <a:t>LIS </a:t>
            </a:r>
          </a:p>
          <a:p>
            <a:r>
              <a:rPr lang="nb-NO" sz="1600" dirty="0" smtClean="0"/>
              <a:t>Er </a:t>
            </a:r>
            <a:r>
              <a:rPr lang="nb-NO" sz="1600" dirty="0"/>
              <a:t>Lånekassens informasjons- og saksbehandlingssystem som ble tatt i bruk i 1985</a:t>
            </a:r>
            <a:r>
              <a:rPr lang="nb-NO" sz="1600" dirty="0" smtClean="0"/>
              <a:t>.</a:t>
            </a:r>
            <a:endParaRPr lang="nb-NO" sz="1600" dirty="0"/>
          </a:p>
          <a:p>
            <a:r>
              <a:rPr lang="nb-NO" sz="1600" dirty="0"/>
              <a:t>Blir gradvis erstattet av det nye systemet </a:t>
            </a:r>
            <a:r>
              <a:rPr lang="nb-NO" sz="1600" dirty="0" err="1"/>
              <a:t>Modulis</a:t>
            </a:r>
            <a:r>
              <a:rPr lang="nb-NO" sz="1600" dirty="0"/>
              <a:t> som skal være ferdig i </a:t>
            </a:r>
            <a:r>
              <a:rPr lang="nb-NO" sz="1600" dirty="0" smtClean="0"/>
              <a:t>2014</a:t>
            </a:r>
          </a:p>
          <a:p>
            <a:pPr>
              <a:buNone/>
            </a:pPr>
            <a:endParaRPr lang="nb-NO" sz="1600" dirty="0"/>
          </a:p>
          <a:p>
            <a:pPr>
              <a:buNone/>
            </a:pPr>
            <a:r>
              <a:rPr lang="nb-NO" sz="1600" b="1" dirty="0"/>
              <a:t>Statens pensjonskasse og PUMA</a:t>
            </a:r>
          </a:p>
          <a:p>
            <a:r>
              <a:rPr lang="nb-NO" sz="1600" dirty="0"/>
              <a:t>Eies av Arbeidsdepartementet og er Norges største leverandør av offentlig tjenestepensjon. Pensjonskassen tilbyr også boliglån og forsikringsordninger til sine medlemmer.</a:t>
            </a:r>
          </a:p>
          <a:p>
            <a:r>
              <a:rPr lang="nb-NO" sz="1600" dirty="0"/>
              <a:t>Alle ansatte i stat og kommune har obligatorisk medlemskap i statens pensjonskasse</a:t>
            </a:r>
          </a:p>
          <a:p>
            <a:r>
              <a:rPr lang="nb-NO" sz="1600" dirty="0"/>
              <a:t>Har nærmere 1 million medlemmer fordelt på 1600 virksomheter. </a:t>
            </a:r>
          </a:p>
          <a:p>
            <a:pPr>
              <a:buNone/>
            </a:pPr>
            <a:r>
              <a:rPr lang="nb-NO" sz="1600" u="sng" dirty="0" smtClean="0"/>
              <a:t>Puma</a:t>
            </a:r>
          </a:p>
          <a:p>
            <a:r>
              <a:rPr lang="nb-NO" sz="1600" dirty="0" smtClean="0"/>
              <a:t>Holder </a:t>
            </a:r>
            <a:r>
              <a:rPr lang="nb-NO" sz="1600" dirty="0"/>
              <a:t>styr på medlemmer og medlemskap, og treffer bl.a. automatiske vedtak om pensjonsgrunnlag, vedtak om gjenlevende barn har rett til barnepensjon, og vedtak om uførepensjon, alderspensjon, AFP + en rekke spesielle pensjonsordninger</a:t>
            </a:r>
          </a:p>
          <a:p>
            <a:endParaRPr lang="nb-NO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Eksempler på etater og systemer (IV)</a:t>
            </a:r>
            <a:endParaRPr lang="nb-NO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b-NO" sz="1500" b="1" dirty="0"/>
              <a:t>Skatteetaten og Sentralt stormaskinmiljø og SL</a:t>
            </a:r>
          </a:p>
          <a:p>
            <a:r>
              <a:rPr lang="nb-NO" sz="1500" dirty="0"/>
              <a:t>Har ansvaret for at skatter og avgifter blir fastsatt og innbetalt på en riktig måte og hovedansvar for Folkeregisteret </a:t>
            </a:r>
          </a:p>
          <a:p>
            <a:r>
              <a:rPr lang="nb-NO" sz="1500" dirty="0"/>
              <a:t>Arbeider med fastsettelse, innkreving, kontroll, skattekrim og veiledning</a:t>
            </a:r>
          </a:p>
          <a:p>
            <a:pPr>
              <a:buNone/>
            </a:pPr>
            <a:r>
              <a:rPr lang="nb-NO" sz="1500" u="sng" dirty="0" smtClean="0"/>
              <a:t>Sentralt stormaskinmiljø og SL</a:t>
            </a:r>
            <a:endParaRPr lang="nb-NO" sz="1500" u="sng" dirty="0"/>
          </a:p>
          <a:p>
            <a:r>
              <a:rPr lang="nb-NO" sz="1500" dirty="0" smtClean="0"/>
              <a:t>Etatens arbeid </a:t>
            </a:r>
            <a:r>
              <a:rPr lang="nb-NO" sz="1500" dirty="0"/>
              <a:t>utføres ved hjelp av Sentralt stormaskinmiljø (40 systemer) og System for ligning (SL)</a:t>
            </a:r>
          </a:p>
          <a:p>
            <a:pPr>
              <a:buNone/>
            </a:pPr>
            <a:endParaRPr lang="nb-NO" sz="1500" dirty="0"/>
          </a:p>
          <a:p>
            <a:pPr>
              <a:buNone/>
            </a:pPr>
            <a:r>
              <a:rPr lang="nb-NO" sz="1500" b="1" dirty="0"/>
              <a:t>Tollvesenet og TVINN, AFS og NCTS</a:t>
            </a:r>
          </a:p>
          <a:p>
            <a:r>
              <a:rPr lang="nb-NO" sz="1500" dirty="0"/>
              <a:t>Skal hindre ulovlig inn- og utførsel av varer og sørge for riktig deklarering, fastsettelse og rettidig innbetaling av toll og avgifter. </a:t>
            </a:r>
          </a:p>
          <a:p>
            <a:pPr>
              <a:buNone/>
            </a:pPr>
            <a:r>
              <a:rPr lang="nb-NO" sz="1500" u="sng" dirty="0" smtClean="0"/>
              <a:t>Tvinn</a:t>
            </a:r>
            <a:endParaRPr lang="nb-NO" sz="1500" u="sng" dirty="0"/>
          </a:p>
          <a:p>
            <a:r>
              <a:rPr lang="nb-NO" sz="1500" dirty="0"/>
              <a:t>Tvinn (</a:t>
            </a:r>
            <a:r>
              <a:rPr lang="nb-NO" sz="1500" dirty="0" err="1"/>
              <a:t>Tollvesnets</a:t>
            </a:r>
            <a:r>
              <a:rPr lang="nb-NO" sz="1500" dirty="0"/>
              <a:t> Informasjonssystem med Næringslivet) er et elektronisk system for utveksling av tolldeklarasjoner mellom næringslivet og </a:t>
            </a:r>
            <a:r>
              <a:rPr lang="nb-NO" sz="1500" dirty="0" err="1"/>
              <a:t>Tollvesnet</a:t>
            </a:r>
            <a:r>
              <a:rPr lang="nb-NO" sz="1500" dirty="0"/>
              <a:t>. </a:t>
            </a:r>
          </a:p>
          <a:p>
            <a:pPr>
              <a:buNone/>
            </a:pPr>
            <a:r>
              <a:rPr lang="nb-NO" sz="1500" u="sng" dirty="0" smtClean="0"/>
              <a:t>AFS</a:t>
            </a:r>
            <a:endParaRPr lang="nb-NO" sz="1500" u="sng" dirty="0"/>
          </a:p>
          <a:p>
            <a:r>
              <a:rPr lang="nb-NO" sz="1500" dirty="0"/>
              <a:t>System som inneholder grunnlagsdata for </a:t>
            </a:r>
            <a:r>
              <a:rPr lang="nb-NO" sz="1500" dirty="0" err="1"/>
              <a:t>fastesettelse/beregning</a:t>
            </a:r>
            <a:r>
              <a:rPr lang="nb-NO" sz="1500" dirty="0"/>
              <a:t> av de avgiftene som tollvesenet til enhver tid forvalter</a:t>
            </a:r>
          </a:p>
          <a:p>
            <a:pPr>
              <a:buNone/>
            </a:pPr>
            <a:r>
              <a:rPr lang="nb-NO" sz="1500" u="sng" dirty="0" smtClean="0"/>
              <a:t>NCTS/TET</a:t>
            </a:r>
            <a:endParaRPr lang="nb-NO" sz="1500" u="sng" dirty="0"/>
          </a:p>
          <a:p>
            <a:r>
              <a:rPr lang="nb-NO" sz="1500" dirty="0"/>
              <a:t>NCTS (New </a:t>
            </a:r>
            <a:r>
              <a:rPr lang="nb-NO" sz="1500" dirty="0" err="1"/>
              <a:t>Computerised</a:t>
            </a:r>
            <a:r>
              <a:rPr lang="nb-NO" sz="1500" dirty="0"/>
              <a:t> </a:t>
            </a:r>
            <a:r>
              <a:rPr lang="nb-NO" sz="1500" dirty="0" err="1"/>
              <a:t>Transit</a:t>
            </a:r>
            <a:r>
              <a:rPr lang="nb-NO" sz="1500" dirty="0"/>
              <a:t> System) er et europeisk elektronisk system for utveksling av transitteringsinformasjon mellom næringslivet og </a:t>
            </a:r>
            <a:r>
              <a:rPr lang="nb-NO" sz="1500" dirty="0" smtClean="0"/>
              <a:t>europeiske tollmyndigheter</a:t>
            </a:r>
            <a:endParaRPr lang="nb-NO" sz="1500" dirty="0"/>
          </a:p>
          <a:p>
            <a:r>
              <a:rPr lang="nb-NO" sz="1500" dirty="0"/>
              <a:t>TET (Tollvesenets Elektroniske Transitteringssystem) er Norges </a:t>
            </a:r>
            <a:r>
              <a:rPr lang="nb-NO" sz="1500" dirty="0" err="1"/>
              <a:t>transitteringssysstem</a:t>
            </a:r>
            <a:r>
              <a:rPr lang="nb-NO" sz="1500" dirty="0"/>
              <a:t> tilknyttet NCTS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Ulike typer operasjoner som kan inngå i automatiserte prosesser</a:t>
            </a:r>
            <a:endParaRPr kumimoji="0" lang="nb-NO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lassholder for innhold 2"/>
          <p:cNvSpPr txBox="1">
            <a:spLocks/>
          </p:cNvSpPr>
          <p:nvPr/>
        </p:nvSpPr>
        <p:spPr>
          <a:xfrm>
            <a:off x="457200" y="1600200"/>
            <a:ext cx="8329642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b-NO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Hovedeksempler på typer automatiske operasjoner: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b-NO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Maskinell registrering av disposisjoner, hendelser, tilstander mv.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b-NO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[Mye registrering må skje manuelt]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b-NO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Søk og gjenfinning av data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b-NO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Utveksling av data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b-NO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Logiske operasjoner på data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b-NO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Aritmetiske operasjoner på data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b-NO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Spørsmålet er i hvilken grad offentlig myndighetsutøvelse kan forstås som kombinasjoner av slike operasjoner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b-NO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Mange av de prosessene det gis anvisning på i lover og forskrifter kan utføres automatisk ved hjelp slike operasjoner som oppregnet ovenfor</a:t>
            </a:r>
            <a:endParaRPr kumimoji="0" lang="nb-NO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uppe 3"/>
          <p:cNvGrpSpPr/>
          <p:nvPr/>
        </p:nvGrpSpPr>
        <p:grpSpPr>
          <a:xfrm>
            <a:off x="5000628" y="2214554"/>
            <a:ext cx="3658203" cy="869399"/>
            <a:chOff x="5000628" y="2214554"/>
            <a:chExt cx="3658203" cy="869399"/>
          </a:xfrm>
        </p:grpSpPr>
        <p:grpSp>
          <p:nvGrpSpPr>
            <p:cNvPr id="5" name="Gruppe 7"/>
            <p:cNvGrpSpPr/>
            <p:nvPr/>
          </p:nvGrpSpPr>
          <p:grpSpPr>
            <a:xfrm>
              <a:off x="5000628" y="2214554"/>
              <a:ext cx="1088135" cy="726522"/>
              <a:chOff x="5000628" y="2214554"/>
              <a:chExt cx="1088135" cy="726522"/>
            </a:xfrm>
          </p:grpSpPr>
          <p:sp>
            <p:nvSpPr>
              <p:cNvPr id="12" name="TekstSylinder 11"/>
              <p:cNvSpPr txBox="1"/>
              <p:nvPr/>
            </p:nvSpPr>
            <p:spPr>
              <a:xfrm>
                <a:off x="5143504" y="2571744"/>
                <a:ext cx="9452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 smtClean="0">
                    <a:solidFill>
                      <a:srgbClr val="C00000"/>
                    </a:solidFill>
                  </a:rPr>
                  <a:t>Betaling</a:t>
                </a:r>
                <a:endParaRPr lang="nb-NO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3" name="Rett linje 5"/>
              <p:cNvCxnSpPr/>
              <p:nvPr/>
            </p:nvCxnSpPr>
            <p:spPr>
              <a:xfrm rot="16200000" flipV="1">
                <a:off x="4893471" y="2321711"/>
                <a:ext cx="428628" cy="214314"/>
              </a:xfrm>
              <a:prstGeom prst="line">
                <a:avLst/>
              </a:prstGeom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uppe 8"/>
            <p:cNvGrpSpPr/>
            <p:nvPr/>
          </p:nvGrpSpPr>
          <p:grpSpPr>
            <a:xfrm>
              <a:off x="5786446" y="2214554"/>
              <a:ext cx="1734329" cy="512208"/>
              <a:chOff x="5072066" y="2428868"/>
              <a:chExt cx="1734329" cy="512208"/>
            </a:xfrm>
          </p:grpSpPr>
          <p:sp>
            <p:nvSpPr>
              <p:cNvPr id="10" name="TekstSylinder 9"/>
              <p:cNvSpPr txBox="1"/>
              <p:nvPr/>
            </p:nvSpPr>
            <p:spPr>
              <a:xfrm>
                <a:off x="5143504" y="2571744"/>
                <a:ext cx="16628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 smtClean="0">
                    <a:solidFill>
                      <a:srgbClr val="C00000"/>
                    </a:solidFill>
                  </a:rPr>
                  <a:t>Kjører fra A til B</a:t>
                </a:r>
                <a:endParaRPr lang="nb-NO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1" name="Rett linje 10"/>
              <p:cNvCxnSpPr/>
              <p:nvPr/>
            </p:nvCxnSpPr>
            <p:spPr>
              <a:xfrm rot="16200000" flipV="1">
                <a:off x="5036347" y="2464587"/>
                <a:ext cx="214314" cy="142876"/>
              </a:xfrm>
              <a:prstGeom prst="line">
                <a:avLst/>
              </a:prstGeom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uppe 12"/>
            <p:cNvGrpSpPr/>
            <p:nvPr/>
          </p:nvGrpSpPr>
          <p:grpSpPr>
            <a:xfrm>
              <a:off x="7429520" y="2214556"/>
              <a:ext cx="1229311" cy="869393"/>
              <a:chOff x="4929190" y="2214554"/>
              <a:chExt cx="1229311" cy="631549"/>
            </a:xfrm>
          </p:grpSpPr>
          <p:sp>
            <p:nvSpPr>
              <p:cNvPr id="8" name="TekstSylinder 7"/>
              <p:cNvSpPr txBox="1"/>
              <p:nvPr/>
            </p:nvSpPr>
            <p:spPr>
              <a:xfrm>
                <a:off x="4929190" y="2577811"/>
                <a:ext cx="1229311" cy="2682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 smtClean="0">
                    <a:solidFill>
                      <a:srgbClr val="C00000"/>
                    </a:solidFill>
                  </a:rPr>
                  <a:t>Jf. biometri</a:t>
                </a:r>
                <a:endParaRPr lang="nb-NO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9" name="Rett linje 8"/>
              <p:cNvCxnSpPr/>
              <p:nvPr/>
            </p:nvCxnSpPr>
            <p:spPr>
              <a:xfrm rot="16200000" flipV="1">
                <a:off x="4893471" y="2321711"/>
                <a:ext cx="428628" cy="214314"/>
              </a:xfrm>
              <a:prstGeom prst="line">
                <a:avLst/>
              </a:prstGeom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32227" t="64453" r="34960" b="15039"/>
          <a:stretch>
            <a:fillRect/>
          </a:stretch>
        </p:blipFill>
        <p:spPr bwMode="auto">
          <a:xfrm>
            <a:off x="785786" y="964390"/>
            <a:ext cx="7643864" cy="3821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32226" t="35889" r="34961" b="43603"/>
          <a:stretch>
            <a:fillRect/>
          </a:stretch>
        </p:blipFill>
        <p:spPr bwMode="auto">
          <a:xfrm>
            <a:off x="571472" y="1500174"/>
            <a:ext cx="7786742" cy="3893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Automatiseringsgrad i Lånekassen</a:t>
            </a:r>
            <a:endParaRPr lang="nb-NO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Lånekassen har i dag 59 forskjellige sakstyper</a:t>
            </a:r>
          </a:p>
          <a:p>
            <a:pPr lvl="1"/>
            <a:r>
              <a:rPr lang="nb-NO" sz="2400" dirty="0" smtClean="0"/>
              <a:t>Manuelle				  2 sakstyper</a:t>
            </a:r>
          </a:p>
          <a:p>
            <a:pPr marL="722313" lvl="1" indent="0">
              <a:buNone/>
            </a:pPr>
            <a:r>
              <a:rPr lang="nb-NO" sz="1500" dirty="0" smtClean="0"/>
              <a:t>Klagesaker og tildeling av startstipend</a:t>
            </a:r>
          </a:p>
          <a:p>
            <a:pPr lvl="1"/>
            <a:r>
              <a:rPr lang="nb-NO" sz="2400" dirty="0" smtClean="0"/>
              <a:t>Litt automatisering			17 sakstyper</a:t>
            </a:r>
          </a:p>
          <a:p>
            <a:pPr marL="722313" lvl="1" indent="0">
              <a:buNone/>
            </a:pPr>
            <a:r>
              <a:rPr lang="nb-NO" sz="1500" dirty="0" smtClean="0"/>
              <a:t>For eksempel ettergivelse av lån ved dødsfall og uførhet</a:t>
            </a:r>
          </a:p>
          <a:p>
            <a:pPr lvl="1"/>
            <a:r>
              <a:rPr lang="nb-NO" sz="2400" dirty="0" smtClean="0"/>
              <a:t>Delvis automatisering                 	20 sakstyper</a:t>
            </a:r>
          </a:p>
          <a:p>
            <a:pPr marL="722313" lvl="2" indent="0">
              <a:buNone/>
              <a:tabLst>
                <a:tab pos="1077913" algn="l"/>
              </a:tabLst>
            </a:pPr>
            <a:r>
              <a:rPr lang="nb-NO" sz="1500" dirty="0" smtClean="0"/>
              <a:t>For eksempel støtte til skolepenger, reisetilskudd og flyktningstipend</a:t>
            </a:r>
          </a:p>
          <a:p>
            <a:pPr lvl="1"/>
            <a:r>
              <a:rPr lang="nb-NO" sz="2400" dirty="0" smtClean="0"/>
              <a:t>Vesentlig grad automatisert		20 sakstyper</a:t>
            </a:r>
          </a:p>
          <a:p>
            <a:pPr marL="722313" lvl="2" indent="0">
              <a:buNone/>
            </a:pPr>
            <a:r>
              <a:rPr lang="nb-NO" sz="2000" dirty="0" smtClean="0"/>
              <a:t> </a:t>
            </a:r>
            <a:r>
              <a:rPr lang="nb-NO" sz="1500" dirty="0" smtClean="0"/>
              <a:t>For eksempel saker vedr. tildeling av lån og stipend til hovedgruppene av søkere, innvilgelse av fastrente, betalingsutsettelse, oppsigelse av hele gjelden</a:t>
            </a:r>
          </a:p>
          <a:p>
            <a:endParaRPr lang="nb-NO" sz="1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770</Words>
  <Application>Microsoft Office PowerPoint</Application>
  <PresentationFormat>Skjermfremvisning (4:3)</PresentationFormat>
  <Paragraphs>141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2" baseType="lpstr">
      <vt:lpstr>Office-tema</vt:lpstr>
      <vt:lpstr>Eksempler på etater, systemer og tilhørende rettslig regulering</vt:lpstr>
      <vt:lpstr>Eksempler på etater og systemer (I)</vt:lpstr>
      <vt:lpstr>Eksempler på etater og systemer (II)</vt:lpstr>
      <vt:lpstr>Eksempler på etater og systemer (III)</vt:lpstr>
      <vt:lpstr>Eksempler på etater og systemer (IV)</vt:lpstr>
      <vt:lpstr>Lysbilde 6</vt:lpstr>
      <vt:lpstr>Lysbilde 7</vt:lpstr>
      <vt:lpstr>Lysbilde 8</vt:lpstr>
      <vt:lpstr>Automatiseringsgrad i Lånekassen</vt:lpstr>
      <vt:lpstr>Lysbilde 10</vt:lpstr>
      <vt:lpstr>Lysbilde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Eksempler på etater, systemer og tilhørende rettslig regulering</dc:title>
  <dc:creator>eier</dc:creator>
  <cp:lastModifiedBy>eier</cp:lastModifiedBy>
  <cp:revision>3</cp:revision>
  <dcterms:created xsi:type="dcterms:W3CDTF">2012-10-22T18:52:16Z</dcterms:created>
  <dcterms:modified xsi:type="dcterms:W3CDTF">2012-10-22T22:15:36Z</dcterms:modified>
</cp:coreProperties>
</file>