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sldIdLst>
    <p:sldId id="256" r:id="rId3"/>
    <p:sldId id="265" r:id="rId4"/>
    <p:sldId id="266" r:id="rId5"/>
    <p:sldId id="270" r:id="rId6"/>
    <p:sldId id="259" r:id="rId7"/>
    <p:sldId id="257" r:id="rId8"/>
    <p:sldId id="261" r:id="rId9"/>
    <p:sldId id="260" r:id="rId10"/>
    <p:sldId id="262" r:id="rId11"/>
    <p:sldId id="263" r:id="rId12"/>
    <p:sldId id="268" r:id="rId13"/>
  </p:sldIdLst>
  <p:sldSz cx="9144000" cy="6858000" type="screen4x3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CC"/>
    <a:srgbClr val="0000FF"/>
    <a:srgbClr val="6600CC"/>
    <a:srgbClr val="FF6600"/>
    <a:srgbClr val="800080"/>
    <a:srgbClr val="CC3300"/>
    <a:srgbClr val="008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3" d="100"/>
          <a:sy n="113" d="100"/>
        </p:scale>
        <p:origin x="73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2E094-F6C3-483B-B1F5-AF09167C2005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0818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45F0C-20AE-4894-9DF1-9DE7F40C1CC5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348557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EDBA2-081C-46DA-9FD3-A3F2B890C151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558118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smtClean="0"/>
              <a:t>Klikk for å redigere undertittelstil i malen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701B-C98D-4E7C-BB4A-A822A09D159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881A-BF31-451A-82FC-23FF07C191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091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701B-C98D-4E7C-BB4A-A822A09D159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881A-BF31-451A-82FC-23FF07C191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457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701B-C98D-4E7C-BB4A-A822A09D159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881A-BF31-451A-82FC-23FF07C191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214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701B-C98D-4E7C-BB4A-A822A09D159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881A-BF31-451A-82FC-23FF07C191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712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701B-C98D-4E7C-BB4A-A822A09D159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881A-BF31-451A-82FC-23FF07C191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61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701B-C98D-4E7C-BB4A-A822A09D159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881A-BF31-451A-82FC-23FF07C191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730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701B-C98D-4E7C-BB4A-A822A09D159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881A-BF31-451A-82FC-23FF07C191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403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701B-C98D-4E7C-BB4A-A822A09D159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881A-BF31-451A-82FC-23FF07C191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66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84C85-EEC6-4932-94B3-1F19FAFDAB65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23277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701B-C98D-4E7C-BB4A-A822A09D159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881A-BF31-451A-82FC-23FF07C191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343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701B-C98D-4E7C-BB4A-A822A09D159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881A-BF31-451A-82FC-23FF07C191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130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701B-C98D-4E7C-BB4A-A822A09D159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881A-BF31-451A-82FC-23FF07C191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15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7318C-D5ED-4CA6-A4D9-AF1B6C254FB2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64541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57A7F-53B9-49BF-8A59-F799C84077DC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3525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EA088-BD2F-4918-BCE0-00A534C4698C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3200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8D464-536B-460D-BA11-BEA1597DE50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664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6C546-034F-4F4A-B4F1-1EAF72F8CBB2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87678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23B0-4E7C-4CD4-B459-B36B92764D92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34958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9D6BE-1CB1-4899-9F37-715922CA9211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2235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3C18951-E444-4057-B24D-0D78F44DE21C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8A31701B-C98D-4E7C-BB4A-A822A09D1596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07/11/2016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53C1881A-BF31-451A-82FC-23FF07C19123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4535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nb-NO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Automatisering av rettslige beslutninger,</a:t>
            </a:r>
            <a:br>
              <a:rPr lang="nb-NO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nb-NO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særlig enkeltvedtak</a:t>
            </a:r>
            <a:br>
              <a:rPr lang="nb-NO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nb-NO" sz="32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altLang="nb-NO" sz="1600" smtClean="0"/>
              <a:t>Dag Wiese Schartum, AFIN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72893" y="332656"/>
            <a:ext cx="7772400" cy="1143000"/>
          </a:xfrm>
        </p:spPr>
        <p:txBody>
          <a:bodyPr/>
          <a:lstStyle/>
          <a:p>
            <a:r>
              <a:rPr lang="nb-NO" altLang="nb-NO" sz="3200" smtClean="0">
                <a:solidFill>
                  <a:schemeClr val="accent2"/>
                </a:solidFill>
              </a:rPr>
              <a:t>Hva er hovedproblemene i forbindelse med transformeringen?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62125"/>
            <a:ext cx="7772400" cy="2298700"/>
          </a:xfrm>
        </p:spPr>
        <p:txBody>
          <a:bodyPr/>
          <a:lstStyle/>
          <a:p>
            <a:r>
              <a:rPr lang="nb-NO" altLang="nb-NO" sz="2400" smtClean="0"/>
              <a:t>Uriktige fortolkninger</a:t>
            </a:r>
          </a:p>
          <a:p>
            <a:r>
              <a:rPr lang="nb-NO" altLang="nb-NO" sz="2400" smtClean="0"/>
              <a:t>Tvilsomme fortolkninger</a:t>
            </a:r>
          </a:p>
          <a:p>
            <a:r>
              <a:rPr lang="nb-NO" altLang="nb-NO" sz="2400" smtClean="0"/>
              <a:t>Nye regler som kun finnes i programkoden</a:t>
            </a:r>
          </a:p>
          <a:p>
            <a:r>
              <a:rPr lang="nb-NO" altLang="nb-NO" sz="2400" smtClean="0"/>
              <a:t>Manglende rettslig dokumentasjon og legalitetskontroll, jf rettssikkerhetsprinsippet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tel 1"/>
          <p:cNvSpPr>
            <a:spLocks noGrp="1"/>
          </p:cNvSpPr>
          <p:nvPr>
            <p:ph type="title"/>
          </p:nvPr>
        </p:nvSpPr>
        <p:spPr>
          <a:xfrm>
            <a:off x="685800" y="333375"/>
            <a:ext cx="7772400" cy="1419225"/>
          </a:xfrm>
        </p:spPr>
        <p:txBody>
          <a:bodyPr/>
          <a:lstStyle/>
          <a:p>
            <a:r>
              <a:rPr lang="en-GB" altLang="nb-NO" sz="3200" smtClean="0">
                <a:solidFill>
                  <a:srgbClr val="0000CC"/>
                </a:solidFill>
              </a:rPr>
              <a:t>Noen sammenhenger </a:t>
            </a:r>
            <a:r>
              <a:rPr lang="en-GB" altLang="nb-NO" sz="3200" smtClean="0">
                <a:solidFill>
                  <a:srgbClr val="0000CC"/>
                </a:solidFill>
              </a:rPr>
              <a:t>mellom automatisert rettsanvendelse og styringsidealene vi drøfter </a:t>
            </a:r>
            <a:r>
              <a:rPr lang="en-GB" altLang="nb-NO" sz="3200" smtClean="0">
                <a:solidFill>
                  <a:srgbClr val="0000CC"/>
                </a:solidFill>
              </a:rPr>
              <a:t>i DRI1001</a:t>
            </a:r>
            <a:endParaRPr lang="en-GB" altLang="nb-NO" sz="3200" smtClean="0">
              <a:solidFill>
                <a:srgbClr val="0000CC"/>
              </a:solidFill>
            </a:endParaRPr>
          </a:p>
        </p:txBody>
      </p:sp>
      <p:sp>
        <p:nvSpPr>
          <p:cNvPr id="12291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nb-NO" sz="2400" smtClean="0">
                <a:solidFill>
                  <a:srgbClr val="0000FF"/>
                </a:solidFill>
              </a:rPr>
              <a:t>Rettssikkerhet (bl.a.):</a:t>
            </a:r>
          </a:p>
          <a:p>
            <a:pPr lvl="1"/>
            <a:r>
              <a:rPr lang="en-GB" altLang="nb-NO" sz="2000" smtClean="0">
                <a:solidFill>
                  <a:srgbClr val="0000FF"/>
                </a:solidFill>
              </a:rPr>
              <a:t>Blir rettsanvendelsen riktig?</a:t>
            </a:r>
          </a:p>
          <a:p>
            <a:pPr lvl="1"/>
            <a:r>
              <a:rPr lang="en-GB" altLang="nb-NO" sz="2000" smtClean="0">
                <a:solidFill>
                  <a:srgbClr val="0000FF"/>
                </a:solidFill>
              </a:rPr>
              <a:t>Hvordan må vi gå fram for å få rettsriktige systemer?</a:t>
            </a:r>
          </a:p>
          <a:p>
            <a:r>
              <a:rPr lang="en-GB" altLang="nb-NO" sz="2400" smtClean="0">
                <a:solidFill>
                  <a:srgbClr val="C00000"/>
                </a:solidFill>
              </a:rPr>
              <a:t>Personvern (bl.a.):</a:t>
            </a:r>
          </a:p>
          <a:p>
            <a:pPr lvl="1"/>
            <a:r>
              <a:rPr lang="en-GB" altLang="nb-NO" sz="2000" smtClean="0">
                <a:solidFill>
                  <a:srgbClr val="C00000"/>
                </a:solidFill>
              </a:rPr>
              <a:t>I hvilken grad og på hvilken måte kan vi skjønne hvilke opplysninger om oss som blir behandlet?</a:t>
            </a:r>
          </a:p>
          <a:p>
            <a:pPr lvl="1"/>
            <a:r>
              <a:rPr lang="en-GB" altLang="nb-NO" sz="2000" smtClean="0">
                <a:solidFill>
                  <a:srgbClr val="C00000"/>
                </a:solidFill>
              </a:rPr>
              <a:t>Kan selvbestemmelsesretten bli reell?</a:t>
            </a:r>
          </a:p>
          <a:p>
            <a:r>
              <a:rPr lang="en-GB" altLang="nb-NO" sz="2400" smtClean="0">
                <a:solidFill>
                  <a:srgbClr val="6600CC"/>
                </a:solidFill>
              </a:rPr>
              <a:t>Offentlighet (bl.a.):</a:t>
            </a:r>
          </a:p>
          <a:p>
            <a:pPr lvl="1"/>
            <a:r>
              <a:rPr lang="en-GB" altLang="nb-NO" sz="2000" smtClean="0">
                <a:solidFill>
                  <a:srgbClr val="6600CC"/>
                </a:solidFill>
              </a:rPr>
              <a:t>Hvordan kan vi få tilgang til kunnskap om hva systemene gjør? (jf. “svart boks”)</a:t>
            </a:r>
          </a:p>
          <a:p>
            <a:pPr lvl="1"/>
            <a:r>
              <a:rPr lang="en-GB" altLang="nb-NO" sz="2000" smtClean="0">
                <a:solidFill>
                  <a:srgbClr val="6600CC"/>
                </a:solidFill>
              </a:rPr>
              <a:t>Hvordan kan spørsmål om åpenhet bygges inn i systemløsningene?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21147" y="186433"/>
            <a:ext cx="7772400" cy="986630"/>
          </a:xfrm>
        </p:spPr>
        <p:txBody>
          <a:bodyPr/>
          <a:lstStyle/>
          <a:p>
            <a:r>
              <a:rPr lang="nb-NO" altLang="nb-NO" sz="3200" smtClean="0">
                <a:solidFill>
                  <a:schemeClr val="accent2"/>
                </a:solidFill>
              </a:rPr>
              <a:t>Automatisering av enkeltvedtak (og andre enkeltavgjørelser)</a:t>
            </a:r>
          </a:p>
        </p:txBody>
      </p:sp>
      <p:grpSp>
        <p:nvGrpSpPr>
          <p:cNvPr id="3075" name="Gruppe 1"/>
          <p:cNvGrpSpPr>
            <a:grpSpLocks/>
          </p:cNvGrpSpPr>
          <p:nvPr/>
        </p:nvGrpSpPr>
        <p:grpSpPr bwMode="auto">
          <a:xfrm>
            <a:off x="1619672" y="1412776"/>
            <a:ext cx="5486400" cy="2438400"/>
            <a:chOff x="1600200" y="990600"/>
            <a:chExt cx="5486400" cy="2438400"/>
          </a:xfrm>
        </p:grpSpPr>
        <p:grpSp>
          <p:nvGrpSpPr>
            <p:cNvPr id="3080" name="Group 56"/>
            <p:cNvGrpSpPr>
              <a:grpSpLocks/>
            </p:cNvGrpSpPr>
            <p:nvPr/>
          </p:nvGrpSpPr>
          <p:grpSpPr bwMode="auto">
            <a:xfrm>
              <a:off x="1600200" y="990600"/>
              <a:ext cx="5486400" cy="2438400"/>
              <a:chOff x="960" y="816"/>
              <a:chExt cx="3456" cy="1536"/>
            </a:xfrm>
          </p:grpSpPr>
          <p:sp>
            <p:nvSpPr>
              <p:cNvPr id="3109" name="Rectangle 34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3456" cy="15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b-NO" altLang="nb-NO" sz="2400"/>
              </a:p>
            </p:txBody>
          </p:sp>
          <p:sp>
            <p:nvSpPr>
              <p:cNvPr id="3110" name="Text Box 35"/>
              <p:cNvSpPr txBox="1">
                <a:spLocks noChangeArrowheads="1"/>
              </p:cNvSpPr>
              <p:nvPr/>
            </p:nvSpPr>
            <p:spPr bwMode="auto">
              <a:xfrm>
                <a:off x="1968" y="816"/>
                <a:ext cx="212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1600"/>
                  <a:t>Saksbehandlings-/kontorstøttesystemer</a:t>
                </a:r>
              </a:p>
            </p:txBody>
          </p:sp>
        </p:grpSp>
        <p:grpSp>
          <p:nvGrpSpPr>
            <p:cNvPr id="3081" name="Group 57"/>
            <p:cNvGrpSpPr>
              <a:grpSpLocks/>
            </p:cNvGrpSpPr>
            <p:nvPr/>
          </p:nvGrpSpPr>
          <p:grpSpPr bwMode="auto">
            <a:xfrm>
              <a:off x="2971800" y="1981200"/>
              <a:ext cx="2794000" cy="744538"/>
              <a:chOff x="1910" y="1975"/>
              <a:chExt cx="1760" cy="469"/>
            </a:xfrm>
          </p:grpSpPr>
          <p:sp>
            <p:nvSpPr>
              <p:cNvPr id="3106" name="Text Box 58"/>
              <p:cNvSpPr txBox="1">
                <a:spLocks noChangeArrowheads="1"/>
              </p:cNvSpPr>
              <p:nvPr/>
            </p:nvSpPr>
            <p:spPr bwMode="auto">
              <a:xfrm>
                <a:off x="1910" y="1975"/>
                <a:ext cx="602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1400">
                    <a:solidFill>
                      <a:schemeClr val="accent2"/>
                    </a:solidFill>
                  </a:rPr>
                  <a:t>Autentiske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1400">
                    <a:solidFill>
                      <a:schemeClr val="accent2"/>
                    </a:solidFill>
                  </a:rPr>
                  <a:t>rettskilder</a:t>
                </a:r>
                <a:endParaRPr lang="nb-NO" altLang="nb-NO" sz="16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107" name="Text Box 59"/>
              <p:cNvSpPr txBox="1">
                <a:spLocks noChangeArrowheads="1"/>
              </p:cNvSpPr>
              <p:nvPr/>
            </p:nvSpPr>
            <p:spPr bwMode="auto">
              <a:xfrm>
                <a:off x="2880" y="1984"/>
                <a:ext cx="790" cy="4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1400">
                    <a:solidFill>
                      <a:schemeClr val="accent2"/>
                    </a:solidFill>
                  </a:rPr>
                  <a:t>Rettskilder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1400">
                    <a:solidFill>
                      <a:schemeClr val="accent2"/>
                    </a:solidFill>
                  </a:rPr>
                  <a:t>transformert til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1400">
                    <a:solidFill>
                      <a:schemeClr val="accent2"/>
                    </a:solidFill>
                  </a:rPr>
                  <a:t>programkode</a:t>
                </a:r>
                <a:endParaRPr lang="nb-NO" altLang="nb-NO" sz="16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108" name="AutoShape 60"/>
              <p:cNvSpPr>
                <a:spLocks noChangeArrowheads="1"/>
              </p:cNvSpPr>
              <p:nvPr/>
            </p:nvSpPr>
            <p:spPr bwMode="auto">
              <a:xfrm>
                <a:off x="2592" y="2112"/>
                <a:ext cx="336" cy="96"/>
              </a:xfrm>
              <a:prstGeom prst="leftRightArrow">
                <a:avLst>
                  <a:gd name="adj1" fmla="val 50000"/>
                  <a:gd name="adj2" fmla="val 7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b-NO" altLang="nb-NO" sz="2400"/>
              </a:p>
            </p:txBody>
          </p:sp>
        </p:grpSp>
        <p:grpSp>
          <p:nvGrpSpPr>
            <p:cNvPr id="3082" name="Group 61"/>
            <p:cNvGrpSpPr>
              <a:grpSpLocks/>
            </p:cNvGrpSpPr>
            <p:nvPr/>
          </p:nvGrpSpPr>
          <p:grpSpPr bwMode="auto">
            <a:xfrm>
              <a:off x="2057400" y="1447800"/>
              <a:ext cx="2286000" cy="1600200"/>
              <a:chOff x="1248" y="1104"/>
              <a:chExt cx="1440" cy="1008"/>
            </a:xfrm>
          </p:grpSpPr>
          <p:grpSp>
            <p:nvGrpSpPr>
              <p:cNvPr id="3095" name="Group 62"/>
              <p:cNvGrpSpPr>
                <a:grpSpLocks/>
              </p:cNvGrpSpPr>
              <p:nvPr/>
            </p:nvGrpSpPr>
            <p:grpSpPr bwMode="auto">
              <a:xfrm>
                <a:off x="1248" y="1104"/>
                <a:ext cx="1440" cy="1008"/>
                <a:chOff x="1344" y="1584"/>
                <a:chExt cx="1440" cy="1008"/>
              </a:xfrm>
            </p:grpSpPr>
            <p:grpSp>
              <p:nvGrpSpPr>
                <p:cNvPr id="3099" name="Group 63"/>
                <p:cNvGrpSpPr>
                  <a:grpSpLocks/>
                </p:cNvGrpSpPr>
                <p:nvPr/>
              </p:nvGrpSpPr>
              <p:grpSpPr bwMode="auto">
                <a:xfrm>
                  <a:off x="1344" y="1584"/>
                  <a:ext cx="1440" cy="1008"/>
                  <a:chOff x="2400" y="2016"/>
                  <a:chExt cx="1440" cy="1008"/>
                </a:xfrm>
              </p:grpSpPr>
              <p:grpSp>
                <p:nvGrpSpPr>
                  <p:cNvPr id="3101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2400" y="2016"/>
                    <a:ext cx="1440" cy="1008"/>
                    <a:chOff x="2400" y="2064"/>
                    <a:chExt cx="1440" cy="960"/>
                  </a:xfrm>
                </p:grpSpPr>
                <p:sp>
                  <p:nvSpPr>
                    <p:cNvPr id="3103" name="Line 6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00" y="2064"/>
                      <a:ext cx="0" cy="9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04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2064"/>
                      <a:ext cx="14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05" name="Line 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3024"/>
                      <a:ext cx="14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102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2016"/>
                    <a:ext cx="0" cy="100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100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1920" y="1632"/>
                  <a:ext cx="816" cy="3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nb-NO" altLang="nb-NO" sz="1600"/>
                    <a:t>Rettslige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nb-NO" altLang="nb-NO" sz="1600"/>
                    <a:t>tekstsystemer</a:t>
                  </a:r>
                </a:p>
              </p:txBody>
            </p:sp>
          </p:grpSp>
          <p:grpSp>
            <p:nvGrpSpPr>
              <p:cNvPr id="3096" name="Group 70"/>
              <p:cNvGrpSpPr>
                <a:grpSpLocks/>
              </p:cNvGrpSpPr>
              <p:nvPr/>
            </p:nvGrpSpPr>
            <p:grpSpPr bwMode="auto">
              <a:xfrm>
                <a:off x="1392" y="1104"/>
                <a:ext cx="432" cy="1008"/>
                <a:chOff x="1488" y="1584"/>
                <a:chExt cx="432" cy="1008"/>
              </a:xfrm>
            </p:grpSpPr>
            <p:sp>
              <p:nvSpPr>
                <p:cNvPr id="3097" name="Line 71"/>
                <p:cNvSpPr>
                  <a:spLocks noChangeShapeType="1"/>
                </p:cNvSpPr>
                <p:nvPr/>
              </p:nvSpPr>
              <p:spPr bwMode="auto">
                <a:xfrm>
                  <a:off x="1920" y="1584"/>
                  <a:ext cx="0" cy="10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98" name="Text Box 72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1329" y="1983"/>
                  <a:ext cx="53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nb-NO" altLang="nb-NO" sz="1600"/>
                    <a:t>manuelt</a:t>
                  </a:r>
                </a:p>
              </p:txBody>
            </p:sp>
          </p:grpSp>
        </p:grpSp>
        <p:grpSp>
          <p:nvGrpSpPr>
            <p:cNvPr id="3083" name="Group 73"/>
            <p:cNvGrpSpPr>
              <a:grpSpLocks/>
            </p:cNvGrpSpPr>
            <p:nvPr/>
          </p:nvGrpSpPr>
          <p:grpSpPr bwMode="auto">
            <a:xfrm>
              <a:off x="4343400" y="1447800"/>
              <a:ext cx="2317750" cy="1600200"/>
              <a:chOff x="2688" y="1104"/>
              <a:chExt cx="1460" cy="1008"/>
            </a:xfrm>
          </p:grpSpPr>
          <p:grpSp>
            <p:nvGrpSpPr>
              <p:cNvPr id="3084" name="Group 74"/>
              <p:cNvGrpSpPr>
                <a:grpSpLocks/>
              </p:cNvGrpSpPr>
              <p:nvPr/>
            </p:nvGrpSpPr>
            <p:grpSpPr bwMode="auto">
              <a:xfrm>
                <a:off x="2688" y="1104"/>
                <a:ext cx="1440" cy="1008"/>
                <a:chOff x="2784" y="1584"/>
                <a:chExt cx="1440" cy="1008"/>
              </a:xfrm>
            </p:grpSpPr>
            <p:grpSp>
              <p:nvGrpSpPr>
                <p:cNvPr id="3088" name="Group 75"/>
                <p:cNvGrpSpPr>
                  <a:grpSpLocks/>
                </p:cNvGrpSpPr>
                <p:nvPr/>
              </p:nvGrpSpPr>
              <p:grpSpPr bwMode="auto">
                <a:xfrm rot="10800000">
                  <a:off x="2784" y="1584"/>
                  <a:ext cx="1440" cy="1008"/>
                  <a:chOff x="2400" y="2016"/>
                  <a:chExt cx="1440" cy="1008"/>
                </a:xfrm>
              </p:grpSpPr>
              <p:grpSp>
                <p:nvGrpSpPr>
                  <p:cNvPr id="3090" name="Group 76"/>
                  <p:cNvGrpSpPr>
                    <a:grpSpLocks/>
                  </p:cNvGrpSpPr>
                  <p:nvPr/>
                </p:nvGrpSpPr>
                <p:grpSpPr bwMode="auto">
                  <a:xfrm>
                    <a:off x="2400" y="2016"/>
                    <a:ext cx="1440" cy="1008"/>
                    <a:chOff x="2400" y="2064"/>
                    <a:chExt cx="1440" cy="960"/>
                  </a:xfrm>
                </p:grpSpPr>
                <p:sp>
                  <p:nvSpPr>
                    <p:cNvPr id="3092" name="Line 7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00" y="2064"/>
                      <a:ext cx="0" cy="9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93" name="Line 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2064"/>
                      <a:ext cx="14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94" name="Line 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3024"/>
                      <a:ext cx="14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091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2016"/>
                    <a:ext cx="0" cy="100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89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2832" y="1632"/>
                  <a:ext cx="955" cy="3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nb-NO" altLang="nb-NO" sz="1600"/>
                    <a:t>Rettslige beslut-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nb-NO" altLang="nb-NO" sz="1600"/>
                    <a:t>ningssystemer</a:t>
                  </a:r>
                </a:p>
              </p:txBody>
            </p:sp>
          </p:grpSp>
          <p:grpSp>
            <p:nvGrpSpPr>
              <p:cNvPr id="3085" name="Group 82"/>
              <p:cNvGrpSpPr>
                <a:grpSpLocks/>
              </p:cNvGrpSpPr>
              <p:nvPr/>
            </p:nvGrpSpPr>
            <p:grpSpPr bwMode="auto">
              <a:xfrm>
                <a:off x="3888" y="1104"/>
                <a:ext cx="260" cy="1008"/>
                <a:chOff x="3984" y="1584"/>
                <a:chExt cx="260" cy="1008"/>
              </a:xfrm>
            </p:grpSpPr>
            <p:sp>
              <p:nvSpPr>
                <p:cNvPr id="3086" name="Text Box 83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3873" y="1983"/>
                  <a:ext cx="53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nb-NO" altLang="nb-NO" sz="1600"/>
                    <a:t>manuelt</a:t>
                  </a:r>
                </a:p>
              </p:txBody>
            </p:sp>
            <p:sp>
              <p:nvSpPr>
                <p:cNvPr id="3087" name="Line 84"/>
                <p:cNvSpPr>
                  <a:spLocks noChangeShapeType="1"/>
                </p:cNvSpPr>
                <p:nvPr/>
              </p:nvSpPr>
              <p:spPr bwMode="auto">
                <a:xfrm>
                  <a:off x="3984" y="1584"/>
                  <a:ext cx="0" cy="10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3" name="Gruppe 2"/>
          <p:cNvGrpSpPr>
            <a:grpSpLocks/>
          </p:cNvGrpSpPr>
          <p:nvPr/>
        </p:nvGrpSpPr>
        <p:grpSpPr bwMode="auto">
          <a:xfrm>
            <a:off x="1543472" y="1755676"/>
            <a:ext cx="5711825" cy="4613275"/>
            <a:chOff x="1524001" y="1333500"/>
            <a:chExt cx="5712295" cy="4613423"/>
          </a:xfrm>
        </p:grpSpPr>
        <p:sp>
          <p:nvSpPr>
            <p:cNvPr id="3077" name="AutoShape 85"/>
            <p:cNvSpPr>
              <a:spLocks noChangeArrowheads="1"/>
            </p:cNvSpPr>
            <p:nvPr/>
          </p:nvSpPr>
          <p:spPr bwMode="auto">
            <a:xfrm>
              <a:off x="4190999" y="1333500"/>
              <a:ext cx="2057400" cy="1752600"/>
            </a:xfrm>
            <a:prstGeom prst="wedgeEllipseCallout">
              <a:avLst>
                <a:gd name="adj1" fmla="val -24426"/>
                <a:gd name="adj2" fmla="val 87764"/>
              </a:avLst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nb-NO" altLang="nb-NO" sz="2400"/>
            </a:p>
          </p:txBody>
        </p:sp>
        <p:sp>
          <p:nvSpPr>
            <p:cNvPr id="3078" name="Text Box 88"/>
            <p:cNvSpPr txBox="1">
              <a:spLocks noChangeArrowheads="1"/>
            </p:cNvSpPr>
            <p:nvPr/>
          </p:nvSpPr>
          <p:spPr bwMode="auto">
            <a:xfrm>
              <a:off x="1691680" y="4125912"/>
              <a:ext cx="5544616" cy="1821011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ts val="500"/>
                </a:spcBef>
                <a:spcAft>
                  <a:spcPts val="500"/>
                </a:spcAft>
                <a:buFontTx/>
                <a:buNone/>
              </a:pPr>
              <a:r>
                <a:rPr lang="nb-NO" altLang="nb-NO" sz="1800"/>
                <a:t>Dvs. en avgjørelse som treffes under utøving av offentlig myndighet og som er bestemmende for rettigheter eller plikter til en eller flere bestemte personer enkeltpersoner eller andre private rettssubjekter)   </a:t>
              </a:r>
            </a:p>
            <a:p>
              <a:pPr>
                <a:spcBef>
                  <a:spcPts val="500"/>
                </a:spcBef>
                <a:spcAft>
                  <a:spcPts val="500"/>
                </a:spcAft>
                <a:buFontTx/>
                <a:buNone/>
              </a:pPr>
              <a:r>
                <a:rPr lang="nb-NO" altLang="nb-NO" sz="1600" i="1"/>
                <a:t>(jf definisjonen i § 2 bokstav b, jf bokstav a i forvaltningsloven)	</a:t>
              </a:r>
              <a:endParaRPr lang="nb-NO" altLang="nb-NO" sz="1800"/>
            </a:p>
          </p:txBody>
        </p:sp>
        <p:sp>
          <p:nvSpPr>
            <p:cNvPr id="3079" name="Text Box 87"/>
            <p:cNvSpPr txBox="1">
              <a:spLocks noChangeArrowheads="1"/>
            </p:cNvSpPr>
            <p:nvPr/>
          </p:nvSpPr>
          <p:spPr bwMode="auto">
            <a:xfrm>
              <a:off x="1524001" y="3657600"/>
              <a:ext cx="42418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/>
                <a:t>  Rettslig beslutning - her: </a:t>
              </a:r>
              <a:r>
                <a:rPr lang="nb-NO" altLang="nb-NO" sz="2000" i="1"/>
                <a:t>enkeltvedtak</a:t>
              </a:r>
              <a:endParaRPr lang="nb-NO" altLang="nb-NO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81000"/>
          </a:xfrm>
        </p:spPr>
        <p:txBody>
          <a:bodyPr/>
          <a:lstStyle/>
          <a:p>
            <a:r>
              <a:rPr lang="nb-NO" altLang="nb-NO" sz="3200" smtClean="0">
                <a:solidFill>
                  <a:schemeClr val="accent2"/>
                </a:solidFill>
              </a:rPr>
              <a:t>Nærmere om enkeltvedtak </a:t>
            </a:r>
          </a:p>
        </p:txBody>
      </p:sp>
      <p:grpSp>
        <p:nvGrpSpPr>
          <p:cNvPr id="10" name="Gruppe 9"/>
          <p:cNvGrpSpPr/>
          <p:nvPr/>
        </p:nvGrpSpPr>
        <p:grpSpPr>
          <a:xfrm>
            <a:off x="215505" y="2595836"/>
            <a:ext cx="1309688" cy="1311275"/>
            <a:chOff x="381000" y="2590800"/>
            <a:chExt cx="1309688" cy="1311275"/>
          </a:xfrm>
        </p:grpSpPr>
        <p:sp>
          <p:nvSpPr>
            <p:cNvPr id="4128" name="Text Box 5"/>
            <p:cNvSpPr txBox="1">
              <a:spLocks noChangeArrowheads="1"/>
            </p:cNvSpPr>
            <p:nvPr/>
          </p:nvSpPr>
          <p:spPr bwMode="auto">
            <a:xfrm>
              <a:off x="381000" y="2590800"/>
              <a:ext cx="508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/>
                <a:t>lov</a:t>
              </a:r>
            </a:p>
          </p:txBody>
        </p:sp>
        <p:sp>
          <p:nvSpPr>
            <p:cNvPr id="4129" name="Text Box 6"/>
            <p:cNvSpPr txBox="1">
              <a:spLocks noChangeArrowheads="1"/>
            </p:cNvSpPr>
            <p:nvPr/>
          </p:nvSpPr>
          <p:spPr bwMode="auto">
            <a:xfrm>
              <a:off x="381000" y="2971800"/>
              <a:ext cx="10128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/>
                <a:t>forskrift</a:t>
              </a:r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381000" y="3505200"/>
              <a:ext cx="13096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/>
                <a:t>forarbeider</a:t>
              </a:r>
            </a:p>
          </p:txBody>
        </p:sp>
      </p:grpSp>
      <p:grpSp>
        <p:nvGrpSpPr>
          <p:cNvPr id="11" name="Gruppe 10"/>
          <p:cNvGrpSpPr/>
          <p:nvPr/>
        </p:nvGrpSpPr>
        <p:grpSpPr>
          <a:xfrm>
            <a:off x="215505" y="4043636"/>
            <a:ext cx="2125663" cy="1768475"/>
            <a:chOff x="381000" y="4038600"/>
            <a:chExt cx="2125663" cy="1768475"/>
          </a:xfrm>
        </p:grpSpPr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381000" y="4038600"/>
              <a:ext cx="10287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/>
                <a:t>dommer</a:t>
              </a: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381000" y="4495800"/>
              <a:ext cx="21256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/>
                <a:t>forvaltningspraksis</a:t>
              </a:r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457200" y="4953000"/>
              <a:ext cx="1182688" cy="854075"/>
              <a:chOff x="288" y="3120"/>
              <a:chExt cx="745" cy="538"/>
            </a:xfrm>
          </p:grpSpPr>
          <p:sp>
            <p:nvSpPr>
              <p:cNvPr id="4126" name="Text Box 10"/>
              <p:cNvSpPr txBox="1">
                <a:spLocks noChangeArrowheads="1"/>
              </p:cNvSpPr>
              <p:nvPr/>
            </p:nvSpPr>
            <p:spPr bwMode="auto">
              <a:xfrm>
                <a:off x="288" y="3408"/>
                <a:ext cx="32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2000"/>
                  <a:t>mv</a:t>
                </a:r>
              </a:p>
            </p:txBody>
          </p:sp>
          <p:sp>
            <p:nvSpPr>
              <p:cNvPr id="4127" name="Text Box 12"/>
              <p:cNvSpPr txBox="1">
                <a:spLocks noChangeArrowheads="1"/>
              </p:cNvSpPr>
              <p:nvPr/>
            </p:nvSpPr>
            <p:spPr bwMode="auto">
              <a:xfrm>
                <a:off x="288" y="3120"/>
                <a:ext cx="74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2000"/>
                  <a:t>instrukser</a:t>
                </a:r>
              </a:p>
            </p:txBody>
          </p:sp>
        </p:grpSp>
      </p:grpSp>
      <p:sp>
        <p:nvSpPr>
          <p:cNvPr id="4124" name="AutoShape 15"/>
          <p:cNvSpPr>
            <a:spLocks/>
          </p:cNvSpPr>
          <p:nvPr/>
        </p:nvSpPr>
        <p:spPr bwMode="auto">
          <a:xfrm>
            <a:off x="1815705" y="2595836"/>
            <a:ext cx="990601" cy="3352800"/>
          </a:xfrm>
          <a:prstGeom prst="rightBrace">
            <a:avLst>
              <a:gd name="adj1" fmla="val 28205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b-NO" altLang="nb-NO" sz="2400"/>
          </a:p>
        </p:txBody>
      </p:sp>
      <p:grpSp>
        <p:nvGrpSpPr>
          <p:cNvPr id="14" name="Gruppe 13"/>
          <p:cNvGrpSpPr/>
          <p:nvPr/>
        </p:nvGrpSpPr>
        <p:grpSpPr>
          <a:xfrm>
            <a:off x="4711305" y="3357836"/>
            <a:ext cx="1987550" cy="2057400"/>
            <a:chOff x="4876800" y="3352800"/>
            <a:chExt cx="1987550" cy="2057400"/>
          </a:xfrm>
          <a:solidFill>
            <a:schemeClr val="bg1"/>
          </a:solidFill>
        </p:grpSpPr>
        <p:sp>
          <p:nvSpPr>
            <p:cNvPr id="4117" name="Text Box 26"/>
            <p:cNvSpPr txBox="1">
              <a:spLocks noChangeArrowheads="1"/>
            </p:cNvSpPr>
            <p:nvPr/>
          </p:nvSpPr>
          <p:spPr bwMode="auto">
            <a:xfrm>
              <a:off x="5410200" y="3505200"/>
              <a:ext cx="1454150" cy="1616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0000">
                  <a:sym typeface="Webdings" panose="05030102010509060703" pitchFamily="18" charset="2"/>
                </a:rPr>
                <a:t></a:t>
              </a:r>
              <a:endParaRPr lang="nb-NO" altLang="nb-NO" sz="10000"/>
            </a:p>
          </p:txBody>
        </p:sp>
        <p:sp>
          <p:nvSpPr>
            <p:cNvPr id="4118" name="Line 27"/>
            <p:cNvSpPr>
              <a:spLocks noChangeShapeType="1"/>
            </p:cNvSpPr>
            <p:nvPr/>
          </p:nvSpPr>
          <p:spPr bwMode="auto">
            <a:xfrm>
              <a:off x="5105400" y="3352800"/>
              <a:ext cx="685800" cy="685800"/>
            </a:xfrm>
            <a:prstGeom prst="line">
              <a:avLst/>
            </a:prstGeom>
            <a:grp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9" name="Line 28"/>
            <p:cNvSpPr>
              <a:spLocks noChangeShapeType="1"/>
            </p:cNvSpPr>
            <p:nvPr/>
          </p:nvSpPr>
          <p:spPr bwMode="auto">
            <a:xfrm rot="16881720">
              <a:off x="5029200" y="4724400"/>
              <a:ext cx="685800" cy="685800"/>
            </a:xfrm>
            <a:prstGeom prst="line">
              <a:avLst/>
            </a:prstGeom>
            <a:grp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4115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31884540"/>
                </p:ext>
              </p:extLst>
            </p:nvPr>
          </p:nvGraphicFramePr>
          <p:xfrm>
            <a:off x="4876800" y="4038600"/>
            <a:ext cx="1009650" cy="742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4" name="Utklipp" r:id="rId3" imgW="4762500" imgH="3505200" progId="MS_ClipArt_Gallery.2">
                    <p:embed/>
                  </p:oleObj>
                </mc:Choice>
                <mc:Fallback>
                  <p:oleObj name="Utklipp" r:id="rId3" imgW="4762500" imgH="3505200" progId="MS_ClipArt_Gallery.2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4038600"/>
                          <a:ext cx="1009650" cy="742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uppe 7"/>
          <p:cNvGrpSpPr/>
          <p:nvPr/>
        </p:nvGrpSpPr>
        <p:grpSpPr>
          <a:xfrm>
            <a:off x="194477" y="1616670"/>
            <a:ext cx="8711832" cy="1200150"/>
            <a:chOff x="237960" y="1643063"/>
            <a:chExt cx="8711832" cy="1200150"/>
          </a:xfrm>
        </p:grpSpPr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237960" y="2086069"/>
              <a:ext cx="15192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400">
                  <a:solidFill>
                    <a:srgbClr val="C00000"/>
                  </a:solidFill>
                </a:rPr>
                <a:t>Rettskilder</a:t>
              </a:r>
            </a:p>
          </p:txBody>
        </p:sp>
        <p:sp>
          <p:nvSpPr>
            <p:cNvPr id="4123" name="Text Box 18"/>
            <p:cNvSpPr txBox="1">
              <a:spLocks noChangeArrowheads="1"/>
            </p:cNvSpPr>
            <p:nvPr/>
          </p:nvSpPr>
          <p:spPr bwMode="auto">
            <a:xfrm>
              <a:off x="2520960" y="2058845"/>
              <a:ext cx="2325689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400" smtClean="0">
                  <a:solidFill>
                    <a:srgbClr val="C00000"/>
                  </a:solidFill>
                </a:rPr>
                <a:t>Utlede rettsregler</a:t>
              </a:r>
              <a:endParaRPr lang="nb-NO" altLang="nb-NO" sz="2400">
                <a:solidFill>
                  <a:srgbClr val="C00000"/>
                </a:solidFill>
              </a:endParaRPr>
            </a:p>
          </p:txBody>
        </p:sp>
        <p:sp>
          <p:nvSpPr>
            <p:cNvPr id="4116" name="Text Box 25"/>
            <p:cNvSpPr txBox="1">
              <a:spLocks noChangeArrowheads="1"/>
            </p:cNvSpPr>
            <p:nvPr/>
          </p:nvSpPr>
          <p:spPr bwMode="auto">
            <a:xfrm>
              <a:off x="5143500" y="1643063"/>
              <a:ext cx="1884363" cy="1200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400">
                  <a:solidFill>
                    <a:srgbClr val="C00000"/>
                  </a:solidFill>
                </a:rPr>
                <a:t>Anvende rett-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400">
                  <a:solidFill>
                    <a:srgbClr val="C00000"/>
                  </a:solidFill>
                </a:rPr>
                <a:t>regel i enkelt-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400">
                  <a:solidFill>
                    <a:srgbClr val="C00000"/>
                  </a:solidFill>
                </a:rPr>
                <a:t>saker</a:t>
              </a:r>
            </a:p>
          </p:txBody>
        </p:sp>
        <p:sp>
          <p:nvSpPr>
            <p:cNvPr id="4111" name="Text Box 30"/>
            <p:cNvSpPr txBox="1">
              <a:spLocks noChangeArrowheads="1"/>
            </p:cNvSpPr>
            <p:nvPr/>
          </p:nvSpPr>
          <p:spPr bwMode="auto">
            <a:xfrm>
              <a:off x="7195786" y="1969062"/>
              <a:ext cx="1754006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400">
                  <a:solidFill>
                    <a:srgbClr val="C00000"/>
                  </a:solidFill>
                </a:rPr>
                <a:t>Treffe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400">
                  <a:solidFill>
                    <a:srgbClr val="C00000"/>
                  </a:solidFill>
                </a:rPr>
                <a:t>enkeltvedtak</a:t>
              </a:r>
            </a:p>
          </p:txBody>
        </p:sp>
      </p:grpSp>
      <p:grpSp>
        <p:nvGrpSpPr>
          <p:cNvPr id="12" name="Gruppe 11"/>
          <p:cNvGrpSpPr/>
          <p:nvPr/>
        </p:nvGrpSpPr>
        <p:grpSpPr>
          <a:xfrm>
            <a:off x="2687558" y="2854957"/>
            <a:ext cx="2190750" cy="1422744"/>
            <a:chOff x="2921732" y="2863106"/>
            <a:chExt cx="2190750" cy="1422744"/>
          </a:xfrm>
        </p:grpSpPr>
        <p:sp>
          <p:nvSpPr>
            <p:cNvPr id="4121" name="Text Box 21"/>
            <p:cNvSpPr txBox="1">
              <a:spLocks noChangeArrowheads="1"/>
            </p:cNvSpPr>
            <p:nvPr/>
          </p:nvSpPr>
          <p:spPr bwMode="auto">
            <a:xfrm>
              <a:off x="2921732" y="2863106"/>
              <a:ext cx="2190750" cy="915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Relevante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 b="1"/>
                <a:t>saksopplysninger</a:t>
              </a:r>
              <a:endParaRPr lang="nb-NO" altLang="nb-NO" sz="1800"/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(beslutningsgrunnlag)</a:t>
              </a:r>
            </a:p>
          </p:txBody>
        </p:sp>
        <p:sp>
          <p:nvSpPr>
            <p:cNvPr id="5" name="Pil høyre 4"/>
            <p:cNvSpPr/>
            <p:nvPr/>
          </p:nvSpPr>
          <p:spPr bwMode="auto">
            <a:xfrm rot="18868515">
              <a:off x="2955102" y="3891709"/>
              <a:ext cx="544771" cy="243512"/>
            </a:xfrm>
            <a:prstGeom prst="rightArrow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" name="Gruppe 12"/>
          <p:cNvGrpSpPr/>
          <p:nvPr/>
        </p:nvGrpSpPr>
        <p:grpSpPr>
          <a:xfrm>
            <a:off x="2727388" y="4336334"/>
            <a:ext cx="1963738" cy="2141265"/>
            <a:chOff x="2936938" y="4300146"/>
            <a:chExt cx="1963738" cy="2141265"/>
          </a:xfrm>
        </p:grpSpPr>
        <p:sp>
          <p:nvSpPr>
            <p:cNvPr id="35" name="Pil høyre 34"/>
            <p:cNvSpPr/>
            <p:nvPr/>
          </p:nvSpPr>
          <p:spPr bwMode="auto">
            <a:xfrm rot="2810867">
              <a:off x="2975157" y="4450776"/>
              <a:ext cx="544771" cy="243512"/>
            </a:xfrm>
            <a:prstGeom prst="rightArrow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216" name="Text Box 24"/>
            <p:cNvSpPr txBox="1">
              <a:spLocks noChangeArrowheads="1"/>
            </p:cNvSpPr>
            <p:nvPr/>
          </p:nvSpPr>
          <p:spPr bwMode="auto">
            <a:xfrm>
              <a:off x="2936938" y="4963448"/>
              <a:ext cx="1963738" cy="147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Relevante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 b="1"/>
                <a:t>behandlingsregler</a:t>
              </a:r>
              <a:endParaRPr lang="nb-NO" altLang="nb-NO" sz="1800"/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(operasjoner som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 skal utføres på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opplysningene)</a:t>
              </a:r>
            </a:p>
          </p:txBody>
        </p:sp>
      </p:grpSp>
      <p:grpSp>
        <p:nvGrpSpPr>
          <p:cNvPr id="15" name="Gruppe 14"/>
          <p:cNvGrpSpPr/>
          <p:nvPr/>
        </p:nvGrpSpPr>
        <p:grpSpPr>
          <a:xfrm>
            <a:off x="6553200" y="4106736"/>
            <a:ext cx="2249284" cy="625727"/>
            <a:chOff x="6553200" y="4106736"/>
            <a:chExt cx="2249284" cy="625727"/>
          </a:xfrm>
        </p:grpSpPr>
        <p:sp>
          <p:nvSpPr>
            <p:cNvPr id="4112" name="Line 31"/>
            <p:cNvSpPr>
              <a:spLocks noChangeShapeType="1"/>
            </p:cNvSpPr>
            <p:nvPr/>
          </p:nvSpPr>
          <p:spPr bwMode="auto">
            <a:xfrm>
              <a:off x="6553200" y="4419600"/>
              <a:ext cx="762000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4133" name="Picture 37" descr="Bilderesultat for norges lover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7600" y="4106736"/>
              <a:ext cx="1334884" cy="6257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8" name="Gruppe 57"/>
          <p:cNvGrpSpPr/>
          <p:nvPr/>
        </p:nvGrpSpPr>
        <p:grpSpPr>
          <a:xfrm>
            <a:off x="6674061" y="3072695"/>
            <a:ext cx="2232248" cy="2219910"/>
            <a:chOff x="5864310" y="2276872"/>
            <a:chExt cx="2232248" cy="2219910"/>
          </a:xfrm>
        </p:grpSpPr>
        <p:sp>
          <p:nvSpPr>
            <p:cNvPr id="59" name="Rektangel 58"/>
            <p:cNvSpPr/>
            <p:nvPr/>
          </p:nvSpPr>
          <p:spPr bwMode="auto">
            <a:xfrm>
              <a:off x="5864310" y="2393343"/>
              <a:ext cx="2232248" cy="210343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60" name="Group 77"/>
            <p:cNvGrpSpPr>
              <a:grpSpLocks/>
            </p:cNvGrpSpPr>
            <p:nvPr/>
          </p:nvGrpSpPr>
          <p:grpSpPr bwMode="auto">
            <a:xfrm>
              <a:off x="6084168" y="2276872"/>
              <a:ext cx="2012390" cy="2131253"/>
              <a:chOff x="4080" y="1344"/>
              <a:chExt cx="1594" cy="1226"/>
            </a:xfrm>
          </p:grpSpPr>
          <p:sp>
            <p:nvSpPr>
              <p:cNvPr id="61" name="Line 33"/>
              <p:cNvSpPr>
                <a:spLocks noChangeShapeType="1"/>
              </p:cNvSpPr>
              <p:nvPr/>
            </p:nvSpPr>
            <p:spPr bwMode="auto">
              <a:xfrm>
                <a:off x="4080" y="1920"/>
                <a:ext cx="480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" name="Text Box 41"/>
              <p:cNvSpPr txBox="1">
                <a:spLocks noChangeArrowheads="1"/>
              </p:cNvSpPr>
              <p:nvPr/>
            </p:nvSpPr>
            <p:spPr bwMode="auto">
              <a:xfrm>
                <a:off x="4416" y="1344"/>
                <a:ext cx="916" cy="10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10000">
                    <a:sym typeface="Webdings" panose="05030102010509060703" pitchFamily="18" charset="2"/>
                  </a:rPr>
                  <a:t></a:t>
                </a:r>
                <a:endParaRPr lang="nb-NO" altLang="nb-NO" sz="10000"/>
              </a:p>
            </p:txBody>
          </p:sp>
          <p:sp>
            <p:nvSpPr>
              <p:cNvPr id="63" name="Line 53"/>
              <p:cNvSpPr>
                <a:spLocks noChangeShapeType="1"/>
              </p:cNvSpPr>
              <p:nvPr/>
            </p:nvSpPr>
            <p:spPr bwMode="auto">
              <a:xfrm>
                <a:off x="4176" y="2016"/>
                <a:ext cx="480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4" name="Text Box 54"/>
              <p:cNvSpPr txBox="1">
                <a:spLocks noChangeArrowheads="1"/>
              </p:cNvSpPr>
              <p:nvPr/>
            </p:nvSpPr>
            <p:spPr bwMode="auto">
              <a:xfrm>
                <a:off x="4512" y="1440"/>
                <a:ext cx="1162" cy="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10000">
                    <a:solidFill>
                      <a:srgbClr val="C00000"/>
                    </a:solidFill>
                    <a:sym typeface="Webdings" panose="05030102010509060703" pitchFamily="18" charset="2"/>
                  </a:rPr>
                  <a:t></a:t>
                </a:r>
                <a:endParaRPr lang="nb-NO" altLang="nb-NO" sz="10000">
                  <a:solidFill>
                    <a:srgbClr val="C00000"/>
                  </a:solidFill>
                </a:endParaRPr>
              </a:p>
            </p:txBody>
          </p:sp>
          <p:sp>
            <p:nvSpPr>
              <p:cNvPr id="65" name="Line 55"/>
              <p:cNvSpPr>
                <a:spLocks noChangeShapeType="1"/>
              </p:cNvSpPr>
              <p:nvPr/>
            </p:nvSpPr>
            <p:spPr bwMode="auto">
              <a:xfrm>
                <a:off x="4272" y="2112"/>
                <a:ext cx="480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6" name="Text Box 56"/>
              <p:cNvSpPr txBox="1">
                <a:spLocks noChangeArrowheads="1"/>
              </p:cNvSpPr>
              <p:nvPr/>
            </p:nvSpPr>
            <p:spPr bwMode="auto">
              <a:xfrm>
                <a:off x="4608" y="1536"/>
                <a:ext cx="916" cy="10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10000">
                    <a:sym typeface="Webdings" panose="05030102010509060703" pitchFamily="18" charset="2"/>
                  </a:rPr>
                  <a:t></a:t>
                </a:r>
                <a:endParaRPr lang="nb-NO" altLang="nb-NO" sz="10000"/>
              </a:p>
            </p:txBody>
          </p:sp>
          <p:sp>
            <p:nvSpPr>
              <p:cNvPr id="67" name="Line 57"/>
              <p:cNvSpPr>
                <a:spLocks noChangeShapeType="1"/>
              </p:cNvSpPr>
              <p:nvPr/>
            </p:nvSpPr>
            <p:spPr bwMode="auto">
              <a:xfrm>
                <a:off x="4368" y="2208"/>
                <a:ext cx="480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8" name="Text Box 58"/>
              <p:cNvSpPr txBox="1">
                <a:spLocks noChangeArrowheads="1"/>
              </p:cNvSpPr>
              <p:nvPr/>
            </p:nvSpPr>
            <p:spPr bwMode="auto">
              <a:xfrm>
                <a:off x="4696" y="1632"/>
                <a:ext cx="924" cy="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10000">
                    <a:solidFill>
                      <a:srgbClr val="C00000"/>
                    </a:solidFill>
                    <a:sym typeface="Webdings" panose="05030102010509060703" pitchFamily="18" charset="2"/>
                  </a:rPr>
                  <a:t></a:t>
                </a:r>
                <a:endParaRPr lang="nb-NO" altLang="nb-NO" sz="10000">
                  <a:solidFill>
                    <a:srgbClr val="C00000"/>
                  </a:solidFill>
                </a:endParaRPr>
              </a:p>
            </p:txBody>
          </p:sp>
        </p:grpSp>
      </p:grpSp>
      <p:grpSp>
        <p:nvGrpSpPr>
          <p:cNvPr id="69" name="Gruppe 68"/>
          <p:cNvGrpSpPr/>
          <p:nvPr/>
        </p:nvGrpSpPr>
        <p:grpSpPr>
          <a:xfrm>
            <a:off x="4713871" y="1700808"/>
            <a:ext cx="2180048" cy="4314139"/>
            <a:chOff x="4644008" y="1418871"/>
            <a:chExt cx="2520279" cy="4314139"/>
          </a:xfrm>
        </p:grpSpPr>
        <p:sp>
          <p:nvSpPr>
            <p:cNvPr id="70" name="Rektangel 69"/>
            <p:cNvSpPr/>
            <p:nvPr/>
          </p:nvSpPr>
          <p:spPr bwMode="auto">
            <a:xfrm>
              <a:off x="4644008" y="1418871"/>
              <a:ext cx="2520279" cy="431413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1" name="Group 40"/>
            <p:cNvGrpSpPr>
              <a:grpSpLocks/>
            </p:cNvGrpSpPr>
            <p:nvPr/>
          </p:nvGrpSpPr>
          <p:grpSpPr bwMode="auto">
            <a:xfrm>
              <a:off x="4795376" y="1435106"/>
              <a:ext cx="2149484" cy="4099188"/>
              <a:chOff x="2607" y="594"/>
              <a:chExt cx="1233" cy="2494"/>
            </a:xfrm>
          </p:grpSpPr>
          <p:sp>
            <p:nvSpPr>
              <p:cNvPr id="72" name="Text Box 26"/>
              <p:cNvSpPr txBox="1">
                <a:spLocks noChangeArrowheads="1"/>
              </p:cNvSpPr>
              <p:nvPr/>
            </p:nvSpPr>
            <p:spPr bwMode="auto">
              <a:xfrm>
                <a:off x="2607" y="594"/>
                <a:ext cx="1071" cy="73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2400">
                    <a:solidFill>
                      <a:srgbClr val="6600CC"/>
                    </a:solidFill>
                  </a:rPr>
                  <a:t>Lage </a:t>
                </a:r>
                <a:r>
                  <a:rPr lang="nb-NO" altLang="nb-NO" sz="2400" smtClean="0">
                    <a:solidFill>
                      <a:srgbClr val="6600CC"/>
                    </a:solidFill>
                  </a:rPr>
                  <a:t>beslut</a:t>
                </a:r>
                <a:r>
                  <a:rPr lang="nb-NO" altLang="nb-NO" sz="2400" smtClean="0">
                    <a:solidFill>
                      <a:srgbClr val="6600CC"/>
                    </a:solidFill>
                  </a:rPr>
                  <a:t>n-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2400" smtClean="0">
                    <a:solidFill>
                      <a:srgbClr val="6600CC"/>
                    </a:solidFill>
                  </a:rPr>
                  <a:t>ingssystem  </a:t>
                </a:r>
                <a:endParaRPr lang="nb-NO" altLang="nb-NO" sz="2400" smtClean="0">
                  <a:solidFill>
                    <a:srgbClr val="6600CC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nb-NO" altLang="nb-NO" sz="2400"/>
              </a:p>
            </p:txBody>
          </p:sp>
          <p:sp>
            <p:nvSpPr>
              <p:cNvPr id="73" name="Line 28"/>
              <p:cNvSpPr>
                <a:spLocks noChangeShapeType="1"/>
              </p:cNvSpPr>
              <p:nvPr/>
            </p:nvSpPr>
            <p:spPr bwMode="auto">
              <a:xfrm>
                <a:off x="2683" y="1844"/>
                <a:ext cx="533" cy="46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4" name="Line 29"/>
              <p:cNvSpPr>
                <a:spLocks noChangeShapeType="1"/>
              </p:cNvSpPr>
              <p:nvPr/>
            </p:nvSpPr>
            <p:spPr bwMode="auto">
              <a:xfrm rot="16881720">
                <a:off x="2735" y="2647"/>
                <a:ext cx="360" cy="521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aphicFrame>
            <p:nvGraphicFramePr>
              <p:cNvPr id="75" name="Object 2"/>
              <p:cNvGraphicFramePr>
                <a:graphicFrameLocks noChangeAspect="1"/>
              </p:cNvGraphicFramePr>
              <p:nvPr/>
            </p:nvGraphicFramePr>
            <p:xfrm>
              <a:off x="2640" y="2304"/>
              <a:ext cx="636" cy="4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45" name="Utklipp" r:id="rId6" imgW="4762500" imgH="3505200" progId="MS_ClipArt_Gallery.2">
                      <p:embed/>
                    </p:oleObj>
                  </mc:Choice>
                  <mc:Fallback>
                    <p:oleObj name="Utklipp" r:id="rId6" imgW="4762500" imgH="35052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40" y="2304"/>
                            <a:ext cx="636" cy="46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pic>
            <p:nvPicPr>
              <p:cNvPr id="76" name="Picture 39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2227" t="34744" r="28239" b="55988"/>
              <a:stretch>
                <a:fillRect/>
              </a:stretch>
            </p:blipFill>
            <p:spPr bwMode="auto">
              <a:xfrm>
                <a:off x="3264" y="2352"/>
                <a:ext cx="576" cy="4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e 12"/>
          <p:cNvGrpSpPr/>
          <p:nvPr/>
        </p:nvGrpSpPr>
        <p:grpSpPr>
          <a:xfrm>
            <a:off x="3652250" y="1029889"/>
            <a:ext cx="5384246" cy="4847383"/>
            <a:chOff x="743292" y="255585"/>
            <a:chExt cx="6862121" cy="6315075"/>
          </a:xfrm>
        </p:grpSpPr>
        <p:grpSp>
          <p:nvGrpSpPr>
            <p:cNvPr id="16" name="Gruppe 15"/>
            <p:cNvGrpSpPr/>
            <p:nvPr/>
          </p:nvGrpSpPr>
          <p:grpSpPr>
            <a:xfrm>
              <a:off x="1353213" y="293134"/>
              <a:ext cx="1972336" cy="1126339"/>
              <a:chOff x="1353213" y="293134"/>
              <a:chExt cx="1972336" cy="1126339"/>
            </a:xfrm>
          </p:grpSpPr>
          <p:sp>
            <p:nvSpPr>
              <p:cNvPr id="14" name="TekstSylinder 13"/>
              <p:cNvSpPr txBox="1"/>
              <p:nvPr/>
            </p:nvSpPr>
            <p:spPr>
              <a:xfrm>
                <a:off x="1353213" y="293134"/>
                <a:ext cx="1972336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9900CC"/>
                    </a:solidFill>
                    <a:latin typeface="Calibri" panose="020F0502020204030204"/>
                  </a:rPr>
                  <a:t>Formål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nb-NO" sz="1200" b="1" dirty="0">
                    <a:solidFill>
                      <a:srgbClr val="9900CC"/>
                    </a:solidFill>
                    <a:latin typeface="Calibri" panose="020F0502020204030204"/>
                  </a:rPr>
                  <a:t>(f.eks. enkeltvedtak)</a:t>
                </a:r>
              </a:p>
            </p:txBody>
          </p:sp>
          <p:sp>
            <p:nvSpPr>
              <p:cNvPr id="15" name="Pil ned 14"/>
              <p:cNvSpPr/>
              <p:nvPr/>
            </p:nvSpPr>
            <p:spPr>
              <a:xfrm>
                <a:off x="2102800" y="1038975"/>
                <a:ext cx="249133" cy="380498"/>
              </a:xfrm>
              <a:prstGeom prst="downArrow">
                <a:avLst/>
              </a:prstGeom>
              <a:solidFill>
                <a:srgbClr val="9900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nb-NO" sz="1350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2" name="Avrundet rektangel 41"/>
            <p:cNvSpPr/>
            <p:nvPr/>
          </p:nvSpPr>
          <p:spPr>
            <a:xfrm>
              <a:off x="861273" y="255585"/>
              <a:ext cx="6639135" cy="6315075"/>
            </a:xfrm>
            <a:prstGeom prst="roundRect">
              <a:avLst/>
            </a:prstGeom>
            <a:noFill/>
            <a:ln w="254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nb-NO" sz="1350" dirty="0">
                <a:solidFill>
                  <a:prstClr val="white"/>
                </a:solidFill>
              </a:endParaRPr>
            </a:p>
          </p:txBody>
        </p:sp>
        <p:grpSp>
          <p:nvGrpSpPr>
            <p:cNvPr id="65" name="Gruppe 64"/>
            <p:cNvGrpSpPr/>
            <p:nvPr/>
          </p:nvGrpSpPr>
          <p:grpSpPr>
            <a:xfrm>
              <a:off x="1374041" y="3855611"/>
              <a:ext cx="5403101" cy="2352197"/>
              <a:chOff x="1374041" y="3855611"/>
              <a:chExt cx="5403101" cy="2352197"/>
            </a:xfrm>
          </p:grpSpPr>
          <p:grpSp>
            <p:nvGrpSpPr>
              <p:cNvPr id="51" name="Gruppe 50"/>
              <p:cNvGrpSpPr/>
              <p:nvPr/>
            </p:nvGrpSpPr>
            <p:grpSpPr>
              <a:xfrm>
                <a:off x="1374041" y="4162952"/>
                <a:ext cx="5403101" cy="2044856"/>
                <a:chOff x="1374041" y="4162952"/>
                <a:chExt cx="5403101" cy="2044856"/>
              </a:xfrm>
            </p:grpSpPr>
            <p:sp>
              <p:nvSpPr>
                <p:cNvPr id="2" name="Dokument 1"/>
                <p:cNvSpPr/>
                <p:nvPr/>
              </p:nvSpPr>
              <p:spPr>
                <a:xfrm>
                  <a:off x="5117676" y="4162952"/>
                  <a:ext cx="1659466" cy="1202267"/>
                </a:xfrm>
                <a:prstGeom prst="flowChartDocumen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nb-NO" sz="1275" dirty="0">
                      <a:solidFill>
                        <a:srgbClr val="002060"/>
                      </a:solidFill>
                    </a:rPr>
                    <a:t>Systemløsning, algoritme som uttrykker retts-regler</a:t>
                  </a:r>
                </a:p>
              </p:txBody>
            </p:sp>
            <p:sp>
              <p:nvSpPr>
                <p:cNvPr id="10" name="Prosess 9"/>
                <p:cNvSpPr/>
                <p:nvPr/>
              </p:nvSpPr>
              <p:spPr>
                <a:xfrm>
                  <a:off x="3257655" y="4162953"/>
                  <a:ext cx="1659466" cy="1202267"/>
                </a:xfrm>
                <a:prstGeom prst="flowChartProcess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nb-NO" sz="1275" dirty="0">
                      <a:solidFill>
                        <a:srgbClr val="002060"/>
                      </a:solidFill>
                    </a:rPr>
                    <a:t>Formell analyse og </a:t>
                  </a:r>
                  <a:r>
                    <a:rPr lang="nb-NO" sz="1275" dirty="0" err="1">
                      <a:solidFill>
                        <a:srgbClr val="002060"/>
                      </a:solidFill>
                    </a:rPr>
                    <a:t>represent-asjon</a:t>
                  </a:r>
                  <a:r>
                    <a:rPr lang="nb-NO" sz="1275" dirty="0">
                      <a:solidFill>
                        <a:srgbClr val="002060"/>
                      </a:solidFill>
                    </a:rPr>
                    <a:t>:  </a:t>
                  </a:r>
                  <a:r>
                    <a:rPr lang="nb-NO" sz="1275" err="1">
                      <a:solidFill>
                        <a:srgbClr val="002060"/>
                      </a:solidFill>
                    </a:rPr>
                    <a:t>Modelle</a:t>
                  </a:r>
                  <a:r>
                    <a:rPr lang="nb-NO" sz="1275">
                      <a:solidFill>
                        <a:srgbClr val="002060"/>
                      </a:solidFill>
                    </a:rPr>
                    <a:t>-ring </a:t>
                  </a:r>
                  <a:r>
                    <a:rPr lang="nb-NO" sz="1275" smtClean="0">
                      <a:solidFill>
                        <a:srgbClr val="002060"/>
                      </a:solidFill>
                    </a:rPr>
                    <a:t>og program-mering</a:t>
                  </a:r>
                  <a:endParaRPr lang="nb-NO" sz="1275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32" name="Gruppe 31"/>
                <p:cNvGrpSpPr/>
                <p:nvPr/>
              </p:nvGrpSpPr>
              <p:grpSpPr>
                <a:xfrm rot="5400000">
                  <a:off x="2935680" y="4518411"/>
                  <a:ext cx="478656" cy="338945"/>
                  <a:chOff x="3974071" y="2642515"/>
                  <a:chExt cx="478656" cy="338945"/>
                </a:xfrm>
                <a:solidFill>
                  <a:srgbClr val="002060"/>
                </a:solidFill>
              </p:grpSpPr>
              <p:sp>
                <p:nvSpPr>
                  <p:cNvPr id="33" name="Pil ned 32"/>
                  <p:cNvSpPr/>
                  <p:nvPr/>
                </p:nvSpPr>
                <p:spPr>
                  <a:xfrm rot="10800000">
                    <a:off x="4204335" y="2642515"/>
                    <a:ext cx="248392" cy="338945"/>
                  </a:xfrm>
                  <a:prstGeom prst="downArrow">
                    <a:avLst/>
                  </a:prstGeom>
                  <a:solidFill>
                    <a:srgbClr val="C0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nb-NO" sz="1350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34" name="Pil opp 33"/>
                  <p:cNvSpPr/>
                  <p:nvPr/>
                </p:nvSpPr>
                <p:spPr>
                  <a:xfrm rot="10800000">
                    <a:off x="3974071" y="2758418"/>
                    <a:ext cx="190254" cy="148695"/>
                  </a:xfrm>
                  <a:prstGeom prst="upArrow">
                    <a:avLst/>
                  </a:prstGeom>
                  <a:solidFill>
                    <a:srgbClr val="00206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nb-NO" sz="1350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  <p:grpSp>
              <p:nvGrpSpPr>
                <p:cNvPr id="35" name="Gruppe 34"/>
                <p:cNvGrpSpPr/>
                <p:nvPr/>
              </p:nvGrpSpPr>
              <p:grpSpPr>
                <a:xfrm rot="5400000">
                  <a:off x="4778070" y="4518411"/>
                  <a:ext cx="478656" cy="338945"/>
                  <a:chOff x="3974071" y="2642515"/>
                  <a:chExt cx="478656" cy="338945"/>
                </a:xfrm>
                <a:solidFill>
                  <a:srgbClr val="002060"/>
                </a:solidFill>
              </p:grpSpPr>
              <p:sp>
                <p:nvSpPr>
                  <p:cNvPr id="36" name="Pil ned 35"/>
                  <p:cNvSpPr/>
                  <p:nvPr/>
                </p:nvSpPr>
                <p:spPr>
                  <a:xfrm rot="10800000">
                    <a:off x="4204335" y="2642515"/>
                    <a:ext cx="248392" cy="338945"/>
                  </a:xfrm>
                  <a:prstGeom prst="downArrow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nb-NO" sz="1350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37" name="Pil opp 36"/>
                  <p:cNvSpPr/>
                  <p:nvPr/>
                </p:nvSpPr>
                <p:spPr>
                  <a:xfrm rot="10800000">
                    <a:off x="3974071" y="2733036"/>
                    <a:ext cx="190254" cy="148695"/>
                  </a:xfrm>
                  <a:prstGeom prst="upArrow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nb-NO" sz="1350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  <p:sp>
              <p:nvSpPr>
                <p:cNvPr id="48" name="TekstSylinder 47"/>
                <p:cNvSpPr txBox="1"/>
                <p:nvPr/>
              </p:nvSpPr>
              <p:spPr>
                <a:xfrm>
                  <a:off x="2028825" y="5653811"/>
                  <a:ext cx="4133952" cy="553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nb-NO" sz="2100" dirty="0" err="1">
                      <a:solidFill>
                        <a:prstClr val="black"/>
                      </a:solidFill>
                      <a:latin typeface="Calibri" panose="020F0502020204030204"/>
                    </a:rPr>
                    <a:t>Hovedsaklig</a:t>
                  </a:r>
                  <a:r>
                    <a:rPr lang="nb-NO" sz="2100" dirty="0">
                      <a:solidFill>
                        <a:prstClr val="black"/>
                      </a:solidFill>
                      <a:latin typeface="Calibri" panose="020F0502020204030204"/>
                    </a:rPr>
                    <a:t>  informatikere</a:t>
                  </a:r>
                </a:p>
              </p:txBody>
            </p:sp>
            <p:sp>
              <p:nvSpPr>
                <p:cNvPr id="49" name="Venstre klammeparentes 48"/>
                <p:cNvSpPr/>
                <p:nvPr/>
              </p:nvSpPr>
              <p:spPr>
                <a:xfrm rot="16200000">
                  <a:off x="3895908" y="2781020"/>
                  <a:ext cx="335773" cy="5379508"/>
                </a:xfrm>
                <a:prstGeom prst="leftBrace">
                  <a:avLst>
                    <a:gd name="adj1" fmla="val 8333"/>
                    <a:gd name="adj2" fmla="val 50001"/>
                  </a:avLst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nb-NO" sz="1350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63" name="Gruppe 62"/>
              <p:cNvGrpSpPr/>
              <p:nvPr/>
            </p:nvGrpSpPr>
            <p:grpSpPr>
              <a:xfrm>
                <a:off x="2915060" y="3855611"/>
                <a:ext cx="2613891" cy="400108"/>
                <a:chOff x="8841321" y="2316847"/>
                <a:chExt cx="2613891" cy="400108"/>
              </a:xfrm>
            </p:grpSpPr>
            <p:sp>
              <p:nvSpPr>
                <p:cNvPr id="55" name="TekstSylinder 54"/>
                <p:cNvSpPr txBox="1"/>
                <p:nvPr/>
              </p:nvSpPr>
              <p:spPr>
                <a:xfrm>
                  <a:off x="9251811" y="2316847"/>
                  <a:ext cx="1681057" cy="40010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nb-NO" sz="1350" dirty="0">
                      <a:solidFill>
                        <a:srgbClr val="7030A0"/>
                      </a:solidFill>
                      <a:latin typeface="Calibri" panose="020F0502020204030204"/>
                    </a:rPr>
                    <a:t>Formelle språk </a:t>
                  </a:r>
                </a:p>
              </p:txBody>
            </p:sp>
            <p:cxnSp>
              <p:nvCxnSpPr>
                <p:cNvPr id="57" name="Rett pil 56"/>
                <p:cNvCxnSpPr>
                  <a:stCxn id="55" idx="1"/>
                </p:cNvCxnSpPr>
                <p:nvPr/>
              </p:nvCxnSpPr>
              <p:spPr>
                <a:xfrm flipH="1" flipV="1">
                  <a:off x="8841321" y="2501514"/>
                  <a:ext cx="410490" cy="15388"/>
                </a:xfrm>
                <a:prstGeom prst="straightConnector1">
                  <a:avLst/>
                </a:prstGeom>
                <a:ln w="25400">
                  <a:solidFill>
                    <a:srgbClr val="7030A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Rett pil 58"/>
                <p:cNvCxnSpPr/>
                <p:nvPr/>
              </p:nvCxnSpPr>
              <p:spPr>
                <a:xfrm flipV="1">
                  <a:off x="10948209" y="2537025"/>
                  <a:ext cx="507003" cy="14462"/>
                </a:xfrm>
                <a:prstGeom prst="straightConnector1">
                  <a:avLst/>
                </a:prstGeom>
                <a:ln w="25400">
                  <a:solidFill>
                    <a:srgbClr val="7030A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4" name="Gruppe 63"/>
            <p:cNvGrpSpPr/>
            <p:nvPr/>
          </p:nvGrpSpPr>
          <p:grpSpPr>
            <a:xfrm>
              <a:off x="743292" y="1443913"/>
              <a:ext cx="2653860" cy="4041440"/>
              <a:chOff x="743292" y="1443913"/>
              <a:chExt cx="2653860" cy="4041440"/>
            </a:xfrm>
          </p:grpSpPr>
          <p:grpSp>
            <p:nvGrpSpPr>
              <p:cNvPr id="50" name="Gruppe 49"/>
              <p:cNvGrpSpPr/>
              <p:nvPr/>
            </p:nvGrpSpPr>
            <p:grpSpPr>
              <a:xfrm>
                <a:off x="743292" y="1443913"/>
                <a:ext cx="2313808" cy="4041440"/>
                <a:chOff x="743292" y="1443913"/>
                <a:chExt cx="2313808" cy="4041440"/>
              </a:xfrm>
            </p:grpSpPr>
            <p:sp>
              <p:nvSpPr>
                <p:cNvPr id="4" name="Prosess 3"/>
                <p:cNvSpPr/>
                <p:nvPr/>
              </p:nvSpPr>
              <p:spPr>
                <a:xfrm>
                  <a:off x="1397634" y="1461027"/>
                  <a:ext cx="1659466" cy="1202267"/>
                </a:xfrm>
                <a:prstGeom prst="flowChartProcess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nb-NO" sz="1275" dirty="0">
                      <a:solidFill>
                        <a:srgbClr val="C00000"/>
                      </a:solidFill>
                    </a:rPr>
                    <a:t>Utvalg og til-rettelegging av relevante retts-kilder</a:t>
                  </a:r>
                </a:p>
              </p:txBody>
            </p:sp>
            <p:sp>
              <p:nvSpPr>
                <p:cNvPr id="8" name="Prosess 7"/>
                <p:cNvSpPr/>
                <p:nvPr/>
              </p:nvSpPr>
              <p:spPr>
                <a:xfrm>
                  <a:off x="1397634" y="2811990"/>
                  <a:ext cx="1659466" cy="1202267"/>
                </a:xfrm>
                <a:prstGeom prst="flowChartProcess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nb-NO" sz="1275" dirty="0">
                      <a:solidFill>
                        <a:srgbClr val="C00000"/>
                      </a:solidFill>
                    </a:rPr>
                    <a:t>Fortolkning og rettslige system-avgjørelser</a:t>
                  </a:r>
                </a:p>
              </p:txBody>
            </p:sp>
            <p:sp>
              <p:nvSpPr>
                <p:cNvPr id="9" name="Prosess 8"/>
                <p:cNvSpPr/>
                <p:nvPr/>
              </p:nvSpPr>
              <p:spPr>
                <a:xfrm>
                  <a:off x="1397634" y="4162953"/>
                  <a:ext cx="1659466" cy="1202267"/>
                </a:xfrm>
                <a:prstGeom prst="flowChartProcess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nb-NO" sz="1350" dirty="0">
                      <a:solidFill>
                        <a:srgbClr val="C00000"/>
                      </a:solidFill>
                    </a:rPr>
                    <a:t>Rettslig krav-spesifikasjon</a:t>
                  </a:r>
                </a:p>
              </p:txBody>
            </p:sp>
            <p:sp>
              <p:nvSpPr>
                <p:cNvPr id="18" name="Pil ned 17"/>
                <p:cNvSpPr/>
                <p:nvPr/>
              </p:nvSpPr>
              <p:spPr>
                <a:xfrm>
                  <a:off x="2265501" y="2642515"/>
                  <a:ext cx="248392" cy="338945"/>
                </a:xfrm>
                <a:prstGeom prst="downArrow">
                  <a:avLst/>
                </a:prstGeom>
                <a:solidFill>
                  <a:srgbClr val="C0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nb-NO" sz="135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" name="Pil opp 19"/>
                <p:cNvSpPr/>
                <p:nvPr/>
              </p:nvSpPr>
              <p:spPr>
                <a:xfrm>
                  <a:off x="2028825" y="2663293"/>
                  <a:ext cx="190254" cy="148695"/>
                </a:xfrm>
                <a:prstGeom prst="upArrow">
                  <a:avLst/>
                </a:prstGeom>
                <a:solidFill>
                  <a:srgbClr val="C0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nb-NO" sz="135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" name="Pil ned 20"/>
                <p:cNvSpPr/>
                <p:nvPr/>
              </p:nvSpPr>
              <p:spPr>
                <a:xfrm>
                  <a:off x="2265501" y="3972702"/>
                  <a:ext cx="248392" cy="338945"/>
                </a:xfrm>
                <a:prstGeom prst="downArrow">
                  <a:avLst/>
                </a:prstGeom>
                <a:solidFill>
                  <a:srgbClr val="C0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nb-NO" sz="135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" name="Pil opp 21"/>
                <p:cNvSpPr/>
                <p:nvPr/>
              </p:nvSpPr>
              <p:spPr>
                <a:xfrm>
                  <a:off x="2028825" y="3993480"/>
                  <a:ext cx="190254" cy="148695"/>
                </a:xfrm>
                <a:prstGeom prst="upArrow">
                  <a:avLst/>
                </a:prstGeom>
                <a:solidFill>
                  <a:srgbClr val="C0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nb-NO" sz="135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TekstSylinder 42"/>
                <p:cNvSpPr txBox="1"/>
                <p:nvPr/>
              </p:nvSpPr>
              <p:spPr>
                <a:xfrm rot="16200000">
                  <a:off x="-623065" y="3196134"/>
                  <a:ext cx="3286712" cy="553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nb-NO" sz="2100" dirty="0">
                      <a:solidFill>
                        <a:prstClr val="black"/>
                      </a:solidFill>
                      <a:latin typeface="Calibri" panose="020F0502020204030204"/>
                    </a:rPr>
                    <a:t>Hovedsakelig jurister</a:t>
                  </a:r>
                </a:p>
              </p:txBody>
            </p:sp>
            <p:sp>
              <p:nvSpPr>
                <p:cNvPr id="44" name="Venstre klammeparentes 43"/>
                <p:cNvSpPr/>
                <p:nvPr/>
              </p:nvSpPr>
              <p:spPr>
                <a:xfrm>
                  <a:off x="1197079" y="1443913"/>
                  <a:ext cx="188291" cy="4041440"/>
                </a:xfrm>
                <a:prstGeom prst="leftBrac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nb-NO" sz="1350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62" name="Gruppe 61"/>
              <p:cNvGrpSpPr/>
              <p:nvPr/>
            </p:nvGrpSpPr>
            <p:grpSpPr>
              <a:xfrm rot="5400000">
                <a:off x="1913426" y="2530531"/>
                <a:ext cx="2567344" cy="400108"/>
                <a:chOff x="8647784" y="1366395"/>
                <a:chExt cx="2655974" cy="400108"/>
              </a:xfrm>
            </p:grpSpPr>
            <p:sp>
              <p:nvSpPr>
                <p:cNvPr id="53" name="TekstSylinder 52"/>
                <p:cNvSpPr txBox="1"/>
                <p:nvPr/>
              </p:nvSpPr>
              <p:spPr>
                <a:xfrm>
                  <a:off x="9144388" y="1366395"/>
                  <a:ext cx="1662764" cy="40010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nb-NO" sz="1350" dirty="0">
                      <a:solidFill>
                        <a:srgbClr val="7030A0"/>
                      </a:solidFill>
                      <a:latin typeface="Calibri" panose="020F0502020204030204"/>
                    </a:rPr>
                    <a:t>Naturlig språk </a:t>
                  </a:r>
                </a:p>
              </p:txBody>
            </p:sp>
            <p:cxnSp>
              <p:nvCxnSpPr>
                <p:cNvPr id="58" name="Rett pil 57"/>
                <p:cNvCxnSpPr>
                  <a:stCxn id="53" idx="1"/>
                </p:cNvCxnSpPr>
                <p:nvPr/>
              </p:nvCxnSpPr>
              <p:spPr>
                <a:xfrm rot="16200000" flipV="1">
                  <a:off x="8890096" y="1312156"/>
                  <a:ext cx="11981" cy="496605"/>
                </a:xfrm>
                <a:prstGeom prst="straightConnector1">
                  <a:avLst/>
                </a:prstGeom>
                <a:ln w="25400">
                  <a:solidFill>
                    <a:srgbClr val="7030A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Rett pil 60"/>
                <p:cNvCxnSpPr>
                  <a:stCxn id="53" idx="3"/>
                </p:cNvCxnSpPr>
                <p:nvPr/>
              </p:nvCxnSpPr>
              <p:spPr>
                <a:xfrm rot="16200000" flipH="1">
                  <a:off x="11055454" y="1318147"/>
                  <a:ext cx="3" cy="496605"/>
                </a:xfrm>
                <a:prstGeom prst="straightConnector1">
                  <a:avLst/>
                </a:prstGeom>
                <a:ln w="25400">
                  <a:solidFill>
                    <a:srgbClr val="7030A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3" name="Gruppe 72"/>
            <p:cNvGrpSpPr/>
            <p:nvPr/>
          </p:nvGrpSpPr>
          <p:grpSpPr>
            <a:xfrm>
              <a:off x="4732957" y="460178"/>
              <a:ext cx="2872456" cy="4905041"/>
              <a:chOff x="4732957" y="460178"/>
              <a:chExt cx="2872456" cy="4905041"/>
            </a:xfrm>
          </p:grpSpPr>
          <p:grpSp>
            <p:nvGrpSpPr>
              <p:cNvPr id="52" name="Gruppe 51"/>
              <p:cNvGrpSpPr/>
              <p:nvPr/>
            </p:nvGrpSpPr>
            <p:grpSpPr>
              <a:xfrm>
                <a:off x="4917121" y="460178"/>
                <a:ext cx="2688292" cy="4905041"/>
                <a:chOff x="4917121" y="460178"/>
                <a:chExt cx="2688292" cy="4905041"/>
              </a:xfrm>
            </p:grpSpPr>
            <p:sp>
              <p:nvSpPr>
                <p:cNvPr id="11" name="Prosess 10"/>
                <p:cNvSpPr/>
                <p:nvPr/>
              </p:nvSpPr>
              <p:spPr>
                <a:xfrm>
                  <a:off x="5117676" y="2811990"/>
                  <a:ext cx="1659466" cy="1202267"/>
                </a:xfrm>
                <a:prstGeom prst="flowChartProcess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nb-NO" sz="1350" dirty="0">
                      <a:solidFill>
                        <a:srgbClr val="C00000"/>
                      </a:solidFill>
                    </a:rPr>
                    <a:t>Testing</a:t>
                  </a:r>
                </a:p>
              </p:txBody>
            </p:sp>
            <p:sp>
              <p:nvSpPr>
                <p:cNvPr id="12" name="Dokument 11"/>
                <p:cNvSpPr/>
                <p:nvPr/>
              </p:nvSpPr>
              <p:spPr>
                <a:xfrm>
                  <a:off x="5117676" y="1443913"/>
                  <a:ext cx="1659466" cy="1202267"/>
                </a:xfrm>
                <a:prstGeom prst="flowChartDocumen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nb-NO" sz="1350" dirty="0">
                      <a:solidFill>
                        <a:srgbClr val="C00000"/>
                      </a:solidFill>
                    </a:rPr>
                    <a:t>Bekreftet krav-spesifikasjon</a:t>
                  </a:r>
                </a:p>
              </p:txBody>
            </p:sp>
            <p:sp>
              <p:nvSpPr>
                <p:cNvPr id="17" name="Beslutning 16"/>
                <p:cNvSpPr/>
                <p:nvPr/>
              </p:nvSpPr>
              <p:spPr>
                <a:xfrm>
                  <a:off x="4917121" y="460178"/>
                  <a:ext cx="1860021" cy="867834"/>
                </a:xfrm>
                <a:prstGeom prst="flowChartDecision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nb-NO" sz="1275" b="1" dirty="0">
                      <a:solidFill>
                        <a:srgbClr val="70AD47">
                          <a:lumMod val="50000"/>
                        </a:srgbClr>
                      </a:solidFill>
                    </a:rPr>
                    <a:t>Vedtak</a:t>
                  </a:r>
                </a:p>
              </p:txBody>
            </p:sp>
            <p:grpSp>
              <p:nvGrpSpPr>
                <p:cNvPr id="25" name="Gruppe 24"/>
                <p:cNvGrpSpPr/>
                <p:nvPr/>
              </p:nvGrpSpPr>
              <p:grpSpPr>
                <a:xfrm>
                  <a:off x="5668947" y="3898354"/>
                  <a:ext cx="478656" cy="338945"/>
                  <a:chOff x="3974071" y="2642515"/>
                  <a:chExt cx="478656" cy="338945"/>
                </a:xfrm>
                <a:solidFill>
                  <a:srgbClr val="002060"/>
                </a:solidFill>
              </p:grpSpPr>
              <p:sp>
                <p:nvSpPr>
                  <p:cNvPr id="23" name="Pil ned 22"/>
                  <p:cNvSpPr/>
                  <p:nvPr/>
                </p:nvSpPr>
                <p:spPr>
                  <a:xfrm rot="10800000">
                    <a:off x="4204335" y="2642515"/>
                    <a:ext cx="248392" cy="338945"/>
                  </a:xfrm>
                  <a:prstGeom prst="downArrow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nb-NO" sz="1350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4" name="Pil opp 23"/>
                  <p:cNvSpPr/>
                  <p:nvPr/>
                </p:nvSpPr>
                <p:spPr>
                  <a:xfrm rot="10800000">
                    <a:off x="3974071" y="2758418"/>
                    <a:ext cx="190254" cy="148695"/>
                  </a:xfrm>
                  <a:prstGeom prst="upArrow">
                    <a:avLst/>
                  </a:prstGeom>
                  <a:solidFill>
                    <a:srgbClr val="C0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nb-NO" sz="1350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  <p:grpSp>
              <p:nvGrpSpPr>
                <p:cNvPr id="26" name="Gruppe 25"/>
                <p:cNvGrpSpPr/>
                <p:nvPr/>
              </p:nvGrpSpPr>
              <p:grpSpPr>
                <a:xfrm>
                  <a:off x="5668947" y="2544256"/>
                  <a:ext cx="478656" cy="338945"/>
                  <a:chOff x="3974071" y="2642515"/>
                  <a:chExt cx="478656" cy="338945"/>
                </a:xfrm>
                <a:solidFill>
                  <a:srgbClr val="C00000"/>
                </a:solidFill>
              </p:grpSpPr>
              <p:sp>
                <p:nvSpPr>
                  <p:cNvPr id="27" name="Pil ned 26"/>
                  <p:cNvSpPr/>
                  <p:nvPr/>
                </p:nvSpPr>
                <p:spPr>
                  <a:xfrm rot="10800000">
                    <a:off x="4204335" y="2642515"/>
                    <a:ext cx="248392" cy="338945"/>
                  </a:xfrm>
                  <a:prstGeom prst="downArrow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nb-NO" sz="1350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8" name="Pil opp 27"/>
                  <p:cNvSpPr/>
                  <p:nvPr/>
                </p:nvSpPr>
                <p:spPr>
                  <a:xfrm rot="10800000">
                    <a:off x="3974071" y="2758418"/>
                    <a:ext cx="190254" cy="148695"/>
                  </a:xfrm>
                  <a:prstGeom prst="upArrow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nb-NO" sz="1350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  <p:grpSp>
              <p:nvGrpSpPr>
                <p:cNvPr id="29" name="Gruppe 28"/>
                <p:cNvGrpSpPr/>
                <p:nvPr/>
              </p:nvGrpSpPr>
              <p:grpSpPr>
                <a:xfrm>
                  <a:off x="5668947" y="1191536"/>
                  <a:ext cx="478656" cy="338945"/>
                  <a:chOff x="3974071" y="2642515"/>
                  <a:chExt cx="478656" cy="338945"/>
                </a:xfrm>
                <a:solidFill>
                  <a:srgbClr val="C00000"/>
                </a:solidFill>
              </p:grpSpPr>
              <p:sp>
                <p:nvSpPr>
                  <p:cNvPr id="30" name="Pil ned 29"/>
                  <p:cNvSpPr/>
                  <p:nvPr/>
                </p:nvSpPr>
                <p:spPr>
                  <a:xfrm rot="10800000">
                    <a:off x="4204335" y="2642515"/>
                    <a:ext cx="248392" cy="338945"/>
                  </a:xfrm>
                  <a:prstGeom prst="downArrow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nb-NO" sz="1350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31" name="Pil opp 30"/>
                  <p:cNvSpPr/>
                  <p:nvPr/>
                </p:nvSpPr>
                <p:spPr>
                  <a:xfrm rot="10800000">
                    <a:off x="3974071" y="2758418"/>
                    <a:ext cx="190254" cy="148695"/>
                  </a:xfrm>
                  <a:prstGeom prst="upArrow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nb-NO" sz="1350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  <p:sp>
              <p:nvSpPr>
                <p:cNvPr id="45" name="TekstSylinder 44"/>
                <p:cNvSpPr txBox="1"/>
                <p:nvPr/>
              </p:nvSpPr>
              <p:spPr>
                <a:xfrm rot="5400000">
                  <a:off x="5644450" y="3196135"/>
                  <a:ext cx="3367930" cy="553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nb-NO" sz="2100" dirty="0">
                      <a:solidFill>
                        <a:prstClr val="black"/>
                      </a:solidFill>
                      <a:latin typeface="Calibri" panose="020F0502020204030204"/>
                    </a:rPr>
                    <a:t>Hovedsakelig  jurister</a:t>
                  </a:r>
                </a:p>
              </p:txBody>
            </p:sp>
            <p:sp>
              <p:nvSpPr>
                <p:cNvPr id="46" name="Venstre klammeparentes 45"/>
                <p:cNvSpPr/>
                <p:nvPr/>
              </p:nvSpPr>
              <p:spPr>
                <a:xfrm flipH="1">
                  <a:off x="6837403" y="460178"/>
                  <a:ext cx="192273" cy="4905041"/>
                </a:xfrm>
                <a:prstGeom prst="leftBrac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nb-NO" sz="1350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69" name="Gruppe 68"/>
              <p:cNvGrpSpPr/>
              <p:nvPr/>
            </p:nvGrpSpPr>
            <p:grpSpPr>
              <a:xfrm rot="10800000">
                <a:off x="4732957" y="1488732"/>
                <a:ext cx="400108" cy="2409622"/>
                <a:chOff x="9960137" y="1288707"/>
                <a:chExt cx="400108" cy="2409622"/>
              </a:xfrm>
            </p:grpSpPr>
            <p:sp>
              <p:nvSpPr>
                <p:cNvPr id="66" name="TekstSylinder 65"/>
                <p:cNvSpPr txBox="1"/>
                <p:nvPr/>
              </p:nvSpPr>
              <p:spPr>
                <a:xfrm rot="5400000">
                  <a:off x="9479620" y="2326190"/>
                  <a:ext cx="1361142" cy="40010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nb-NO" sz="1350" dirty="0">
                      <a:solidFill>
                        <a:srgbClr val="7030A0"/>
                      </a:solidFill>
                      <a:latin typeface="Calibri" panose="020F0502020204030204"/>
                    </a:rPr>
                    <a:t>Verifisering </a:t>
                  </a:r>
                </a:p>
              </p:txBody>
            </p:sp>
            <p:cxnSp>
              <p:nvCxnSpPr>
                <p:cNvPr id="67" name="Rett pil 66"/>
                <p:cNvCxnSpPr/>
                <p:nvPr/>
              </p:nvCxnSpPr>
              <p:spPr>
                <a:xfrm rot="10800000" flipH="1" flipV="1">
                  <a:off x="10145729" y="3098976"/>
                  <a:ext cx="2479" cy="599353"/>
                </a:xfrm>
                <a:prstGeom prst="straightConnector1">
                  <a:avLst/>
                </a:prstGeom>
                <a:ln w="25400">
                  <a:solidFill>
                    <a:srgbClr val="7030A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Rett pil 67"/>
                <p:cNvCxnSpPr/>
                <p:nvPr/>
              </p:nvCxnSpPr>
              <p:spPr>
                <a:xfrm rot="10800000" flipH="1">
                  <a:off x="10145729" y="1288707"/>
                  <a:ext cx="2479" cy="657608"/>
                </a:xfrm>
                <a:prstGeom prst="straightConnector1">
                  <a:avLst/>
                </a:prstGeom>
                <a:ln w="25400">
                  <a:solidFill>
                    <a:srgbClr val="7030A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9" name="TekstSylinder 18"/>
          <p:cNvSpPr txBox="1"/>
          <p:nvPr/>
        </p:nvSpPr>
        <p:spPr>
          <a:xfrm rot="5400000">
            <a:off x="1177300" y="64174"/>
            <a:ext cx="1431161" cy="339189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2700" b="1">
                <a:solidFill>
                  <a:srgbClr val="C00000"/>
                </a:solidFill>
                <a:latin typeface="Calibri Light" panose="020F0302020204030204"/>
              </a:rPr>
              <a:t>Transformering: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2700" b="1">
                <a:solidFill>
                  <a:srgbClr val="C00000"/>
                </a:solidFill>
                <a:latin typeface="Calibri Light" panose="020F0302020204030204"/>
              </a:rPr>
              <a:t>Fra rettskilder til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2700" b="1">
                <a:solidFill>
                  <a:srgbClr val="C00000"/>
                </a:solidFill>
                <a:latin typeface="Calibri Light" panose="020F0302020204030204"/>
              </a:rPr>
              <a:t>beslutningsstøttesystem</a:t>
            </a:r>
          </a:p>
        </p:txBody>
      </p:sp>
      <p:sp>
        <p:nvSpPr>
          <p:cNvPr id="47" name="TekstSylinder 46"/>
          <p:cNvSpPr txBox="1"/>
          <p:nvPr/>
        </p:nvSpPr>
        <p:spPr>
          <a:xfrm>
            <a:off x="153364" y="2602890"/>
            <a:ext cx="3498886" cy="600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50">
                <a:solidFill>
                  <a:prstClr val="black"/>
                </a:solidFill>
                <a:latin typeface="Calibri" panose="020F0502020204030204"/>
              </a:rPr>
              <a:t>Fra saksorientert til </a:t>
            </a:r>
            <a:r>
              <a:rPr lang="en-GB" sz="1650" i="1">
                <a:solidFill>
                  <a:prstClr val="black"/>
                </a:solidFill>
                <a:latin typeface="Calibri" panose="020F0502020204030204"/>
              </a:rPr>
              <a:t>systemorientert            </a:t>
            </a:r>
            <a:r>
              <a:rPr lang="en-GB" sz="1650">
                <a:solidFill>
                  <a:prstClr val="black"/>
                </a:solidFill>
                <a:latin typeface="Calibri" panose="020F0502020204030204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50">
                <a:solidFill>
                  <a:prstClr val="black"/>
                </a:solidFill>
                <a:latin typeface="Calibri" panose="020F0502020204030204"/>
              </a:rPr>
              <a:t>rettsanvendelse</a:t>
            </a:r>
          </a:p>
        </p:txBody>
      </p:sp>
      <p:sp>
        <p:nvSpPr>
          <p:cNvPr id="71" name="TekstSylinder 70"/>
          <p:cNvSpPr txBox="1"/>
          <p:nvPr/>
        </p:nvSpPr>
        <p:spPr>
          <a:xfrm>
            <a:off x="151869" y="3275271"/>
            <a:ext cx="3544175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50">
                <a:solidFill>
                  <a:prstClr val="black"/>
                </a:solidFill>
                <a:latin typeface="Calibri" panose="020F0502020204030204"/>
              </a:rPr>
              <a:t>Fastsetter hvilke </a:t>
            </a:r>
            <a:r>
              <a:rPr lang="en-GB" sz="1650" i="1">
                <a:solidFill>
                  <a:prstClr val="black"/>
                </a:solidFill>
                <a:latin typeface="Calibri" panose="020F0502020204030204"/>
              </a:rPr>
              <a:t>saksopplysninger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50">
                <a:solidFill>
                  <a:prstClr val="black"/>
                </a:solidFill>
                <a:latin typeface="Calibri" panose="020F0502020204030204"/>
              </a:rPr>
              <a:t>som er relevante og hvordan disse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50">
                <a:solidFill>
                  <a:prstClr val="black"/>
                </a:solidFill>
                <a:latin typeface="Calibri" panose="020F0502020204030204"/>
              </a:rPr>
              <a:t>opplysningene kan komme til uttrykk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50">
                <a:solidFill>
                  <a:prstClr val="black"/>
                </a:solidFill>
                <a:latin typeface="Calibri" panose="020F0502020204030204"/>
              </a:rPr>
              <a:t>rettsanvendelse</a:t>
            </a:r>
          </a:p>
        </p:txBody>
      </p:sp>
      <p:sp>
        <p:nvSpPr>
          <p:cNvPr id="72" name="TekstSylinder 71"/>
          <p:cNvSpPr txBox="1"/>
          <p:nvPr/>
        </p:nvSpPr>
        <p:spPr>
          <a:xfrm>
            <a:off x="156553" y="4467100"/>
            <a:ext cx="3495697" cy="13619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50">
                <a:solidFill>
                  <a:prstClr val="black"/>
                </a:solidFill>
                <a:latin typeface="Calibri" panose="020F0502020204030204"/>
              </a:rPr>
              <a:t>Fastsetter hvordan disse opplysningene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50">
                <a:solidFill>
                  <a:prstClr val="black"/>
                </a:solidFill>
                <a:latin typeface="Calibri" panose="020F0502020204030204"/>
              </a:rPr>
              <a:t>skal behandles for å komme frem til et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50">
                <a:solidFill>
                  <a:prstClr val="black"/>
                </a:solidFill>
                <a:latin typeface="Calibri" panose="020F0502020204030204"/>
              </a:rPr>
              <a:t>rettsriktig vedtak (prøving av </a:t>
            </a:r>
            <a:r>
              <a:rPr lang="en-GB" sz="1650" i="1">
                <a:solidFill>
                  <a:prstClr val="black"/>
                </a:solidFill>
                <a:latin typeface="Calibri" panose="020F0502020204030204"/>
              </a:rPr>
              <a:t>vilkår</a:t>
            </a:r>
            <a:r>
              <a:rPr lang="en-GB" sz="1650">
                <a:solidFill>
                  <a:prstClr val="black"/>
                </a:solidFill>
                <a:latin typeface="Calibri" panose="020F0502020204030204"/>
              </a:rPr>
              <a:t> og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50">
                <a:solidFill>
                  <a:prstClr val="black"/>
                </a:solidFill>
                <a:latin typeface="Calibri" panose="020F0502020204030204"/>
              </a:rPr>
              <a:t>utførelse av </a:t>
            </a:r>
            <a:r>
              <a:rPr lang="en-GB" sz="1650" i="1">
                <a:solidFill>
                  <a:prstClr val="black"/>
                </a:solidFill>
                <a:latin typeface="Calibri" panose="020F0502020204030204"/>
              </a:rPr>
              <a:t>beregninger</a:t>
            </a:r>
            <a:r>
              <a:rPr lang="en-GB" sz="1650">
                <a:solidFill>
                  <a:prstClr val="black"/>
                </a:solidFill>
                <a:latin typeface="Calibri" panose="020F050202020403020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3660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71" grpId="0" animBg="1"/>
      <p:bldP spid="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nb-NO" altLang="nb-NO" sz="3200" smtClean="0">
                <a:solidFill>
                  <a:schemeClr val="accent2"/>
                </a:solidFill>
              </a:rPr>
              <a:t>Kort om hva transformering av rettskilder er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9600" y="811213"/>
            <a:ext cx="6765925" cy="1989137"/>
            <a:chOff x="384" y="511"/>
            <a:chExt cx="4262" cy="1253"/>
          </a:xfrm>
        </p:grpSpPr>
        <p:sp>
          <p:nvSpPr>
            <p:cNvPr id="6155" name="Rectangle 3"/>
            <p:cNvSpPr>
              <a:spLocks noChangeArrowheads="1"/>
            </p:cNvSpPr>
            <p:nvPr/>
          </p:nvSpPr>
          <p:spPr bwMode="auto">
            <a:xfrm>
              <a:off x="384" y="511"/>
              <a:ext cx="41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>
                  <a:solidFill>
                    <a:srgbClr val="008000"/>
                  </a:solidFill>
                </a:rPr>
                <a:t>Utgangspunktet er regler uttrykt ved hjelp av “naturlig norsk”...</a:t>
              </a:r>
            </a:p>
          </p:txBody>
        </p:sp>
        <p:pic>
          <p:nvPicPr>
            <p:cNvPr id="6156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06" t="7896" r="5876"/>
            <a:stretch>
              <a:fillRect/>
            </a:stretch>
          </p:blipFill>
          <p:spPr bwMode="auto">
            <a:xfrm>
              <a:off x="1248" y="720"/>
              <a:ext cx="3398" cy="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09600" y="3021013"/>
            <a:ext cx="6781800" cy="2049462"/>
            <a:chOff x="384" y="1903"/>
            <a:chExt cx="4272" cy="1291"/>
          </a:xfrm>
        </p:grpSpPr>
        <p:sp>
          <p:nvSpPr>
            <p:cNvPr id="6153" name="Text Box 5"/>
            <p:cNvSpPr txBox="1">
              <a:spLocks noChangeArrowheads="1"/>
            </p:cNvSpPr>
            <p:nvPr/>
          </p:nvSpPr>
          <p:spPr bwMode="auto">
            <a:xfrm>
              <a:off x="384" y="1903"/>
              <a:ext cx="34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>
                  <a:solidFill>
                    <a:srgbClr val="008000"/>
                  </a:solidFill>
                </a:rPr>
                <a:t>som skal fortolkes og uttrykkes som programkode ...</a:t>
              </a:r>
            </a:p>
          </p:txBody>
        </p:sp>
        <p:pic>
          <p:nvPicPr>
            <p:cNvPr id="6154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2160"/>
              <a:ext cx="3456" cy="1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746125" y="5119688"/>
            <a:ext cx="7118350" cy="992187"/>
            <a:chOff x="470" y="3225"/>
            <a:chExt cx="4484" cy="625"/>
          </a:xfrm>
        </p:grpSpPr>
        <p:sp>
          <p:nvSpPr>
            <p:cNvPr id="6150" name="Text Box 7"/>
            <p:cNvSpPr txBox="1">
              <a:spLocks noChangeArrowheads="1"/>
            </p:cNvSpPr>
            <p:nvPr/>
          </p:nvSpPr>
          <p:spPr bwMode="auto">
            <a:xfrm>
              <a:off x="470" y="3225"/>
              <a:ext cx="44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>
                  <a:solidFill>
                    <a:srgbClr val="008000"/>
                  </a:solidFill>
                </a:rPr>
                <a:t>Transformingen innebærer med andre ord at vi fortolker en flertydig</a:t>
              </a:r>
            </a:p>
          </p:txBody>
        </p:sp>
        <p:sp>
          <p:nvSpPr>
            <p:cNvPr id="6151" name="Text Box 8"/>
            <p:cNvSpPr txBox="1">
              <a:spLocks noChangeArrowheads="1"/>
            </p:cNvSpPr>
            <p:nvPr/>
          </p:nvSpPr>
          <p:spPr bwMode="auto">
            <a:xfrm>
              <a:off x="480" y="3408"/>
              <a:ext cx="371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>
                  <a:solidFill>
                    <a:srgbClr val="008000"/>
                  </a:solidFill>
                </a:rPr>
                <a:t>tekst og gjør den om til et sett av entydige instruksjoner,</a:t>
              </a:r>
            </a:p>
          </p:txBody>
        </p:sp>
        <p:sp>
          <p:nvSpPr>
            <p:cNvPr id="6152" name="Text Box 9"/>
            <p:cNvSpPr txBox="1">
              <a:spLocks noChangeArrowheads="1"/>
            </p:cNvSpPr>
            <p:nvPr/>
          </p:nvSpPr>
          <p:spPr bwMode="auto">
            <a:xfrm>
              <a:off x="480" y="3600"/>
              <a:ext cx="39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>
                  <a:solidFill>
                    <a:srgbClr val="008000"/>
                  </a:solidFill>
                </a:rPr>
                <a:t>uttrykt ved hjelp av et programmeringsspråk (formelt språk).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nb-NO" altLang="nb-NO" sz="3200" smtClean="0">
                <a:solidFill>
                  <a:schemeClr val="accent2"/>
                </a:solidFill>
              </a:rPr>
              <a:t>Oversikt over hovedelementene i en automatisert rettslig beslutningsprosess</a:t>
            </a:r>
            <a:endParaRPr lang="nb-NO" altLang="nb-NO" sz="3200" smtClean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254375" y="4189413"/>
            <a:ext cx="2014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2000">
                <a:sym typeface="Marlett" pitchFamily="2" charset="2"/>
              </a:rPr>
              <a:t></a:t>
            </a:r>
            <a:r>
              <a:rPr lang="nb-NO" altLang="nb-NO" sz="2000"/>
              <a:t> aritmetiske</a:t>
            </a:r>
            <a:endParaRPr lang="nb-NO" altLang="nb-NO" sz="240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254375" y="4570413"/>
            <a:ext cx="1233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2000">
                <a:sym typeface="Marlett" pitchFamily="2" charset="2"/>
              </a:rPr>
              <a:t></a:t>
            </a:r>
            <a:r>
              <a:rPr lang="nb-NO" altLang="nb-NO" sz="2000"/>
              <a:t> logiske</a:t>
            </a:r>
            <a:endParaRPr lang="nb-NO" altLang="nb-NO" sz="240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149975" y="2741613"/>
            <a:ext cx="1697038" cy="2159000"/>
          </a:xfrm>
          <a:prstGeom prst="rect">
            <a:avLst/>
          </a:prstGeom>
          <a:solidFill>
            <a:srgbClr val="FFCC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b-NO" altLang="nb-NO" sz="2400"/>
          </a:p>
          <a:p>
            <a:pPr>
              <a:spcBef>
                <a:spcPct val="0"/>
              </a:spcBef>
              <a:buFontTx/>
              <a:buNone/>
            </a:pPr>
            <a:endParaRPr lang="nb-NO" altLang="nb-NO" sz="2400"/>
          </a:p>
          <a:p>
            <a:pPr>
              <a:spcBef>
                <a:spcPct val="0"/>
              </a:spcBef>
              <a:buFontTx/>
              <a:buNone/>
            </a:pPr>
            <a:r>
              <a:rPr lang="nb-NO" altLang="nb-NO" sz="1900"/>
              <a:t>Enkeltvedtak</a:t>
            </a:r>
          </a:p>
          <a:p>
            <a:pPr>
              <a:spcBef>
                <a:spcPct val="0"/>
              </a:spcBef>
              <a:buFontTx/>
              <a:buNone/>
            </a:pPr>
            <a:endParaRPr lang="nb-NO" altLang="nb-NO" sz="1900"/>
          </a:p>
          <a:p>
            <a:pPr>
              <a:spcBef>
                <a:spcPct val="0"/>
              </a:spcBef>
              <a:buFontTx/>
              <a:buNone/>
            </a:pPr>
            <a:endParaRPr lang="nb-NO" altLang="nb-NO" sz="2400"/>
          </a:p>
          <a:p>
            <a:pPr>
              <a:spcBef>
                <a:spcPct val="0"/>
              </a:spcBef>
              <a:buFontTx/>
              <a:buNone/>
            </a:pPr>
            <a:endParaRPr lang="nb-NO" altLang="nb-NO" sz="240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63575" y="2665413"/>
            <a:ext cx="2438400" cy="2408237"/>
            <a:chOff x="336" y="1296"/>
            <a:chExt cx="1536" cy="1517"/>
          </a:xfrm>
        </p:grpSpPr>
        <p:sp>
          <p:nvSpPr>
            <p:cNvPr id="7187" name="Text Box 7"/>
            <p:cNvSpPr txBox="1">
              <a:spLocks noChangeArrowheads="1"/>
            </p:cNvSpPr>
            <p:nvPr/>
          </p:nvSpPr>
          <p:spPr bwMode="auto">
            <a:xfrm>
              <a:off x="336" y="1296"/>
              <a:ext cx="1069" cy="1517"/>
            </a:xfrm>
            <a:prstGeom prst="rect">
              <a:avLst/>
            </a:prstGeom>
            <a:solidFill>
              <a:srgbClr val="FFCC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b-NO" altLang="nb-NO" sz="1800"/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Relevant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beslutnings-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grunnlag;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dvs opplysn.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om den aktuelle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personen</a:t>
              </a:r>
              <a:endParaRPr lang="nb-NO" altLang="nb-NO" sz="2400"/>
            </a:p>
            <a:p>
              <a:pPr>
                <a:spcBef>
                  <a:spcPct val="0"/>
                </a:spcBef>
                <a:buFontTx/>
                <a:buNone/>
              </a:pPr>
              <a:endParaRPr lang="nb-NO" altLang="nb-NO" sz="2400"/>
            </a:p>
          </p:txBody>
        </p:sp>
        <p:sp>
          <p:nvSpPr>
            <p:cNvPr id="7188" name="Line 8"/>
            <p:cNvSpPr>
              <a:spLocks noChangeShapeType="1"/>
            </p:cNvSpPr>
            <p:nvPr/>
          </p:nvSpPr>
          <p:spPr bwMode="auto">
            <a:xfrm>
              <a:off x="1392" y="230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2339975" y="2970213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6" name="AutoShape 14"/>
          <p:cNvSpPr>
            <a:spLocks/>
          </p:cNvSpPr>
          <p:nvPr/>
        </p:nvSpPr>
        <p:spPr bwMode="auto">
          <a:xfrm>
            <a:off x="4953000" y="5638800"/>
            <a:ext cx="2997200" cy="379413"/>
          </a:xfrm>
          <a:prstGeom prst="borderCallout1">
            <a:avLst>
              <a:gd name="adj1" fmla="val 30125"/>
              <a:gd name="adj2" fmla="val -2542"/>
              <a:gd name="adj3" fmla="val -204602"/>
              <a:gd name="adj4" fmla="val -13454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800"/>
              <a:t>AND, OR, NOT, </a:t>
            </a:r>
            <a:r>
              <a:rPr lang="nb-NO" altLang="nb-NO" sz="1800">
                <a:sym typeface="Symbol" panose="05050102010706020507" pitchFamily="18" charset="2"/>
              </a:rPr>
              <a:t>, </a:t>
            </a:r>
            <a:r>
              <a:rPr lang="nb-NO" altLang="nb-NO" sz="1800"/>
              <a:t>&lt;, &gt;, </a:t>
            </a:r>
            <a:r>
              <a:rPr lang="nb-NO" altLang="nb-NO" sz="1800">
                <a:sym typeface="Symbol" panose="05050102010706020507" pitchFamily="18" charset="2"/>
              </a:rPr>
              <a:t> etc</a:t>
            </a:r>
            <a:endParaRPr lang="nb-NO" altLang="nb-NO" sz="2400">
              <a:sym typeface="Symbol" panose="05050102010706020507" pitchFamily="18" charset="2"/>
            </a:endParaRPr>
          </a:p>
        </p:txBody>
      </p:sp>
      <p:sp>
        <p:nvSpPr>
          <p:cNvPr id="3087" name="AutoShape 15"/>
          <p:cNvSpPr>
            <a:spLocks/>
          </p:cNvSpPr>
          <p:nvPr/>
        </p:nvSpPr>
        <p:spPr bwMode="auto">
          <a:xfrm>
            <a:off x="685800" y="5562600"/>
            <a:ext cx="1246188" cy="379413"/>
          </a:xfrm>
          <a:prstGeom prst="borderCallout1">
            <a:avLst>
              <a:gd name="adj1" fmla="val 30125"/>
              <a:gd name="adj2" fmla="val 106116"/>
              <a:gd name="adj3" fmla="val -289120"/>
              <a:gd name="adj4" fmla="val 226241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800"/>
              <a:t>+, -, /, * </a:t>
            </a:r>
            <a:r>
              <a:rPr lang="nb-NO" altLang="nb-NO" sz="1800">
                <a:sym typeface="Symbol" panose="05050102010706020507" pitchFamily="18" charset="2"/>
              </a:rPr>
              <a:t>etc</a:t>
            </a:r>
            <a:endParaRPr lang="nb-NO" altLang="nb-NO" sz="2400">
              <a:sym typeface="Symbol" panose="05050102010706020507" pitchFamily="18" charset="2"/>
            </a:endParaRP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260725" y="1868488"/>
            <a:ext cx="1006475" cy="1027112"/>
            <a:chOff x="2054" y="1177"/>
            <a:chExt cx="634" cy="647"/>
          </a:xfrm>
        </p:grpSpPr>
        <p:sp>
          <p:nvSpPr>
            <p:cNvPr id="7185" name="AutoShape 17"/>
            <p:cNvSpPr>
              <a:spLocks/>
            </p:cNvSpPr>
            <p:nvPr/>
          </p:nvSpPr>
          <p:spPr bwMode="auto">
            <a:xfrm>
              <a:off x="2054" y="1177"/>
              <a:ext cx="586" cy="410"/>
            </a:xfrm>
            <a:prstGeom prst="borderCallout1">
              <a:avLst>
                <a:gd name="adj1" fmla="val 17560"/>
                <a:gd name="adj2" fmla="val -7477"/>
                <a:gd name="adj3" fmla="val 349514"/>
                <a:gd name="adj4" fmla="val -61528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variable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faste</a:t>
              </a:r>
              <a:endParaRPr lang="nb-NO" altLang="nb-NO" sz="2400"/>
            </a:p>
          </p:txBody>
        </p:sp>
        <p:sp>
          <p:nvSpPr>
            <p:cNvPr id="7186" name="Line 18"/>
            <p:cNvSpPr>
              <a:spLocks noChangeShapeType="1"/>
            </p:cNvSpPr>
            <p:nvPr/>
          </p:nvSpPr>
          <p:spPr bwMode="auto">
            <a:xfrm>
              <a:off x="2448" y="1488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685800" y="1600200"/>
            <a:ext cx="2209800" cy="679450"/>
          </a:xfrm>
          <a:prstGeom prst="wedgeRectCallout">
            <a:avLst>
              <a:gd name="adj1" fmla="val -30819"/>
              <a:gd name="adj2" fmla="val 976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b-NO" altLang="nb-NO" sz="1900"/>
              <a:t>Uriktige data =&gt; uriktige vedtak</a:t>
            </a:r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2286000" y="5638800"/>
            <a:ext cx="2378075" cy="650875"/>
          </a:xfrm>
          <a:prstGeom prst="wedgeRectCallout">
            <a:avLst>
              <a:gd name="adj1" fmla="val -5074"/>
              <a:gd name="adj2" fmla="val -92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800"/>
              <a:t>Uriktige operasjoner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b-NO" altLang="nb-NO" sz="1800"/>
              <a:t>=&gt; uriktige vedtak,</a:t>
            </a:r>
            <a:endParaRPr lang="nb-NO" altLang="nb-NO" sz="240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101975" y="3503613"/>
            <a:ext cx="3048000" cy="1828800"/>
            <a:chOff x="2016" y="1824"/>
            <a:chExt cx="1920" cy="1152"/>
          </a:xfrm>
        </p:grpSpPr>
        <p:sp>
          <p:nvSpPr>
            <p:cNvPr id="7182" name="Text Box 10"/>
            <p:cNvSpPr txBox="1">
              <a:spLocks noChangeArrowheads="1"/>
            </p:cNvSpPr>
            <p:nvPr/>
          </p:nvSpPr>
          <p:spPr bwMode="auto">
            <a:xfrm>
              <a:off x="2150" y="1994"/>
              <a:ext cx="1060" cy="294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400"/>
                <a:t>Operasjoner</a:t>
              </a:r>
              <a:endParaRPr lang="nb-NO" altLang="nb-NO" sz="2000">
                <a:sym typeface="Marlett" pitchFamily="2" charset="2"/>
              </a:endParaRPr>
            </a:p>
          </p:txBody>
        </p:sp>
        <p:sp>
          <p:nvSpPr>
            <p:cNvPr id="7183" name="Rectangle 11"/>
            <p:cNvSpPr>
              <a:spLocks noChangeArrowheads="1"/>
            </p:cNvSpPr>
            <p:nvPr/>
          </p:nvSpPr>
          <p:spPr bwMode="auto">
            <a:xfrm>
              <a:off x="2016" y="1824"/>
              <a:ext cx="1344" cy="1152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b-NO" altLang="nb-NO" sz="2400"/>
            </a:p>
          </p:txBody>
        </p:sp>
        <p:sp>
          <p:nvSpPr>
            <p:cNvPr id="7184" name="Line 12"/>
            <p:cNvSpPr>
              <a:spLocks noChangeShapeType="1"/>
            </p:cNvSpPr>
            <p:nvPr/>
          </p:nvSpPr>
          <p:spPr bwMode="auto">
            <a:xfrm>
              <a:off x="3360" y="2304"/>
              <a:ext cx="57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  <p:bldP spid="3076" grpId="0" build="p" autoUpdateAnimBg="0"/>
      <p:bldP spid="3077" grpId="0" animBg="1" autoUpdateAnimBg="0"/>
      <p:bldP spid="3085" grpId="0" animBg="1"/>
      <p:bldP spid="3086" grpId="0" animBg="1" autoUpdateAnimBg="0"/>
      <p:bldP spid="3087" grpId="0" animBg="1" autoUpdateAnimBg="0"/>
      <p:bldP spid="3091" grpId="0" animBg="1" autoUpdateAnimBg="0"/>
      <p:bldP spid="309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82000" cy="1143000"/>
          </a:xfrm>
        </p:spPr>
        <p:txBody>
          <a:bodyPr/>
          <a:lstStyle/>
          <a:p>
            <a:pPr algn="l"/>
            <a:r>
              <a:rPr lang="nb-NO" altLang="nb-NO" sz="3200" smtClean="0">
                <a:solidFill>
                  <a:schemeClr val="accent2"/>
                </a:solidFill>
              </a:rPr>
              <a:t>Identifisering av de opplysninger som skal inngå i saksbehandlingen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09600" y="2362200"/>
            <a:ext cx="3403600" cy="377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nb-NO" altLang="nb-NO" sz="1700" b="1">
                <a:solidFill>
                  <a:srgbClr val="002060"/>
                </a:solidFill>
              </a:rPr>
              <a:t>“§ 2.</a:t>
            </a:r>
            <a:r>
              <a:rPr lang="nb-NO" altLang="nb-NO" sz="1700">
                <a:solidFill>
                  <a:srgbClr val="002060"/>
                </a:solidFill>
              </a:rPr>
              <a:t> </a:t>
            </a:r>
            <a:r>
              <a:rPr lang="nb-NO" altLang="nb-NO" sz="1700" i="1">
                <a:solidFill>
                  <a:srgbClr val="002060"/>
                </a:solidFill>
              </a:rPr>
              <a:t>Vilkår knyttet til barnet</a:t>
            </a:r>
            <a:r>
              <a:rPr lang="nb-NO" altLang="nb-NO" sz="1700">
                <a:solidFill>
                  <a:srgbClr val="002060"/>
                </a:solidFill>
              </a:rPr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nb-NO" altLang="nb-NO" sz="1700">
                <a:solidFill>
                  <a:srgbClr val="002060"/>
                </a:solidFill>
              </a:rPr>
              <a:t>Kontantstøtte ytes for barn mellom 1 og 3 år som er bosatt i riket, og som ikke eller bare delvis gjør bruk av barnehageplass som det ytes statlig driftstilskudd for, jf § 7 tredje ledd. 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nb-NO" altLang="nb-NO" sz="1700">
                <a:solidFill>
                  <a:srgbClr val="002060"/>
                </a:solidFill>
              </a:rPr>
              <a:t>Et barn anses som bosatt i riket når det har oppholdt seg eller skal oppholde seg i riket i mer enn 12 måneder. Et midlertidig utenlandsopphold på opptil 3 måneder avbryter ikke et bostedsforhold.”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267200" y="1752600"/>
            <a:ext cx="2514600" cy="838200"/>
            <a:chOff x="2688" y="1104"/>
            <a:chExt cx="1584" cy="528"/>
          </a:xfrm>
        </p:grpSpPr>
        <p:sp>
          <p:nvSpPr>
            <p:cNvPr id="8210" name="Text Box 4"/>
            <p:cNvSpPr txBox="1">
              <a:spLocks noChangeArrowheads="1"/>
            </p:cNvSpPr>
            <p:nvPr/>
          </p:nvSpPr>
          <p:spPr bwMode="auto">
            <a:xfrm>
              <a:off x="2736" y="1248"/>
              <a:ext cx="15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/>
                <a:t>Barnets identifikasjon</a:t>
              </a:r>
            </a:p>
          </p:txBody>
        </p:sp>
        <p:sp>
          <p:nvSpPr>
            <p:cNvPr id="8211" name="AutoShape 9"/>
            <p:cNvSpPr>
              <a:spLocks noChangeArrowheads="1"/>
            </p:cNvSpPr>
            <p:nvPr/>
          </p:nvSpPr>
          <p:spPr bwMode="auto">
            <a:xfrm>
              <a:off x="2688" y="1104"/>
              <a:ext cx="1584" cy="528"/>
            </a:xfrm>
            <a:prstGeom prst="wedgeEllipseCallout">
              <a:avLst>
                <a:gd name="adj1" fmla="val -107009"/>
                <a:gd name="adj2" fmla="val 9185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nb-NO" altLang="nb-NO" sz="2400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419600" y="2667000"/>
            <a:ext cx="1676400" cy="838200"/>
            <a:chOff x="2736" y="1632"/>
            <a:chExt cx="1056" cy="528"/>
          </a:xfrm>
        </p:grpSpPr>
        <p:sp>
          <p:nvSpPr>
            <p:cNvPr id="8208" name="Text Box 5"/>
            <p:cNvSpPr txBox="1">
              <a:spLocks noChangeArrowheads="1"/>
            </p:cNvSpPr>
            <p:nvPr/>
          </p:nvSpPr>
          <p:spPr bwMode="auto">
            <a:xfrm>
              <a:off x="2784" y="1776"/>
              <a:ext cx="96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/>
                <a:t>Barnets alder</a:t>
              </a:r>
            </a:p>
          </p:txBody>
        </p:sp>
        <p:sp>
          <p:nvSpPr>
            <p:cNvPr id="8209" name="AutoShape 10"/>
            <p:cNvSpPr>
              <a:spLocks noChangeArrowheads="1"/>
            </p:cNvSpPr>
            <p:nvPr/>
          </p:nvSpPr>
          <p:spPr bwMode="auto">
            <a:xfrm>
              <a:off x="2736" y="1632"/>
              <a:ext cx="1056" cy="528"/>
            </a:xfrm>
            <a:prstGeom prst="wedgeEllipseCallout">
              <a:avLst>
                <a:gd name="adj1" fmla="val -87500"/>
                <a:gd name="adj2" fmla="val -1079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nb-NO" altLang="nb-NO" sz="2400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191000" y="3581400"/>
            <a:ext cx="2286000" cy="533400"/>
            <a:chOff x="2496" y="2256"/>
            <a:chExt cx="1440" cy="336"/>
          </a:xfrm>
        </p:grpSpPr>
        <p:sp>
          <p:nvSpPr>
            <p:cNvPr id="8205" name="Text Box 6"/>
            <p:cNvSpPr txBox="1">
              <a:spLocks noChangeArrowheads="1"/>
            </p:cNvSpPr>
            <p:nvPr/>
          </p:nvSpPr>
          <p:spPr bwMode="auto">
            <a:xfrm>
              <a:off x="2784" y="2304"/>
              <a:ext cx="106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/>
                <a:t>Barnets bosted</a:t>
              </a:r>
            </a:p>
          </p:txBody>
        </p:sp>
        <p:sp>
          <p:nvSpPr>
            <p:cNvPr id="8206" name="AutoShape 11"/>
            <p:cNvSpPr>
              <a:spLocks noChangeArrowheads="1"/>
            </p:cNvSpPr>
            <p:nvPr/>
          </p:nvSpPr>
          <p:spPr bwMode="auto">
            <a:xfrm>
              <a:off x="2496" y="2256"/>
              <a:ext cx="1440" cy="336"/>
            </a:xfrm>
            <a:prstGeom prst="wedgeEllipseCallout">
              <a:avLst>
                <a:gd name="adj1" fmla="val -113125"/>
                <a:gd name="adj2" fmla="val -1145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nb-NO" altLang="nb-NO" sz="2400"/>
            </a:p>
          </p:txBody>
        </p:sp>
        <p:sp>
          <p:nvSpPr>
            <p:cNvPr id="8207" name="AutoShape 12"/>
            <p:cNvSpPr>
              <a:spLocks noChangeArrowheads="1"/>
            </p:cNvSpPr>
            <p:nvPr/>
          </p:nvSpPr>
          <p:spPr bwMode="auto">
            <a:xfrm>
              <a:off x="2496" y="2256"/>
              <a:ext cx="1440" cy="336"/>
            </a:xfrm>
            <a:prstGeom prst="wedgeEllipseCallout">
              <a:avLst>
                <a:gd name="adj1" fmla="val -133056"/>
                <a:gd name="adj2" fmla="val 1895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nb-NO" altLang="nb-NO" sz="2400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343400" y="4419600"/>
            <a:ext cx="3479800" cy="685800"/>
            <a:chOff x="2928" y="2928"/>
            <a:chExt cx="2192" cy="432"/>
          </a:xfrm>
        </p:grpSpPr>
        <p:sp>
          <p:nvSpPr>
            <p:cNvPr id="8203" name="Text Box 7"/>
            <p:cNvSpPr txBox="1">
              <a:spLocks noChangeArrowheads="1"/>
            </p:cNvSpPr>
            <p:nvPr/>
          </p:nvSpPr>
          <p:spPr bwMode="auto">
            <a:xfrm>
              <a:off x="2976" y="3024"/>
              <a:ext cx="21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/>
                <a:t>Barnets bruk av barnehageplass</a:t>
              </a:r>
            </a:p>
          </p:txBody>
        </p:sp>
        <p:sp>
          <p:nvSpPr>
            <p:cNvPr id="8204" name="AutoShape 13"/>
            <p:cNvSpPr>
              <a:spLocks noChangeArrowheads="1"/>
            </p:cNvSpPr>
            <p:nvPr/>
          </p:nvSpPr>
          <p:spPr bwMode="auto">
            <a:xfrm>
              <a:off x="2928" y="2928"/>
              <a:ext cx="2160" cy="432"/>
            </a:xfrm>
            <a:prstGeom prst="wedgeEllipseCallout">
              <a:avLst>
                <a:gd name="adj1" fmla="val -126435"/>
                <a:gd name="adj2" fmla="val -1423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nb-NO" altLang="nb-NO" sz="2400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4343400" y="5562600"/>
            <a:ext cx="3200400" cy="533400"/>
            <a:chOff x="2736" y="3504"/>
            <a:chExt cx="2016" cy="336"/>
          </a:xfrm>
        </p:grpSpPr>
        <p:sp>
          <p:nvSpPr>
            <p:cNvPr id="8201" name="Text Box 8"/>
            <p:cNvSpPr txBox="1">
              <a:spLocks noChangeArrowheads="1"/>
            </p:cNvSpPr>
            <p:nvPr/>
          </p:nvSpPr>
          <p:spPr bwMode="auto">
            <a:xfrm>
              <a:off x="2832" y="3552"/>
              <a:ext cx="17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/>
                <a:t>Barnehagens finansiering</a:t>
              </a:r>
            </a:p>
          </p:txBody>
        </p:sp>
        <p:sp>
          <p:nvSpPr>
            <p:cNvPr id="8202" name="AutoShape 18"/>
            <p:cNvSpPr>
              <a:spLocks noChangeArrowheads="1"/>
            </p:cNvSpPr>
            <p:nvPr/>
          </p:nvSpPr>
          <p:spPr bwMode="auto">
            <a:xfrm>
              <a:off x="2736" y="3504"/>
              <a:ext cx="2016" cy="336"/>
            </a:xfrm>
            <a:prstGeom prst="wedgeEllipseCallout">
              <a:avLst>
                <a:gd name="adj1" fmla="val -133583"/>
                <a:gd name="adj2" fmla="val -33006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nb-NO" altLang="nb-NO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52400"/>
            <a:ext cx="8208912" cy="838200"/>
          </a:xfrm>
        </p:spPr>
        <p:txBody>
          <a:bodyPr/>
          <a:lstStyle/>
          <a:p>
            <a:r>
              <a:rPr lang="nb-NO" altLang="nb-NO" sz="3200" smtClean="0">
                <a:solidFill>
                  <a:schemeClr val="accent2"/>
                </a:solidFill>
              </a:rPr>
              <a:t>Identifisering av de operasjoner som skal utføres</a:t>
            </a:r>
            <a:endParaRPr lang="nb-NO" altLang="nb-NO" sz="3200" smtClean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93725" y="1031875"/>
            <a:ext cx="7231063" cy="812800"/>
            <a:chOff x="374" y="650"/>
            <a:chExt cx="4555" cy="512"/>
          </a:xfrm>
        </p:grpSpPr>
        <p:sp>
          <p:nvSpPr>
            <p:cNvPr id="9227" name="Text Box 3"/>
            <p:cNvSpPr txBox="1">
              <a:spLocks noChangeArrowheads="1"/>
            </p:cNvSpPr>
            <p:nvPr/>
          </p:nvSpPr>
          <p:spPr bwMode="auto">
            <a:xfrm>
              <a:off x="374" y="650"/>
              <a:ext cx="20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400"/>
                <a:t>Særlig viktig å lete etter:</a:t>
              </a:r>
            </a:p>
          </p:txBody>
        </p:sp>
        <p:sp>
          <p:nvSpPr>
            <p:cNvPr id="9228" name="Text Box 4"/>
            <p:cNvSpPr txBox="1">
              <a:spLocks noChangeArrowheads="1"/>
            </p:cNvSpPr>
            <p:nvPr/>
          </p:nvSpPr>
          <p:spPr bwMode="auto">
            <a:xfrm>
              <a:off x="384" y="912"/>
              <a:ext cx="45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nb-NO" altLang="nb-NO" sz="2000">
                  <a:solidFill>
                    <a:srgbClr val="002060"/>
                  </a:solidFill>
                </a:rPr>
                <a:t> Regler som gir anvisning på prøving av vilkår (logiske operasjoner)</a:t>
              </a:r>
            </a:p>
          </p:txBody>
        </p:sp>
      </p:grp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9600" y="1828800"/>
            <a:ext cx="7072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nb-NO" altLang="nb-NO" sz="2000">
                <a:solidFill>
                  <a:srgbClr val="C00000"/>
                </a:solidFill>
              </a:rPr>
              <a:t> Regler som gir anvisning på beregninger (aritmetiske operasjoner)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609600" y="2362200"/>
            <a:ext cx="3403600" cy="377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nb-NO" altLang="nb-NO" sz="1700" b="1">
                <a:solidFill>
                  <a:srgbClr val="002060"/>
                </a:solidFill>
              </a:rPr>
              <a:t>“§ 2.</a:t>
            </a:r>
            <a:r>
              <a:rPr lang="nb-NO" altLang="nb-NO" sz="1700">
                <a:solidFill>
                  <a:srgbClr val="002060"/>
                </a:solidFill>
              </a:rPr>
              <a:t> </a:t>
            </a:r>
            <a:r>
              <a:rPr lang="nb-NO" altLang="nb-NO" sz="1700" i="1">
                <a:solidFill>
                  <a:srgbClr val="002060"/>
                </a:solidFill>
              </a:rPr>
              <a:t>Vilkår knyttet til barnet</a:t>
            </a:r>
            <a:r>
              <a:rPr lang="nb-NO" altLang="nb-NO" sz="1700">
                <a:solidFill>
                  <a:srgbClr val="002060"/>
                </a:solidFill>
              </a:rPr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nb-NO" altLang="nb-NO" sz="1700">
                <a:solidFill>
                  <a:srgbClr val="002060"/>
                </a:solidFill>
              </a:rPr>
              <a:t>Kontantstøtte ytes for barn mellom 1 og 3 år som er bosatt i riket, og som ikke eller bare delvis gjør bruk av barnehageplass som det ytes statlig driftstilskudd for, jf § 7 tredje ledd. 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nb-NO" altLang="nb-NO" sz="1700">
                <a:solidFill>
                  <a:srgbClr val="002060"/>
                </a:solidFill>
              </a:rPr>
              <a:t>Et barn anses som bosatt i riket når det har oppholdt seg eller skal oppholde seg i riket i mer enn 12 måneder. Et midlertidig utenlandsopphold på opptil 3 måneder avbryter ikke et bostedsforhold.”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495800" y="2209800"/>
            <a:ext cx="42672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nb-NO" altLang="nb-NO" sz="1700">
                <a:solidFill>
                  <a:srgbClr val="C00000"/>
                </a:solidFill>
              </a:rPr>
              <a:t>[fra § 7 Kontantstøttens størrelse]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nb-NO" altLang="nb-NO" sz="1700">
                <a:solidFill>
                  <a:srgbClr val="C00000"/>
                </a:solidFill>
              </a:rPr>
              <a:t>“Dersom barnet gjør bruk av barnehageplass som det ytes statlig driftstilskudd for, og det er skriftlig avtalt redusert oppholdstid, ytes delvis kontantstøtte som følger: 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nb-NO" altLang="nb-NO" sz="1700">
                <a:solidFill>
                  <a:srgbClr val="C00000"/>
                </a:solidFill>
              </a:rPr>
              <a:t>a. Med 80 prosent av full kontantstøtte når det er avtalt oppholdstid til og med 8 timer per uke. 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nb-NO" altLang="nb-NO" sz="1700">
                <a:solidFill>
                  <a:srgbClr val="C00000"/>
                </a:solidFill>
              </a:rPr>
              <a:t>b. Med 60 prosent av full kontantstøtte når det er avtalt oppholdstid fra og med 9 til og med 16 timer per uke. 	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nb-NO" altLang="nb-NO" sz="1700">
                <a:solidFill>
                  <a:srgbClr val="C00000"/>
                </a:solidFill>
              </a:rPr>
              <a:t>c. Med 40 prosent av full kontantstøtte når det er avtalt oppholdstid fra og med 17 til og med 24 timer per uke.” [osv]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1143000" y="3581400"/>
            <a:ext cx="381000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2514600" y="4724400"/>
            <a:ext cx="381000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2286000" y="5715000"/>
            <a:ext cx="381000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3200400" y="3276600"/>
            <a:ext cx="228600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 autoUpdateAnimBg="0"/>
      <p:bldP spid="6152" grpId="0" autoUpdateAnimBg="0"/>
      <p:bldP spid="6154" grpId="0" animBg="1"/>
      <p:bldP spid="6157" grpId="0" animBg="1"/>
      <p:bldP spid="6158" grpId="0" animBg="1"/>
      <p:bldP spid="61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nb-NO" altLang="nb-NO" sz="3200" smtClean="0">
                <a:solidFill>
                  <a:schemeClr val="accent2"/>
                </a:solidFill>
              </a:rPr>
              <a:t>Fra saksdrevet til systemdrevet fortolkning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719932" y="1522412"/>
            <a:ext cx="6321425" cy="1477963"/>
            <a:chOff x="480" y="618"/>
            <a:chExt cx="3982" cy="931"/>
          </a:xfrm>
        </p:grpSpPr>
        <p:sp>
          <p:nvSpPr>
            <p:cNvPr id="10259" name="Text Box 3"/>
            <p:cNvSpPr txBox="1">
              <a:spLocks noChangeArrowheads="1"/>
            </p:cNvSpPr>
            <p:nvPr/>
          </p:nvSpPr>
          <p:spPr bwMode="auto">
            <a:xfrm>
              <a:off x="481" y="618"/>
              <a:ext cx="3093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200" smtClean="0">
                  <a:solidFill>
                    <a:schemeClr val="accent2"/>
                  </a:solidFill>
                </a:rPr>
                <a:t>Saksdrevet;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200" smtClean="0">
                  <a:solidFill>
                    <a:schemeClr val="accent2"/>
                  </a:solidFill>
                </a:rPr>
                <a:t>tradisjonell </a:t>
              </a:r>
              <a:r>
                <a:rPr lang="nb-NO" altLang="nb-NO" sz="2200">
                  <a:solidFill>
                    <a:schemeClr val="accent2"/>
                  </a:solidFill>
                </a:rPr>
                <a:t>fortolkning av lovtekster mv:</a:t>
              </a:r>
            </a:p>
          </p:txBody>
        </p:sp>
        <p:grpSp>
          <p:nvGrpSpPr>
            <p:cNvPr id="10260" name="Group 6"/>
            <p:cNvGrpSpPr>
              <a:grpSpLocks/>
            </p:cNvGrpSpPr>
            <p:nvPr/>
          </p:nvGrpSpPr>
          <p:grpSpPr bwMode="auto">
            <a:xfrm>
              <a:off x="480" y="670"/>
              <a:ext cx="3982" cy="879"/>
              <a:chOff x="576" y="1422"/>
              <a:chExt cx="3982" cy="879"/>
            </a:xfrm>
          </p:grpSpPr>
          <p:sp>
            <p:nvSpPr>
              <p:cNvPr id="10261" name="Text Box 4"/>
              <p:cNvSpPr txBox="1">
                <a:spLocks noChangeArrowheads="1"/>
              </p:cNvSpPr>
              <p:nvPr/>
            </p:nvSpPr>
            <p:spPr bwMode="auto">
              <a:xfrm>
                <a:off x="1661" y="1422"/>
                <a:ext cx="11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b-NO" altLang="nb-NO" sz="2000"/>
              </a:p>
            </p:txBody>
          </p:sp>
          <p:sp>
            <p:nvSpPr>
              <p:cNvPr id="10262" name="Text Box 5"/>
              <p:cNvSpPr txBox="1">
                <a:spLocks noChangeArrowheads="1"/>
              </p:cNvSpPr>
              <p:nvPr/>
            </p:nvSpPr>
            <p:spPr bwMode="auto">
              <a:xfrm>
                <a:off x="576" y="1855"/>
                <a:ext cx="3982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None/>
                </a:pPr>
                <a:r>
                  <a:rPr lang="nb-NO" altLang="nb-NO" sz="2000" smtClean="0"/>
                  <a:t>Fortolkningen </a:t>
                </a:r>
                <a:r>
                  <a:rPr lang="nb-NO" altLang="nb-NO" sz="2000"/>
                  <a:t>skjer for å ta stilling til de tvilsspørsmål som 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2000"/>
                  <a:t>saken aktualiserer (“saksdrevet”) </a:t>
                </a:r>
                <a:endParaRPr lang="nb-NO" altLang="nb-NO" sz="2000"/>
              </a:p>
            </p:txBody>
          </p:sp>
        </p:grp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704057" y="3371851"/>
            <a:ext cx="7515229" cy="1450976"/>
            <a:chOff x="432" y="1440"/>
            <a:chExt cx="4734" cy="914"/>
          </a:xfrm>
        </p:grpSpPr>
        <p:sp>
          <p:nvSpPr>
            <p:cNvPr id="10255" name="Text Box 7"/>
            <p:cNvSpPr txBox="1">
              <a:spLocks noChangeArrowheads="1"/>
            </p:cNvSpPr>
            <p:nvPr/>
          </p:nvSpPr>
          <p:spPr bwMode="auto">
            <a:xfrm>
              <a:off x="432" y="1440"/>
              <a:ext cx="4734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200" smtClean="0">
                  <a:solidFill>
                    <a:schemeClr val="accent2"/>
                  </a:solidFill>
                </a:rPr>
                <a:t>Systemdrevet;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200" smtClean="0">
                  <a:solidFill>
                    <a:schemeClr val="accent2"/>
                  </a:solidFill>
                </a:rPr>
                <a:t>fortolkning </a:t>
              </a:r>
              <a:r>
                <a:rPr lang="nb-NO" altLang="nb-NO" sz="2200">
                  <a:solidFill>
                    <a:schemeClr val="accent2"/>
                  </a:solidFill>
                </a:rPr>
                <a:t>ved transformering av lovtekser mv til programkode:</a:t>
              </a:r>
            </a:p>
          </p:txBody>
        </p:sp>
        <p:grpSp>
          <p:nvGrpSpPr>
            <p:cNvPr id="10256" name="Group 10"/>
            <p:cNvGrpSpPr>
              <a:grpSpLocks/>
            </p:cNvGrpSpPr>
            <p:nvPr/>
          </p:nvGrpSpPr>
          <p:grpSpPr bwMode="auto">
            <a:xfrm>
              <a:off x="432" y="1879"/>
              <a:ext cx="4535" cy="475"/>
              <a:chOff x="566" y="2832"/>
              <a:chExt cx="4535" cy="475"/>
            </a:xfrm>
          </p:grpSpPr>
          <p:sp>
            <p:nvSpPr>
              <p:cNvPr id="10257" name="Text Box 8"/>
              <p:cNvSpPr txBox="1">
                <a:spLocks noChangeArrowheads="1"/>
              </p:cNvSpPr>
              <p:nvPr/>
            </p:nvSpPr>
            <p:spPr bwMode="auto">
              <a:xfrm>
                <a:off x="566" y="2861"/>
                <a:ext cx="4535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None/>
                </a:pPr>
                <a:r>
                  <a:rPr lang="nb-NO" altLang="nb-NO" sz="2000"/>
                  <a:t>Fortolkningen skjer for å ta stilling til alle potensielle </a:t>
                </a:r>
                <a:r>
                  <a:rPr lang="nb-NO" altLang="nb-NO" sz="2000" smtClean="0"/>
                  <a:t>tvilsspørsmål i</a:t>
                </a:r>
              </a:p>
              <a:p>
                <a:pPr>
                  <a:spcBef>
                    <a:spcPct val="0"/>
                  </a:spcBef>
                  <a:buNone/>
                </a:pPr>
                <a:r>
                  <a:rPr lang="nb-NO" altLang="nb-NO" sz="2000" smtClean="0"/>
                  <a:t>vedkommende sakstype</a:t>
                </a:r>
                <a:endParaRPr lang="nb-NO" altLang="nb-NO" sz="2000"/>
              </a:p>
            </p:txBody>
          </p:sp>
          <p:sp>
            <p:nvSpPr>
              <p:cNvPr id="10258" name="Text Box 9"/>
              <p:cNvSpPr txBox="1">
                <a:spLocks noChangeArrowheads="1"/>
              </p:cNvSpPr>
              <p:nvPr/>
            </p:nvSpPr>
            <p:spPr bwMode="auto">
              <a:xfrm>
                <a:off x="576" y="2832"/>
                <a:ext cx="11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b-NO" altLang="nb-NO" sz="20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811</Words>
  <Application>Microsoft Office PowerPoint</Application>
  <PresentationFormat>Skjermfremvisning (4:3)</PresentationFormat>
  <Paragraphs>150</Paragraphs>
  <Slides>11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7</vt:i4>
      </vt:variant>
      <vt:variant>
        <vt:lpstr>Tema</vt:lpstr>
      </vt:variant>
      <vt:variant>
        <vt:i4>2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Marlett</vt:lpstr>
      <vt:lpstr>Symbol</vt:lpstr>
      <vt:lpstr>Times New Roman</vt:lpstr>
      <vt:lpstr>Webdings</vt:lpstr>
      <vt:lpstr>Office-tema</vt:lpstr>
      <vt:lpstr>1_Office-tema</vt:lpstr>
      <vt:lpstr>Utklipp</vt:lpstr>
      <vt:lpstr>Automatisering av rettslige beslutninger, særlig enkeltvedtak </vt:lpstr>
      <vt:lpstr>Automatisering av enkeltvedtak (og andre enkeltavgjørelser)</vt:lpstr>
      <vt:lpstr>Nærmere om enkeltvedtak </vt:lpstr>
      <vt:lpstr>PowerPoint-presentasjon</vt:lpstr>
      <vt:lpstr>Kort om hva transformering av rettskilder er</vt:lpstr>
      <vt:lpstr>Oversikt over hovedelementene i en automatisert rettslig beslutningsprosess</vt:lpstr>
      <vt:lpstr>Identifisering av de opplysninger som skal inngå i saksbehandlingen</vt:lpstr>
      <vt:lpstr>Identifisering av de operasjoner som skal utføres</vt:lpstr>
      <vt:lpstr>Fra saksdrevet til systemdrevet fortolkning</vt:lpstr>
      <vt:lpstr>Hva er hovedproblemene i forbindelse med transformeringen?</vt:lpstr>
      <vt:lpstr>Noen sammenhenger mellom automatisert rettsanvendelse og styringsidealene vi drøfter i DRI1001</vt:lpstr>
    </vt:vector>
  </TitlesOfParts>
  <Company>uio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Transformering av lover og forskrifter mv til programkode</dc:title>
  <dc:creator>Administrator</dc:creator>
  <cp:lastModifiedBy>dags</cp:lastModifiedBy>
  <cp:revision>18</cp:revision>
  <cp:lastPrinted>2009-10-19T20:31:39Z</cp:lastPrinted>
  <dcterms:created xsi:type="dcterms:W3CDTF">2004-10-12T18:59:04Z</dcterms:created>
  <dcterms:modified xsi:type="dcterms:W3CDTF">2016-11-07T21:43:04Z</dcterms:modified>
</cp:coreProperties>
</file>