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2"/>
  </p:handoutMasterIdLst>
  <p:sldIdLst>
    <p:sldId id="256" r:id="rId2"/>
    <p:sldId id="270" r:id="rId3"/>
    <p:sldId id="264" r:id="rId4"/>
    <p:sldId id="271" r:id="rId5"/>
    <p:sldId id="269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6600CC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6DCA9B-0BF3-4EA0-B445-46BBE1571C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55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F7C4-1E35-49D4-A54B-0C1881CFD0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CCBD-BF79-4898-B2EA-901BD3510F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B1FA-9AE7-4ED9-A909-064B86D8E9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E6FE-5640-49CE-854E-9A89A33FE1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2353-D913-40B5-9BD3-33EE2D7204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6603-DEF5-43A4-9E12-E0C529F7C9C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6518-AAC2-4E11-AA49-AE763872F5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561E-D2C4-488E-ADF9-855EF88559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6F2F-E2DD-41AF-9DF2-9ED4DBA193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A97C-7D07-4CFF-89C1-FDB42EF0F3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A10E-D425-4D6C-AB88-D3BCE457D0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569D63-7643-408E-B053-A46A340AF6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b-NO" sz="3600" b="1" dirty="0" smtClean="0">
                <a:solidFill>
                  <a:srgbClr val="0033CC"/>
                </a:solidFill>
              </a:rPr>
              <a:t>Introduksjon til DRI1001:</a:t>
            </a:r>
            <a:br>
              <a:rPr lang="nb-NO" sz="3600" b="1" dirty="0" smtClean="0">
                <a:solidFill>
                  <a:srgbClr val="0033CC"/>
                </a:solidFill>
              </a:rPr>
            </a:br>
            <a:r>
              <a:rPr lang="nb-NO" sz="3600" b="1" dirty="0" smtClean="0">
                <a:solidFill>
                  <a:srgbClr val="0033CC"/>
                </a:solidFill>
              </a:rPr>
              <a:t>Digital forvaltning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600" dirty="0" smtClean="0"/>
              <a:t>Prof. Dag Wiese Schartum, AFIN</a:t>
            </a:r>
          </a:p>
          <a:p>
            <a:r>
              <a:rPr lang="nb-NO" sz="1600" dirty="0" smtClean="0"/>
              <a:t>(program- og emneansvarlig)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 t="34082" r="44130" b="36125"/>
          <a:stretch>
            <a:fillRect/>
          </a:stretch>
        </p:blipFill>
        <p:spPr bwMode="auto">
          <a:xfrm>
            <a:off x="467544" y="1578211"/>
            <a:ext cx="7862545" cy="42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/>
          <p:cNvPicPr/>
          <p:nvPr/>
        </p:nvPicPr>
        <p:blipFill>
          <a:blip r:embed="rId3"/>
          <a:srcRect l="2814" t="23925" r="20216" b="23738"/>
          <a:stretch>
            <a:fillRect/>
          </a:stretch>
        </p:blipFill>
        <p:spPr bwMode="auto">
          <a:xfrm>
            <a:off x="491844" y="290239"/>
            <a:ext cx="8529188" cy="58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e 16"/>
          <p:cNvPicPr/>
          <p:nvPr/>
        </p:nvPicPr>
        <p:blipFill>
          <a:blip r:embed="rId4"/>
          <a:srcRect t="27477" r="19767" b="20374"/>
          <a:stretch>
            <a:fillRect/>
          </a:stretch>
        </p:blipFill>
        <p:spPr bwMode="auto">
          <a:xfrm>
            <a:off x="1622661" y="1578211"/>
            <a:ext cx="84325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937432"/>
            <a:ext cx="7659101" cy="5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/>
        </p:nvGrpSpPr>
        <p:grpSpPr>
          <a:xfrm>
            <a:off x="1331640" y="1484784"/>
            <a:ext cx="6624736" cy="4176464"/>
            <a:chOff x="-1" y="-51618"/>
            <a:chExt cx="3848432" cy="2110419"/>
          </a:xfrm>
        </p:grpSpPr>
        <p:sp>
          <p:nvSpPr>
            <p:cNvPr id="26" name="Pil mot venstre og høyre 25"/>
            <p:cNvSpPr/>
            <p:nvPr/>
          </p:nvSpPr>
          <p:spPr>
            <a:xfrm>
              <a:off x="2170447" y="405517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Pil mot venstre og høyre 26"/>
            <p:cNvSpPr/>
            <p:nvPr/>
          </p:nvSpPr>
          <p:spPr>
            <a:xfrm>
              <a:off x="2170447" y="739286"/>
              <a:ext cx="508883" cy="127221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Pil mot venstre og høyre 27"/>
            <p:cNvSpPr/>
            <p:nvPr/>
          </p:nvSpPr>
          <p:spPr>
            <a:xfrm>
              <a:off x="2170695" y="1319821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Pil mot venstre og høyre 28"/>
            <p:cNvSpPr/>
            <p:nvPr/>
          </p:nvSpPr>
          <p:spPr>
            <a:xfrm>
              <a:off x="2170695" y="1558397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Pil mot venstre og høyre 29"/>
            <p:cNvSpPr/>
            <p:nvPr/>
          </p:nvSpPr>
          <p:spPr>
            <a:xfrm>
              <a:off x="2170695" y="1033892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uppe 30"/>
            <p:cNvGrpSpPr/>
            <p:nvPr/>
          </p:nvGrpSpPr>
          <p:grpSpPr>
            <a:xfrm>
              <a:off x="-1" y="-51618"/>
              <a:ext cx="3848432" cy="2110419"/>
              <a:chOff x="-1" y="-51618"/>
              <a:chExt cx="3848432" cy="2110419"/>
            </a:xfrm>
          </p:grpSpPr>
          <p:sp>
            <p:nvSpPr>
              <p:cNvPr id="32" name="Tekstboks 76"/>
              <p:cNvSpPr txBox="1"/>
              <p:nvPr/>
            </p:nvSpPr>
            <p:spPr>
              <a:xfrm>
                <a:off x="963328" y="882232"/>
                <a:ext cx="1071973" cy="437589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marR="18034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Offentlig</a:t>
                </a:r>
              </a:p>
              <a:p>
                <a:pPr marL="180340" marR="18034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forvaltning</a:t>
                </a:r>
              </a:p>
            </p:txBody>
          </p:sp>
          <p:grpSp>
            <p:nvGrpSpPr>
              <p:cNvPr id="33" name="Gruppe 32"/>
              <p:cNvGrpSpPr/>
              <p:nvPr/>
            </p:nvGrpSpPr>
            <p:grpSpPr>
              <a:xfrm>
                <a:off x="-1" y="-51618"/>
                <a:ext cx="2443933" cy="2110419"/>
                <a:chOff x="-1" y="-51618"/>
                <a:chExt cx="2443933" cy="2110419"/>
              </a:xfrm>
            </p:grpSpPr>
            <p:sp>
              <p:nvSpPr>
                <p:cNvPr id="40" name="Tekstboks 24"/>
                <p:cNvSpPr txBox="1"/>
                <p:nvPr/>
              </p:nvSpPr>
              <p:spPr>
                <a:xfrm>
                  <a:off x="1446731" y="1717113"/>
                  <a:ext cx="997201" cy="34168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80340" marR="180340" lvl="0" indent="0" algn="just" defTabSz="914400" eaLnBrk="1" fontAlgn="auto" latinLnBrk="0" hangingPunct="1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Tjenesteyting</a:t>
                  </a:r>
                  <a:endParaRPr kumimoji="0" lang="nb-NO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kstboks 21"/>
                <p:cNvSpPr txBox="1"/>
                <p:nvPr/>
              </p:nvSpPr>
              <p:spPr>
                <a:xfrm>
                  <a:off x="1268516" y="-51618"/>
                  <a:ext cx="1134843" cy="445210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Myndighets-</a:t>
                  </a:r>
                </a:p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utøvelse</a:t>
                  </a:r>
                </a:p>
              </p:txBody>
            </p:sp>
            <p:sp>
              <p:nvSpPr>
                <p:cNvPr id="42" name="Tekstboks 15"/>
                <p:cNvSpPr txBox="1"/>
                <p:nvPr/>
              </p:nvSpPr>
              <p:spPr>
                <a:xfrm>
                  <a:off x="-1" y="866507"/>
                  <a:ext cx="1056271" cy="59573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Egen-</a:t>
                  </a:r>
                </a:p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forvaltning</a:t>
                  </a:r>
                </a:p>
              </p:txBody>
            </p:sp>
            <p:sp>
              <p:nvSpPr>
                <p:cNvPr id="43" name="Likebent trekant 42"/>
                <p:cNvSpPr/>
                <p:nvPr/>
              </p:nvSpPr>
              <p:spPr>
                <a:xfrm rot="16200000">
                  <a:off x="592372" y="473104"/>
                  <a:ext cx="1454785" cy="116078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4" name="Bilde 33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222637"/>
                <a:ext cx="707666" cy="62020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</p:pic>
          <p:pic>
            <p:nvPicPr>
              <p:cNvPr id="35" name="Bilde 34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765" y="405517"/>
                <a:ext cx="707666" cy="620201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</p:pic>
          <p:pic>
            <p:nvPicPr>
              <p:cNvPr id="36" name="Bilde 35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755374"/>
                <a:ext cx="707666" cy="6202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Bilde 36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765" y="1025718"/>
                <a:ext cx="707666" cy="6202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Bilde 37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1160891"/>
                <a:ext cx="707666" cy="6202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Tekstboks 56"/>
              <p:cNvSpPr txBox="1"/>
              <p:nvPr/>
            </p:nvSpPr>
            <p:spPr>
              <a:xfrm>
                <a:off x="2893445" y="1717421"/>
                <a:ext cx="951947" cy="34105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marR="180340" lvl="0" indent="0" algn="just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Innbyggerne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8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/>
          <p:cNvSpPr txBox="1"/>
          <p:nvPr/>
        </p:nvSpPr>
        <p:spPr>
          <a:xfrm>
            <a:off x="539552" y="1052736"/>
            <a:ext cx="835824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nb-NO" sz="2100" dirty="0" smtClean="0">
                <a:solidFill>
                  <a:srgbClr val="C00000"/>
                </a:solidFill>
              </a:rPr>
              <a:t>Digital forvaltning </a:t>
            </a:r>
            <a:r>
              <a:rPr lang="nb-NO" sz="2100" dirty="0" smtClean="0"/>
              <a:t>handler </a:t>
            </a:r>
            <a:r>
              <a:rPr lang="nb-NO" sz="2100" i="1" dirty="0" smtClean="0"/>
              <a:t>i stor grad </a:t>
            </a:r>
            <a:r>
              <a:rPr lang="nb-NO" sz="2100" dirty="0" smtClean="0"/>
              <a:t>om</a:t>
            </a:r>
          </a:p>
          <a:p>
            <a:pPr marL="182563" indent="-182563"/>
            <a:endParaRPr lang="nb-NO" sz="2100" dirty="0" smtClean="0"/>
          </a:p>
          <a:p>
            <a:pPr marL="442913" indent="-442913">
              <a:buAutoNum type="romanLcParenR"/>
            </a:pPr>
            <a:r>
              <a:rPr lang="nb-NO" sz="2100" dirty="0" smtClean="0">
                <a:solidFill>
                  <a:srgbClr val="0033CC"/>
                </a:solidFill>
              </a:rPr>
              <a:t>digitalisering av kommunikasjon;</a:t>
            </a:r>
          </a:p>
          <a:p>
            <a:pPr lvl="1"/>
            <a:r>
              <a:rPr lang="nb-NO" sz="2100" i="1" dirty="0" smtClean="0"/>
              <a:t>F.eks. kommunikasjon med borgere, virksomheter og andre forvaltningsorganer via nettsider, sosiale medier, SMS, epost, «min side» mv.</a:t>
            </a:r>
            <a:endParaRPr lang="nb-NO" sz="2100" i="1" dirty="0"/>
          </a:p>
          <a:p>
            <a:pPr marL="442913" indent="-442913">
              <a:buAutoNum type="romanLcParenR"/>
            </a:pPr>
            <a:r>
              <a:rPr lang="nb-NO" sz="2100" dirty="0" smtClean="0">
                <a:solidFill>
                  <a:srgbClr val="0033CC"/>
                </a:solidFill>
              </a:rPr>
              <a:t>hel eller delvis automatisering av (rettslige) beslutninger;</a:t>
            </a:r>
          </a:p>
          <a:p>
            <a:pPr marL="442913"/>
            <a:r>
              <a:rPr lang="nb-NO" sz="2100" i="1" dirty="0" smtClean="0"/>
              <a:t>F.eks. automatisk opptak til videregående utdanning, universiteter og høgskoler, vedtak om skatt, avgift, trygd, toll, lån og stipend fra Lånekassen mv. Men også regnskapssystemer, arkiv- og journalsystemer mv. hjelper brukeren til å følge lovgivningen på området.</a:t>
            </a:r>
          </a:p>
          <a:p>
            <a:r>
              <a:rPr lang="nb-NO" sz="2100" dirty="0" smtClean="0">
                <a:solidFill>
                  <a:srgbClr val="0033CC"/>
                </a:solidFill>
              </a:rPr>
              <a:t>iii) dokumentering av forvaltningens virksomhet</a:t>
            </a:r>
          </a:p>
          <a:p>
            <a:pPr marL="442913"/>
            <a:r>
              <a:rPr lang="nb-NO" sz="2100" i="1" dirty="0" smtClean="0"/>
              <a:t>F.eks. statistikk mv. og logging av hvordan informasjonssystemene er brukt, herunder om bruk til å fatte vedtak</a:t>
            </a:r>
          </a:p>
          <a:p>
            <a:endParaRPr lang="nb-NO" sz="2100" i="1" dirty="0" smtClean="0"/>
          </a:p>
          <a:p>
            <a:r>
              <a:rPr lang="nb-NO" sz="2100" b="1" dirty="0" smtClean="0"/>
              <a:t>(men prinsipielt kan IKT understøtte de fleste sider ved forvaltningens virksomhet)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1611122" y="552670"/>
            <a:ext cx="6053260" cy="642942"/>
            <a:chOff x="1357290" y="428604"/>
            <a:chExt cx="6053260" cy="642942"/>
          </a:xfrm>
        </p:grpSpPr>
        <p:sp>
          <p:nvSpPr>
            <p:cNvPr id="14" name="TekstSylinder 13"/>
            <p:cNvSpPr txBox="1"/>
            <p:nvPr/>
          </p:nvSpPr>
          <p:spPr>
            <a:xfrm>
              <a:off x="1357290" y="428604"/>
              <a:ext cx="60532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eller</a:t>
              </a:r>
              <a:r>
                <a:rPr lang="en-GB" dirty="0" smtClean="0"/>
                <a:t> “</a:t>
              </a:r>
              <a:r>
                <a:rPr lang="en-GB" dirty="0" err="1" smtClean="0"/>
                <a:t>elektronisk</a:t>
              </a:r>
              <a:r>
                <a:rPr lang="en-GB" dirty="0" smtClean="0"/>
                <a:t> </a:t>
              </a:r>
              <a:r>
                <a:rPr lang="en-GB" dirty="0" err="1" smtClean="0"/>
                <a:t>forvaltning</a:t>
              </a:r>
              <a:r>
                <a:rPr lang="en-GB" dirty="0" smtClean="0"/>
                <a:t>” (“eForvaltning”)</a:t>
              </a:r>
              <a:endParaRPr lang="en-GB" dirty="0"/>
            </a:p>
          </p:txBody>
        </p:sp>
        <p:cxnSp>
          <p:nvCxnSpPr>
            <p:cNvPr id="16" name="Rett linje 15"/>
            <p:cNvCxnSpPr/>
            <p:nvPr/>
          </p:nvCxnSpPr>
          <p:spPr bwMode="auto">
            <a:xfrm flipV="1">
              <a:off x="1643042" y="857232"/>
              <a:ext cx="357190" cy="2143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332656"/>
            <a:ext cx="8568952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034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informasjonssystemer </a:t>
            </a:r>
          </a:p>
          <a:p>
            <a:pPr marL="742950" marR="18034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20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</a:t>
            </a:r>
            <a:r>
              <a:rPr lang="nb-NO" sz="20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tekstsystemer </a:t>
            </a:r>
            <a:r>
              <a:rPr lang="nb-NO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(inneholder </a:t>
            </a:r>
            <a:r>
              <a:rPr lang="nb-NO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autentiske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rettskilder, jf. informasjonen i Lovdata og Rettsdata) </a:t>
            </a:r>
          </a:p>
          <a:p>
            <a:pPr marL="742950" marR="18034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beslutnings(støtte)systemer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(inneholder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representasjoner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retts-regler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er utledet av de autentiske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rettskildene)</a:t>
            </a:r>
          </a:p>
          <a:p>
            <a:pPr marL="1200150" marR="180340" lvl="2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b-NO" sz="2000" dirty="0" smtClean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 </a:t>
            </a:r>
            <a:r>
              <a:rPr lang="nb-NO" sz="2000" dirty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beslutningssystem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(høyt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automatiserte systemer der resultatet fra maskinen blir lagt til grunn som enkeltvedtak eller annen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enkeltavgjørelse).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Begrepet dekker langt på vei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«fagsystem»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kan også dekke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«saksbehandlingssystem</a:t>
            </a:r>
            <a:r>
              <a:rPr lang="nb-NO" sz="2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marR="180340" lvl="2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b-NO" sz="2000" dirty="0" smtClean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 beslutningsstøttesystem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(delvis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automatiserte systemer der resultatet fra maskinen blir vurdert av et menneske før enkeltvedtak eller annen enkeltavgjørelse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treffes). Dekker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langt på vei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«fagsystem»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2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saksbehandlingssystem</a:t>
            </a:r>
            <a:r>
              <a:rPr lang="nb-NO" sz="2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8034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Arkiv- og </a:t>
            </a:r>
            <a:r>
              <a:rPr lang="nb-NO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journalsystemer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(har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funksjoner for arkiv- og journalføring i henhold til arkivlova mv. og er derfor i stor grad rettslig basert, men understøtter ikke beslutninger innenfor et bestemt forvaltningsområde slik rettslige beslutnings(støtte)systemer gjør.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1"/>
          <p:cNvGrpSpPr/>
          <p:nvPr/>
        </p:nvGrpSpPr>
        <p:grpSpPr>
          <a:xfrm>
            <a:off x="707363" y="654661"/>
            <a:ext cx="8001056" cy="4414063"/>
            <a:chOff x="668987" y="2315405"/>
            <a:chExt cx="8001102" cy="441406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71802" y="3286124"/>
              <a:ext cx="4214881" cy="3443344"/>
              <a:chOff x="4408" y="12445"/>
              <a:chExt cx="3593" cy="2917"/>
            </a:xfrm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82" y="13413"/>
                <a:ext cx="1523" cy="7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Digital</a:t>
                </a:r>
                <a:r>
                  <a:rPr kumimoji="0" lang="nb-NO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forvaltning</a:t>
                </a:r>
                <a:endParaRPr kumimoji="0" lang="nb-NO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917"/>
                <a:chOff x="4408" y="11186"/>
                <a:chExt cx="3593" cy="2917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Organisasjons</a:t>
                  </a:r>
                  <a:r>
                    <a:rPr kumimoji="0" lang="en-GB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kumimoji="0" lang="nb-NO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</a:br>
                  <a:r>
                    <a:rPr kumimoji="0" lang="en-GB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Regelverks</a:t>
                  </a:r>
                  <a:r>
                    <a:rPr kumimoji="0" lang="en-GB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  <a:r>
                    <a:rPr kumimoji="0" lang="nb-NO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/>
                  </a:r>
                  <a:br>
                    <a:rPr kumimoji="0" lang="nb-NO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sz="1600" dirty="0" err="1" smtClean="0"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/>
                <p:cNvSpPr>
                  <a:spLocks/>
                </p:cNvSpPr>
                <p:nvPr/>
              </p:nvSpPr>
              <p:spPr bwMode="auto">
                <a:xfrm rot="7181264" flipH="1">
                  <a:off x="6323" y="11608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/>
                <p:cNvSpPr>
                  <a:spLocks/>
                </p:cNvSpPr>
                <p:nvPr/>
              </p:nvSpPr>
              <p:spPr bwMode="auto">
                <a:xfrm rot="21094188" flipH="1">
                  <a:off x="4488" y="11564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/>
                <p:cNvSpPr>
                  <a:spLocks/>
                </p:cNvSpPr>
                <p:nvPr/>
              </p:nvSpPr>
              <p:spPr bwMode="auto">
                <a:xfrm rot="13920600" flipH="1">
                  <a:off x="5349" y="12960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4" name="TekstSylinder 3"/>
            <p:cNvSpPr txBox="1"/>
            <p:nvPr/>
          </p:nvSpPr>
          <p:spPr>
            <a:xfrm>
              <a:off x="668987" y="2315405"/>
              <a:ext cx="8001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>
                  <a:solidFill>
                    <a:srgbClr val="0000FF"/>
                  </a:solidFill>
                </a:rPr>
                <a:t>Digitalisering forutsetter tre parallelle utviklings-prosesser</a:t>
              </a:r>
              <a:endParaRPr lang="nb-NO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b-NO" sz="32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Grunnskisse av DRI1001</a:t>
            </a:r>
            <a:endParaRPr lang="nb-NO" sz="44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28625" y="1109663"/>
            <a:ext cx="8147050" cy="5638800"/>
            <a:chOff x="288" y="624"/>
            <a:chExt cx="5132" cy="3552"/>
          </a:xfrm>
        </p:grpSpPr>
        <p:sp>
          <p:nvSpPr>
            <p:cNvPr id="8222" name="Text Box 3"/>
            <p:cNvSpPr txBox="1">
              <a:spLocks noChangeArrowheads="1"/>
            </p:cNvSpPr>
            <p:nvPr/>
          </p:nvSpPr>
          <p:spPr bwMode="auto">
            <a:xfrm>
              <a:off x="720" y="1296"/>
              <a:ext cx="4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nb-NO"/>
            </a:p>
          </p:txBody>
        </p:sp>
        <p:sp>
          <p:nvSpPr>
            <p:cNvPr id="822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4176" cy="307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24" name="Text Box 5"/>
            <p:cNvSpPr txBox="1">
              <a:spLocks noChangeArrowheads="1"/>
            </p:cNvSpPr>
            <p:nvPr/>
          </p:nvSpPr>
          <p:spPr bwMode="auto">
            <a:xfrm>
              <a:off x="288" y="624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Departementer</a:t>
              </a:r>
              <a:endParaRPr lang="nb-NO"/>
            </a:p>
          </p:txBody>
        </p:sp>
        <p:sp>
          <p:nvSpPr>
            <p:cNvPr id="8225" name="Text Box 6"/>
            <p:cNvSpPr txBox="1">
              <a:spLocks noChangeArrowheads="1"/>
            </p:cNvSpPr>
            <p:nvPr/>
          </p:nvSpPr>
          <p:spPr bwMode="auto">
            <a:xfrm>
              <a:off x="3792" y="624"/>
              <a:ext cx="16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Direktorater / tilsyn</a:t>
              </a:r>
              <a:endParaRPr lang="nb-NO"/>
            </a:p>
          </p:txBody>
        </p:sp>
        <p:sp>
          <p:nvSpPr>
            <p:cNvPr id="8226" name="Text Box 7"/>
            <p:cNvSpPr txBox="1">
              <a:spLocks noChangeArrowheads="1"/>
            </p:cNvSpPr>
            <p:nvPr/>
          </p:nvSpPr>
          <p:spPr bwMode="auto">
            <a:xfrm>
              <a:off x="336" y="3840"/>
              <a:ext cx="9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Kommuner</a:t>
              </a:r>
              <a:endParaRPr lang="nb-NO"/>
            </a:p>
          </p:txBody>
        </p:sp>
        <p:sp>
          <p:nvSpPr>
            <p:cNvPr id="8227" name="Text Box 8"/>
            <p:cNvSpPr txBox="1">
              <a:spLocks noChangeArrowheads="1"/>
            </p:cNvSpPr>
            <p:nvPr/>
          </p:nvSpPr>
          <p:spPr bwMode="auto">
            <a:xfrm>
              <a:off x="4416" y="3888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Domstoler</a:t>
              </a:r>
              <a:endParaRPr lang="nb-NO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352800" y="500063"/>
            <a:ext cx="2057400" cy="795337"/>
            <a:chOff x="1920" y="411"/>
            <a:chExt cx="1296" cy="501"/>
          </a:xfrm>
        </p:grpSpPr>
        <p:sp>
          <p:nvSpPr>
            <p:cNvPr id="8216" name="Text Box 32"/>
            <p:cNvSpPr txBox="1">
              <a:spLocks noChangeArrowheads="1"/>
            </p:cNvSpPr>
            <p:nvPr/>
          </p:nvSpPr>
          <p:spPr bwMode="auto">
            <a:xfrm>
              <a:off x="1923" y="411"/>
              <a:ext cx="12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rgbClr val="CC3300"/>
                  </a:solidFill>
                </a:rPr>
                <a:t>Styring av IKT</a:t>
              </a:r>
            </a:p>
          </p:txBody>
        </p:sp>
        <p:sp>
          <p:nvSpPr>
            <p:cNvPr id="8217" name="Line 35"/>
            <p:cNvSpPr>
              <a:spLocks noChangeShapeType="1"/>
            </p:cNvSpPr>
            <p:nvPr/>
          </p:nvSpPr>
          <p:spPr bwMode="auto">
            <a:xfrm rot="18874536" flipH="1">
              <a:off x="2736" y="720"/>
              <a:ext cx="192" cy="192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18" name="Line 37"/>
            <p:cNvSpPr>
              <a:spLocks noChangeShapeType="1"/>
            </p:cNvSpPr>
            <p:nvPr/>
          </p:nvSpPr>
          <p:spPr bwMode="auto">
            <a:xfrm rot="18901860" flipH="1">
              <a:off x="2448" y="720"/>
              <a:ext cx="192" cy="192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19" name="Line 43"/>
            <p:cNvSpPr>
              <a:spLocks noChangeShapeType="1"/>
            </p:cNvSpPr>
            <p:nvPr/>
          </p:nvSpPr>
          <p:spPr bwMode="auto">
            <a:xfrm rot="18874536" flipH="1">
              <a:off x="2160" y="720"/>
              <a:ext cx="192" cy="192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20" name="Line 44"/>
            <p:cNvSpPr>
              <a:spLocks noChangeShapeType="1"/>
            </p:cNvSpPr>
            <p:nvPr/>
          </p:nvSpPr>
          <p:spPr bwMode="auto">
            <a:xfrm rot="18874536" flipH="1">
              <a:off x="1920" y="720"/>
              <a:ext cx="192" cy="192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21" name="Line 45"/>
            <p:cNvSpPr>
              <a:spLocks noChangeShapeType="1"/>
            </p:cNvSpPr>
            <p:nvPr/>
          </p:nvSpPr>
          <p:spPr bwMode="auto">
            <a:xfrm rot="18874536" flipH="1">
              <a:off x="3024" y="720"/>
              <a:ext cx="192" cy="192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400425" y="3090863"/>
            <a:ext cx="1828800" cy="2286000"/>
            <a:chOff x="2160" y="1872"/>
            <a:chExt cx="1152" cy="1440"/>
          </a:xfrm>
        </p:grpSpPr>
        <p:sp>
          <p:nvSpPr>
            <p:cNvPr id="8214" name="AutoShape 52"/>
            <p:cNvSpPr>
              <a:spLocks noChangeArrowheads="1"/>
            </p:cNvSpPr>
            <p:nvPr/>
          </p:nvSpPr>
          <p:spPr bwMode="auto">
            <a:xfrm>
              <a:off x="2160" y="1872"/>
              <a:ext cx="1152" cy="1440"/>
            </a:xfrm>
            <a:prstGeom prst="flowChartMagneticDisk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15" name="Text Box 53"/>
            <p:cNvSpPr txBox="1">
              <a:spLocks noChangeArrowheads="1"/>
            </p:cNvSpPr>
            <p:nvPr/>
          </p:nvSpPr>
          <p:spPr bwMode="auto">
            <a:xfrm>
              <a:off x="2592" y="2496"/>
              <a:ext cx="528" cy="28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/>
                <a:t>IKT</a:t>
              </a:r>
            </a:p>
          </p:txBody>
        </p:sp>
      </p:grpSp>
      <p:sp>
        <p:nvSpPr>
          <p:cNvPr id="24" name="Line 54"/>
          <p:cNvSpPr>
            <a:spLocks noChangeShapeType="1"/>
          </p:cNvSpPr>
          <p:nvPr/>
        </p:nvSpPr>
        <p:spPr bwMode="auto">
          <a:xfrm flipV="1">
            <a:off x="1952625" y="4538663"/>
            <a:ext cx="18288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" name="Line 55"/>
          <p:cNvSpPr>
            <a:spLocks noChangeShapeType="1"/>
          </p:cNvSpPr>
          <p:nvPr/>
        </p:nvSpPr>
        <p:spPr bwMode="auto">
          <a:xfrm rot="13670411" flipV="1">
            <a:off x="4772025" y="4614863"/>
            <a:ext cx="1905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uppe 7"/>
          <p:cNvGrpSpPr/>
          <p:nvPr/>
        </p:nvGrpSpPr>
        <p:grpSpPr>
          <a:xfrm>
            <a:off x="1495425" y="1643063"/>
            <a:ext cx="5822950" cy="5214937"/>
            <a:chOff x="1495425" y="1643063"/>
            <a:chExt cx="5822950" cy="5214937"/>
          </a:xfrm>
        </p:grpSpPr>
        <p:sp>
          <p:nvSpPr>
            <p:cNvPr id="18" name="Text Box 48"/>
            <p:cNvSpPr txBox="1">
              <a:spLocks noChangeArrowheads="1"/>
            </p:cNvSpPr>
            <p:nvPr/>
          </p:nvSpPr>
          <p:spPr bwMode="auto">
            <a:xfrm>
              <a:off x="2867025" y="1643063"/>
              <a:ext cx="30083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Offentlighetsprinsippet</a:t>
              </a:r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1495425" y="5453063"/>
              <a:ext cx="1925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Rettssikkerhet</a:t>
              </a:r>
              <a:endParaRPr lang="nb-NO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762625" y="5453063"/>
              <a:ext cx="155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Personvern</a:t>
              </a:r>
            </a:p>
          </p:txBody>
        </p: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952625" y="2024063"/>
              <a:ext cx="5257800" cy="4833937"/>
              <a:chOff x="1248" y="1200"/>
              <a:chExt cx="3312" cy="3045"/>
            </a:xfrm>
          </p:grpSpPr>
          <p:sp>
            <p:nvSpPr>
              <p:cNvPr id="8211" name="Line 57"/>
              <p:cNvSpPr>
                <a:spLocks noChangeShapeType="1"/>
              </p:cNvSpPr>
              <p:nvPr/>
            </p:nvSpPr>
            <p:spPr bwMode="auto">
              <a:xfrm flipV="1">
                <a:off x="1248" y="1200"/>
                <a:ext cx="1488" cy="216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2" name="Line 58"/>
              <p:cNvSpPr>
                <a:spLocks noChangeShapeType="1"/>
              </p:cNvSpPr>
              <p:nvPr/>
            </p:nvSpPr>
            <p:spPr bwMode="auto">
              <a:xfrm rot="17473839" flipV="1">
                <a:off x="2736" y="1200"/>
                <a:ext cx="1488" cy="216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3" name="Line 59"/>
              <p:cNvSpPr>
                <a:spLocks noChangeShapeType="1"/>
              </p:cNvSpPr>
              <p:nvPr/>
            </p:nvSpPr>
            <p:spPr bwMode="auto">
              <a:xfrm rot="3242763" flipV="1">
                <a:off x="1857" y="2162"/>
                <a:ext cx="1756" cy="240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4314825" y="2024063"/>
            <a:ext cx="0" cy="1905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3324225" y="3929063"/>
            <a:ext cx="2055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u="sng" dirty="0" smtClean="0">
                <a:solidFill>
                  <a:schemeClr val="accent2">
                    <a:lumMod val="75000"/>
                  </a:schemeClr>
                </a:solidFill>
              </a:rPr>
              <a:t>Enkeltvedtak</a:t>
            </a:r>
            <a:r>
              <a:rPr lang="nb-NO" sz="1400" dirty="0" smtClean="0"/>
              <a:t> </a:t>
            </a:r>
            <a:r>
              <a:rPr lang="nb-NO" sz="1400" dirty="0"/>
              <a:t>ved hjelp av</a:t>
            </a: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695825" y="2100263"/>
            <a:ext cx="2613025" cy="1905000"/>
            <a:chOff x="2976" y="1248"/>
            <a:chExt cx="1646" cy="1200"/>
          </a:xfrm>
        </p:grpSpPr>
        <p:sp>
          <p:nvSpPr>
            <p:cNvPr id="8209" name="Text Box 63"/>
            <p:cNvSpPr txBox="1">
              <a:spLocks noChangeArrowheads="1"/>
            </p:cNvSpPr>
            <p:nvPr/>
          </p:nvSpPr>
          <p:spPr bwMode="auto">
            <a:xfrm>
              <a:off x="3168" y="1248"/>
              <a:ext cx="14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>
                  <a:solidFill>
                    <a:srgbClr val="CC3300"/>
                  </a:solidFill>
                </a:rPr>
                <a:t>Vekt på rettslige</a:t>
              </a:r>
            </a:p>
            <a:p>
              <a:r>
                <a:rPr lang="nb-NO" sz="2000">
                  <a:solidFill>
                    <a:srgbClr val="CC3300"/>
                  </a:solidFill>
                </a:rPr>
                <a:t>beslutningssystemer:</a:t>
              </a:r>
            </a:p>
          </p:txBody>
        </p:sp>
        <p:sp>
          <p:nvSpPr>
            <p:cNvPr id="8210" name="Line 64"/>
            <p:cNvSpPr>
              <a:spLocks noChangeShapeType="1"/>
            </p:cNvSpPr>
            <p:nvPr/>
          </p:nvSpPr>
          <p:spPr bwMode="auto">
            <a:xfrm flipV="1">
              <a:off x="2976" y="1632"/>
              <a:ext cx="240" cy="81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5213350" y="2771775"/>
            <a:ext cx="2371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Transformering fra</a:t>
            </a:r>
          </a:p>
          <a:p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rettsregler til programkode</a:t>
            </a:r>
            <a:endParaRPr lang="nb-NO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5610225" y="3319463"/>
            <a:ext cx="192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b-NO" sz="1600">
                <a:solidFill>
                  <a:srgbClr val="006600"/>
                </a:solidFill>
              </a:rPr>
              <a:t> Innvirkning på og  </a:t>
            </a:r>
          </a:p>
          <a:p>
            <a:r>
              <a:rPr lang="nb-NO" sz="1600">
                <a:solidFill>
                  <a:srgbClr val="006600"/>
                </a:solidFill>
              </a:rPr>
              <a:t>valg av arbeidsdeling</a:t>
            </a:r>
            <a:endParaRPr lang="nb-NO" sz="18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build="p" autoUpdateAnimBg="0"/>
      <p:bldP spid="35" grpId="0" autoUpdateAnimBg="0"/>
      <p:bldP spid="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CC"/>
                </a:solidFill>
              </a:rPr>
              <a:t>Kunnskapsmål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Du </a:t>
            </a:r>
            <a:r>
              <a:rPr lang="nb-NO" sz="2400" dirty="0"/>
              <a:t>skal ha:</a:t>
            </a:r>
          </a:p>
          <a:p>
            <a:r>
              <a:rPr lang="nb-NO" sz="2400" dirty="0"/>
              <a:t>oversikt over hvordan </a:t>
            </a:r>
            <a:r>
              <a:rPr lang="nb-NO" sz="2400" dirty="0" smtClean="0"/>
              <a:t>offentlig </a:t>
            </a:r>
            <a:r>
              <a:rPr lang="nb-NO" sz="2400" dirty="0"/>
              <a:t>forvaltning er </a:t>
            </a:r>
            <a:r>
              <a:rPr lang="nb-NO" sz="2400" dirty="0" smtClean="0"/>
              <a:t>organisert;</a:t>
            </a:r>
            <a:endParaRPr lang="nb-NO" sz="2400" dirty="0"/>
          </a:p>
          <a:p>
            <a:r>
              <a:rPr lang="nb-NO" sz="2400" dirty="0"/>
              <a:t>kunnskap om grunnleggende idealer for myndighetsutøvelse, særlig om personvern, rettssikkerhet og </a:t>
            </a:r>
            <a:r>
              <a:rPr lang="nb-NO" sz="2400" dirty="0" smtClean="0"/>
              <a:t>offentlighetsprinsippet;</a:t>
            </a:r>
            <a:endParaRPr lang="nb-NO" sz="2400" dirty="0"/>
          </a:p>
          <a:p>
            <a:r>
              <a:rPr lang="nb-NO" sz="2400" dirty="0"/>
              <a:t>grunnleggende kunnskaper om hvordan informasjons- og kommunikasjonsteknologi (IKT) anvendes i offentlig </a:t>
            </a:r>
            <a:r>
              <a:rPr lang="nb-NO" sz="2400" dirty="0" smtClean="0"/>
              <a:t>forvaltning;</a:t>
            </a:r>
            <a:endParaRPr lang="nb-NO" sz="2400" dirty="0"/>
          </a:p>
          <a:p>
            <a:r>
              <a:rPr lang="nb-NO" sz="2400" dirty="0"/>
              <a:t>kjenne til aktuelle mål og målkonflikter knyttet til digital forvaltning.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106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CC"/>
                </a:solidFill>
              </a:rPr>
              <a:t>Ferdighetsmål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Du </a:t>
            </a:r>
            <a:r>
              <a:rPr lang="nb-NO" sz="2400" dirty="0"/>
              <a:t>skal:</a:t>
            </a:r>
          </a:p>
          <a:p>
            <a:r>
              <a:rPr lang="nb-NO" sz="2400" dirty="0"/>
              <a:t>kunne gjøre enkle analyser av hvilken betydning IKT i offentlig forvaltning har for ivaretakelsen av </a:t>
            </a:r>
            <a:r>
              <a:rPr lang="nb-NO" sz="2400" dirty="0" smtClean="0"/>
              <a:t>personvern;</a:t>
            </a:r>
            <a:endParaRPr lang="nb-NO" sz="2400" dirty="0"/>
          </a:p>
          <a:p>
            <a:r>
              <a:rPr lang="nb-NO" sz="2400" dirty="0"/>
              <a:t>kunne gjøre enkle analyser av hvilken betydning automatisering av enkeltvedtak har for ivaretakelsen av </a:t>
            </a:r>
            <a:r>
              <a:rPr lang="nb-NO" sz="2400" dirty="0" smtClean="0"/>
              <a:t>rettssikkerhet;</a:t>
            </a:r>
            <a:endParaRPr lang="nb-NO" sz="2400" dirty="0"/>
          </a:p>
          <a:p>
            <a:r>
              <a:rPr lang="nb-NO" sz="2400" dirty="0"/>
              <a:t>kunne gjøre enkle analyser av hvilken betydning IKT i offentlig forvaltning har for realiseringen av offentlighetsprinsippet.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1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33CC"/>
                </a:solidFill>
              </a:rPr>
              <a:t>Generell </a:t>
            </a:r>
            <a:r>
              <a:rPr lang="nb-NO" dirty="0" smtClean="0">
                <a:solidFill>
                  <a:srgbClr val="0033CC"/>
                </a:solidFill>
              </a:rPr>
              <a:t>kompetanse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Du skal:</a:t>
            </a:r>
          </a:p>
          <a:p>
            <a:r>
              <a:rPr lang="nb-NO" sz="2400" dirty="0"/>
              <a:t>kunne vurdere betydningen av IKT for idealer om </a:t>
            </a:r>
            <a:r>
              <a:rPr lang="nb-NO" sz="2400" dirty="0" smtClean="0"/>
              <a:t>myndighetsutøvelse;</a:t>
            </a:r>
            <a:endParaRPr lang="nb-NO" sz="2400" dirty="0"/>
          </a:p>
          <a:p>
            <a:r>
              <a:rPr lang="nb-NO" sz="2400" dirty="0"/>
              <a:t>kunne skille klart mellom idealer og </a:t>
            </a:r>
            <a:r>
              <a:rPr lang="nb-NO" sz="2400" dirty="0" smtClean="0"/>
              <a:t>realiteter;</a:t>
            </a:r>
            <a:endParaRPr lang="nb-NO" sz="2400" dirty="0"/>
          </a:p>
          <a:p>
            <a:r>
              <a:rPr lang="nb-NO" sz="2400" dirty="0"/>
              <a:t>være oppmerksom på skillet mellom gjeldende rett og rettspolitikk.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2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-t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493</Words>
  <Application>Microsoft Office PowerPoint</Application>
  <PresentationFormat>Skjermfremvisning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Times New Roman</vt:lpstr>
      <vt:lpstr>Wingdings</vt:lpstr>
      <vt:lpstr>Office-tema</vt:lpstr>
      <vt:lpstr>Introduksjon til DRI1001: Digital forvaltning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Kunnskapsmål</vt:lpstr>
      <vt:lpstr>Ferdighetsmål</vt:lpstr>
      <vt:lpstr>Generell kompetanse</vt:lpstr>
      <vt:lpstr>PowerPoint-presentasjon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 til DRI 1001: Digital forvaltning</dc:title>
  <dc:creator>Administrator</dc:creator>
  <cp:lastModifiedBy>dags</cp:lastModifiedBy>
  <cp:revision>35</cp:revision>
  <cp:lastPrinted>2005-08-15T19:56:14Z</cp:lastPrinted>
  <dcterms:created xsi:type="dcterms:W3CDTF">2004-08-15T18:33:24Z</dcterms:created>
  <dcterms:modified xsi:type="dcterms:W3CDTF">2016-08-22T22:35:50Z</dcterms:modified>
</cp:coreProperties>
</file>