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0"/>
  </p:handoutMasterIdLst>
  <p:sldIdLst>
    <p:sldId id="256" r:id="rId2"/>
    <p:sldId id="260" r:id="rId3"/>
    <p:sldId id="266" r:id="rId4"/>
    <p:sldId id="265" r:id="rId5"/>
    <p:sldId id="262" r:id="rId6"/>
    <p:sldId id="267" r:id="rId7"/>
    <p:sldId id="263" r:id="rId8"/>
    <p:sldId id="264" r:id="rId9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006600"/>
    <a:srgbClr val="FFCC99"/>
    <a:srgbClr val="FFFFCC"/>
    <a:srgbClr val="FFCCFF"/>
    <a:srgbClr val="FFFFFF"/>
    <a:srgbClr val="CC00CC"/>
    <a:srgbClr val="FF99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6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7D61C-AFDF-4199-AE4C-F4A21011CED5}" type="datetimeFigureOut">
              <a:rPr lang="nb-NO" smtClean="0"/>
              <a:pPr/>
              <a:t>27.01.2015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225D9-0928-4D36-AED0-77100DA7864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3140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573E8-8662-4636-8A72-2C7651FAA29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17B02-A51D-4F87-A29B-3B1D19550CF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D59E-2EEF-44E4-A3AD-D13B50B680FB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1A20B-3D2B-4FFE-B6E3-FEFEF18A87C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481-0245-43B3-99E7-BAA628842CE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9A3BE-3615-4C35-9C53-11AA611A432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8DB4-329D-47FB-96A6-EB0A3690FB90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91909-B6E5-46B5-9CFE-AFE950E43459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4CFB-DB8A-4335-8151-C1BA090E16C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A8594-BE26-4049-8FAC-2A254E69FB0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DEE59-50D9-4C99-95E4-D9FD2BF7A21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D416F0-0F15-412A-8BB3-F037FC739809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488"/>
            <a:ext cx="7772400" cy="1428760"/>
          </a:xfrm>
        </p:spPr>
        <p:txBody>
          <a:bodyPr/>
          <a:lstStyle/>
          <a:p>
            <a:r>
              <a:rPr lang="nb-NO" sz="2800" dirty="0" smtClean="0">
                <a:solidFill>
                  <a:schemeClr val="accent2"/>
                </a:solidFill>
              </a:rPr>
              <a:t>Grunnleggende begreper i personopplysningsloven (</a:t>
            </a:r>
            <a:r>
              <a:rPr lang="nb-NO" sz="2800" smtClean="0">
                <a:solidFill>
                  <a:schemeClr val="accent2"/>
                </a:solidFill>
              </a:rPr>
              <a:t>legaldefinisjoner)</a:t>
            </a:r>
            <a:endParaRPr lang="nb-NO" sz="28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1800"/>
              <a:t>Dag Wiese Schartum, AFIN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09600"/>
            <a:ext cx="8429684" cy="1143000"/>
          </a:xfrm>
        </p:spPr>
        <p:txBody>
          <a:bodyPr/>
          <a:lstStyle/>
          <a:p>
            <a:r>
              <a:rPr lang="nb-NO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Generelt om legaldefinisjonene i personopplysningsloven</a:t>
            </a:r>
            <a:endParaRPr lang="nb-NO" sz="20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Legaldefinisjon av ord og fraser forekommer i mange lover, og innebærer at det i loven selv fastsettes hva meningsinnholdet av ordet/frasen skal være</a:t>
            </a:r>
          </a:p>
          <a:p>
            <a:r>
              <a:rPr lang="nb-NO" sz="2000" dirty="0" smtClean="0"/>
              <a:t>I personopplysningsloven er det ni legaldefinisjoner; i § 2 (generelle definisjoner) og § 36 (én definisjon vedr. kameraovervåking)</a:t>
            </a:r>
          </a:p>
          <a:p>
            <a:r>
              <a:rPr lang="nb-NO" sz="2000" dirty="0" smtClean="0"/>
              <a:t>Det er ikke mulig å forstå loven uten å kjenne legaldefinisjonene</a:t>
            </a:r>
          </a:p>
          <a:p>
            <a:r>
              <a:rPr lang="nb-NO" sz="2000" dirty="0" smtClean="0"/>
              <a:t>Dessverre står ikke alle definisjonselementene i loven, men blir supplert av lovforarbeider</a:t>
            </a:r>
          </a:p>
          <a:p>
            <a:r>
              <a:rPr lang="nb-NO" sz="2000" dirty="0" smtClean="0"/>
              <a:t>I pensum er alle definisjonselementer samlet. Likevel kan det være lurt å ta en titt på forarbeidene. Dette gjør dere best ved å gå inn på Lovdata online</a:t>
            </a:r>
          </a:p>
          <a:p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86808" cy="714380"/>
          </a:xfrm>
        </p:spPr>
        <p:txBody>
          <a:bodyPr/>
          <a:lstStyle/>
          <a:p>
            <a:r>
              <a:rPr lang="nb-NO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Nærmere om legaldefinisjoner i personopplysningsloven</a:t>
            </a:r>
            <a:endParaRPr lang="nb-NO" sz="2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57158" y="857232"/>
            <a:ext cx="6875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200" dirty="0" smtClean="0"/>
              <a:t>Eksempel på hvordan legaldefinisjoner brukes i lovteksten:</a:t>
            </a:r>
            <a:endParaRPr lang="nb-NO" sz="22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428596" y="1357298"/>
            <a:ext cx="7727436" cy="2308324"/>
          </a:xfrm>
          <a:prstGeom prst="rect">
            <a:avLst/>
          </a:prstGeom>
          <a:solidFill>
            <a:srgbClr val="FFFFFF"/>
          </a:solidFill>
          <a:ln w="15875" cap="sq" cmpd="tri">
            <a:solidFill>
              <a:srgbClr val="0000FF"/>
            </a:solidFill>
            <a:round/>
          </a:ln>
        </p:spPr>
        <p:txBody>
          <a:bodyPr wrap="none" rtlCol="0">
            <a:spAutoFit/>
          </a:bodyPr>
          <a:lstStyle/>
          <a:p>
            <a:pPr fontAlgn="t"/>
            <a:r>
              <a:rPr lang="nb-NO" sz="1800" b="1" dirty="0" smtClean="0"/>
              <a:t>”§ 11.</a:t>
            </a:r>
            <a:r>
              <a:rPr lang="nb-NO" sz="1800" dirty="0" smtClean="0"/>
              <a:t> </a:t>
            </a:r>
            <a:r>
              <a:rPr lang="nb-NO" sz="1800" i="1" dirty="0" smtClean="0"/>
              <a:t>Grunnkrav til behandling av personopplysninger</a:t>
            </a:r>
            <a:endParaRPr lang="nb-NO" sz="1800" dirty="0" smtClean="0"/>
          </a:p>
          <a:p>
            <a:pPr fontAlgn="t"/>
            <a:r>
              <a:rPr lang="nb-NO" sz="1800" dirty="0" smtClean="0"/>
              <a:t>Den </a:t>
            </a:r>
            <a:r>
              <a:rPr lang="nb-NO" sz="1800" dirty="0" smtClean="0">
                <a:solidFill>
                  <a:srgbClr val="0000FF"/>
                </a:solidFill>
              </a:rPr>
              <a:t>behandlingsansvarlige</a:t>
            </a:r>
            <a:r>
              <a:rPr lang="nb-NO" sz="1800" dirty="0" smtClean="0">
                <a:solidFill>
                  <a:srgbClr val="C00000"/>
                </a:solidFill>
              </a:rPr>
              <a:t> </a:t>
            </a:r>
            <a:r>
              <a:rPr lang="nb-NO" sz="1800" dirty="0" smtClean="0"/>
              <a:t>skal sørge for at </a:t>
            </a:r>
            <a:r>
              <a:rPr lang="nb-NO" sz="1800" dirty="0" smtClean="0">
                <a:solidFill>
                  <a:srgbClr val="CC00CC"/>
                </a:solidFill>
              </a:rPr>
              <a:t>personopplysningene</a:t>
            </a:r>
            <a:r>
              <a:rPr lang="nb-NO" sz="1800" dirty="0" smtClean="0"/>
              <a:t> som </a:t>
            </a:r>
            <a:r>
              <a:rPr lang="nb-NO" sz="1800" dirty="0" smtClean="0">
                <a:solidFill>
                  <a:srgbClr val="006600"/>
                </a:solidFill>
              </a:rPr>
              <a:t>behandles </a:t>
            </a:r>
          </a:p>
          <a:p>
            <a:pPr marL="342900" indent="-342900">
              <a:buAutoNum type="alphaLcParenR"/>
            </a:pPr>
            <a:r>
              <a:rPr lang="nb-NO" sz="1800" dirty="0" smtClean="0"/>
              <a:t>bare </a:t>
            </a:r>
            <a:r>
              <a:rPr lang="nb-NO" sz="1800" dirty="0" smtClean="0">
                <a:solidFill>
                  <a:srgbClr val="006600"/>
                </a:solidFill>
              </a:rPr>
              <a:t>behandles</a:t>
            </a:r>
            <a:r>
              <a:rPr lang="nb-NO" sz="1800" dirty="0" smtClean="0"/>
              <a:t> når dette er tillatt etter § 8 og § 9,</a:t>
            </a:r>
          </a:p>
          <a:p>
            <a:pPr marL="342900" indent="-342900">
              <a:buAutoNum type="alphaLcParenR"/>
            </a:pPr>
            <a:r>
              <a:rPr lang="nb-NO" sz="1800" dirty="0" smtClean="0"/>
              <a:t>bare nyttes til uttrykkelig angitte formål som er saklig begrunnet i den</a:t>
            </a:r>
          </a:p>
          <a:p>
            <a:pPr marL="342900" indent="-342900"/>
            <a:r>
              <a:rPr lang="nb-NO" sz="1800" dirty="0"/>
              <a:t> </a:t>
            </a:r>
            <a:r>
              <a:rPr lang="nb-NO" sz="1800" dirty="0" smtClean="0"/>
              <a:t>     </a:t>
            </a:r>
            <a:r>
              <a:rPr lang="nb-NO" sz="1800" dirty="0" smtClean="0">
                <a:solidFill>
                  <a:srgbClr val="0000FF"/>
                </a:solidFill>
              </a:rPr>
              <a:t>behandlingsansvarliges</a:t>
            </a:r>
            <a:r>
              <a:rPr lang="nb-NO" sz="1800" dirty="0" smtClean="0"/>
              <a:t> virksomhet,</a:t>
            </a:r>
          </a:p>
          <a:p>
            <a:pPr marL="342900" indent="-342900">
              <a:buAutoNum type="alphaLcParenR" startAt="3"/>
            </a:pPr>
            <a:r>
              <a:rPr lang="nb-NO" sz="1800" dirty="0" smtClean="0"/>
              <a:t>ikke brukes senere til formål som er uforenlig med det opprinnelige formålet</a:t>
            </a:r>
          </a:p>
          <a:p>
            <a:pPr marL="342900" indent="-342900"/>
            <a:r>
              <a:rPr lang="nb-NO" sz="1800" dirty="0"/>
              <a:t> </a:t>
            </a:r>
            <a:r>
              <a:rPr lang="nb-NO" sz="1800" dirty="0" smtClean="0"/>
              <a:t>     med innsamlingen, uten at den </a:t>
            </a:r>
            <a:r>
              <a:rPr lang="nb-NO" sz="1800" dirty="0" smtClean="0">
                <a:solidFill>
                  <a:srgbClr val="C00000"/>
                </a:solidFill>
              </a:rPr>
              <a:t>registrerte</a:t>
            </a:r>
            <a:r>
              <a:rPr lang="nb-NO" sz="1800" dirty="0" smtClean="0"/>
              <a:t> </a:t>
            </a:r>
            <a:r>
              <a:rPr lang="nb-NO" sz="1800" dirty="0" smtClean="0">
                <a:solidFill>
                  <a:srgbClr val="7030A0"/>
                </a:solidFill>
              </a:rPr>
              <a:t>samtykker</a:t>
            </a:r>
            <a:r>
              <a:rPr lang="nb-NO" sz="1800" dirty="0" smtClean="0"/>
              <a:t>,</a:t>
            </a:r>
          </a:p>
          <a:p>
            <a:pPr marL="342900" indent="-342900"/>
            <a:r>
              <a:rPr lang="nb-NO" sz="1800" dirty="0" smtClean="0"/>
              <a:t>[…]”</a:t>
            </a:r>
            <a:endParaRPr lang="nb-NO" sz="18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500034" y="3714752"/>
            <a:ext cx="8072494" cy="7078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For hver forekomst av et definert ord/frase må vi lese inn hele definisjonen</a:t>
            </a:r>
          </a:p>
          <a:p>
            <a:r>
              <a:rPr lang="nb-NO" sz="2000" dirty="0" smtClean="0"/>
              <a:t>Viktig at dere er klar over hva som er legaldefinert</a:t>
            </a:r>
            <a:endParaRPr lang="nb-NO" sz="20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00034" y="4500570"/>
            <a:ext cx="8098692" cy="1015663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nb-NO" sz="2000" dirty="0" smtClean="0"/>
              <a:t>De fleste definisjonene er preget av at loven er formulert på en teknologi-</a:t>
            </a:r>
            <a:br>
              <a:rPr lang="nb-NO" sz="2000" dirty="0" smtClean="0"/>
            </a:br>
            <a:r>
              <a:rPr lang="nb-NO" sz="2000" dirty="0" smtClean="0"/>
              <a:t>uavhengig måte. Definisjonene beskriver ulike sider ved teknologibruk, men </a:t>
            </a:r>
          </a:p>
          <a:p>
            <a:r>
              <a:rPr lang="nb-NO" sz="2000" dirty="0" smtClean="0"/>
              <a:t>uten å bruke et eneste ”teknologisk” ord. Kan derfor virke fremmed.</a:t>
            </a:r>
            <a:endParaRPr lang="nb-NO" sz="20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00034" y="5572140"/>
            <a:ext cx="8072494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Flere av definisjonene i personopplysningsloven er felles med definisjoner</a:t>
            </a:r>
            <a:br>
              <a:rPr lang="nb-NO" sz="2000" dirty="0" smtClean="0"/>
            </a:br>
            <a:r>
              <a:rPr lang="nb-NO" sz="2000" dirty="0" smtClean="0"/>
              <a:t>i andre lover (helseregisterlov, helseforskningslov, politiregisterlov), men mindre forskjeller kan forekomme!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42910" y="-1429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Definisjoner av de viktigste </a:t>
            </a:r>
            <a:r>
              <a:rPr lang="nb-NO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aktørene</a:t>
            </a:r>
            <a:r>
              <a:rPr lang="nb-NO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 loven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21425" y="980728"/>
            <a:ext cx="82153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b-NO" sz="1800" dirty="0">
                <a:solidFill>
                  <a:srgbClr val="CC3300"/>
                </a:solidFill>
              </a:rPr>
              <a:t>“</a:t>
            </a:r>
            <a:r>
              <a:rPr lang="nb-NO" sz="1800" u="sng" dirty="0">
                <a:solidFill>
                  <a:srgbClr val="CC3300"/>
                </a:solidFill>
              </a:rPr>
              <a:t>Registrert</a:t>
            </a:r>
            <a:r>
              <a:rPr lang="nb-NO" sz="1800" dirty="0">
                <a:solidFill>
                  <a:srgbClr val="CC3300"/>
                </a:solidFill>
              </a:rPr>
              <a:t>: den som en personopplysning kan knyttes til”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CC3300"/>
                </a:solidFill>
              </a:rPr>
              <a:t>Er den som skal vernes og som har rettigheter etter loven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CC3300"/>
                </a:solidFill>
              </a:rPr>
              <a:t>Er alltid en fysisk </a:t>
            </a:r>
            <a:r>
              <a:rPr lang="nb-NO" sz="1800" dirty="0" smtClean="0">
                <a:solidFill>
                  <a:srgbClr val="CC3300"/>
                </a:solidFill>
              </a:rPr>
              <a:t>person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 smtClean="0">
                <a:solidFill>
                  <a:srgbClr val="CC3300"/>
                </a:solidFill>
              </a:rPr>
              <a:t>Kan la seg representere av en annen (fullmektig)</a:t>
            </a: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b-NO" sz="1800" dirty="0">
                <a:solidFill>
                  <a:srgbClr val="0033CC"/>
                </a:solidFill>
              </a:rPr>
              <a:t>“</a:t>
            </a:r>
            <a:r>
              <a:rPr lang="nb-NO" sz="1800" u="sng" dirty="0">
                <a:solidFill>
                  <a:srgbClr val="0033CC"/>
                </a:solidFill>
              </a:rPr>
              <a:t>Behandlingsansvarlig</a:t>
            </a:r>
            <a:r>
              <a:rPr lang="nb-NO" sz="1800" dirty="0">
                <a:solidFill>
                  <a:srgbClr val="0033CC"/>
                </a:solidFill>
              </a:rPr>
              <a:t>: den som bestemmer formålet med behandlingen av personopplysninger og hvilke hjelpemidler som skal brukes”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33CC"/>
                </a:solidFill>
              </a:rPr>
              <a:t>Kan være en fysisk person eller en virksomhet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33CC"/>
                </a:solidFill>
              </a:rPr>
              <a:t>Er den de fleste plikter i loven er knyttet til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33CC"/>
                </a:solidFill>
              </a:rPr>
              <a:t>Er </a:t>
            </a:r>
            <a:r>
              <a:rPr lang="nb-NO" sz="1800" dirty="0" smtClean="0">
                <a:solidFill>
                  <a:srgbClr val="0033CC"/>
                </a:solidFill>
              </a:rPr>
              <a:t>ofte den </a:t>
            </a:r>
            <a:r>
              <a:rPr lang="nb-NO" sz="1800" dirty="0">
                <a:solidFill>
                  <a:srgbClr val="0033CC"/>
                </a:solidFill>
              </a:rPr>
              <a:t>med øverst </a:t>
            </a:r>
            <a:r>
              <a:rPr lang="nb-NO" sz="1800" dirty="0" smtClean="0">
                <a:solidFill>
                  <a:srgbClr val="0033CC"/>
                </a:solidFill>
              </a:rPr>
              <a:t>instruksjonsmyndighet </a:t>
            </a:r>
            <a:endParaRPr lang="nb-NO" sz="1800" dirty="0">
              <a:solidFill>
                <a:srgbClr val="0033CC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>
                <a:solidFill>
                  <a:srgbClr val="0033CC"/>
                </a:solidFill>
              </a:rPr>
              <a:t>Er </a:t>
            </a:r>
            <a:r>
              <a:rPr lang="nb-NO" sz="1800" dirty="0" smtClean="0">
                <a:solidFill>
                  <a:srgbClr val="0033CC"/>
                </a:solidFill>
              </a:rPr>
              <a:t>ofte den </a:t>
            </a:r>
            <a:r>
              <a:rPr lang="nb-NO" sz="1800" dirty="0">
                <a:solidFill>
                  <a:srgbClr val="0033CC"/>
                </a:solidFill>
              </a:rPr>
              <a:t>som må sakssøkes ved </a:t>
            </a:r>
            <a:r>
              <a:rPr lang="nb-NO" sz="1800" dirty="0" smtClean="0">
                <a:solidFill>
                  <a:srgbClr val="0033CC"/>
                </a:solidFill>
              </a:rPr>
              <a:t>rettstvist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nb-NO" sz="1800" dirty="0" smtClean="0">
                <a:solidFill>
                  <a:srgbClr val="0033CC"/>
                </a:solidFill>
              </a:rPr>
              <a:t>I særlovgivning kan det være fastsatt direkte hvem som er behandlingsansvarlig (og da blir ikke definisjonen viktig)</a:t>
            </a:r>
            <a:endParaRPr lang="nb-NO" sz="1800" dirty="0"/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nb-NO" sz="1800" dirty="0">
                <a:solidFill>
                  <a:srgbClr val="006600"/>
                </a:solidFill>
              </a:rPr>
              <a:t>“</a:t>
            </a:r>
            <a:r>
              <a:rPr lang="nb-NO" sz="1800" u="sng" dirty="0">
                <a:solidFill>
                  <a:srgbClr val="006600"/>
                </a:solidFill>
              </a:rPr>
              <a:t>Databehandler</a:t>
            </a:r>
            <a:r>
              <a:rPr lang="nb-NO" sz="1800" dirty="0">
                <a:solidFill>
                  <a:srgbClr val="006600"/>
                </a:solidFill>
              </a:rPr>
              <a:t>: den som behandler personopplysninger på vegne av den behandlingsansvarlige</a:t>
            </a:r>
            <a:r>
              <a:rPr lang="nb-NO" sz="1800" dirty="0" smtClean="0">
                <a:solidFill>
                  <a:srgbClr val="006600"/>
                </a:solidFill>
              </a:rPr>
              <a:t>” (jf oppdragsgiver – oppdragstaker)</a:t>
            </a:r>
            <a:endParaRPr lang="nb-NO" sz="1800" dirty="0">
              <a:solidFill>
                <a:srgbClr val="006600"/>
              </a:solidFill>
            </a:endParaRP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Tx/>
              <a:buChar char="–"/>
            </a:pPr>
            <a:r>
              <a:rPr lang="nb-NO" sz="1800" dirty="0">
                <a:solidFill>
                  <a:srgbClr val="006600"/>
                </a:solidFill>
              </a:rPr>
              <a:t>er alltid en </a:t>
            </a:r>
            <a:r>
              <a:rPr lang="nb-NO" sz="1800" i="1" dirty="0">
                <a:solidFill>
                  <a:srgbClr val="006600"/>
                </a:solidFill>
              </a:rPr>
              <a:t>ekstern</a:t>
            </a:r>
            <a:r>
              <a:rPr lang="nb-NO" sz="1800" dirty="0">
                <a:solidFill>
                  <a:srgbClr val="006600"/>
                </a:solidFill>
              </a:rPr>
              <a:t> person eller </a:t>
            </a:r>
            <a:r>
              <a:rPr lang="nb-NO" sz="1800" dirty="0" smtClean="0">
                <a:solidFill>
                  <a:srgbClr val="006600"/>
                </a:solidFill>
              </a:rPr>
              <a:t>virksomhet</a:t>
            </a:r>
          </a:p>
          <a:p>
            <a:pPr marL="742950" lvl="1" indent="-285750">
              <a:spcBef>
                <a:spcPts val="500"/>
              </a:spcBef>
              <a:spcAft>
                <a:spcPts val="500"/>
              </a:spcAft>
              <a:buFontTx/>
              <a:buChar char="–"/>
            </a:pPr>
            <a:r>
              <a:rPr lang="nb-NO" sz="1800" dirty="0" smtClean="0">
                <a:solidFill>
                  <a:srgbClr val="006600"/>
                </a:solidFill>
              </a:rPr>
              <a:t>er </a:t>
            </a:r>
            <a:r>
              <a:rPr lang="nb-NO" sz="1800" dirty="0">
                <a:solidFill>
                  <a:srgbClr val="006600"/>
                </a:solidFill>
              </a:rPr>
              <a:t>i praksis en som ikke kan instrueres men som må styres gjennom avtale, jf pol § 15</a:t>
            </a: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b-NO" sz="18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b-NO" sz="1800" dirty="0"/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304299" y="602223"/>
            <a:ext cx="84496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600" b="1" i="1" dirty="0" smtClean="0">
                <a:solidFill>
                  <a:srgbClr val="002060"/>
                </a:solidFill>
              </a:rPr>
              <a:t>Dette er </a:t>
            </a:r>
            <a:r>
              <a:rPr lang="nb-NO" sz="1600" b="1" i="1" dirty="0" smtClean="0">
                <a:solidFill>
                  <a:srgbClr val="002060"/>
                </a:solidFill>
              </a:rPr>
              <a:t>eksempler </a:t>
            </a:r>
            <a:r>
              <a:rPr lang="nb-NO" sz="1600" b="1" i="1" dirty="0">
                <a:solidFill>
                  <a:srgbClr val="002060"/>
                </a:solidFill>
              </a:rPr>
              <a:t>på </a:t>
            </a:r>
            <a:r>
              <a:rPr lang="nb-NO" sz="1600" b="1" i="1" dirty="0" smtClean="0">
                <a:solidFill>
                  <a:srgbClr val="002060"/>
                </a:solidFill>
              </a:rPr>
              <a:t>legaldefinisjoner. </a:t>
            </a:r>
            <a:r>
              <a:rPr lang="nb-NO" sz="1600" b="1" i="1" dirty="0">
                <a:solidFill>
                  <a:srgbClr val="002060"/>
                </a:solidFill>
              </a:rPr>
              <a:t>Jeg gjennomgår de viktigste her.  Lær alle</a:t>
            </a:r>
            <a:r>
              <a:rPr lang="nb-NO" sz="1600" b="1" i="1" dirty="0" smtClean="0">
                <a:solidFill>
                  <a:srgbClr val="002060"/>
                </a:solidFill>
              </a:rPr>
              <a:t>! (se §§ 2 og 36)</a:t>
            </a:r>
            <a:endParaRPr lang="nb-NO" sz="16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“Personopplysning”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52600" y="2921000"/>
            <a:ext cx="1271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rgbClr val="9900CC"/>
                </a:solidFill>
              </a:rPr>
              <a:t>Person-</a:t>
            </a:r>
            <a:endParaRPr lang="nb-NO" sz="2800">
              <a:solidFill>
                <a:srgbClr val="CC3300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867400" y="2921000"/>
            <a:ext cx="1763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rgbClr val="0000FF"/>
                </a:solidFill>
              </a:rPr>
              <a:t>opplysning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886200" y="3276600"/>
            <a:ext cx="1295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304800" y="3276602"/>
            <a:ext cx="3436941" cy="1689101"/>
            <a:chOff x="192" y="2064"/>
            <a:chExt cx="2165" cy="1064"/>
          </a:xfrm>
        </p:grpSpPr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92" y="2256"/>
              <a:ext cx="2165" cy="872"/>
            </a:xfrm>
            <a:prstGeom prst="rect">
              <a:avLst/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 smtClean="0">
                  <a:solidFill>
                    <a:srgbClr val="9900CC"/>
                  </a:solidFill>
                </a:rPr>
                <a:t>Identifiserbar person</a:t>
              </a:r>
              <a:endParaRPr lang="nb-NO" dirty="0">
                <a:solidFill>
                  <a:srgbClr val="9900CC"/>
                </a:solidFill>
              </a:endParaRPr>
            </a:p>
            <a:p>
              <a:r>
                <a:rPr lang="nb-NO" sz="2000" dirty="0">
                  <a:solidFill>
                    <a:srgbClr val="9900CC"/>
                  </a:solidFill>
                </a:rPr>
                <a:t>- en bestemt person</a:t>
              </a:r>
            </a:p>
            <a:p>
              <a:r>
                <a:rPr lang="nb-NO" sz="2000" dirty="0" smtClean="0">
                  <a:solidFill>
                    <a:srgbClr val="9900CC"/>
                  </a:solidFill>
                </a:rPr>
                <a:t>- må </a:t>
              </a:r>
              <a:r>
                <a:rPr lang="nb-NO" sz="2000" dirty="0">
                  <a:solidFill>
                    <a:srgbClr val="9900CC"/>
                  </a:solidFill>
                </a:rPr>
                <a:t>kunne </a:t>
              </a:r>
              <a:r>
                <a:rPr lang="nb-NO" sz="2000" dirty="0" smtClean="0">
                  <a:solidFill>
                    <a:srgbClr val="9900CC"/>
                  </a:solidFill>
                </a:rPr>
                <a:t>identifiseres</a:t>
              </a:r>
              <a:r>
                <a:rPr lang="nb-NO" sz="2000" dirty="0">
                  <a:solidFill>
                    <a:srgbClr val="9900CC"/>
                  </a:solidFill>
                </a:rPr>
                <a:t> </a:t>
              </a:r>
              <a:r>
                <a:rPr lang="nb-NO" sz="2000" dirty="0" smtClean="0">
                  <a:solidFill>
                    <a:srgbClr val="9900CC"/>
                  </a:solidFill>
                </a:rPr>
                <a:t>relativt</a:t>
              </a:r>
            </a:p>
            <a:p>
              <a:r>
                <a:rPr lang="nb-NO" sz="2000" dirty="0" smtClean="0">
                  <a:solidFill>
                    <a:srgbClr val="9900CC"/>
                  </a:solidFill>
                </a:rPr>
                <a:t>sikkert, </a:t>
              </a:r>
              <a:r>
                <a:rPr lang="nb-NO" sz="2000" dirty="0" err="1" smtClean="0">
                  <a:solidFill>
                    <a:srgbClr val="9900CC"/>
                  </a:solidFill>
                </a:rPr>
                <a:t>jf</a:t>
              </a:r>
              <a:r>
                <a:rPr lang="nb-NO" sz="2000" dirty="0" smtClean="0">
                  <a:solidFill>
                    <a:srgbClr val="9900CC"/>
                  </a:solidFill>
                </a:rPr>
                <a:t> hjelpemidler</a:t>
              </a:r>
              <a:endParaRPr lang="nb-NO" sz="2000" dirty="0" smtClean="0">
                <a:solidFill>
                  <a:srgbClr val="9900CC"/>
                </a:solidFill>
              </a:endParaRPr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816" y="2064"/>
              <a:ext cx="288" cy="192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49" name="Group 9"/>
          <p:cNvGrpSpPr>
            <a:grpSpLocks/>
          </p:cNvGrpSpPr>
          <p:nvPr/>
        </p:nvGrpSpPr>
        <p:grpSpPr bwMode="auto">
          <a:xfrm>
            <a:off x="277812" y="1166813"/>
            <a:ext cx="4100513" cy="1957388"/>
            <a:chOff x="175" y="735"/>
            <a:chExt cx="2583" cy="1233"/>
          </a:xfrm>
        </p:grpSpPr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75" y="735"/>
              <a:ext cx="2583" cy="1066"/>
            </a:xfrm>
            <a:prstGeom prst="rect">
              <a:avLst/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>
                  <a:solidFill>
                    <a:srgbClr val="9900CC"/>
                  </a:solidFill>
                </a:rPr>
                <a:t>Fysisk person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</a:t>
              </a:r>
              <a:r>
                <a:rPr lang="nb-NO" sz="2000" dirty="0" smtClean="0">
                  <a:solidFill>
                    <a:srgbClr val="9900CC"/>
                  </a:solidFill>
                </a:rPr>
                <a:t>levende personer</a:t>
              </a:r>
            </a:p>
            <a:p>
              <a:r>
                <a:rPr lang="nb-NO" sz="2000" dirty="0" smtClean="0">
                  <a:solidFill>
                    <a:srgbClr val="9900CC"/>
                  </a:solidFill>
                </a:rPr>
                <a:t> - </a:t>
              </a:r>
              <a:r>
                <a:rPr lang="nb-NO" sz="2000" dirty="0" err="1" smtClean="0">
                  <a:solidFill>
                    <a:srgbClr val="9900CC"/>
                  </a:solidFill>
                </a:rPr>
                <a:t>jf</a:t>
              </a:r>
              <a:r>
                <a:rPr lang="nb-NO" sz="2000" dirty="0" smtClean="0">
                  <a:solidFill>
                    <a:srgbClr val="9900CC"/>
                  </a:solidFill>
                </a:rPr>
                <a:t> </a:t>
              </a:r>
              <a:r>
                <a:rPr lang="nb-NO" sz="2000" dirty="0">
                  <a:solidFill>
                    <a:srgbClr val="9900CC"/>
                  </a:solidFill>
                </a:rPr>
                <a:t>juridiske personer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- </a:t>
              </a:r>
              <a:r>
                <a:rPr lang="nb-NO" sz="2000" dirty="0" err="1">
                  <a:solidFill>
                    <a:srgbClr val="9900CC"/>
                  </a:solidFill>
                </a:rPr>
                <a:t>jf</a:t>
              </a:r>
              <a:r>
                <a:rPr lang="nb-NO" sz="2000" dirty="0">
                  <a:solidFill>
                    <a:srgbClr val="9900CC"/>
                  </a:solidFill>
                </a:rPr>
                <a:t> enkeltmannsbedrifter</a:t>
              </a:r>
            </a:p>
            <a:p>
              <a:r>
                <a:rPr lang="nb-NO" sz="2000" dirty="0">
                  <a:solidFill>
                    <a:srgbClr val="9900CC"/>
                  </a:solidFill>
                </a:rPr>
                <a:t> </a:t>
              </a:r>
              <a:r>
                <a:rPr lang="nb-NO" sz="2000" dirty="0" smtClean="0">
                  <a:solidFill>
                    <a:srgbClr val="9900CC"/>
                  </a:solidFill>
                </a:rPr>
                <a:t>- unntak </a:t>
              </a:r>
              <a:r>
                <a:rPr lang="nb-NO" sz="2000" dirty="0">
                  <a:solidFill>
                    <a:srgbClr val="9900CC"/>
                  </a:solidFill>
                </a:rPr>
                <a:t>for visse kredittopplysninger</a:t>
              </a:r>
              <a:endParaRPr lang="nb-NO" dirty="0">
                <a:solidFill>
                  <a:srgbClr val="9900CC"/>
                </a:solidFill>
              </a:endParaRPr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960" y="1776"/>
              <a:ext cx="144" cy="192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4635500" y="1371600"/>
            <a:ext cx="4164013" cy="1892300"/>
            <a:chOff x="2920" y="864"/>
            <a:chExt cx="2623" cy="1192"/>
          </a:xfrm>
        </p:grpSpPr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024" y="864"/>
              <a:ext cx="2519" cy="300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0000FF"/>
                  </a:solidFill>
                </a:rPr>
                <a:t>Opplysning - humant materiale</a:t>
              </a:r>
            </a:p>
          </p:txBody>
        </p:sp>
        <p:sp>
          <p:nvSpPr>
            <p:cNvPr id="10254" name="Freeform 14"/>
            <p:cNvSpPr>
              <a:spLocks/>
            </p:cNvSpPr>
            <p:nvPr/>
          </p:nvSpPr>
          <p:spPr bwMode="auto">
            <a:xfrm>
              <a:off x="2920" y="1152"/>
              <a:ext cx="816" cy="904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8" y="336"/>
                </a:cxn>
                <a:cxn ang="0">
                  <a:pos x="152" y="816"/>
                </a:cxn>
                <a:cxn ang="0">
                  <a:pos x="728" y="864"/>
                </a:cxn>
                <a:cxn ang="0">
                  <a:pos x="680" y="864"/>
                </a:cxn>
              </a:cxnLst>
              <a:rect l="0" t="0" r="r" b="b"/>
              <a:pathLst>
                <a:path w="816" h="904">
                  <a:moveTo>
                    <a:pt x="104" y="0"/>
                  </a:moveTo>
                  <a:cubicBezTo>
                    <a:pt x="52" y="100"/>
                    <a:pt x="0" y="200"/>
                    <a:pt x="8" y="336"/>
                  </a:cubicBezTo>
                  <a:cubicBezTo>
                    <a:pt x="16" y="472"/>
                    <a:pt x="32" y="728"/>
                    <a:pt x="152" y="816"/>
                  </a:cubicBezTo>
                  <a:cubicBezTo>
                    <a:pt x="272" y="904"/>
                    <a:pt x="640" y="856"/>
                    <a:pt x="728" y="864"/>
                  </a:cubicBezTo>
                  <a:cubicBezTo>
                    <a:pt x="816" y="872"/>
                    <a:pt x="748" y="868"/>
                    <a:pt x="680" y="864"/>
                  </a:cubicBezTo>
                </a:path>
              </a:pathLst>
            </a:custGeom>
            <a:noFill/>
            <a:ln w="19050" cmpd="sng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>
                <a:solidFill>
                  <a:srgbClr val="0000FF"/>
                </a:solidFill>
              </a:endParaRPr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4843456" y="1989137"/>
            <a:ext cx="3614744" cy="1211263"/>
            <a:chOff x="3024" y="1440"/>
            <a:chExt cx="2277" cy="763"/>
          </a:xfrm>
        </p:grpSpPr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3024" y="1440"/>
              <a:ext cx="2277" cy="291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dirty="0" smtClean="0">
                  <a:solidFill>
                    <a:srgbClr val="0000FF"/>
                  </a:solidFill>
                </a:rPr>
                <a:t>Fakta, vurderinger, løgn mv</a:t>
              </a:r>
              <a:endParaRPr lang="nb-NO" dirty="0">
                <a:solidFill>
                  <a:srgbClr val="0000FF"/>
                </a:solidFill>
              </a:endParaRPr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3504" y="1728"/>
              <a:ext cx="195" cy="475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>
                <a:solidFill>
                  <a:srgbClr val="0000FF"/>
                </a:solidFill>
              </a:endParaRPr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4845059" y="3429000"/>
            <a:ext cx="3525838" cy="1466850"/>
            <a:chOff x="2688" y="2160"/>
            <a:chExt cx="2221" cy="924"/>
          </a:xfrm>
        </p:grpSpPr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688" y="2784"/>
              <a:ext cx="2221" cy="300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CC3300"/>
                  </a:solidFill>
                </a:rPr>
                <a:t>Nok med </a:t>
              </a:r>
              <a:r>
                <a:rPr lang="nb-NO" u="sng">
                  <a:solidFill>
                    <a:srgbClr val="CC3300"/>
                  </a:solidFill>
                </a:rPr>
                <a:t>mulig</a:t>
              </a:r>
              <a:r>
                <a:rPr lang="nb-NO">
                  <a:solidFill>
                    <a:srgbClr val="CC3300"/>
                  </a:solidFill>
                </a:rPr>
                <a:t> tilknytning</a:t>
              </a:r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 flipV="1">
              <a:off x="2784" y="2160"/>
              <a:ext cx="0" cy="624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grpSp>
        <p:nvGrpSpPr>
          <p:cNvPr id="10264" name="Group 24"/>
          <p:cNvGrpSpPr>
            <a:grpSpLocks/>
          </p:cNvGrpSpPr>
          <p:nvPr/>
        </p:nvGrpSpPr>
        <p:grpSpPr bwMode="auto">
          <a:xfrm>
            <a:off x="3365508" y="3386137"/>
            <a:ext cx="3698875" cy="2193925"/>
            <a:chOff x="1766" y="2160"/>
            <a:chExt cx="2330" cy="1382"/>
          </a:xfrm>
        </p:grpSpPr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1766" y="3242"/>
              <a:ext cx="2330" cy="300"/>
            </a:xfrm>
            <a:prstGeom prst="rect">
              <a:avLst/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>
                  <a:solidFill>
                    <a:srgbClr val="CC3300"/>
                  </a:solidFill>
                </a:rPr>
                <a:t>Alle “rimelige” hjelpemidler</a:t>
              </a:r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V="1">
              <a:off x="2064" y="2160"/>
              <a:ext cx="528" cy="1056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76355" y="6108702"/>
            <a:ext cx="8188460" cy="40011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000" dirty="0"/>
              <a:t>Sensitive personopplysninger: </a:t>
            </a:r>
            <a:r>
              <a:rPr lang="nb-NO" sz="2000" dirty="0" smtClean="0"/>
              <a:t>Slike </a:t>
            </a:r>
            <a:r>
              <a:rPr lang="nb-NO" sz="2000" dirty="0"/>
              <a:t>som er listet opp i § 2 </a:t>
            </a:r>
            <a:r>
              <a:rPr lang="nb-NO" sz="2000" dirty="0" err="1"/>
              <a:t>nr</a:t>
            </a:r>
            <a:r>
              <a:rPr lang="nb-NO" sz="2000" dirty="0"/>
              <a:t> </a:t>
            </a:r>
            <a:r>
              <a:rPr lang="nb-NO" sz="2000" dirty="0" smtClean="0"/>
              <a:t>8, se neste bilde</a:t>
            </a:r>
            <a:endParaRPr lang="nb-NO" sz="2000" dirty="0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27050" y="5657823"/>
            <a:ext cx="82958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b="1" i="1" dirty="0"/>
              <a:t>Loven skiller ikke mellom opplysningstype og -verdi, men dette skillet kan være nyttig</a:t>
            </a:r>
          </a:p>
        </p:txBody>
      </p:sp>
      <p:grpSp>
        <p:nvGrpSpPr>
          <p:cNvPr id="5" name="Gruppe 4"/>
          <p:cNvGrpSpPr/>
          <p:nvPr/>
        </p:nvGrpSpPr>
        <p:grpSpPr>
          <a:xfrm>
            <a:off x="5917378" y="2536355"/>
            <a:ext cx="2618024" cy="573558"/>
            <a:chOff x="5917378" y="2536355"/>
            <a:chExt cx="2618024" cy="573558"/>
          </a:xfrm>
        </p:grpSpPr>
        <p:sp>
          <p:nvSpPr>
            <p:cNvPr id="2" name="TekstSylinder 1"/>
            <p:cNvSpPr txBox="1"/>
            <p:nvPr/>
          </p:nvSpPr>
          <p:spPr>
            <a:xfrm>
              <a:off x="5917378" y="2536355"/>
              <a:ext cx="2618024" cy="461665"/>
            </a:xfrm>
            <a:prstGeom prst="rect">
              <a:avLst/>
            </a:prstGeom>
            <a:noFill/>
            <a:ln w="19050" cmpd="sng">
              <a:solidFill>
                <a:srgbClr val="00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0000FF"/>
                  </a:solidFill>
                </a:rPr>
                <a:t>skrift, lyd, bilde mv</a:t>
              </a:r>
            </a:p>
          </p:txBody>
        </p:sp>
        <p:cxnSp>
          <p:nvCxnSpPr>
            <p:cNvPr id="4" name="Rett linje 3"/>
            <p:cNvCxnSpPr/>
            <p:nvPr/>
          </p:nvCxnSpPr>
          <p:spPr bwMode="auto">
            <a:xfrm>
              <a:off x="5989637" y="2998020"/>
              <a:ext cx="94531" cy="11189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build="p" autoUpdateAnimBg="0"/>
      <p:bldP spid="10245" grpId="0" animBg="1"/>
      <p:bldP spid="10267" grpId="0" animBg="1" autoUpdateAnimBg="0"/>
      <p:bldP spid="1026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 l="8789" t="17236" r="10937" b="5859"/>
          <a:stretch>
            <a:fillRect/>
          </a:stretch>
        </p:blipFill>
        <p:spPr bwMode="auto">
          <a:xfrm>
            <a:off x="1691680" y="548680"/>
            <a:ext cx="7088748" cy="604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Sylinder 3"/>
          <p:cNvSpPr txBox="1"/>
          <p:nvPr/>
        </p:nvSpPr>
        <p:spPr>
          <a:xfrm>
            <a:off x="142844" y="1071546"/>
            <a:ext cx="2230098" cy="430887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nb-NO" sz="2200" dirty="0" smtClean="0"/>
              <a:t>Opplysninger</a:t>
            </a:r>
            <a:r>
              <a:rPr lang="nb-NO" sz="2200" b="1" dirty="0" smtClean="0"/>
              <a:t> </a:t>
            </a:r>
            <a:r>
              <a:rPr lang="nb-NO" sz="2200" dirty="0" smtClean="0"/>
              <a:t>om:</a:t>
            </a:r>
            <a:endParaRPr lang="nb-NO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457200"/>
            <a:ext cx="9155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“Personopplysning” - noens personlige forhold, jf taushetsplikt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403853" y="3429000"/>
            <a:ext cx="5377947" cy="2209800"/>
            <a:chOff x="335" y="11808"/>
            <a:chExt cx="7009" cy="2592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335" y="11808"/>
              <a:ext cx="7009" cy="2592"/>
              <a:chOff x="47" y="2448"/>
              <a:chExt cx="7009" cy="2592"/>
            </a:xfrm>
          </p:grpSpPr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47" y="2448"/>
                <a:ext cx="2977" cy="129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b-NO" sz="1400" dirty="0"/>
                  <a:t>Særlig rettslig grunnlag (§ 9)</a:t>
                </a:r>
              </a:p>
              <a:p>
                <a:r>
                  <a:rPr lang="nb-NO" sz="1400" dirty="0" smtClean="0">
                    <a:latin typeface="+mn-lt"/>
                  </a:rPr>
                  <a:t>Konsesjons</a:t>
                </a:r>
                <a:r>
                  <a:rPr lang="nb-NO" sz="1400" dirty="0" smtClean="0"/>
                  <a:t>plikt </a:t>
                </a:r>
                <a:r>
                  <a:rPr lang="nb-NO" sz="1400" dirty="0"/>
                  <a:t>(§ 33</a:t>
                </a:r>
                <a:r>
                  <a:rPr lang="nb-NO" sz="1400" dirty="0" smtClean="0"/>
                  <a:t>)</a:t>
                </a:r>
              </a:p>
              <a:p>
                <a:r>
                  <a:rPr lang="nb-NO" sz="1400" dirty="0" smtClean="0"/>
                  <a:t>Vanligvis taushetspliktige</a:t>
                </a:r>
                <a:endParaRPr lang="nb-NO" sz="1000" dirty="0"/>
              </a:p>
            </p:txBody>
          </p:sp>
          <p:grpSp>
            <p:nvGrpSpPr>
              <p:cNvPr id="11270" name="Group 6"/>
              <p:cNvGrpSpPr>
                <a:grpSpLocks/>
              </p:cNvGrpSpPr>
              <p:nvPr/>
            </p:nvGrpSpPr>
            <p:grpSpPr bwMode="auto">
              <a:xfrm>
                <a:off x="3312" y="2592"/>
                <a:ext cx="3744" cy="2448"/>
                <a:chOff x="1584" y="2592"/>
                <a:chExt cx="3744" cy="2448"/>
              </a:xfrm>
            </p:grpSpPr>
            <p:sp>
              <p:nvSpPr>
                <p:cNvPr id="1127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84" y="2592"/>
                  <a:ext cx="1728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400"/>
                    <a:t>Sensitive</a:t>
                  </a:r>
                </a:p>
                <a:p>
                  <a:r>
                    <a:rPr lang="nb-NO" sz="1400"/>
                    <a:t>opplysninger</a:t>
                  </a:r>
                  <a:endParaRPr lang="nb-NO" sz="1000"/>
                </a:p>
              </p:txBody>
            </p:sp>
            <p:sp>
              <p:nvSpPr>
                <p:cNvPr id="112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584" y="3312"/>
                  <a:ext cx="1728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400"/>
                    <a:t>Andre taushets-</a:t>
                  </a:r>
                </a:p>
                <a:p>
                  <a:r>
                    <a:rPr lang="nb-NO" sz="1400"/>
                    <a:t>pliktige opplys-</a:t>
                  </a:r>
                </a:p>
                <a:p>
                  <a:r>
                    <a:rPr lang="nb-NO" sz="1400"/>
                    <a:t>ninger</a:t>
                  </a:r>
                  <a:endParaRPr lang="nb-NO" sz="1000"/>
                </a:p>
              </p:txBody>
            </p:sp>
            <p:sp>
              <p:nvSpPr>
                <p:cNvPr id="1127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584" y="4176"/>
                  <a:ext cx="1728" cy="86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400"/>
                    <a:t>"Åpne"</a:t>
                  </a:r>
                </a:p>
                <a:p>
                  <a:r>
                    <a:rPr lang="nb-NO" sz="1400"/>
                    <a:t>opplysninger</a:t>
                  </a:r>
                  <a:endParaRPr lang="nb-NO" sz="1000"/>
                </a:p>
              </p:txBody>
            </p:sp>
            <p:sp>
              <p:nvSpPr>
                <p:cNvPr id="11274" name="AutoShape 10"/>
                <p:cNvSpPr>
                  <a:spLocks/>
                </p:cNvSpPr>
                <p:nvPr/>
              </p:nvSpPr>
              <p:spPr bwMode="auto">
                <a:xfrm>
                  <a:off x="3456" y="2592"/>
                  <a:ext cx="144" cy="1584"/>
                </a:xfrm>
                <a:prstGeom prst="rightBrace">
                  <a:avLst>
                    <a:gd name="adj1" fmla="val 91667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7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600" y="2880"/>
                  <a:ext cx="1728" cy="1296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nb-NO" sz="1400" dirty="0"/>
                    <a:t>Noens</a:t>
                  </a:r>
                </a:p>
                <a:p>
                  <a:r>
                    <a:rPr lang="nb-NO" sz="1400" dirty="0"/>
                    <a:t>personlige</a:t>
                  </a:r>
                </a:p>
                <a:p>
                  <a:r>
                    <a:rPr lang="nb-NO" sz="1400" dirty="0"/>
                    <a:t>forhold</a:t>
                  </a:r>
                </a:p>
                <a:p>
                  <a:r>
                    <a:rPr lang="nb-NO" sz="1400" i="1" dirty="0"/>
                    <a:t>(taushetsplikt)</a:t>
                  </a:r>
                  <a:endParaRPr lang="nb-NO" sz="1000" i="1" dirty="0"/>
                </a:p>
              </p:txBody>
            </p:sp>
          </p:grpSp>
          <p:sp>
            <p:nvSpPr>
              <p:cNvPr id="11276" name="AutoShape 12"/>
              <p:cNvSpPr>
                <a:spLocks/>
              </p:cNvSpPr>
              <p:nvPr/>
            </p:nvSpPr>
            <p:spPr bwMode="auto">
              <a:xfrm>
                <a:off x="3024" y="2592"/>
                <a:ext cx="144" cy="720"/>
              </a:xfrm>
              <a:prstGeom prst="leftBrace">
                <a:avLst>
                  <a:gd name="adj1" fmla="val 4166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5760" y="13824"/>
              <a:ext cx="1440" cy="5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1400">
                  <a:latin typeface="Arial" charset="0"/>
                </a:rPr>
                <a:t>Innsyn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81000" y="1414463"/>
            <a:ext cx="84582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 sz="1800" u="sng"/>
              <a:t>Fvl § 13:</a:t>
            </a:r>
            <a:r>
              <a:rPr lang="nb-NO" sz="1800"/>
              <a:t> Enhver som utfører tjeneste eller arbeid for et forvaltningsorgan, plikter å hindre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 sz="1800"/>
              <a:t>at andre får adgang eller kjennskap til det han i forbindelse med tjenesten eller arbeidet får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 sz="1800"/>
              <a:t>vite om: </a:t>
            </a:r>
          </a:p>
          <a:p>
            <a:pPr>
              <a:lnSpc>
                <a:spcPct val="70000"/>
              </a:lnSpc>
              <a:spcBef>
                <a:spcPts val="500"/>
              </a:spcBef>
              <a:spcAft>
                <a:spcPts val="500"/>
              </a:spcAft>
            </a:pPr>
            <a:r>
              <a:rPr lang="nb-NO" sz="1800"/>
              <a:t>1)  noens personlige forhold, eller ...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3850" y="2743200"/>
            <a:ext cx="882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u="sng"/>
              <a:t>Pol § 2, a:</a:t>
            </a:r>
            <a:r>
              <a:rPr lang="nb-NO" sz="1800"/>
              <a:t> Personopplysning: opplysninger og vurderinger som kan knyttes til en enkeltperson</a:t>
            </a: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55576" y="2636912"/>
            <a:ext cx="22860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304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b-NO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“Behandling”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40114" y="3399880"/>
            <a:ext cx="4933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>
                <a:solidFill>
                  <a:srgbClr val="CC3300"/>
                </a:solidFill>
              </a:rPr>
              <a:t>“</a:t>
            </a:r>
            <a:r>
              <a:rPr lang="nb-NO" sz="2800">
                <a:solidFill>
                  <a:srgbClr val="CC3300"/>
                </a:solidFill>
              </a:rPr>
              <a:t>Behandling</a:t>
            </a:r>
            <a:r>
              <a:rPr lang="nb-NO">
                <a:solidFill>
                  <a:srgbClr val="CC3300"/>
                </a:solidFill>
              </a:rPr>
              <a:t> av personopplysninger”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25035" y="1750015"/>
            <a:ext cx="507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sz="2000">
                <a:solidFill>
                  <a:srgbClr val="003366"/>
                </a:solidFill>
              </a:rPr>
              <a:t> En serie av slike operasjoner = “behandlinger”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25035" y="2054815"/>
            <a:ext cx="78293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sz="2000" dirty="0">
                <a:solidFill>
                  <a:srgbClr val="0000FF"/>
                </a:solidFill>
              </a:rPr>
              <a:t> Ofte naturlig å sette likhetstegn mellom “en behandling” og “ et system</a:t>
            </a:r>
            <a:r>
              <a:rPr lang="nb-NO" sz="2000" dirty="0" smtClean="0">
                <a:solidFill>
                  <a:srgbClr val="0000FF"/>
                </a:solidFill>
              </a:rPr>
              <a:t>”,</a:t>
            </a:r>
          </a:p>
          <a:p>
            <a:r>
              <a:rPr lang="nb-NO" sz="2000" dirty="0">
                <a:solidFill>
                  <a:srgbClr val="0000FF"/>
                </a:solidFill>
              </a:rPr>
              <a:t> </a:t>
            </a:r>
            <a:r>
              <a:rPr lang="nb-NO" sz="2000" dirty="0" smtClean="0">
                <a:solidFill>
                  <a:srgbClr val="0000FF"/>
                </a:solidFill>
              </a:rPr>
              <a:t>  men er ikke helt det samme</a:t>
            </a:r>
            <a:endParaRPr lang="nb-NO" sz="2000" dirty="0">
              <a:solidFill>
                <a:srgbClr val="0000FF"/>
              </a:solidFill>
            </a:endParaRP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391338" y="1127613"/>
            <a:ext cx="7829387" cy="1698486"/>
            <a:chOff x="336" y="672"/>
            <a:chExt cx="4800" cy="960"/>
          </a:xfrm>
        </p:grpSpPr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336" y="672"/>
              <a:ext cx="385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nb-NO" sz="2000" dirty="0">
                  <a:solidFill>
                    <a:srgbClr val="9900CC"/>
                  </a:solidFill>
                </a:rPr>
                <a:t> Alle operasjoner som kan utføres på </a:t>
              </a:r>
              <a:r>
                <a:rPr lang="nb-NO" sz="2000" dirty="0" smtClean="0">
                  <a:solidFill>
                    <a:srgbClr val="9900CC"/>
                  </a:solidFill>
                </a:rPr>
                <a:t>personopplysninger</a:t>
              </a:r>
              <a:endParaRPr lang="nb-NO" sz="2000" dirty="0"/>
            </a:p>
            <a:p>
              <a:r>
                <a:rPr lang="nb-NO" sz="1600" dirty="0"/>
                <a:t>  (innsamling, bearbeiding, lagring, </a:t>
              </a:r>
              <a:r>
                <a:rPr lang="nb-NO" sz="1600" dirty="0" smtClean="0"/>
                <a:t>videresending </a:t>
              </a:r>
              <a:r>
                <a:rPr lang="nb-NO" sz="1600" dirty="0"/>
                <a:t>osv)</a:t>
              </a:r>
              <a:endParaRPr lang="nb-NO" sz="2000" dirty="0"/>
            </a:p>
          </p:txBody>
        </p:sp>
        <p:sp>
          <p:nvSpPr>
            <p:cNvPr id="12296" name="AutoShape 8"/>
            <p:cNvSpPr>
              <a:spLocks noChangeArrowheads="1"/>
            </p:cNvSpPr>
            <p:nvPr/>
          </p:nvSpPr>
          <p:spPr bwMode="auto">
            <a:xfrm>
              <a:off x="336" y="720"/>
              <a:ext cx="4800" cy="912"/>
            </a:xfrm>
            <a:prstGeom prst="wedgeRectCallout">
              <a:avLst>
                <a:gd name="adj1" fmla="val -17465"/>
                <a:gd name="adj2" fmla="val 90667"/>
              </a:avLst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nb-NO">
                <a:solidFill>
                  <a:srgbClr val="9900CC"/>
                </a:solidFill>
              </a:endParaRPr>
            </a:p>
          </p:txBody>
        </p:sp>
      </p:grp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387514" y="4147592"/>
            <a:ext cx="5181600" cy="1524000"/>
            <a:chOff x="328" y="2064"/>
            <a:chExt cx="3264" cy="960"/>
          </a:xfrm>
        </p:grpSpPr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328" y="2095"/>
              <a:ext cx="27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nb-NO" sz="2000">
                  <a:solidFill>
                    <a:srgbClr val="9900CC"/>
                  </a:solidFill>
                </a:rPr>
                <a:t> Helt eller delvis elektronisk behandling</a:t>
              </a:r>
            </a:p>
          </p:txBody>
        </p:sp>
        <p:sp>
          <p:nvSpPr>
            <p:cNvPr id="12299" name="AutoShape 11"/>
            <p:cNvSpPr>
              <a:spLocks noChangeArrowheads="1"/>
            </p:cNvSpPr>
            <p:nvPr/>
          </p:nvSpPr>
          <p:spPr bwMode="auto">
            <a:xfrm rot="-10800000">
              <a:off x="328" y="2064"/>
              <a:ext cx="3264" cy="960"/>
            </a:xfrm>
            <a:prstGeom prst="wedgeRectCallout">
              <a:avLst>
                <a:gd name="adj1" fmla="val -4995"/>
                <a:gd name="adj2" fmla="val 67500"/>
              </a:avLst>
            </a:prstGeom>
            <a:noFill/>
            <a:ln w="19050">
              <a:solidFill>
                <a:srgbClr val="9900CC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nb-NO"/>
            </a:p>
          </p:txBody>
        </p:sp>
      </p:grp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00214" y="4604792"/>
            <a:ext cx="4229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sz="2000">
                <a:solidFill>
                  <a:srgbClr val="003366"/>
                </a:solidFill>
              </a:rPr>
              <a:t> Manuell behandling i “personregister”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00214" y="4985792"/>
            <a:ext cx="4548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b-NO" sz="2000" dirty="0">
                <a:solidFill>
                  <a:srgbClr val="0000FF"/>
                </a:solidFill>
              </a:rPr>
              <a:t> Manuell behandling av opplysninger som</a:t>
            </a:r>
          </a:p>
          <a:p>
            <a:r>
              <a:rPr lang="nb-NO" sz="2000" dirty="0">
                <a:solidFill>
                  <a:srgbClr val="0000FF"/>
                </a:solidFill>
              </a:rPr>
              <a:t>  skal inn i et “personregister”</a:t>
            </a:r>
          </a:p>
        </p:txBody>
      </p:sp>
      <p:grpSp>
        <p:nvGrpSpPr>
          <p:cNvPr id="12302" name="Group 14"/>
          <p:cNvGrpSpPr>
            <a:grpSpLocks/>
          </p:cNvGrpSpPr>
          <p:nvPr/>
        </p:nvGrpSpPr>
        <p:grpSpPr bwMode="auto">
          <a:xfrm>
            <a:off x="5743342" y="4604792"/>
            <a:ext cx="3178572" cy="1622648"/>
            <a:chOff x="3600" y="2592"/>
            <a:chExt cx="2064" cy="1343"/>
          </a:xfrm>
        </p:grpSpPr>
        <p:sp>
          <p:nvSpPr>
            <p:cNvPr id="12303" name="Text Box 15"/>
            <p:cNvSpPr txBox="1">
              <a:spLocks noChangeArrowheads="1"/>
            </p:cNvSpPr>
            <p:nvPr/>
          </p:nvSpPr>
          <p:spPr bwMode="auto">
            <a:xfrm>
              <a:off x="3600" y="2592"/>
              <a:ext cx="2046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b-NO" sz="2000" dirty="0">
                  <a:solidFill>
                    <a:srgbClr val="0000FF"/>
                  </a:solidFill>
                </a:rPr>
                <a:t> Det spiller ingen rolle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hvilket uttrykk person-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opplysningene har / hva slags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medium som anvendes</a:t>
              </a:r>
            </a:p>
            <a:p>
              <a:r>
                <a:rPr lang="nb-NO" sz="2000" dirty="0">
                  <a:solidFill>
                    <a:srgbClr val="0000FF"/>
                  </a:solidFill>
                </a:rPr>
                <a:t> (skrift, lyd, bilde mv)</a:t>
              </a:r>
            </a:p>
          </p:txBody>
        </p:sp>
        <p:sp>
          <p:nvSpPr>
            <p:cNvPr id="12304" name="AutoShape 16"/>
            <p:cNvSpPr>
              <a:spLocks noChangeArrowheads="1"/>
            </p:cNvSpPr>
            <p:nvPr/>
          </p:nvSpPr>
          <p:spPr bwMode="auto">
            <a:xfrm rot="-10817945">
              <a:off x="3648" y="2639"/>
              <a:ext cx="2016" cy="1296"/>
            </a:xfrm>
            <a:prstGeom prst="wedgeRectCallout">
              <a:avLst>
                <a:gd name="adj1" fmla="val 34602"/>
                <a:gd name="adj2" fmla="val 91065"/>
              </a:avLst>
            </a:prstGeom>
            <a:noFill/>
            <a:ln w="19050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2" grpId="0" build="p" autoUpdateAnimBg="0"/>
      <p:bldP spid="12293" grpId="0" build="p" autoUpdateAnimBg="0"/>
      <p:bldP spid="12300" grpId="0" build="p" autoUpdateAnimBg="0"/>
      <p:bldP spid="12301" grpId="0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743</Words>
  <Application>Microsoft Office PowerPoint</Application>
  <PresentationFormat>Skjermfremvisning (4:3)</PresentationFormat>
  <Paragraphs>96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Office-tema</vt:lpstr>
      <vt:lpstr>Grunnleggende begreper i personopplysningsloven (legaldefinisjoner)</vt:lpstr>
      <vt:lpstr>Generelt om legaldefinisjonene i personopplysningsloven</vt:lpstr>
      <vt:lpstr>Nærmere om legaldefinisjoner i personopplysningsloven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uio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Personopplysningslovens formål og grunnbegreper</dc:title>
  <dc:creator>Administrator</dc:creator>
  <cp:lastModifiedBy>dag wiese schartum</cp:lastModifiedBy>
  <cp:revision>18</cp:revision>
  <cp:lastPrinted>2015-01-27T21:15:08Z</cp:lastPrinted>
  <dcterms:created xsi:type="dcterms:W3CDTF">2008-01-23T20:19:56Z</dcterms:created>
  <dcterms:modified xsi:type="dcterms:W3CDTF">2015-01-27T21:17:52Z</dcterms:modified>
</cp:coreProperties>
</file>