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18"/>
  </p:handoutMasterIdLst>
  <p:sldIdLst>
    <p:sldId id="256" r:id="rId2"/>
    <p:sldId id="267" r:id="rId3"/>
    <p:sldId id="268" r:id="rId4"/>
    <p:sldId id="270" r:id="rId5"/>
    <p:sldId id="271" r:id="rId6"/>
    <p:sldId id="282" r:id="rId7"/>
    <p:sldId id="280" r:id="rId8"/>
    <p:sldId id="264" r:id="rId9"/>
    <p:sldId id="281" r:id="rId10"/>
    <p:sldId id="273" r:id="rId11"/>
    <p:sldId id="275" r:id="rId12"/>
    <p:sldId id="277" r:id="rId13"/>
    <p:sldId id="276" r:id="rId14"/>
    <p:sldId id="279" r:id="rId15"/>
    <p:sldId id="263" r:id="rId16"/>
    <p:sldId id="278" r:id="rId17"/>
  </p:sldIdLst>
  <p:sldSz cx="9144000" cy="6858000" type="screen4x3"/>
  <p:notesSz cx="6858000" cy="9144000"/>
  <p:defaultTextStyle>
    <a:defPPr>
      <a:defRPr lang="nb-NO"/>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CCECFF"/>
    <a:srgbClr val="660066"/>
    <a:srgbClr val="990099"/>
    <a:srgbClr val="CC0099"/>
    <a:srgbClr val="008000"/>
    <a:srgbClr val="9900FF"/>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57" autoAdjust="0"/>
  </p:normalViewPr>
  <p:slideViewPr>
    <p:cSldViewPr>
      <p:cViewPr varScale="1">
        <p:scale>
          <a:sx n="112" d="100"/>
          <a:sy n="112" d="100"/>
        </p:scale>
        <p:origin x="1584" y="108"/>
      </p:cViewPr>
      <p:guideLst>
        <p:guide orient="horz" pos="2112"/>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11F914-7FD3-4C28-8B32-BC8B17833808}" type="datetimeFigureOut">
              <a:rPr lang="nb-NO" smtClean="0"/>
              <a:t>25.01.2016</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210A00-C401-4B8B-8F33-B00BEE7EEE15}" type="slidenum">
              <a:rPr lang="nb-NO" smtClean="0"/>
              <a:t>‹#›</a:t>
            </a:fld>
            <a:endParaRPr lang="nb-NO"/>
          </a:p>
        </p:txBody>
      </p:sp>
    </p:spTree>
    <p:extLst>
      <p:ext uri="{BB962C8B-B14F-4D97-AF65-F5344CB8AC3E}">
        <p14:creationId xmlns:p14="http://schemas.microsoft.com/office/powerpoint/2010/main" val="7313229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8D8B7A72-4CEE-4698-A303-DFE029AE3EA6}" type="slidenum">
              <a:rPr lang="nb-NO"/>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505026C-D5A1-407C-9883-3B47CC7A4AAC}" type="slidenum">
              <a:rPr lang="nb-NO"/>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5F89206-717D-4B32-A74D-C7D5CAAA25F2}" type="slidenum">
              <a:rPr lang="nb-NO"/>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EA6C7751-B112-470E-B1EC-EA7C20DE939C}" type="slidenum">
              <a:rPr lang="nb-NO"/>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3CEE7A6-F918-41FE-B8B3-11183869ED06}" type="slidenum">
              <a:rPr lang="nb-NO"/>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E6BB1F51-EE68-43C1-AA83-9E2B0EECC528}" type="slidenum">
              <a:rPr lang="nb-NO"/>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lvl1pPr>
              <a:defRPr/>
            </a:lvl1pPr>
          </a:lstStyle>
          <a:p>
            <a:endParaRPr lang="nb-NO"/>
          </a:p>
        </p:txBody>
      </p:sp>
      <p:sp>
        <p:nvSpPr>
          <p:cNvPr id="8" name="Footer Placeholder 7"/>
          <p:cNvSpPr>
            <a:spLocks noGrp="1"/>
          </p:cNvSpPr>
          <p:nvPr>
            <p:ph type="ftr" sz="quarter" idx="11"/>
          </p:nvPr>
        </p:nvSpPr>
        <p:spPr/>
        <p:txBody>
          <a:bodyPr/>
          <a:lstStyle>
            <a:lvl1pPr>
              <a:defRPr/>
            </a:lvl1pPr>
          </a:lstStyle>
          <a:p>
            <a:endParaRPr lang="nb-NO"/>
          </a:p>
        </p:txBody>
      </p:sp>
      <p:sp>
        <p:nvSpPr>
          <p:cNvPr id="9" name="Slide Number Placeholder 8"/>
          <p:cNvSpPr>
            <a:spLocks noGrp="1"/>
          </p:cNvSpPr>
          <p:nvPr>
            <p:ph type="sldNum" sz="quarter" idx="12"/>
          </p:nvPr>
        </p:nvSpPr>
        <p:spPr/>
        <p:txBody>
          <a:bodyPr/>
          <a:lstStyle>
            <a:lvl1pPr>
              <a:defRPr/>
            </a:lvl1pPr>
          </a:lstStyle>
          <a:p>
            <a:fld id="{784F9819-2044-4FC1-BC03-73832A6E7383}" type="slidenum">
              <a:rPr lang="nb-NO"/>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lvl1pPr>
              <a:defRPr/>
            </a:lvl1pPr>
          </a:lstStyle>
          <a:p>
            <a:endParaRPr lang="nb-NO"/>
          </a:p>
        </p:txBody>
      </p:sp>
      <p:sp>
        <p:nvSpPr>
          <p:cNvPr id="4" name="Footer Placeholder 3"/>
          <p:cNvSpPr>
            <a:spLocks noGrp="1"/>
          </p:cNvSpPr>
          <p:nvPr>
            <p:ph type="ftr" sz="quarter" idx="11"/>
          </p:nvPr>
        </p:nvSpPr>
        <p:spPr/>
        <p:txBody>
          <a:bodyPr/>
          <a:lstStyle>
            <a:lvl1pPr>
              <a:defRPr/>
            </a:lvl1pPr>
          </a:lstStyle>
          <a:p>
            <a:endParaRPr lang="nb-NO"/>
          </a:p>
        </p:txBody>
      </p:sp>
      <p:sp>
        <p:nvSpPr>
          <p:cNvPr id="5" name="Slide Number Placeholder 4"/>
          <p:cNvSpPr>
            <a:spLocks noGrp="1"/>
          </p:cNvSpPr>
          <p:nvPr>
            <p:ph type="sldNum" sz="quarter" idx="12"/>
          </p:nvPr>
        </p:nvSpPr>
        <p:spPr/>
        <p:txBody>
          <a:bodyPr/>
          <a:lstStyle>
            <a:lvl1pPr>
              <a:defRPr/>
            </a:lvl1pPr>
          </a:lstStyle>
          <a:p>
            <a:fld id="{0A991B4B-0E9A-4640-8EA0-037CBB497246}" type="slidenum">
              <a:rPr lang="nb-NO"/>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a:p>
        </p:txBody>
      </p:sp>
      <p:sp>
        <p:nvSpPr>
          <p:cNvPr id="3" name="Footer Placeholder 2"/>
          <p:cNvSpPr>
            <a:spLocks noGrp="1"/>
          </p:cNvSpPr>
          <p:nvPr>
            <p:ph type="ftr" sz="quarter" idx="11"/>
          </p:nvPr>
        </p:nvSpPr>
        <p:spPr/>
        <p:txBody>
          <a:bodyPr/>
          <a:lstStyle>
            <a:lvl1pPr>
              <a:defRPr/>
            </a:lvl1pPr>
          </a:lstStyle>
          <a:p>
            <a:endParaRPr lang="nb-NO"/>
          </a:p>
        </p:txBody>
      </p:sp>
      <p:sp>
        <p:nvSpPr>
          <p:cNvPr id="4" name="Slide Number Placeholder 3"/>
          <p:cNvSpPr>
            <a:spLocks noGrp="1"/>
          </p:cNvSpPr>
          <p:nvPr>
            <p:ph type="sldNum" sz="quarter" idx="12"/>
          </p:nvPr>
        </p:nvSpPr>
        <p:spPr/>
        <p:txBody>
          <a:bodyPr/>
          <a:lstStyle>
            <a:lvl1pPr>
              <a:defRPr/>
            </a:lvl1pPr>
          </a:lstStyle>
          <a:p>
            <a:fld id="{7352C379-6F73-4010-BD70-67D85CF6C7C5}" type="slidenum">
              <a:rPr lang="nb-NO"/>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E1649194-F6B5-4DED-9DC1-BE98CF12BBD4}" type="slidenum">
              <a:rPr lang="nb-NO"/>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8F73C470-FDF9-4498-B9D3-0CAAE2AFA778}" type="slidenum">
              <a:rPr lang="nb-NO"/>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Klikk for å redigere tittelstil i malen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77542C-27A4-4463-AFA4-8E82464CD9AE}" type="slidenum">
              <a:rPr lang="nb-NO"/>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848600" cy="1143000"/>
          </a:xfrm>
          <a:solidFill>
            <a:srgbClr val="CCECFF"/>
          </a:solidFill>
        </p:spPr>
        <p:txBody>
          <a:bodyPr/>
          <a:lstStyle/>
          <a:p>
            <a:pPr algn="l"/>
            <a:r>
              <a:rPr lang="nb-NO" sz="2400" dirty="0">
                <a:solidFill>
                  <a:srgbClr val="003366"/>
                </a:solidFill>
              </a:rPr>
              <a:t>Introduksjon til</a:t>
            </a:r>
            <a:br>
              <a:rPr lang="nb-NO" sz="2400" dirty="0">
                <a:solidFill>
                  <a:srgbClr val="003366"/>
                </a:solidFill>
              </a:rPr>
            </a:br>
            <a:r>
              <a:rPr lang="nb-NO" sz="3300" dirty="0">
                <a:solidFill>
                  <a:schemeClr val="accent2"/>
                </a:solidFill>
                <a:effectLst>
                  <a:outerShdw blurRad="38100" dist="38100" dir="2700000" algn="tl">
                    <a:srgbClr val="000000">
                      <a:alpha val="43137"/>
                    </a:srgbClr>
                  </a:outerShdw>
                </a:effectLst>
              </a:rPr>
              <a:t>DRI1010 Personvern i offentlig </a:t>
            </a:r>
            <a:r>
              <a:rPr lang="nb-NO" sz="3300" dirty="0" smtClean="0">
                <a:solidFill>
                  <a:schemeClr val="accent2"/>
                </a:solidFill>
                <a:effectLst>
                  <a:outerShdw blurRad="38100" dist="38100" dir="2700000" algn="tl">
                    <a:srgbClr val="000000">
                      <a:alpha val="43137"/>
                    </a:srgbClr>
                  </a:outerShdw>
                </a:effectLst>
              </a:rPr>
              <a:t>forvaltning</a:t>
            </a:r>
            <a:endParaRPr lang="nb-NO" sz="3300" dirty="0">
              <a:solidFill>
                <a:schemeClr val="accent2"/>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p:txBody>
          <a:bodyPr/>
          <a:lstStyle/>
          <a:p>
            <a:endParaRPr lang="nb-NO" sz="1600" dirty="0" smtClean="0"/>
          </a:p>
          <a:p>
            <a:endParaRPr lang="nb-NO" sz="1600" dirty="0"/>
          </a:p>
          <a:p>
            <a:r>
              <a:rPr lang="nb-NO" sz="1600" dirty="0" smtClean="0"/>
              <a:t>Dag </a:t>
            </a:r>
            <a:r>
              <a:rPr lang="nb-NO" sz="1600" dirty="0"/>
              <a:t>Wiese Schartum,</a:t>
            </a:r>
          </a:p>
          <a:p>
            <a:r>
              <a:rPr lang="nb-NO" sz="1600" dirty="0" smtClean="0"/>
              <a:t>Avdeling for forvaltningsinformatikk (AFIN)</a:t>
            </a:r>
            <a:endParaRPr lang="nb-NO"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947192"/>
          </a:xfrm>
        </p:spPr>
        <p:txBody>
          <a:bodyPr/>
          <a:lstStyle/>
          <a:p>
            <a:r>
              <a:rPr lang="nb-NO" sz="3200" dirty="0" smtClean="0">
                <a:solidFill>
                  <a:srgbClr val="0070C0"/>
                </a:solidFill>
                <a:effectLst>
                  <a:outerShdw blurRad="38100" dist="38100" dir="2700000" algn="tl">
                    <a:srgbClr val="000000">
                      <a:alpha val="43137"/>
                    </a:srgbClr>
                  </a:outerShdw>
                </a:effectLst>
              </a:rPr>
              <a:t>Personverndirektivet (95/46/EF)</a:t>
            </a:r>
            <a:endParaRPr lang="nb-NO" sz="32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268760"/>
            <a:ext cx="7772400" cy="4827240"/>
          </a:xfrm>
        </p:spPr>
        <p:txBody>
          <a:bodyPr/>
          <a:lstStyle/>
          <a:p>
            <a:pPr>
              <a:buNone/>
            </a:pPr>
            <a:r>
              <a:rPr lang="nb-NO" sz="2000" b="1" dirty="0" smtClean="0"/>
              <a:t>Artikkel 1</a:t>
            </a:r>
          </a:p>
          <a:p>
            <a:pPr>
              <a:buNone/>
            </a:pPr>
            <a:r>
              <a:rPr lang="nb-NO" sz="2000" b="1" dirty="0" smtClean="0"/>
              <a:t>Direktivets formål</a:t>
            </a:r>
          </a:p>
          <a:p>
            <a:pPr>
              <a:buNone/>
            </a:pPr>
            <a:r>
              <a:rPr lang="nb-NO" sz="2000" dirty="0" smtClean="0"/>
              <a:t>1	Medlemsstatene skal i samsvar med dette direktiv sikre vern av fysiske personers grunnleggende rettigheter og friheter, særlig retten til privatlivets fred, ved behandling av personopplysninger.</a:t>
            </a:r>
          </a:p>
          <a:p>
            <a:pPr>
              <a:buNone/>
            </a:pPr>
            <a:r>
              <a:rPr lang="nb-NO" sz="2000" dirty="0" smtClean="0"/>
              <a:t>2	Medlemsstatene skal ikke innskrenke eller forby fri utveksling av personopplysninger mellom medlemsstater med begrunnelse i det vern som er fastsatt i nr. 1.</a:t>
            </a:r>
          </a:p>
          <a:p>
            <a:pPr>
              <a:buNone/>
            </a:pPr>
            <a:endParaRPr lang="nb-NO" sz="2000" dirty="0"/>
          </a:p>
          <a:p>
            <a:r>
              <a:rPr lang="nb-NO" sz="1800" dirty="0" smtClean="0">
                <a:solidFill>
                  <a:srgbClr val="660066"/>
                </a:solidFill>
              </a:rPr>
              <a:t>Direktivet er folkerettslig bindende for EU-/EØS-statene</a:t>
            </a:r>
          </a:p>
          <a:p>
            <a:r>
              <a:rPr lang="nb-NO" sz="1800" dirty="0" smtClean="0">
                <a:solidFill>
                  <a:srgbClr val="660066"/>
                </a:solidFill>
              </a:rPr>
              <a:t>Gir minimumsnivå for personopplysningsvern, jf. likevel formålet om ”fri flyt”</a:t>
            </a:r>
          </a:p>
          <a:p>
            <a:r>
              <a:rPr lang="nb-NO" sz="1800" dirty="0" smtClean="0">
                <a:solidFill>
                  <a:srgbClr val="660066"/>
                </a:solidFill>
              </a:rPr>
              <a:t>I Norge er direktivet gjennomført i bl.a. personopplysningsloven, helseregisterloven og helseforskningsloven</a:t>
            </a:r>
            <a:endParaRPr lang="nb-NO" sz="1800"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2910" y="214290"/>
            <a:ext cx="7772400" cy="685800"/>
          </a:xfrm>
        </p:spPr>
        <p:txBody>
          <a:bodyPr/>
          <a:lstStyle/>
          <a:p>
            <a:r>
              <a:rPr lang="nb-NO" sz="2800" dirty="0">
                <a:solidFill>
                  <a:schemeClr val="accent2"/>
                </a:solidFill>
                <a:effectLst>
                  <a:outerShdw blurRad="38100" dist="38100" dir="2700000" algn="tl">
                    <a:srgbClr val="C0C0C0"/>
                  </a:outerShdw>
                </a:effectLst>
              </a:rPr>
              <a:t>Personopplysningslovens formål </a:t>
            </a:r>
            <a:r>
              <a:rPr lang="nb-NO" sz="2000" dirty="0" smtClean="0">
                <a:solidFill>
                  <a:schemeClr val="accent2"/>
                </a:solidFill>
                <a:effectLst>
                  <a:outerShdw blurRad="38100" dist="38100" dir="2700000" algn="tl">
                    <a:srgbClr val="C0C0C0"/>
                  </a:outerShdw>
                </a:effectLst>
              </a:rPr>
              <a:t>(jf. § 1 første ledd)</a:t>
            </a:r>
            <a:endParaRPr lang="nb-NO" sz="2000" dirty="0">
              <a:solidFill>
                <a:schemeClr val="accent2"/>
              </a:solidFill>
              <a:effectLst>
                <a:outerShdw blurRad="38100" dist="38100" dir="2700000" algn="tl">
                  <a:srgbClr val="C0C0C0"/>
                </a:outerShdw>
              </a:effectLst>
            </a:endParaRPr>
          </a:p>
        </p:txBody>
      </p:sp>
      <p:sp>
        <p:nvSpPr>
          <p:cNvPr id="4099" name="Text Box 3"/>
          <p:cNvSpPr txBox="1">
            <a:spLocks noChangeArrowheads="1"/>
          </p:cNvSpPr>
          <p:nvPr/>
        </p:nvSpPr>
        <p:spPr bwMode="auto">
          <a:xfrm>
            <a:off x="357158" y="1000108"/>
            <a:ext cx="5875338" cy="1349375"/>
          </a:xfrm>
          <a:prstGeom prst="rect">
            <a:avLst/>
          </a:prstGeom>
          <a:noFill/>
          <a:ln w="38100" cmpd="dbl">
            <a:solidFill>
              <a:schemeClr val="accent2"/>
            </a:solidFill>
            <a:miter lim="800000"/>
            <a:headEnd/>
            <a:tailEnd/>
          </a:ln>
          <a:effectLst/>
        </p:spPr>
        <p:txBody>
          <a:bodyPr wrap="none">
            <a:spAutoFit/>
          </a:bodyPr>
          <a:lstStyle/>
          <a:p>
            <a:r>
              <a:rPr lang="nb-NO" sz="2000" u="sng" dirty="0"/>
              <a:t>En innledende presisering:</a:t>
            </a:r>
            <a:endParaRPr lang="nb-NO" sz="2000" dirty="0"/>
          </a:p>
          <a:p>
            <a:r>
              <a:rPr lang="nb-NO" sz="2000" dirty="0"/>
              <a:t>“Formål” er relevant på to måter når pol skal forstås:</a:t>
            </a:r>
          </a:p>
          <a:p>
            <a:pPr>
              <a:buFontTx/>
              <a:buChar char="•"/>
            </a:pPr>
            <a:r>
              <a:rPr lang="nb-NO" sz="2000" i="1" dirty="0"/>
              <a:t> Lovens</a:t>
            </a:r>
            <a:r>
              <a:rPr lang="nb-NO" sz="2000" dirty="0"/>
              <a:t> formål og </a:t>
            </a:r>
          </a:p>
          <a:p>
            <a:pPr>
              <a:buFontTx/>
              <a:buChar char="•"/>
            </a:pPr>
            <a:r>
              <a:rPr lang="nb-NO" sz="2000" dirty="0"/>
              <a:t> Formålet med hver </a:t>
            </a:r>
            <a:r>
              <a:rPr lang="nb-NO" sz="2000" i="1" dirty="0"/>
              <a:t>behandling</a:t>
            </a:r>
            <a:r>
              <a:rPr lang="nb-NO" sz="2000" dirty="0"/>
              <a:t> av personopplysninger</a:t>
            </a:r>
          </a:p>
        </p:txBody>
      </p:sp>
      <p:sp>
        <p:nvSpPr>
          <p:cNvPr id="4101" name="Text Box 5"/>
          <p:cNvSpPr txBox="1">
            <a:spLocks noChangeArrowheads="1"/>
          </p:cNvSpPr>
          <p:nvPr/>
        </p:nvSpPr>
        <p:spPr bwMode="auto">
          <a:xfrm>
            <a:off x="357158" y="3786190"/>
            <a:ext cx="7689850" cy="1073150"/>
          </a:xfrm>
          <a:prstGeom prst="rect">
            <a:avLst/>
          </a:prstGeom>
          <a:noFill/>
          <a:ln w="9525">
            <a:noFill/>
            <a:miter lim="800000"/>
            <a:headEnd/>
            <a:tailEnd/>
          </a:ln>
          <a:effectLst/>
        </p:spPr>
        <p:txBody>
          <a:bodyPr wrap="none">
            <a:spAutoFit/>
          </a:bodyPr>
          <a:lstStyle/>
          <a:p>
            <a:r>
              <a:rPr lang="nb-NO" sz="2000" dirty="0"/>
              <a:t>Formålet med loven angir hva lovgiver har ønsket å oppnå med loven:</a:t>
            </a:r>
          </a:p>
          <a:p>
            <a:pPr>
              <a:spcBef>
                <a:spcPts val="500"/>
              </a:spcBef>
              <a:spcAft>
                <a:spcPts val="500"/>
              </a:spcAft>
            </a:pPr>
            <a:r>
              <a:rPr lang="nb-NO" sz="1800" dirty="0">
                <a:solidFill>
                  <a:schemeClr val="accent2"/>
                </a:solidFill>
                <a:latin typeface="Arial" charset="0"/>
              </a:rPr>
              <a:t>“Formålet med denne loven er å beskytte den enkelte mot at personvernet</a:t>
            </a:r>
            <a:br>
              <a:rPr lang="nb-NO" sz="1800" dirty="0">
                <a:solidFill>
                  <a:schemeClr val="accent2"/>
                </a:solidFill>
                <a:latin typeface="Arial" charset="0"/>
              </a:rPr>
            </a:br>
            <a:r>
              <a:rPr lang="nb-NO" sz="1800" dirty="0">
                <a:solidFill>
                  <a:schemeClr val="accent2"/>
                </a:solidFill>
                <a:latin typeface="Arial" charset="0"/>
              </a:rPr>
              <a:t>blir krenket gjennom behandling av personopplysninger.” (§ 1 første ledd)</a:t>
            </a:r>
            <a:endParaRPr lang="nb-NO" sz="2000" dirty="0"/>
          </a:p>
        </p:txBody>
      </p:sp>
      <p:sp>
        <p:nvSpPr>
          <p:cNvPr id="4102" name="Line 6"/>
          <p:cNvSpPr>
            <a:spLocks noChangeShapeType="1"/>
          </p:cNvSpPr>
          <p:nvPr/>
        </p:nvSpPr>
        <p:spPr bwMode="auto">
          <a:xfrm>
            <a:off x="6605558" y="4498977"/>
            <a:ext cx="1371600" cy="0"/>
          </a:xfrm>
          <a:prstGeom prst="line">
            <a:avLst/>
          </a:prstGeom>
          <a:noFill/>
          <a:ln w="19050">
            <a:solidFill>
              <a:srgbClr val="CC3300"/>
            </a:solidFill>
            <a:round/>
            <a:headEnd/>
            <a:tailEnd/>
          </a:ln>
          <a:effectLst/>
        </p:spPr>
        <p:txBody>
          <a:bodyPr wrap="none" anchor="ctr"/>
          <a:lstStyle/>
          <a:p>
            <a:endParaRPr lang="nb-NO"/>
          </a:p>
        </p:txBody>
      </p:sp>
      <p:sp>
        <p:nvSpPr>
          <p:cNvPr id="4103" name="Line 7"/>
          <p:cNvSpPr>
            <a:spLocks noChangeShapeType="1"/>
          </p:cNvSpPr>
          <p:nvPr/>
        </p:nvSpPr>
        <p:spPr bwMode="auto">
          <a:xfrm>
            <a:off x="1652558" y="4803777"/>
            <a:ext cx="4419600" cy="0"/>
          </a:xfrm>
          <a:prstGeom prst="line">
            <a:avLst/>
          </a:prstGeom>
          <a:noFill/>
          <a:ln w="19050">
            <a:solidFill>
              <a:srgbClr val="CC3300"/>
            </a:solidFill>
            <a:round/>
            <a:headEnd/>
            <a:tailEnd/>
          </a:ln>
          <a:effectLst/>
        </p:spPr>
        <p:txBody>
          <a:bodyPr wrap="none" anchor="ctr"/>
          <a:lstStyle/>
          <a:p>
            <a:endParaRPr lang="nb-NO"/>
          </a:p>
        </p:txBody>
      </p:sp>
      <p:grpSp>
        <p:nvGrpSpPr>
          <p:cNvPr id="2" name="Group 15"/>
          <p:cNvGrpSpPr>
            <a:grpSpLocks/>
          </p:cNvGrpSpPr>
          <p:nvPr/>
        </p:nvGrpSpPr>
        <p:grpSpPr bwMode="auto">
          <a:xfrm>
            <a:off x="1557286" y="5165737"/>
            <a:ext cx="3344861" cy="1497033"/>
            <a:chOff x="638" y="3107"/>
            <a:chExt cx="2232" cy="1020"/>
          </a:xfrm>
        </p:grpSpPr>
        <p:sp>
          <p:nvSpPr>
            <p:cNvPr id="4104" name="Text Box 8"/>
            <p:cNvSpPr txBox="1">
              <a:spLocks noChangeArrowheads="1"/>
            </p:cNvSpPr>
            <p:nvPr/>
          </p:nvSpPr>
          <p:spPr bwMode="auto">
            <a:xfrm>
              <a:off x="2342" y="3290"/>
              <a:ext cx="116" cy="288"/>
            </a:xfrm>
            <a:prstGeom prst="rect">
              <a:avLst/>
            </a:prstGeom>
            <a:noFill/>
            <a:ln w="9525">
              <a:noFill/>
              <a:miter lim="800000"/>
              <a:headEnd/>
              <a:tailEnd/>
            </a:ln>
            <a:effectLst/>
          </p:spPr>
          <p:txBody>
            <a:bodyPr wrap="none">
              <a:spAutoFit/>
            </a:bodyPr>
            <a:lstStyle/>
            <a:p>
              <a:endParaRPr lang="nb-NO"/>
            </a:p>
          </p:txBody>
        </p:sp>
        <p:sp>
          <p:nvSpPr>
            <p:cNvPr id="4108" name="AutoShape 12"/>
            <p:cNvSpPr>
              <a:spLocks noChangeArrowheads="1"/>
            </p:cNvSpPr>
            <p:nvPr/>
          </p:nvSpPr>
          <p:spPr bwMode="auto">
            <a:xfrm rot="-11517462">
              <a:off x="638" y="3107"/>
              <a:ext cx="2232" cy="1020"/>
            </a:xfrm>
            <a:prstGeom prst="wedgeEllipseCallout">
              <a:avLst>
                <a:gd name="adj1" fmla="val -20157"/>
                <a:gd name="adj2" fmla="val 66181"/>
              </a:avLst>
            </a:prstGeom>
            <a:noFill/>
            <a:ln w="19050">
              <a:solidFill>
                <a:srgbClr val="CC3300"/>
              </a:solidFill>
              <a:miter lim="800000"/>
              <a:headEnd/>
              <a:tailEnd/>
            </a:ln>
            <a:effectLst/>
          </p:spPr>
          <p:txBody>
            <a:bodyPr rot="10800000" wrap="none" anchor="ctr"/>
            <a:lstStyle/>
            <a:p>
              <a:pPr algn="ctr"/>
              <a:endParaRPr lang="nb-NO"/>
            </a:p>
          </p:txBody>
        </p:sp>
        <p:sp>
          <p:nvSpPr>
            <p:cNvPr id="4109" name="Text Box 13"/>
            <p:cNvSpPr txBox="1">
              <a:spLocks noChangeArrowheads="1"/>
            </p:cNvSpPr>
            <p:nvPr/>
          </p:nvSpPr>
          <p:spPr bwMode="auto">
            <a:xfrm>
              <a:off x="720" y="3216"/>
              <a:ext cx="1848" cy="750"/>
            </a:xfrm>
            <a:prstGeom prst="rect">
              <a:avLst/>
            </a:prstGeom>
            <a:noFill/>
            <a:ln w="9525">
              <a:noFill/>
              <a:miter lim="800000"/>
              <a:headEnd/>
              <a:tailEnd/>
            </a:ln>
            <a:effectLst/>
          </p:spPr>
          <p:txBody>
            <a:bodyPr wrap="none">
              <a:spAutoFit/>
            </a:bodyPr>
            <a:lstStyle/>
            <a:p>
              <a:r>
                <a:rPr lang="nb-NO" sz="1800" dirty="0"/>
                <a:t>                Sier </a:t>
              </a:r>
              <a:r>
                <a:rPr lang="nb-NO" sz="1800" dirty="0" err="1" smtClean="0"/>
                <a:t>mao</a:t>
              </a:r>
              <a:r>
                <a:rPr lang="nb-NO" sz="1800" dirty="0" smtClean="0"/>
                <a:t> </a:t>
              </a:r>
              <a:r>
                <a:rPr lang="nb-NO" sz="1800" dirty="0"/>
                <a:t>at loven </a:t>
              </a:r>
              <a:br>
                <a:rPr lang="nb-NO" sz="1800" dirty="0"/>
              </a:br>
              <a:r>
                <a:rPr lang="nb-NO" sz="1800" dirty="0"/>
                <a:t>         ikke er ment å beskytte</a:t>
              </a:r>
              <a:br>
                <a:rPr lang="nb-NO" sz="1800" dirty="0"/>
              </a:br>
              <a:r>
                <a:rPr lang="nb-NO" sz="1800" dirty="0"/>
                <a:t>      alt personvern!</a:t>
              </a:r>
              <a:br>
                <a:rPr lang="nb-NO" sz="1800" dirty="0"/>
              </a:br>
              <a:r>
                <a:rPr lang="nb-NO" sz="1800" dirty="0"/>
                <a:t>Jf </a:t>
              </a:r>
              <a:r>
                <a:rPr lang="nb-NO" sz="1800" dirty="0">
                  <a:solidFill>
                    <a:srgbClr val="CC3300"/>
                  </a:solidFill>
                </a:rPr>
                <a:t>person</a:t>
              </a:r>
              <a:r>
                <a:rPr lang="nb-NO" sz="1800" i="1" dirty="0">
                  <a:solidFill>
                    <a:srgbClr val="CC3300"/>
                  </a:solidFill>
                </a:rPr>
                <a:t>opplysnings</a:t>
              </a:r>
              <a:r>
                <a:rPr lang="nb-NO" sz="1800" dirty="0">
                  <a:solidFill>
                    <a:srgbClr val="CC3300"/>
                  </a:solidFill>
                </a:rPr>
                <a:t>vern</a:t>
              </a:r>
              <a:endParaRPr lang="nb-NO" sz="1800" dirty="0"/>
            </a:p>
          </p:txBody>
        </p:sp>
      </p:grpSp>
      <p:sp>
        <p:nvSpPr>
          <p:cNvPr id="14" name="Text Box 17"/>
          <p:cNvSpPr txBox="1">
            <a:spLocks noChangeArrowheads="1"/>
          </p:cNvSpPr>
          <p:nvPr/>
        </p:nvSpPr>
        <p:spPr bwMode="auto">
          <a:xfrm>
            <a:off x="428596" y="2643182"/>
            <a:ext cx="8015288" cy="1025525"/>
          </a:xfrm>
          <a:prstGeom prst="rect">
            <a:avLst/>
          </a:prstGeom>
          <a:noFill/>
          <a:ln w="19050">
            <a:solidFill>
              <a:srgbClr val="CC3300"/>
            </a:solidFill>
            <a:miter lim="800000"/>
            <a:headEnd/>
            <a:tailEnd/>
          </a:ln>
          <a:effectLst/>
        </p:spPr>
        <p:txBody>
          <a:bodyPr wrap="none">
            <a:spAutoFit/>
          </a:bodyPr>
          <a:lstStyle/>
          <a:p>
            <a:r>
              <a:rPr lang="nb-NO" sz="2000" u="sng" dirty="0"/>
              <a:t>Betydningen av formålet:</a:t>
            </a:r>
            <a:endParaRPr lang="nb-NO" sz="2000" dirty="0"/>
          </a:p>
          <a:p>
            <a:r>
              <a:rPr lang="nb-NO" sz="2000" dirty="0"/>
              <a:t>Formålet er retningsgivende for fortolkning: </a:t>
            </a:r>
            <a:r>
              <a:rPr lang="nb-NO" sz="2000" dirty="0" err="1"/>
              <a:t>dvs</a:t>
            </a:r>
            <a:r>
              <a:rPr lang="nb-NO" sz="2000" dirty="0"/>
              <a:t> loven må fortolkes på måter</a:t>
            </a:r>
          </a:p>
          <a:p>
            <a:r>
              <a:rPr lang="nb-NO" sz="2000" dirty="0"/>
              <a:t>som </a:t>
            </a:r>
            <a:r>
              <a:rPr lang="nb-NO" sz="2000" dirty="0" smtClean="0"/>
              <a:t>støtter opp under formålet </a:t>
            </a:r>
            <a:endParaRPr lang="nb-NO" sz="2000" dirty="0"/>
          </a:p>
        </p:txBody>
      </p:sp>
      <p:sp>
        <p:nvSpPr>
          <p:cNvPr id="15" name="TekstSylinder 14"/>
          <p:cNvSpPr txBox="1"/>
          <p:nvPr/>
        </p:nvSpPr>
        <p:spPr>
          <a:xfrm>
            <a:off x="6429388" y="1214422"/>
            <a:ext cx="2428870" cy="923330"/>
          </a:xfrm>
          <a:prstGeom prst="rect">
            <a:avLst/>
          </a:prstGeom>
          <a:solidFill>
            <a:srgbClr val="FFFFCC"/>
          </a:solidFill>
        </p:spPr>
        <p:txBody>
          <a:bodyPr wrap="none" rtlCol="0">
            <a:spAutoFit/>
          </a:bodyPr>
          <a:lstStyle/>
          <a:p>
            <a:r>
              <a:rPr lang="nb-NO" sz="1800" dirty="0" smtClean="0"/>
              <a:t>I denne forelesningen</a:t>
            </a:r>
          </a:p>
          <a:p>
            <a:r>
              <a:rPr lang="nb-NO" sz="1800" dirty="0" smtClean="0"/>
              <a:t>er det kun </a:t>
            </a:r>
            <a:r>
              <a:rPr lang="nb-NO" sz="1800" i="1" dirty="0" smtClean="0"/>
              <a:t>lovens </a:t>
            </a:r>
            <a:r>
              <a:rPr lang="nb-NO" sz="1800" dirty="0" smtClean="0"/>
              <a:t>formål</a:t>
            </a:r>
          </a:p>
          <a:p>
            <a:r>
              <a:rPr lang="nb-NO" sz="1800" dirty="0" smtClean="0"/>
              <a:t>som omhandles</a:t>
            </a:r>
            <a:endParaRPr lang="nb-NO"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out)">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ou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01">
                                            <p:txEl>
                                              <p:pRg st="0" end="0"/>
                                            </p:txEl>
                                          </p:spTgt>
                                        </p:tgtEl>
                                        <p:attrNameLst>
                                          <p:attrName>style.visibility</p:attrName>
                                        </p:attrNameLst>
                                      </p:cBhvr>
                                      <p:to>
                                        <p:strVal val="visible"/>
                                      </p:to>
                                    </p:set>
                                    <p:animEffect transition="in" filter="box(out)">
                                      <p:cBhvr>
                                        <p:cTn id="22" dur="500"/>
                                        <p:tgtEl>
                                          <p:spTgt spid="41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01">
                                            <p:txEl>
                                              <p:pRg st="1" end="1"/>
                                            </p:txEl>
                                          </p:spTgt>
                                        </p:tgtEl>
                                        <p:attrNameLst>
                                          <p:attrName>style.visibility</p:attrName>
                                        </p:attrNameLst>
                                      </p:cBhvr>
                                      <p:to>
                                        <p:strVal val="visible"/>
                                      </p:to>
                                    </p:set>
                                    <p:animEffect transition="in" filter="box(out)">
                                      <p:cBhvr>
                                        <p:cTn id="27" dur="500"/>
                                        <p:tgtEl>
                                          <p:spTgt spid="41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box(out)">
                                      <p:cBhvr>
                                        <p:cTn id="32" dur="5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03"/>
                                        </p:tgtEl>
                                        <p:attrNameLst>
                                          <p:attrName>style.visibility</p:attrName>
                                        </p:attrNameLst>
                                      </p:cBhvr>
                                      <p:to>
                                        <p:strVal val="visible"/>
                                      </p:to>
                                    </p:set>
                                    <p:animEffect transition="in" filter="box(out)">
                                      <p:cBhvr>
                                        <p:cTn id="37" dur="500"/>
                                        <p:tgtEl>
                                          <p:spTgt spid="410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ou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1" grpId="0" build="p" autoUpdateAnimBg="0"/>
      <p:bldP spid="4102" grpId="0" animBg="1"/>
      <p:bldP spid="4103" grpId="0" animBg="1"/>
      <p:bldP spid="14" grpId="0" animBg="1" autoUpdateAnimBg="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90544" y="2405050"/>
            <a:ext cx="2135188" cy="990600"/>
            <a:chOff x="384" y="1344"/>
            <a:chExt cx="1345" cy="624"/>
          </a:xfrm>
        </p:grpSpPr>
        <p:sp>
          <p:nvSpPr>
            <p:cNvPr id="8198" name="AutoShape 6"/>
            <p:cNvSpPr>
              <a:spLocks noChangeArrowheads="1"/>
            </p:cNvSpPr>
            <p:nvPr/>
          </p:nvSpPr>
          <p:spPr bwMode="auto">
            <a:xfrm rot="-11133864">
              <a:off x="384" y="1344"/>
              <a:ext cx="1345" cy="624"/>
            </a:xfrm>
            <a:prstGeom prst="wedgeEllipseCallout">
              <a:avLst>
                <a:gd name="adj1" fmla="val -25361"/>
                <a:gd name="adj2" fmla="val 87375"/>
              </a:avLst>
            </a:prstGeom>
            <a:noFill/>
            <a:ln w="19050">
              <a:solidFill>
                <a:srgbClr val="CC3300"/>
              </a:solidFill>
              <a:miter lim="800000"/>
              <a:headEnd/>
              <a:tailEnd/>
            </a:ln>
            <a:effectLst/>
          </p:spPr>
          <p:txBody>
            <a:bodyPr rot="10800000" wrap="none" anchor="ctr"/>
            <a:lstStyle/>
            <a:p>
              <a:pPr algn="ctr"/>
              <a:endParaRPr lang="nb-NO"/>
            </a:p>
          </p:txBody>
        </p:sp>
        <p:sp>
          <p:nvSpPr>
            <p:cNvPr id="8199" name="Text Box 7"/>
            <p:cNvSpPr txBox="1">
              <a:spLocks noChangeArrowheads="1"/>
            </p:cNvSpPr>
            <p:nvPr/>
          </p:nvSpPr>
          <p:spPr bwMode="auto">
            <a:xfrm>
              <a:off x="502" y="1440"/>
              <a:ext cx="1200" cy="404"/>
            </a:xfrm>
            <a:prstGeom prst="rect">
              <a:avLst/>
            </a:prstGeom>
            <a:noFill/>
            <a:ln w="9525">
              <a:noFill/>
              <a:miter lim="800000"/>
              <a:headEnd/>
              <a:tailEnd/>
            </a:ln>
            <a:effectLst/>
          </p:spPr>
          <p:txBody>
            <a:bodyPr wrap="none">
              <a:spAutoFit/>
            </a:bodyPr>
            <a:lstStyle/>
            <a:p>
              <a:r>
                <a:rPr lang="nb-NO" sz="1800"/>
                <a:t>Jf rettspraksis</a:t>
              </a:r>
            </a:p>
            <a:p>
              <a:r>
                <a:rPr lang="nb-NO" sz="1800"/>
                <a:t>og personvernteori</a:t>
              </a:r>
            </a:p>
          </p:txBody>
        </p:sp>
      </p:grpSp>
      <p:sp>
        <p:nvSpPr>
          <p:cNvPr id="8194" name="Rectangle 2"/>
          <p:cNvSpPr>
            <a:spLocks noGrp="1" noChangeArrowheads="1"/>
          </p:cNvSpPr>
          <p:nvPr>
            <p:ph type="title"/>
          </p:nvPr>
        </p:nvSpPr>
        <p:spPr>
          <a:xfrm>
            <a:off x="685800" y="381000"/>
            <a:ext cx="7772400" cy="609600"/>
          </a:xfrm>
        </p:spPr>
        <p:txBody>
          <a:bodyPr/>
          <a:lstStyle/>
          <a:p>
            <a:r>
              <a:rPr lang="nb-NO" sz="2800" dirty="0">
                <a:solidFill>
                  <a:schemeClr val="accent2"/>
                </a:solidFill>
                <a:effectLst>
                  <a:outerShdw blurRad="38100" dist="38100" dir="2700000" algn="tl">
                    <a:srgbClr val="C0C0C0"/>
                  </a:outerShdw>
                </a:effectLst>
              </a:rPr>
              <a:t>Personopplysningslovens formål </a:t>
            </a:r>
            <a:r>
              <a:rPr lang="nb-NO" sz="2000" dirty="0" smtClean="0">
                <a:solidFill>
                  <a:schemeClr val="accent2"/>
                </a:solidFill>
                <a:effectLst>
                  <a:outerShdw blurRad="38100" dist="38100" dir="2700000" algn="tl">
                    <a:srgbClr val="C0C0C0"/>
                  </a:outerShdw>
                </a:effectLst>
              </a:rPr>
              <a:t>(jf. § 1 annet ledd)</a:t>
            </a:r>
            <a:endParaRPr lang="nb-NO" sz="2000" dirty="0">
              <a:solidFill>
                <a:schemeClr val="accent2"/>
              </a:solidFill>
              <a:effectLst>
                <a:outerShdw blurRad="38100" dist="38100" dir="2700000" algn="tl">
                  <a:srgbClr val="C0C0C0"/>
                </a:outerShdw>
              </a:effectLst>
            </a:endParaRPr>
          </a:p>
        </p:txBody>
      </p:sp>
      <p:sp>
        <p:nvSpPr>
          <p:cNvPr id="8195" name="Text Box 3"/>
          <p:cNvSpPr txBox="1">
            <a:spLocks noChangeArrowheads="1"/>
          </p:cNvSpPr>
          <p:nvPr/>
        </p:nvSpPr>
        <p:spPr bwMode="auto">
          <a:xfrm>
            <a:off x="361944" y="1338250"/>
            <a:ext cx="8255850" cy="923330"/>
          </a:xfrm>
          <a:prstGeom prst="rect">
            <a:avLst/>
          </a:prstGeom>
          <a:noFill/>
          <a:ln w="9525">
            <a:noFill/>
            <a:miter lim="800000"/>
            <a:headEnd/>
            <a:tailEnd/>
          </a:ln>
          <a:effectLst/>
        </p:spPr>
        <p:txBody>
          <a:bodyPr wrap="none">
            <a:spAutoFit/>
          </a:bodyPr>
          <a:lstStyle/>
          <a:p>
            <a:pPr>
              <a:spcBef>
                <a:spcPts val="500"/>
              </a:spcBef>
              <a:spcAft>
                <a:spcPts val="500"/>
              </a:spcAft>
            </a:pPr>
            <a:r>
              <a:rPr lang="nb-NO" sz="1800" dirty="0" smtClean="0">
                <a:latin typeface="Arial" charset="0"/>
              </a:rPr>
              <a:t>”Loven </a:t>
            </a:r>
            <a:r>
              <a:rPr lang="nb-NO" sz="1800" dirty="0">
                <a:latin typeface="Arial" charset="0"/>
              </a:rPr>
              <a:t>skal bidra til at personopplysninger blir behandlet i samsvar med</a:t>
            </a:r>
            <a:br>
              <a:rPr lang="nb-NO" sz="1800" dirty="0">
                <a:latin typeface="Arial" charset="0"/>
              </a:rPr>
            </a:br>
            <a:r>
              <a:rPr lang="nb-NO" sz="1800" dirty="0">
                <a:latin typeface="Arial" charset="0"/>
              </a:rPr>
              <a:t>grunnleggende personvernhensyn, herunder behovet for personlig integritet,</a:t>
            </a:r>
            <a:br>
              <a:rPr lang="nb-NO" sz="1800" dirty="0">
                <a:latin typeface="Arial" charset="0"/>
              </a:rPr>
            </a:br>
            <a:r>
              <a:rPr lang="nb-NO" sz="1800" dirty="0">
                <a:latin typeface="Arial" charset="0"/>
              </a:rPr>
              <a:t>privatlivets fred og tilstrekkelig kvalitet på personopplysninger</a:t>
            </a:r>
            <a:r>
              <a:rPr lang="nb-NO" sz="1800" dirty="0" smtClean="0">
                <a:latin typeface="Arial" charset="0"/>
              </a:rPr>
              <a:t>.” </a:t>
            </a:r>
            <a:r>
              <a:rPr lang="nb-NO" sz="1800" dirty="0">
                <a:latin typeface="Arial" charset="0"/>
              </a:rPr>
              <a:t>(§ 1 annet ledd)</a:t>
            </a:r>
          </a:p>
        </p:txBody>
      </p:sp>
      <p:sp>
        <p:nvSpPr>
          <p:cNvPr id="8196" name="Line 4"/>
          <p:cNvSpPr>
            <a:spLocks noChangeShapeType="1"/>
          </p:cNvSpPr>
          <p:nvPr/>
        </p:nvSpPr>
        <p:spPr bwMode="auto">
          <a:xfrm>
            <a:off x="438144" y="1947850"/>
            <a:ext cx="3505200" cy="0"/>
          </a:xfrm>
          <a:prstGeom prst="line">
            <a:avLst/>
          </a:prstGeom>
          <a:noFill/>
          <a:ln w="19050">
            <a:solidFill>
              <a:srgbClr val="CC3300"/>
            </a:solidFill>
            <a:round/>
            <a:headEnd/>
            <a:tailEnd/>
          </a:ln>
          <a:effectLst/>
        </p:spPr>
        <p:txBody>
          <a:bodyPr wrap="none" anchor="ctr"/>
          <a:lstStyle/>
          <a:p>
            <a:endParaRPr lang="nb-NO"/>
          </a:p>
        </p:txBody>
      </p:sp>
      <p:sp>
        <p:nvSpPr>
          <p:cNvPr id="8201" name="Line 9"/>
          <p:cNvSpPr>
            <a:spLocks noChangeShapeType="1"/>
          </p:cNvSpPr>
          <p:nvPr/>
        </p:nvSpPr>
        <p:spPr bwMode="auto">
          <a:xfrm>
            <a:off x="6229344" y="1947850"/>
            <a:ext cx="1905000" cy="0"/>
          </a:xfrm>
          <a:prstGeom prst="line">
            <a:avLst/>
          </a:prstGeom>
          <a:noFill/>
          <a:ln w="19050">
            <a:solidFill>
              <a:srgbClr val="CC3300"/>
            </a:solidFill>
            <a:round/>
            <a:headEnd/>
            <a:tailEnd/>
          </a:ln>
          <a:effectLst/>
        </p:spPr>
        <p:txBody>
          <a:bodyPr wrap="none" anchor="ctr"/>
          <a:lstStyle/>
          <a:p>
            <a:endParaRPr lang="nb-NO"/>
          </a:p>
        </p:txBody>
      </p:sp>
      <p:sp>
        <p:nvSpPr>
          <p:cNvPr id="8202" name="Line 10"/>
          <p:cNvSpPr>
            <a:spLocks noChangeShapeType="1"/>
          </p:cNvSpPr>
          <p:nvPr/>
        </p:nvSpPr>
        <p:spPr bwMode="auto">
          <a:xfrm>
            <a:off x="3562344" y="2252650"/>
            <a:ext cx="3048000" cy="0"/>
          </a:xfrm>
          <a:prstGeom prst="line">
            <a:avLst/>
          </a:prstGeom>
          <a:noFill/>
          <a:ln w="19050">
            <a:solidFill>
              <a:srgbClr val="CC3300"/>
            </a:solidFill>
            <a:round/>
            <a:headEnd/>
            <a:tailEnd/>
          </a:ln>
          <a:effectLst/>
        </p:spPr>
        <p:txBody>
          <a:bodyPr wrap="none" anchor="ctr"/>
          <a:lstStyle/>
          <a:p>
            <a:endParaRPr lang="nb-NO"/>
          </a:p>
        </p:txBody>
      </p:sp>
      <p:sp>
        <p:nvSpPr>
          <p:cNvPr id="8203" name="Line 11"/>
          <p:cNvSpPr>
            <a:spLocks noChangeShapeType="1"/>
          </p:cNvSpPr>
          <p:nvPr/>
        </p:nvSpPr>
        <p:spPr bwMode="auto">
          <a:xfrm>
            <a:off x="514344" y="2252650"/>
            <a:ext cx="1295400" cy="0"/>
          </a:xfrm>
          <a:prstGeom prst="line">
            <a:avLst/>
          </a:prstGeom>
          <a:noFill/>
          <a:ln w="19050">
            <a:solidFill>
              <a:srgbClr val="CC3300"/>
            </a:solidFill>
            <a:round/>
            <a:headEnd/>
            <a:tailEnd/>
          </a:ln>
          <a:effectLst/>
        </p:spPr>
        <p:txBody>
          <a:bodyPr wrap="none" anchor="ctr"/>
          <a:lstStyle/>
          <a:p>
            <a:endParaRPr lang="nb-NO"/>
          </a:p>
        </p:txBody>
      </p:sp>
      <p:grpSp>
        <p:nvGrpSpPr>
          <p:cNvPr id="3" name="Group 15"/>
          <p:cNvGrpSpPr>
            <a:grpSpLocks/>
          </p:cNvGrpSpPr>
          <p:nvPr/>
        </p:nvGrpSpPr>
        <p:grpSpPr bwMode="auto">
          <a:xfrm>
            <a:off x="3714744" y="1643050"/>
            <a:ext cx="2403475" cy="1524000"/>
            <a:chOff x="2352" y="864"/>
            <a:chExt cx="1514" cy="960"/>
          </a:xfrm>
        </p:grpSpPr>
        <p:sp>
          <p:nvSpPr>
            <p:cNvPr id="8204" name="Oval 12"/>
            <p:cNvSpPr>
              <a:spLocks noChangeArrowheads="1"/>
            </p:cNvSpPr>
            <p:nvPr/>
          </p:nvSpPr>
          <p:spPr bwMode="auto">
            <a:xfrm>
              <a:off x="2496" y="864"/>
              <a:ext cx="672" cy="192"/>
            </a:xfrm>
            <a:prstGeom prst="ellipse">
              <a:avLst/>
            </a:prstGeom>
            <a:noFill/>
            <a:ln w="19050">
              <a:solidFill>
                <a:srgbClr val="CC3300"/>
              </a:solidFill>
              <a:round/>
              <a:headEnd/>
              <a:tailEnd/>
            </a:ln>
            <a:effectLst/>
          </p:spPr>
          <p:txBody>
            <a:bodyPr wrap="none" anchor="ctr"/>
            <a:lstStyle/>
            <a:p>
              <a:endParaRPr lang="nb-NO"/>
            </a:p>
          </p:txBody>
        </p:sp>
        <p:sp>
          <p:nvSpPr>
            <p:cNvPr id="8205" name="AutoShape 13"/>
            <p:cNvSpPr>
              <a:spLocks noChangeArrowheads="1"/>
            </p:cNvSpPr>
            <p:nvPr/>
          </p:nvSpPr>
          <p:spPr bwMode="auto">
            <a:xfrm rot="-10800000">
              <a:off x="2352" y="1344"/>
              <a:ext cx="1488" cy="480"/>
            </a:xfrm>
            <a:prstGeom prst="wedgeRoundRectCallout">
              <a:avLst>
                <a:gd name="adj1" fmla="val 17741"/>
                <a:gd name="adj2" fmla="val 106042"/>
                <a:gd name="adj3" fmla="val 16667"/>
              </a:avLst>
            </a:prstGeom>
            <a:noFill/>
            <a:ln w="19050">
              <a:solidFill>
                <a:srgbClr val="CC3300"/>
              </a:solidFill>
              <a:miter lim="800000"/>
              <a:headEnd/>
              <a:tailEnd/>
            </a:ln>
            <a:effectLst/>
          </p:spPr>
          <p:txBody>
            <a:bodyPr rot="10800000" wrap="none" anchor="ctr"/>
            <a:lstStyle/>
            <a:p>
              <a:pPr algn="ctr"/>
              <a:endParaRPr lang="nb-NO"/>
            </a:p>
          </p:txBody>
        </p:sp>
        <p:sp>
          <p:nvSpPr>
            <p:cNvPr id="8206" name="Text Box 14"/>
            <p:cNvSpPr txBox="1">
              <a:spLocks noChangeArrowheads="1"/>
            </p:cNvSpPr>
            <p:nvPr/>
          </p:nvSpPr>
          <p:spPr bwMode="auto">
            <a:xfrm>
              <a:off x="2390" y="1368"/>
              <a:ext cx="1476" cy="404"/>
            </a:xfrm>
            <a:prstGeom prst="rect">
              <a:avLst/>
            </a:prstGeom>
            <a:noFill/>
            <a:ln w="9525">
              <a:noFill/>
              <a:miter lim="800000"/>
              <a:headEnd/>
              <a:tailEnd/>
            </a:ln>
            <a:effectLst/>
          </p:spPr>
          <p:txBody>
            <a:bodyPr wrap="none">
              <a:spAutoFit/>
            </a:bodyPr>
            <a:lstStyle/>
            <a:p>
              <a:r>
                <a:rPr lang="nb-NO" sz="1800"/>
                <a:t>Men oppregningen</a:t>
              </a:r>
              <a:br>
                <a:rPr lang="nb-NO" sz="1800"/>
              </a:br>
              <a:r>
                <a:rPr lang="nb-NO" sz="1800"/>
                <a:t>er kun eksemplifisering</a:t>
              </a:r>
            </a:p>
          </p:txBody>
        </p:sp>
      </p:grpSp>
      <p:sp>
        <p:nvSpPr>
          <p:cNvPr id="8208" name="Text Box 16"/>
          <p:cNvSpPr txBox="1">
            <a:spLocks noChangeArrowheads="1"/>
          </p:cNvSpPr>
          <p:nvPr/>
        </p:nvSpPr>
        <p:spPr bwMode="auto">
          <a:xfrm>
            <a:off x="357158" y="3643314"/>
            <a:ext cx="8367996" cy="2282676"/>
          </a:xfrm>
          <a:prstGeom prst="rect">
            <a:avLst/>
          </a:prstGeom>
          <a:noFill/>
          <a:ln w="9525">
            <a:noFill/>
            <a:miter lim="800000"/>
            <a:headEnd/>
            <a:tailEnd/>
          </a:ln>
          <a:effectLst/>
        </p:spPr>
        <p:txBody>
          <a:bodyPr wrap="none">
            <a:spAutoFit/>
          </a:bodyPr>
          <a:lstStyle/>
          <a:p>
            <a:r>
              <a:rPr lang="nb-NO" sz="2000" dirty="0"/>
              <a:t>Pol </a:t>
            </a:r>
            <a:r>
              <a:rPr lang="nb-NO" sz="2000" dirty="0" smtClean="0"/>
              <a:t>er i </a:t>
            </a:r>
            <a:r>
              <a:rPr lang="nb-NO" sz="2000" dirty="0"/>
              <a:t>samsvar med EUs </a:t>
            </a:r>
            <a:r>
              <a:rPr lang="nb-NO" sz="2000" dirty="0" smtClean="0"/>
              <a:t>personverndirektiv (95/46/EF). </a:t>
            </a:r>
          </a:p>
          <a:p>
            <a:r>
              <a:rPr lang="nb-NO" sz="2000" dirty="0" smtClean="0"/>
              <a:t>I direktivets formålsbestemmelse står </a:t>
            </a:r>
            <a:r>
              <a:rPr lang="nb-NO" sz="2000" dirty="0"/>
              <a:t>det bl.a.:</a:t>
            </a:r>
            <a:endParaRPr lang="nb-NO" dirty="0"/>
          </a:p>
          <a:p>
            <a:pPr>
              <a:spcBef>
                <a:spcPts val="500"/>
              </a:spcBef>
              <a:spcAft>
                <a:spcPts val="500"/>
              </a:spcAft>
            </a:pPr>
            <a:r>
              <a:rPr lang="nb-NO" sz="1800" dirty="0">
                <a:solidFill>
                  <a:schemeClr val="accent2"/>
                </a:solidFill>
                <a:latin typeface="Arial" charset="0"/>
              </a:rPr>
              <a:t>Medlemsstatene skal ikke innskrenke eller forby fri utveksling av person-</a:t>
            </a:r>
            <a:br>
              <a:rPr lang="nb-NO" sz="1800" dirty="0">
                <a:solidFill>
                  <a:schemeClr val="accent2"/>
                </a:solidFill>
                <a:latin typeface="Arial" charset="0"/>
              </a:rPr>
            </a:br>
            <a:r>
              <a:rPr lang="nb-NO" sz="1800" dirty="0">
                <a:solidFill>
                  <a:schemeClr val="accent2"/>
                </a:solidFill>
                <a:latin typeface="Arial" charset="0"/>
              </a:rPr>
              <a:t>opplysninger mellom medlemsstater med begrunnelse i det vern som er</a:t>
            </a:r>
            <a:br>
              <a:rPr lang="nb-NO" sz="1800" dirty="0">
                <a:solidFill>
                  <a:schemeClr val="accent2"/>
                </a:solidFill>
                <a:latin typeface="Arial" charset="0"/>
              </a:rPr>
            </a:br>
            <a:r>
              <a:rPr lang="nb-NO" sz="1800" dirty="0">
                <a:solidFill>
                  <a:schemeClr val="accent2"/>
                </a:solidFill>
                <a:latin typeface="Arial" charset="0"/>
              </a:rPr>
              <a:t>fastsatt i nr. 1.</a:t>
            </a:r>
            <a:endParaRPr lang="nb-NO" sz="1800" dirty="0"/>
          </a:p>
          <a:p>
            <a:r>
              <a:rPr lang="nb-NO" sz="2000" dirty="0"/>
              <a:t>Dette må også innfortolkes i den norske loven; </a:t>
            </a:r>
            <a:r>
              <a:rPr lang="nb-NO" sz="2000" dirty="0" err="1"/>
              <a:t>dvs</a:t>
            </a:r>
            <a:r>
              <a:rPr lang="nb-NO" sz="2000" dirty="0"/>
              <a:t> loven kan ikke fortolkes slik</a:t>
            </a:r>
            <a:br>
              <a:rPr lang="nb-NO" sz="2000" dirty="0"/>
            </a:br>
            <a:r>
              <a:rPr lang="nb-NO" sz="2000" dirty="0"/>
              <a:t>at den innskrenker flyt av personopplysninger mellom EØS-landene</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ox(out)">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box(out)">
                                      <p:cBhvr>
                                        <p:cTn id="22" dur="500"/>
                                        <p:tgtEl>
                                          <p:spTgt spid="820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box(out)">
                                      <p:cBhvr>
                                        <p:cTn id="27" dur="500"/>
                                        <p:tgtEl>
                                          <p:spTgt spid="820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ou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Effect transition="in" filter="box(out)">
                                      <p:cBhvr>
                                        <p:cTn id="37"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1" grpId="0" animBg="1"/>
      <p:bldP spid="8202" grpId="0" animBg="1"/>
      <p:bldP spid="8203" grpId="0" animBg="1"/>
      <p:bldP spid="820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0" y="152400"/>
            <a:ext cx="7772400" cy="381000"/>
          </a:xfrm>
          <a:prstGeom prst="rect">
            <a:avLst/>
          </a:prstGeom>
          <a:noFill/>
          <a:ln w="9525">
            <a:noFill/>
            <a:miter lim="800000"/>
            <a:headEnd/>
            <a:tailEnd/>
          </a:ln>
          <a:effectLst/>
        </p:spPr>
        <p:txBody>
          <a:bodyPr anchor="ctr"/>
          <a:lstStyle/>
          <a:p>
            <a:pPr algn="ctr"/>
            <a:r>
              <a:rPr lang="nb-NO" sz="2800">
                <a:solidFill>
                  <a:schemeClr val="accent2"/>
                </a:solidFill>
                <a:effectLst>
                  <a:outerShdw blurRad="38100" dist="38100" dir="2700000" algn="tl">
                    <a:srgbClr val="C0C0C0"/>
                  </a:outerShdw>
                </a:effectLst>
              </a:rPr>
              <a:t>Personvern - person</a:t>
            </a:r>
            <a:r>
              <a:rPr lang="nb-NO" sz="2800" i="1">
                <a:solidFill>
                  <a:schemeClr val="accent2"/>
                </a:solidFill>
                <a:effectLst>
                  <a:outerShdw blurRad="38100" dist="38100" dir="2700000" algn="tl">
                    <a:srgbClr val="C0C0C0"/>
                  </a:outerShdw>
                </a:effectLst>
              </a:rPr>
              <a:t>opplysnings</a:t>
            </a:r>
            <a:r>
              <a:rPr lang="nb-NO" sz="2800">
                <a:solidFill>
                  <a:schemeClr val="accent2"/>
                </a:solidFill>
                <a:effectLst>
                  <a:outerShdw blurRad="38100" dist="38100" dir="2700000" algn="tl">
                    <a:srgbClr val="C0C0C0"/>
                  </a:outerShdw>
                </a:effectLst>
              </a:rPr>
              <a:t>vern</a:t>
            </a:r>
          </a:p>
        </p:txBody>
      </p:sp>
      <p:sp>
        <p:nvSpPr>
          <p:cNvPr id="7205" name="Text Box 37"/>
          <p:cNvSpPr txBox="1">
            <a:spLocks noChangeArrowheads="1"/>
          </p:cNvSpPr>
          <p:nvPr/>
        </p:nvSpPr>
        <p:spPr bwMode="auto">
          <a:xfrm>
            <a:off x="285720" y="4143380"/>
            <a:ext cx="8458200" cy="923330"/>
          </a:xfrm>
          <a:prstGeom prst="rect">
            <a:avLst/>
          </a:prstGeom>
          <a:noFill/>
          <a:ln w="9525">
            <a:noFill/>
            <a:miter lim="800000"/>
            <a:headEnd/>
            <a:tailEnd/>
          </a:ln>
          <a:effectLst/>
        </p:spPr>
        <p:txBody>
          <a:bodyPr>
            <a:spAutoFit/>
          </a:bodyPr>
          <a:lstStyle/>
          <a:p>
            <a:r>
              <a:rPr lang="nb-NO" sz="1800" dirty="0">
                <a:solidFill>
                  <a:srgbClr val="660066"/>
                </a:solidFill>
              </a:rPr>
              <a:t>Loven er </a:t>
            </a:r>
            <a:r>
              <a:rPr lang="nb-NO" sz="1800" i="1" dirty="0">
                <a:solidFill>
                  <a:srgbClr val="660066"/>
                </a:solidFill>
              </a:rPr>
              <a:t>ikke</a:t>
            </a:r>
            <a:r>
              <a:rPr lang="nb-NO" sz="1800" dirty="0">
                <a:solidFill>
                  <a:srgbClr val="660066"/>
                </a:solidFill>
              </a:rPr>
              <a:t> gitt for å beskytte krenkelser av personvern i “fysisk”/“direkte” </a:t>
            </a:r>
            <a:r>
              <a:rPr lang="nb-NO" sz="1800" dirty="0" smtClean="0">
                <a:solidFill>
                  <a:srgbClr val="660066"/>
                </a:solidFill>
              </a:rPr>
              <a:t>forstand, jf. venstre side av figuren. </a:t>
            </a:r>
          </a:p>
          <a:p>
            <a:r>
              <a:rPr lang="nb-NO" sz="1800" dirty="0" smtClean="0">
                <a:solidFill>
                  <a:srgbClr val="660066"/>
                </a:solidFill>
              </a:rPr>
              <a:t>Det </a:t>
            </a:r>
            <a:r>
              <a:rPr lang="nb-NO" sz="1800" dirty="0">
                <a:solidFill>
                  <a:srgbClr val="660066"/>
                </a:solidFill>
              </a:rPr>
              <a:t>må skje </a:t>
            </a:r>
            <a:r>
              <a:rPr lang="nb-NO" sz="1800" i="1" dirty="0">
                <a:solidFill>
                  <a:srgbClr val="660066"/>
                </a:solidFill>
              </a:rPr>
              <a:t>informasjonsbehandling</a:t>
            </a:r>
            <a:r>
              <a:rPr lang="nb-NO" sz="1800" dirty="0">
                <a:solidFill>
                  <a:srgbClr val="660066"/>
                </a:solidFill>
              </a:rPr>
              <a:t> for at lovens formål skal være </a:t>
            </a:r>
            <a:r>
              <a:rPr lang="nb-NO" sz="1800" dirty="0" smtClean="0">
                <a:solidFill>
                  <a:srgbClr val="660066"/>
                </a:solidFill>
              </a:rPr>
              <a:t>aktuelt, jf. høyre side.</a:t>
            </a:r>
            <a:endParaRPr lang="nb-NO" sz="1800" dirty="0">
              <a:solidFill>
                <a:srgbClr val="660066"/>
              </a:solidFill>
            </a:endParaRPr>
          </a:p>
        </p:txBody>
      </p:sp>
      <p:sp>
        <p:nvSpPr>
          <p:cNvPr id="7207" name="Text Box 39"/>
          <p:cNvSpPr txBox="1">
            <a:spLocks noChangeArrowheads="1"/>
          </p:cNvSpPr>
          <p:nvPr/>
        </p:nvSpPr>
        <p:spPr bwMode="auto">
          <a:xfrm>
            <a:off x="285720" y="5072074"/>
            <a:ext cx="8325100" cy="923330"/>
          </a:xfrm>
          <a:prstGeom prst="rect">
            <a:avLst/>
          </a:prstGeom>
          <a:noFill/>
          <a:ln w="9525">
            <a:noFill/>
            <a:miter lim="800000"/>
            <a:headEnd/>
            <a:tailEnd/>
          </a:ln>
          <a:effectLst/>
        </p:spPr>
        <p:txBody>
          <a:bodyPr wrap="none">
            <a:spAutoFit/>
          </a:bodyPr>
          <a:lstStyle/>
          <a:p>
            <a:r>
              <a:rPr lang="nb-NO" sz="1800" dirty="0">
                <a:solidFill>
                  <a:srgbClr val="993300"/>
                </a:solidFill>
              </a:rPr>
              <a:t>Selve kroppssjekken på flyplasser</a:t>
            </a:r>
            <a:r>
              <a:rPr lang="nb-NO" sz="1800" dirty="0" smtClean="0">
                <a:solidFill>
                  <a:srgbClr val="993300"/>
                </a:solidFill>
              </a:rPr>
              <a:t>, uthenting av humant biologisk materiale, </a:t>
            </a:r>
            <a:r>
              <a:rPr lang="nb-NO" sz="1800" dirty="0">
                <a:solidFill>
                  <a:srgbClr val="993300"/>
                </a:solidFill>
              </a:rPr>
              <a:t>plikten til </a:t>
            </a:r>
            <a:r>
              <a:rPr lang="nb-NO" sz="1800" dirty="0" smtClean="0">
                <a:solidFill>
                  <a:srgbClr val="993300"/>
                </a:solidFill>
              </a:rPr>
              <a:t>å</a:t>
            </a:r>
          </a:p>
          <a:p>
            <a:r>
              <a:rPr lang="nb-NO" sz="1800" dirty="0" smtClean="0">
                <a:solidFill>
                  <a:srgbClr val="993300"/>
                </a:solidFill>
              </a:rPr>
              <a:t>slippe inn feieren, </a:t>
            </a:r>
            <a:r>
              <a:rPr lang="nb-NO" sz="1800" dirty="0">
                <a:solidFill>
                  <a:srgbClr val="993300"/>
                </a:solidFill>
              </a:rPr>
              <a:t>og gjennomføring </a:t>
            </a:r>
            <a:r>
              <a:rPr lang="nb-NO" sz="1800" dirty="0" smtClean="0">
                <a:solidFill>
                  <a:srgbClr val="993300"/>
                </a:solidFill>
              </a:rPr>
              <a:t>av praktisk-psykologisk </a:t>
            </a:r>
            <a:r>
              <a:rPr lang="nb-NO" sz="1800" dirty="0">
                <a:solidFill>
                  <a:srgbClr val="993300"/>
                </a:solidFill>
              </a:rPr>
              <a:t>prøve ved </a:t>
            </a:r>
            <a:r>
              <a:rPr lang="nb-NO" sz="1800" dirty="0" smtClean="0">
                <a:solidFill>
                  <a:srgbClr val="993300"/>
                </a:solidFill>
              </a:rPr>
              <a:t>ansettelse,</a:t>
            </a:r>
          </a:p>
          <a:p>
            <a:r>
              <a:rPr lang="nb-NO" sz="1800" dirty="0" smtClean="0">
                <a:solidFill>
                  <a:srgbClr val="993300"/>
                </a:solidFill>
              </a:rPr>
              <a:t>gjelder </a:t>
            </a:r>
            <a:r>
              <a:rPr lang="nb-NO" sz="1800" dirty="0">
                <a:solidFill>
                  <a:srgbClr val="993300"/>
                </a:solidFill>
              </a:rPr>
              <a:t>for eksempel </a:t>
            </a:r>
            <a:r>
              <a:rPr lang="nb-NO" sz="1800" b="1" i="1" dirty="0" smtClean="0">
                <a:solidFill>
                  <a:srgbClr val="993300"/>
                </a:solidFill>
              </a:rPr>
              <a:t>ikke</a:t>
            </a:r>
            <a:r>
              <a:rPr lang="nb-NO" sz="1800" dirty="0" smtClean="0">
                <a:solidFill>
                  <a:srgbClr val="993300"/>
                </a:solidFill>
              </a:rPr>
              <a:t> slike situasjoner som dekkes av </a:t>
            </a:r>
            <a:r>
              <a:rPr lang="nb-NO" sz="1800" dirty="0">
                <a:solidFill>
                  <a:srgbClr val="993300"/>
                </a:solidFill>
              </a:rPr>
              <a:t>formålet med loven</a:t>
            </a:r>
          </a:p>
        </p:txBody>
      </p:sp>
      <p:sp>
        <p:nvSpPr>
          <p:cNvPr id="7208" name="Text Box 40"/>
          <p:cNvSpPr txBox="1">
            <a:spLocks noChangeArrowheads="1"/>
          </p:cNvSpPr>
          <p:nvPr/>
        </p:nvSpPr>
        <p:spPr bwMode="auto">
          <a:xfrm>
            <a:off x="285720" y="6000768"/>
            <a:ext cx="8373574" cy="646331"/>
          </a:xfrm>
          <a:prstGeom prst="rect">
            <a:avLst/>
          </a:prstGeom>
          <a:noFill/>
          <a:ln w="9525">
            <a:noFill/>
            <a:miter lim="800000"/>
            <a:headEnd/>
            <a:tailEnd/>
          </a:ln>
          <a:effectLst/>
        </p:spPr>
        <p:txBody>
          <a:bodyPr wrap="none">
            <a:spAutoFit/>
          </a:bodyPr>
          <a:lstStyle/>
          <a:p>
            <a:r>
              <a:rPr lang="nb-NO" sz="1800" dirty="0">
                <a:solidFill>
                  <a:srgbClr val="006600"/>
                </a:solidFill>
              </a:rPr>
              <a:t>Men skjer det </a:t>
            </a:r>
            <a:r>
              <a:rPr lang="nb-NO" sz="1800" b="1" i="1" dirty="0">
                <a:solidFill>
                  <a:srgbClr val="006600"/>
                </a:solidFill>
              </a:rPr>
              <a:t>opptak/registrering </a:t>
            </a:r>
            <a:r>
              <a:rPr lang="nb-NO" sz="1800" b="1" i="1" dirty="0" smtClean="0">
                <a:solidFill>
                  <a:srgbClr val="006600"/>
                </a:solidFill>
              </a:rPr>
              <a:t>av </a:t>
            </a:r>
            <a:r>
              <a:rPr lang="nb-NO" sz="1800" b="1" i="1" dirty="0">
                <a:solidFill>
                  <a:srgbClr val="006600"/>
                </a:solidFill>
              </a:rPr>
              <a:t>personopplysninger </a:t>
            </a:r>
            <a:r>
              <a:rPr lang="nb-NO" sz="1800" dirty="0">
                <a:solidFill>
                  <a:srgbClr val="006600"/>
                </a:solidFill>
              </a:rPr>
              <a:t>fra </a:t>
            </a:r>
            <a:r>
              <a:rPr lang="nb-NO" sz="1800" dirty="0" smtClean="0">
                <a:solidFill>
                  <a:srgbClr val="006600"/>
                </a:solidFill>
              </a:rPr>
              <a:t>kroppssjekker</a:t>
            </a:r>
            <a:r>
              <a:rPr lang="nb-NO" sz="1800" dirty="0">
                <a:solidFill>
                  <a:srgbClr val="006600"/>
                </a:solidFill>
              </a:rPr>
              <a:t>, </a:t>
            </a:r>
            <a:r>
              <a:rPr lang="nb-NO" sz="1800" dirty="0" smtClean="0">
                <a:solidFill>
                  <a:srgbClr val="006600"/>
                </a:solidFill>
              </a:rPr>
              <a:t>blodprøver,</a:t>
            </a:r>
          </a:p>
          <a:p>
            <a:r>
              <a:rPr lang="nb-NO" sz="1800" dirty="0" smtClean="0">
                <a:solidFill>
                  <a:srgbClr val="006600"/>
                </a:solidFill>
              </a:rPr>
              <a:t>feierbesøk, psykologiske </a:t>
            </a:r>
            <a:r>
              <a:rPr lang="nb-NO" sz="1800" dirty="0">
                <a:solidFill>
                  <a:srgbClr val="006600"/>
                </a:solidFill>
              </a:rPr>
              <a:t>prøver mv, er vi innenfor det formålet beskriver</a:t>
            </a:r>
          </a:p>
        </p:txBody>
      </p:sp>
      <p:pic>
        <p:nvPicPr>
          <p:cNvPr id="44" name="Picture 1024"/>
          <p:cNvPicPr>
            <a:picLocks noChangeAspect="1" noChangeArrowheads="1"/>
          </p:cNvPicPr>
          <p:nvPr/>
        </p:nvPicPr>
        <p:blipFill>
          <a:blip r:embed="rId2"/>
          <a:srcRect l="24610" t="30030" r="6835" b="26757"/>
          <a:stretch>
            <a:fillRect/>
          </a:stretch>
        </p:blipFill>
        <p:spPr bwMode="auto">
          <a:xfrm>
            <a:off x="1143374" y="780430"/>
            <a:ext cx="6658265" cy="33575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05">
                                            <p:txEl>
                                              <p:pRg st="0" end="0"/>
                                            </p:txEl>
                                          </p:spTgt>
                                        </p:tgtEl>
                                        <p:attrNameLst>
                                          <p:attrName>style.visibility</p:attrName>
                                        </p:attrNameLst>
                                      </p:cBhvr>
                                      <p:to>
                                        <p:strVal val="visible"/>
                                      </p:to>
                                    </p:set>
                                    <p:animEffect transition="in" filter="box(out)">
                                      <p:cBhvr>
                                        <p:cTn id="7" dur="500"/>
                                        <p:tgtEl>
                                          <p:spTgt spid="7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05">
                                            <p:txEl>
                                              <p:pRg st="1" end="1"/>
                                            </p:txEl>
                                          </p:spTgt>
                                        </p:tgtEl>
                                        <p:attrNameLst>
                                          <p:attrName>style.visibility</p:attrName>
                                        </p:attrNameLst>
                                      </p:cBhvr>
                                      <p:to>
                                        <p:strVal val="visible"/>
                                      </p:to>
                                    </p:set>
                                    <p:animEffect transition="in" filter="box(out)">
                                      <p:cBhvr>
                                        <p:cTn id="12" dur="500"/>
                                        <p:tgtEl>
                                          <p:spTgt spid="7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07"/>
                                        </p:tgtEl>
                                        <p:attrNameLst>
                                          <p:attrName>style.visibility</p:attrName>
                                        </p:attrNameLst>
                                      </p:cBhvr>
                                      <p:to>
                                        <p:strVal val="visible"/>
                                      </p:to>
                                    </p:set>
                                    <p:anim calcmode="lin" valueType="num">
                                      <p:cBhvr additive="base">
                                        <p:cTn id="17" dur="500" fill="hold"/>
                                        <p:tgtEl>
                                          <p:spTgt spid="7207"/>
                                        </p:tgtEl>
                                        <p:attrNameLst>
                                          <p:attrName>ppt_x</p:attrName>
                                        </p:attrNameLst>
                                      </p:cBhvr>
                                      <p:tavLst>
                                        <p:tav tm="0">
                                          <p:val>
                                            <p:strVal val="#ppt_x"/>
                                          </p:val>
                                        </p:tav>
                                        <p:tav tm="100000">
                                          <p:val>
                                            <p:strVal val="#ppt_x"/>
                                          </p:val>
                                        </p:tav>
                                      </p:tavLst>
                                    </p:anim>
                                    <p:anim calcmode="lin" valueType="num">
                                      <p:cBhvr additive="base">
                                        <p:cTn id="18" dur="500" fill="hold"/>
                                        <p:tgtEl>
                                          <p:spTgt spid="720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208"/>
                                        </p:tgtEl>
                                        <p:attrNameLst>
                                          <p:attrName>style.visibility</p:attrName>
                                        </p:attrNameLst>
                                      </p:cBhvr>
                                      <p:to>
                                        <p:strVal val="visible"/>
                                      </p:to>
                                    </p:set>
                                    <p:anim calcmode="lin" valueType="num">
                                      <p:cBhvr additive="base">
                                        <p:cTn id="23" dur="500" fill="hold"/>
                                        <p:tgtEl>
                                          <p:spTgt spid="7208"/>
                                        </p:tgtEl>
                                        <p:attrNameLst>
                                          <p:attrName>ppt_x</p:attrName>
                                        </p:attrNameLst>
                                      </p:cBhvr>
                                      <p:tavLst>
                                        <p:tav tm="0">
                                          <p:val>
                                            <p:strVal val="#ppt_x"/>
                                          </p:val>
                                        </p:tav>
                                        <p:tav tm="100000">
                                          <p:val>
                                            <p:strVal val="#ppt_x"/>
                                          </p:val>
                                        </p:tav>
                                      </p:tavLst>
                                    </p:anim>
                                    <p:anim calcmode="lin" valueType="num">
                                      <p:cBhvr additive="base">
                                        <p:cTn id="24" dur="500" fill="hold"/>
                                        <p:tgtEl>
                                          <p:spTgt spid="7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5" grpId="0" build="p" autoUpdateAnimBg="0"/>
      <p:bldP spid="7207" grpId="0"/>
      <p:bldP spid="72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29380" y="357166"/>
            <a:ext cx="8914620" cy="6186309"/>
          </a:xfrm>
          <a:prstGeom prst="rect">
            <a:avLst/>
          </a:prstGeom>
          <a:noFill/>
        </p:spPr>
        <p:txBody>
          <a:bodyPr wrap="none" rtlCol="0">
            <a:spAutoFit/>
          </a:bodyPr>
          <a:lstStyle/>
          <a:p>
            <a:r>
              <a:rPr lang="nb-NO" sz="1800" b="1" dirty="0" smtClean="0">
                <a:solidFill>
                  <a:srgbClr val="990099"/>
                </a:solidFill>
              </a:rPr>
              <a:t>Kunnskapsmål</a:t>
            </a:r>
            <a:r>
              <a:rPr lang="nb-NO" sz="1800" dirty="0" smtClean="0"/>
              <a:t/>
            </a:r>
            <a:br>
              <a:rPr lang="nb-NO" sz="1800" dirty="0" smtClean="0"/>
            </a:br>
            <a:r>
              <a:rPr lang="nb-NO" sz="1800" dirty="0" smtClean="0"/>
              <a:t>Du skal ha:</a:t>
            </a:r>
          </a:p>
          <a:p>
            <a:pPr>
              <a:buFont typeface="Arial" pitchFamily="34" charset="0"/>
              <a:buChar char="•"/>
            </a:pPr>
            <a:r>
              <a:rPr lang="nb-NO" sz="1800" dirty="0" smtClean="0"/>
              <a:t> oversikt over hovedtrekkene i den internasjonale reguleringen av personvern.</a:t>
            </a:r>
          </a:p>
          <a:p>
            <a:pPr>
              <a:buFont typeface="Arial" pitchFamily="34" charset="0"/>
              <a:buChar char="•"/>
            </a:pPr>
            <a:r>
              <a:rPr lang="nb-NO" sz="1800" dirty="0" smtClean="0"/>
              <a:t> oversikt over den viktigste lovgivningen om personvern i Norge.</a:t>
            </a:r>
          </a:p>
          <a:p>
            <a:pPr>
              <a:buFont typeface="Arial" pitchFamily="34" charset="0"/>
              <a:buChar char="•"/>
            </a:pPr>
            <a:r>
              <a:rPr lang="nb-NO" sz="1800" dirty="0" smtClean="0"/>
              <a:t> kunnskap om sentrale begreper og om innholdet i lov om behandling av personopplysninger.</a:t>
            </a:r>
          </a:p>
          <a:p>
            <a:pPr>
              <a:buFont typeface="Arial" pitchFamily="34" charset="0"/>
              <a:buChar char="•"/>
            </a:pPr>
            <a:r>
              <a:rPr lang="nb-NO" sz="1800" dirty="0" smtClean="0"/>
              <a:t> kunnskap om sentrale sammenhenger mellom personopplysningsloven, forvaltningsloven og</a:t>
            </a:r>
          </a:p>
          <a:p>
            <a:r>
              <a:rPr lang="nb-NO" sz="1800" dirty="0" smtClean="0"/>
              <a:t>   offentleglova.</a:t>
            </a:r>
          </a:p>
          <a:p>
            <a:endParaRPr lang="nb-NO" sz="1800" dirty="0" smtClean="0"/>
          </a:p>
          <a:p>
            <a:r>
              <a:rPr lang="nb-NO" sz="1800" b="1" dirty="0" smtClean="0">
                <a:solidFill>
                  <a:srgbClr val="990099"/>
                </a:solidFill>
              </a:rPr>
              <a:t>Ferdighetsmål</a:t>
            </a:r>
            <a:r>
              <a:rPr lang="nb-NO" sz="1800" dirty="0" smtClean="0"/>
              <a:t/>
            </a:r>
            <a:br>
              <a:rPr lang="nb-NO" sz="1800" dirty="0" smtClean="0"/>
            </a:br>
            <a:r>
              <a:rPr lang="nb-NO" sz="1800" dirty="0" smtClean="0"/>
              <a:t>Du skal:</a:t>
            </a:r>
          </a:p>
          <a:p>
            <a:pPr>
              <a:buFont typeface="Arial" pitchFamily="34" charset="0"/>
              <a:buChar char="•"/>
            </a:pPr>
            <a:r>
              <a:rPr lang="nb-NO" sz="1800" dirty="0" smtClean="0"/>
              <a:t> kunne forstå relevansen for norske forhold av den internasjonale reguleringen av personvern.</a:t>
            </a:r>
          </a:p>
          <a:p>
            <a:pPr>
              <a:buFont typeface="Arial" pitchFamily="34" charset="0"/>
              <a:buChar char="•"/>
            </a:pPr>
            <a:r>
              <a:rPr lang="nb-NO" sz="1800" dirty="0" smtClean="0"/>
              <a:t> kunne analysere praktiske situasjoner og gjenkjenne forhold som er regulert i person-</a:t>
            </a:r>
          </a:p>
          <a:p>
            <a:r>
              <a:rPr lang="nb-NO" sz="1800" dirty="0" smtClean="0"/>
              <a:t>   opplysningsloven og tilknyttet lovgivning</a:t>
            </a:r>
          </a:p>
          <a:p>
            <a:pPr>
              <a:buFont typeface="Arial" pitchFamily="34" charset="0"/>
              <a:buChar char="•"/>
            </a:pPr>
            <a:r>
              <a:rPr lang="nb-NO" sz="1800" dirty="0" smtClean="0"/>
              <a:t> løse kurante rettsspørsmål knyttet til personopplysningsloven og forstå hvilke spørsmål som</a:t>
            </a:r>
          </a:p>
          <a:p>
            <a:r>
              <a:rPr lang="nb-NO" sz="1800" dirty="0" smtClean="0"/>
              <a:t>   trenger ekspertkompetanse.</a:t>
            </a:r>
          </a:p>
          <a:p>
            <a:r>
              <a:rPr lang="nb-NO" sz="1800" dirty="0" smtClean="0"/>
              <a:t> </a:t>
            </a:r>
          </a:p>
          <a:p>
            <a:r>
              <a:rPr lang="nb-NO" sz="1800" b="1" dirty="0" smtClean="0">
                <a:solidFill>
                  <a:srgbClr val="990099"/>
                </a:solidFill>
              </a:rPr>
              <a:t>Generell kompetanse</a:t>
            </a:r>
            <a:endParaRPr lang="nb-NO" sz="1800" dirty="0" smtClean="0">
              <a:solidFill>
                <a:srgbClr val="990099"/>
              </a:solidFill>
            </a:endParaRPr>
          </a:p>
          <a:p>
            <a:r>
              <a:rPr lang="nb-NO" sz="1800" dirty="0" smtClean="0"/>
              <a:t>Du skal:</a:t>
            </a:r>
          </a:p>
          <a:p>
            <a:pPr>
              <a:buFont typeface="Arial" pitchFamily="34" charset="0"/>
              <a:buChar char="•"/>
            </a:pPr>
            <a:r>
              <a:rPr lang="nb-NO" sz="1800" dirty="0" smtClean="0"/>
              <a:t> vurdere personvernspørsmål på en selvstendig og kritisk måte.</a:t>
            </a:r>
          </a:p>
          <a:p>
            <a:pPr>
              <a:buFont typeface="Arial" pitchFamily="34" charset="0"/>
              <a:buChar char="•"/>
            </a:pPr>
            <a:r>
              <a:rPr lang="nb-NO" sz="1800" dirty="0" smtClean="0"/>
              <a:t> kunne skille mellom kunnskap og meninger.</a:t>
            </a:r>
          </a:p>
          <a:p>
            <a:pPr>
              <a:buFont typeface="Arial" pitchFamily="34" charset="0"/>
              <a:buChar char="•"/>
            </a:pPr>
            <a:r>
              <a:rPr lang="nb-NO" sz="1800" dirty="0" smtClean="0"/>
              <a:t> være oppmerksom på skillet mellom gjeldende rett og rettspolitikk.</a:t>
            </a:r>
          </a:p>
          <a:p>
            <a:endParaRPr lang="nb-NO"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nb-NO" sz="3200">
                <a:solidFill>
                  <a:schemeClr val="accent2"/>
                </a:solidFill>
                <a:effectLst>
                  <a:outerShdw blurRad="38100" dist="38100" dir="2700000" algn="tl">
                    <a:srgbClr val="000000"/>
                  </a:outerShdw>
                </a:effectLst>
              </a:rPr>
              <a:t>Arbeidsmåter</a:t>
            </a:r>
          </a:p>
        </p:txBody>
      </p:sp>
      <p:grpSp>
        <p:nvGrpSpPr>
          <p:cNvPr id="9224" name="Group 8"/>
          <p:cNvGrpSpPr>
            <a:grpSpLocks/>
          </p:cNvGrpSpPr>
          <p:nvPr/>
        </p:nvGrpSpPr>
        <p:grpSpPr bwMode="auto">
          <a:xfrm>
            <a:off x="500062" y="1219200"/>
            <a:ext cx="5970588" cy="3967163"/>
            <a:chOff x="-21" y="720"/>
            <a:chExt cx="3761" cy="2499"/>
          </a:xfrm>
        </p:grpSpPr>
        <p:sp>
          <p:nvSpPr>
            <p:cNvPr id="9219" name="Text Box 3"/>
            <p:cNvSpPr txBox="1">
              <a:spLocks noChangeArrowheads="1"/>
            </p:cNvSpPr>
            <p:nvPr/>
          </p:nvSpPr>
          <p:spPr bwMode="auto">
            <a:xfrm>
              <a:off x="0" y="720"/>
              <a:ext cx="1286" cy="288"/>
            </a:xfrm>
            <a:prstGeom prst="rect">
              <a:avLst/>
            </a:prstGeom>
            <a:noFill/>
            <a:ln w="9525">
              <a:noFill/>
              <a:miter lim="800000"/>
              <a:headEnd/>
              <a:tailEnd/>
            </a:ln>
            <a:effectLst/>
          </p:spPr>
          <p:txBody>
            <a:bodyPr wrap="none">
              <a:spAutoFit/>
            </a:bodyPr>
            <a:lstStyle/>
            <a:p>
              <a:pPr>
                <a:buFontTx/>
                <a:buChar char="•"/>
              </a:pPr>
              <a:r>
                <a:rPr lang="nb-NO">
                  <a:solidFill>
                    <a:srgbClr val="990099"/>
                  </a:solidFill>
                </a:rPr>
                <a:t> Forelesninger</a:t>
              </a:r>
              <a:endParaRPr lang="nb-NO"/>
            </a:p>
          </p:txBody>
        </p:sp>
        <p:sp>
          <p:nvSpPr>
            <p:cNvPr id="9222" name="Rectangle 6"/>
            <p:cNvSpPr>
              <a:spLocks noChangeArrowheads="1"/>
            </p:cNvSpPr>
            <p:nvPr/>
          </p:nvSpPr>
          <p:spPr bwMode="auto">
            <a:xfrm>
              <a:off x="-21" y="1707"/>
              <a:ext cx="1872" cy="288"/>
            </a:xfrm>
            <a:prstGeom prst="rect">
              <a:avLst/>
            </a:prstGeom>
            <a:noFill/>
            <a:ln w="9525">
              <a:noFill/>
              <a:miter lim="800000"/>
              <a:headEnd/>
              <a:tailEnd/>
            </a:ln>
            <a:effectLst/>
          </p:spPr>
          <p:txBody>
            <a:bodyPr wrap="none">
              <a:spAutoFit/>
            </a:bodyPr>
            <a:lstStyle/>
            <a:p>
              <a:pPr>
                <a:buFontTx/>
                <a:buChar char="•"/>
              </a:pPr>
              <a:r>
                <a:rPr lang="nb-NO" dirty="0">
                  <a:solidFill>
                    <a:srgbClr val="990099"/>
                  </a:solidFill>
                </a:rPr>
                <a:t> Seminarundervisning</a:t>
              </a:r>
              <a:endParaRPr lang="nb-NO" dirty="0"/>
            </a:p>
          </p:txBody>
        </p:sp>
        <p:sp>
          <p:nvSpPr>
            <p:cNvPr id="9223" name="Text Box 7"/>
            <p:cNvSpPr txBox="1">
              <a:spLocks noChangeArrowheads="1"/>
            </p:cNvSpPr>
            <p:nvPr/>
          </p:nvSpPr>
          <p:spPr bwMode="auto">
            <a:xfrm>
              <a:off x="0" y="2928"/>
              <a:ext cx="3740" cy="291"/>
            </a:xfrm>
            <a:prstGeom prst="rect">
              <a:avLst/>
            </a:prstGeom>
            <a:noFill/>
            <a:ln w="9525">
              <a:noFill/>
              <a:miter lim="800000"/>
              <a:headEnd/>
              <a:tailEnd/>
            </a:ln>
            <a:effectLst/>
          </p:spPr>
          <p:txBody>
            <a:bodyPr wrap="none">
              <a:spAutoFit/>
            </a:bodyPr>
            <a:lstStyle/>
            <a:p>
              <a:pPr>
                <a:buFontTx/>
                <a:buChar char="•"/>
              </a:pPr>
              <a:r>
                <a:rPr lang="nb-NO" dirty="0">
                  <a:solidFill>
                    <a:srgbClr val="990099"/>
                  </a:solidFill>
                </a:rPr>
                <a:t> </a:t>
              </a:r>
              <a:r>
                <a:rPr lang="nb-NO" dirty="0" smtClean="0">
                  <a:solidFill>
                    <a:srgbClr val="990099"/>
                  </a:solidFill>
                </a:rPr>
                <a:t>Én</a:t>
              </a:r>
              <a:r>
                <a:rPr lang="nb-NO" dirty="0" smtClean="0">
                  <a:solidFill>
                    <a:srgbClr val="990099"/>
                  </a:solidFill>
                </a:rPr>
                <a:t> obligatorisk oppgave </a:t>
              </a:r>
              <a:r>
                <a:rPr lang="nb-NO" dirty="0">
                  <a:solidFill>
                    <a:srgbClr val="990099"/>
                  </a:solidFill>
                </a:rPr>
                <a:t>som </a:t>
              </a:r>
              <a:r>
                <a:rPr lang="nb-NO" dirty="0" smtClean="0">
                  <a:solidFill>
                    <a:srgbClr val="990099"/>
                  </a:solidFill>
                </a:rPr>
                <a:t>gruppeoppgave</a:t>
              </a:r>
              <a:endParaRPr lang="nb-NO" dirty="0"/>
            </a:p>
          </p:txBody>
        </p:sp>
      </p:grpSp>
      <p:sp>
        <p:nvSpPr>
          <p:cNvPr id="9225" name="Text Box 9"/>
          <p:cNvSpPr txBox="1">
            <a:spLocks noChangeArrowheads="1"/>
          </p:cNvSpPr>
          <p:nvPr/>
        </p:nvSpPr>
        <p:spPr bwMode="auto">
          <a:xfrm>
            <a:off x="785786" y="1643050"/>
            <a:ext cx="6146811" cy="646331"/>
          </a:xfrm>
          <a:prstGeom prst="rect">
            <a:avLst/>
          </a:prstGeom>
          <a:noFill/>
          <a:ln w="9525">
            <a:noFill/>
            <a:miter lim="800000"/>
            <a:headEnd/>
            <a:tailEnd/>
          </a:ln>
          <a:effectLst/>
        </p:spPr>
        <p:txBody>
          <a:bodyPr wrap="none">
            <a:spAutoFit/>
          </a:bodyPr>
          <a:lstStyle/>
          <a:p>
            <a:r>
              <a:rPr lang="nb-NO" sz="1800" dirty="0"/>
              <a:t>Viktige fordi i) pensum ikke dekker alt og </a:t>
            </a:r>
            <a:r>
              <a:rPr lang="nb-NO" sz="1800" dirty="0" err="1"/>
              <a:t>ii</a:t>
            </a:r>
            <a:r>
              <a:rPr lang="nb-NO" sz="1800" dirty="0"/>
              <a:t>) muntlig formidling</a:t>
            </a:r>
            <a:br>
              <a:rPr lang="nb-NO" sz="1800" dirty="0"/>
            </a:br>
            <a:r>
              <a:rPr lang="nb-NO" sz="1800" dirty="0"/>
              <a:t>legger vekt på å tydeliggjøre flere aspekter enn pensum</a:t>
            </a:r>
          </a:p>
        </p:txBody>
      </p:sp>
      <p:sp>
        <p:nvSpPr>
          <p:cNvPr id="9226" name="Text Box 10"/>
          <p:cNvSpPr txBox="1">
            <a:spLocks noChangeArrowheads="1"/>
          </p:cNvSpPr>
          <p:nvPr/>
        </p:nvSpPr>
        <p:spPr bwMode="auto">
          <a:xfrm>
            <a:off x="785786" y="2285992"/>
            <a:ext cx="7386959" cy="369332"/>
          </a:xfrm>
          <a:prstGeom prst="rect">
            <a:avLst/>
          </a:prstGeom>
          <a:noFill/>
          <a:ln w="9525">
            <a:noFill/>
            <a:miter lim="800000"/>
            <a:headEnd/>
            <a:tailEnd/>
          </a:ln>
          <a:effectLst/>
        </p:spPr>
        <p:txBody>
          <a:bodyPr wrap="none">
            <a:spAutoFit/>
          </a:bodyPr>
          <a:lstStyle/>
          <a:p>
            <a:r>
              <a:rPr lang="nb-NO" sz="1800" dirty="0"/>
              <a:t>Forbered dere til hver forelesning + gjør etterarbeid</a:t>
            </a:r>
            <a:r>
              <a:rPr lang="nb-NO" sz="1800" dirty="0" smtClean="0"/>
              <a:t>! </a:t>
            </a:r>
            <a:r>
              <a:rPr lang="nb-NO" sz="1800" i="1" dirty="0" smtClean="0"/>
              <a:t>Ha alltid med lovtekster!</a:t>
            </a:r>
            <a:endParaRPr lang="nb-NO" sz="1800" i="1" dirty="0"/>
          </a:p>
        </p:txBody>
      </p:sp>
      <p:sp>
        <p:nvSpPr>
          <p:cNvPr id="9227" name="Text Box 11"/>
          <p:cNvSpPr txBox="1">
            <a:spLocks noChangeArrowheads="1"/>
          </p:cNvSpPr>
          <p:nvPr/>
        </p:nvSpPr>
        <p:spPr bwMode="auto">
          <a:xfrm>
            <a:off x="714348" y="3214686"/>
            <a:ext cx="7893508" cy="1477328"/>
          </a:xfrm>
          <a:prstGeom prst="rect">
            <a:avLst/>
          </a:prstGeom>
          <a:noFill/>
          <a:ln w="9525">
            <a:noFill/>
            <a:miter lim="800000"/>
            <a:headEnd/>
            <a:tailEnd/>
          </a:ln>
          <a:effectLst/>
        </p:spPr>
        <p:txBody>
          <a:bodyPr wrap="none">
            <a:spAutoFit/>
          </a:bodyPr>
          <a:lstStyle/>
          <a:p>
            <a:r>
              <a:rPr lang="nb-NO" sz="1800" dirty="0" smtClean="0"/>
              <a:t>Diskusjoner , undersøkelser , eksempler + gjennomgang av  </a:t>
            </a:r>
            <a:r>
              <a:rPr lang="nb-NO" sz="1800" dirty="0"/>
              <a:t>obligatoriske oppgaver</a:t>
            </a:r>
          </a:p>
          <a:p>
            <a:r>
              <a:rPr lang="nb-NO" sz="1800" dirty="0"/>
              <a:t>Gir dere trening i å løse rettsspørsmål i </a:t>
            </a:r>
            <a:r>
              <a:rPr lang="nb-NO" sz="1800" dirty="0" smtClean="0"/>
              <a:t>praksis</a:t>
            </a:r>
          </a:p>
          <a:p>
            <a:r>
              <a:rPr lang="nb-NO" sz="1800" dirty="0" smtClean="0"/>
              <a:t>Aktiv bruk av lovtekstene mv til personopplysningsloven, forvaltningsloven </a:t>
            </a:r>
          </a:p>
          <a:p>
            <a:r>
              <a:rPr lang="nb-NO" sz="1800" dirty="0" smtClean="0"/>
              <a:t> og offentleglova er viktig</a:t>
            </a:r>
          </a:p>
          <a:p>
            <a:r>
              <a:rPr lang="nb-NO" sz="1800" i="1" dirty="0" smtClean="0"/>
              <a:t>Ta gjerne med PC eller lignende</a:t>
            </a:r>
            <a:endParaRPr lang="nb-NO" sz="1800" i="1" dirty="0"/>
          </a:p>
        </p:txBody>
      </p:sp>
      <p:sp>
        <p:nvSpPr>
          <p:cNvPr id="9228" name="Text Box 12"/>
          <p:cNvSpPr txBox="1">
            <a:spLocks noChangeArrowheads="1"/>
          </p:cNvSpPr>
          <p:nvPr/>
        </p:nvSpPr>
        <p:spPr bwMode="auto">
          <a:xfrm>
            <a:off x="714348" y="5143512"/>
            <a:ext cx="4314001" cy="1200329"/>
          </a:xfrm>
          <a:prstGeom prst="rect">
            <a:avLst/>
          </a:prstGeom>
          <a:noFill/>
          <a:ln w="9525">
            <a:noFill/>
            <a:miter lim="800000"/>
            <a:headEnd/>
            <a:tailEnd/>
          </a:ln>
          <a:effectLst/>
        </p:spPr>
        <p:txBody>
          <a:bodyPr wrap="none">
            <a:spAutoFit/>
          </a:bodyPr>
          <a:lstStyle/>
          <a:p>
            <a:r>
              <a:rPr lang="nb-NO" sz="1800" dirty="0"/>
              <a:t>Forutsetter likeverdig innsats i grupper</a:t>
            </a:r>
          </a:p>
          <a:p>
            <a:r>
              <a:rPr lang="nb-NO" sz="1800" dirty="0"/>
              <a:t>Forutsetning for rett til å gå opp til eksamen</a:t>
            </a:r>
          </a:p>
          <a:p>
            <a:r>
              <a:rPr lang="nb-NO" sz="1800" dirty="0" smtClean="0"/>
              <a:t>Seminarleder gjennomgår </a:t>
            </a:r>
            <a:r>
              <a:rPr lang="nb-NO" sz="1800" dirty="0"/>
              <a:t>og </a:t>
            </a:r>
            <a:r>
              <a:rPr lang="nb-NO" sz="1800" dirty="0" smtClean="0"/>
              <a:t>godkjenner</a:t>
            </a:r>
            <a:endParaRPr lang="nb-NO" sz="1800" dirty="0"/>
          </a:p>
          <a:p>
            <a:r>
              <a:rPr lang="nb-NO" sz="1800" dirty="0"/>
              <a:t>Fin eksamenstrening!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out)">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2000"/>
                                        <p:tgtEl>
                                          <p:spTgt spid="92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gtEl>
                                        <p:attrNameLst>
                                          <p:attrName>style.visibility</p:attrName>
                                        </p:attrNameLst>
                                      </p:cBhvr>
                                      <p:to>
                                        <p:strVal val="visible"/>
                                      </p:to>
                                    </p:set>
                                    <p:animEffect transition="in" filter="fade">
                                      <p:cBhvr>
                                        <p:cTn id="15" dur="2000"/>
                                        <p:tgtEl>
                                          <p:spTgt spid="92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7"/>
                                        </p:tgtEl>
                                        <p:attrNameLst>
                                          <p:attrName>style.visibility</p:attrName>
                                        </p:attrNameLst>
                                      </p:cBhvr>
                                      <p:to>
                                        <p:strVal val="visible"/>
                                      </p:to>
                                    </p:set>
                                    <p:animEffect transition="in" filter="fade">
                                      <p:cBhvr>
                                        <p:cTn id="20" dur="2000"/>
                                        <p:tgtEl>
                                          <p:spTgt spid="92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28"/>
                                        </p:tgtEl>
                                        <p:attrNameLst>
                                          <p:attrName>style.visibility</p:attrName>
                                        </p:attrNameLst>
                                      </p:cBhvr>
                                      <p:to>
                                        <p:strVal val="visible"/>
                                      </p:to>
                                    </p:set>
                                    <p:animEffect transition="in" filter="fade">
                                      <p:cBhvr>
                                        <p:cTn id="25" dur="20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P spid="92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solidFill>
                  <a:schemeClr val="accent2"/>
                </a:solidFill>
                <a:effectLst>
                  <a:outerShdw blurRad="38100" dist="38100" dir="2700000" algn="tl">
                    <a:srgbClr val="000000">
                      <a:alpha val="43137"/>
                    </a:srgbClr>
                  </a:outerShdw>
                </a:effectLst>
              </a:rPr>
              <a:t>Neste forelesning</a:t>
            </a:r>
            <a:endParaRPr lang="nb-NO" sz="3200" dirty="0">
              <a:solidFill>
                <a:schemeClr val="accent2"/>
              </a:solidFill>
              <a:effectLst>
                <a:outerShdw blurRad="38100" dist="38100" dir="2700000" algn="tl">
                  <a:srgbClr val="000000">
                    <a:alpha val="43137"/>
                  </a:srgbClr>
                </a:outerShdw>
              </a:effectLst>
            </a:endParaRPr>
          </a:p>
        </p:txBody>
      </p:sp>
      <p:sp>
        <p:nvSpPr>
          <p:cNvPr id="3" name="Plassholder for innhold 2"/>
          <p:cNvSpPr>
            <a:spLocks noGrp="1"/>
          </p:cNvSpPr>
          <p:nvPr>
            <p:ph idx="1"/>
          </p:nvPr>
        </p:nvSpPr>
        <p:spPr>
          <a:xfrm>
            <a:off x="685800" y="1981200"/>
            <a:ext cx="7772400" cy="3305188"/>
          </a:xfrm>
          <a:solidFill>
            <a:srgbClr val="FFFFCC"/>
          </a:solidFill>
        </p:spPr>
        <p:txBody>
          <a:bodyPr/>
          <a:lstStyle/>
          <a:p>
            <a:r>
              <a:rPr lang="nb-NO" sz="2400" dirty="0" smtClean="0"/>
              <a:t>… skal handle om grunnbegrepene i pol § 2</a:t>
            </a:r>
          </a:p>
          <a:p>
            <a:r>
              <a:rPr lang="nb-NO" sz="2400" dirty="0" smtClean="0"/>
              <a:t>Dette er veldig viktige byggesteiner i lovteksten. Derfor er det en forutsetning for å forstå loven at dere forstår disse begrepene</a:t>
            </a:r>
          </a:p>
          <a:p>
            <a:r>
              <a:rPr lang="nb-NO" sz="2400" dirty="0" smtClean="0"/>
              <a:t>Fint hvis alle leser denne bestemmelsen + relevant pensum </a:t>
            </a:r>
            <a:r>
              <a:rPr lang="nb-NO" sz="2400" i="1" dirty="0" smtClean="0"/>
              <a:t>før</a:t>
            </a:r>
            <a:r>
              <a:rPr lang="nb-NO" sz="2400" dirty="0" smtClean="0"/>
              <a:t> neste forelesning, slik at dere kan </a:t>
            </a:r>
            <a:r>
              <a:rPr lang="nb-NO" sz="2400" dirty="0"/>
              <a:t>stille </a:t>
            </a:r>
            <a:r>
              <a:rPr lang="nb-NO" sz="2400" dirty="0" smtClean="0"/>
              <a:t>meg vanskelige spørsmål!</a:t>
            </a:r>
            <a:endParaRPr lang="nb-NO"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l="11377" t="20180" r="12349" b="4344"/>
          <a:stretch>
            <a:fillRect/>
          </a:stretch>
        </p:blipFill>
        <p:spPr bwMode="auto">
          <a:xfrm>
            <a:off x="1331640" y="1211347"/>
            <a:ext cx="6705600" cy="5308600"/>
          </a:xfrm>
          <a:prstGeom prst="rect">
            <a:avLst/>
          </a:prstGeom>
          <a:noFill/>
          <a:ln w="9525">
            <a:noFill/>
            <a:miter lim="800000"/>
            <a:headEnd/>
            <a:tailEnd/>
          </a:ln>
        </p:spPr>
      </p:pic>
      <p:grpSp>
        <p:nvGrpSpPr>
          <p:cNvPr id="14341" name="Group 5"/>
          <p:cNvGrpSpPr>
            <a:grpSpLocks/>
          </p:cNvGrpSpPr>
          <p:nvPr/>
        </p:nvGrpSpPr>
        <p:grpSpPr bwMode="auto">
          <a:xfrm>
            <a:off x="2394112" y="1347936"/>
            <a:ext cx="4816475" cy="5334000"/>
            <a:chOff x="1296" y="2880"/>
            <a:chExt cx="4608" cy="5616"/>
          </a:xfrm>
        </p:grpSpPr>
        <p:sp>
          <p:nvSpPr>
            <p:cNvPr id="14342" name="Rectangle 6"/>
            <p:cNvSpPr>
              <a:spLocks noChangeArrowheads="1"/>
            </p:cNvSpPr>
            <p:nvPr/>
          </p:nvSpPr>
          <p:spPr bwMode="auto">
            <a:xfrm>
              <a:off x="1296" y="2880"/>
              <a:ext cx="4608" cy="5616"/>
            </a:xfrm>
            <a:prstGeom prst="rect">
              <a:avLst/>
            </a:prstGeom>
            <a:solidFill>
              <a:srgbClr val="FFFF00"/>
            </a:solidFill>
            <a:ln w="9525">
              <a:solidFill>
                <a:srgbClr val="000000"/>
              </a:solidFill>
              <a:miter lim="800000"/>
              <a:headEnd/>
              <a:tailEnd/>
            </a:ln>
          </p:spPr>
          <p:txBody>
            <a:bodyPr/>
            <a:lstStyle/>
            <a:p>
              <a:endParaRPr lang="nb-NO"/>
            </a:p>
          </p:txBody>
        </p:sp>
        <p:pic>
          <p:nvPicPr>
            <p:cNvPr id="14343" name="Picture 7"/>
            <p:cNvPicPr>
              <a:picLocks noChangeAspect="1" noChangeArrowheads="1"/>
            </p:cNvPicPr>
            <p:nvPr/>
          </p:nvPicPr>
          <p:blipFill>
            <a:blip r:embed="rId3" cstate="print"/>
            <a:srcRect l="253" t="24152" r="52075" b="6331"/>
            <a:stretch>
              <a:fillRect/>
            </a:stretch>
          </p:blipFill>
          <p:spPr bwMode="auto">
            <a:xfrm>
              <a:off x="1440" y="3168"/>
              <a:ext cx="4320" cy="5040"/>
            </a:xfrm>
            <a:prstGeom prst="rect">
              <a:avLst/>
            </a:prstGeom>
            <a:noFill/>
            <a:ln w="9525">
              <a:noFill/>
              <a:miter lim="800000"/>
              <a:headEnd/>
              <a:tailEnd/>
            </a:ln>
          </p:spPr>
        </p:pic>
      </p:grpSp>
      <p:pic>
        <p:nvPicPr>
          <p:cNvPr id="12" name="Picture 2"/>
          <p:cNvPicPr>
            <a:picLocks noChangeAspect="1" noChangeArrowheads="1"/>
          </p:cNvPicPr>
          <p:nvPr/>
        </p:nvPicPr>
        <p:blipFill>
          <a:blip r:embed="rId4" cstate="print"/>
          <a:srcRect l="18660" t="14250" r="32673" b="32831"/>
          <a:stretch>
            <a:fillRect/>
          </a:stretch>
        </p:blipFill>
        <p:spPr bwMode="auto">
          <a:xfrm>
            <a:off x="251520" y="274549"/>
            <a:ext cx="7416824" cy="6048672"/>
          </a:xfrm>
          <a:prstGeom prst="rect">
            <a:avLst/>
          </a:prstGeom>
          <a:noFill/>
          <a:ln w="9525">
            <a:noFill/>
            <a:miter lim="800000"/>
            <a:headEnd/>
            <a:tailEnd/>
          </a:ln>
        </p:spPr>
      </p:pic>
      <p:grpSp>
        <p:nvGrpSpPr>
          <p:cNvPr id="11" name="Gruppe 10"/>
          <p:cNvGrpSpPr/>
          <p:nvPr/>
        </p:nvGrpSpPr>
        <p:grpSpPr>
          <a:xfrm>
            <a:off x="2258860" y="282788"/>
            <a:ext cx="5429288" cy="5357850"/>
            <a:chOff x="2857488" y="1571612"/>
            <a:chExt cx="3500462" cy="3714776"/>
          </a:xfrm>
        </p:grpSpPr>
        <p:sp>
          <p:nvSpPr>
            <p:cNvPr id="13" name="Rektangel 12"/>
            <p:cNvSpPr/>
            <p:nvPr/>
          </p:nvSpPr>
          <p:spPr bwMode="auto">
            <a:xfrm>
              <a:off x="2857488" y="1571612"/>
              <a:ext cx="3500462" cy="371477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pic>
          <p:nvPicPr>
            <p:cNvPr id="14" name="Bilde 13"/>
            <p:cNvPicPr/>
            <p:nvPr/>
          </p:nvPicPr>
          <p:blipFill>
            <a:blip r:embed="rId5"/>
            <a:srcRect l="10744" t="30785" r="51405" b="17149"/>
            <a:stretch>
              <a:fillRect/>
            </a:stretch>
          </p:blipFill>
          <p:spPr bwMode="auto">
            <a:xfrm>
              <a:off x="2957720" y="1652587"/>
              <a:ext cx="3228559" cy="35528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out)">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0" y="152400"/>
            <a:ext cx="7772400" cy="381000"/>
          </a:xfrm>
          <a:prstGeom prst="rect">
            <a:avLst/>
          </a:prstGeom>
          <a:noFill/>
          <a:ln w="9525">
            <a:noFill/>
            <a:miter lim="800000"/>
            <a:headEnd/>
            <a:tailEnd/>
          </a:ln>
          <a:effectLst/>
        </p:spPr>
        <p:txBody>
          <a:bodyPr anchor="ctr"/>
          <a:lstStyle/>
          <a:p>
            <a:r>
              <a:rPr lang="nb-NO" sz="2800">
                <a:solidFill>
                  <a:schemeClr val="accent2"/>
                </a:solidFill>
                <a:effectLst>
                  <a:outerShdw blurRad="38100" dist="38100" dir="2700000" algn="tl">
                    <a:srgbClr val="C0C0C0"/>
                  </a:outerShdw>
                </a:effectLst>
              </a:rPr>
              <a:t>                               Personvern</a:t>
            </a:r>
          </a:p>
        </p:txBody>
      </p:sp>
      <p:grpSp>
        <p:nvGrpSpPr>
          <p:cNvPr id="15364" name="Group 4"/>
          <p:cNvGrpSpPr>
            <a:grpSpLocks/>
          </p:cNvGrpSpPr>
          <p:nvPr/>
        </p:nvGrpSpPr>
        <p:grpSpPr bwMode="auto">
          <a:xfrm>
            <a:off x="2895600" y="1687513"/>
            <a:ext cx="2589213" cy="869950"/>
            <a:chOff x="1728" y="6480"/>
            <a:chExt cx="2448" cy="720"/>
          </a:xfrm>
        </p:grpSpPr>
        <p:sp>
          <p:nvSpPr>
            <p:cNvPr id="15365" name="Oval 5"/>
            <p:cNvSpPr>
              <a:spLocks noChangeArrowheads="1"/>
            </p:cNvSpPr>
            <p:nvPr/>
          </p:nvSpPr>
          <p:spPr bwMode="auto">
            <a:xfrm rot="5359249">
              <a:off x="2592" y="5616"/>
              <a:ext cx="720" cy="2448"/>
            </a:xfrm>
            <a:prstGeom prst="ellipse">
              <a:avLst/>
            </a:prstGeom>
            <a:solidFill>
              <a:srgbClr val="FFFF66"/>
            </a:solidFill>
            <a:ln w="9525">
              <a:solidFill>
                <a:srgbClr val="000000"/>
              </a:solidFill>
              <a:round/>
              <a:headEnd/>
              <a:tailEnd/>
            </a:ln>
          </p:spPr>
          <p:txBody>
            <a:bodyPr/>
            <a:lstStyle/>
            <a:p>
              <a:endParaRPr lang="nb-NO"/>
            </a:p>
          </p:txBody>
        </p:sp>
        <p:sp>
          <p:nvSpPr>
            <p:cNvPr id="15366" name="Text Box 6"/>
            <p:cNvSpPr txBox="1">
              <a:spLocks noChangeArrowheads="1"/>
            </p:cNvSpPr>
            <p:nvPr/>
          </p:nvSpPr>
          <p:spPr bwMode="auto">
            <a:xfrm>
              <a:off x="2304" y="6624"/>
              <a:ext cx="1296" cy="432"/>
            </a:xfrm>
            <a:prstGeom prst="rect">
              <a:avLst/>
            </a:prstGeom>
            <a:solidFill>
              <a:srgbClr val="FFFF66"/>
            </a:solidFill>
            <a:ln w="9525">
              <a:noFill/>
              <a:miter lim="800000"/>
              <a:headEnd/>
              <a:tailEnd/>
            </a:ln>
          </p:spPr>
          <p:txBody>
            <a:bodyPr/>
            <a:lstStyle/>
            <a:p>
              <a:r>
                <a:rPr lang="nb-NO" sz="1400"/>
                <a:t>informasjon</a:t>
              </a:r>
              <a:endParaRPr lang="nb-NO" sz="900"/>
            </a:p>
          </p:txBody>
        </p:sp>
      </p:grpSp>
      <p:grpSp>
        <p:nvGrpSpPr>
          <p:cNvPr id="15369" name="Group 9"/>
          <p:cNvGrpSpPr>
            <a:grpSpLocks/>
          </p:cNvGrpSpPr>
          <p:nvPr/>
        </p:nvGrpSpPr>
        <p:grpSpPr bwMode="auto">
          <a:xfrm>
            <a:off x="2895600" y="2297113"/>
            <a:ext cx="2589213" cy="871537"/>
            <a:chOff x="3168" y="1872"/>
            <a:chExt cx="2448" cy="720"/>
          </a:xfrm>
        </p:grpSpPr>
        <p:sp>
          <p:nvSpPr>
            <p:cNvPr id="15370" name="Oval 10"/>
            <p:cNvSpPr>
              <a:spLocks noChangeArrowheads="1"/>
            </p:cNvSpPr>
            <p:nvPr/>
          </p:nvSpPr>
          <p:spPr bwMode="auto">
            <a:xfrm rot="5359249">
              <a:off x="4032" y="1008"/>
              <a:ext cx="720" cy="2448"/>
            </a:xfrm>
            <a:prstGeom prst="ellipse">
              <a:avLst/>
            </a:prstGeom>
            <a:solidFill>
              <a:srgbClr val="0099FF"/>
            </a:solidFill>
            <a:ln w="9525">
              <a:solidFill>
                <a:srgbClr val="000000"/>
              </a:solidFill>
              <a:round/>
              <a:headEnd/>
              <a:tailEnd/>
            </a:ln>
          </p:spPr>
          <p:txBody>
            <a:bodyPr/>
            <a:lstStyle/>
            <a:p>
              <a:endParaRPr lang="nb-NO"/>
            </a:p>
          </p:txBody>
        </p:sp>
        <p:sp>
          <p:nvSpPr>
            <p:cNvPr id="15371" name="Text Box 11"/>
            <p:cNvSpPr txBox="1">
              <a:spLocks noChangeArrowheads="1"/>
            </p:cNvSpPr>
            <p:nvPr/>
          </p:nvSpPr>
          <p:spPr bwMode="auto">
            <a:xfrm>
              <a:off x="3600" y="2016"/>
              <a:ext cx="1584" cy="432"/>
            </a:xfrm>
            <a:prstGeom prst="rect">
              <a:avLst/>
            </a:prstGeom>
            <a:solidFill>
              <a:srgbClr val="0099FF"/>
            </a:solidFill>
            <a:ln w="9525">
              <a:noFill/>
              <a:miter lim="800000"/>
              <a:headEnd/>
              <a:tailEnd/>
            </a:ln>
          </p:spPr>
          <p:txBody>
            <a:bodyPr/>
            <a:lstStyle/>
            <a:p>
              <a:r>
                <a:rPr lang="nb-NO" sz="1400"/>
                <a:t>kommunikasjon</a:t>
              </a:r>
              <a:endParaRPr lang="nb-NO" sz="900"/>
            </a:p>
          </p:txBody>
        </p:sp>
      </p:grpSp>
      <p:grpSp>
        <p:nvGrpSpPr>
          <p:cNvPr id="15374" name="Group 14"/>
          <p:cNvGrpSpPr>
            <a:grpSpLocks/>
          </p:cNvGrpSpPr>
          <p:nvPr/>
        </p:nvGrpSpPr>
        <p:grpSpPr bwMode="auto">
          <a:xfrm>
            <a:off x="2819400" y="2971800"/>
            <a:ext cx="2590800" cy="869950"/>
            <a:chOff x="6622" y="4455"/>
            <a:chExt cx="2449" cy="720"/>
          </a:xfrm>
        </p:grpSpPr>
        <p:sp>
          <p:nvSpPr>
            <p:cNvPr id="15375" name="Oval 15"/>
            <p:cNvSpPr>
              <a:spLocks noChangeArrowheads="1"/>
            </p:cNvSpPr>
            <p:nvPr/>
          </p:nvSpPr>
          <p:spPr bwMode="auto">
            <a:xfrm rot="5359249">
              <a:off x="7487" y="3590"/>
              <a:ext cx="720" cy="2449"/>
            </a:xfrm>
            <a:prstGeom prst="ellipse">
              <a:avLst/>
            </a:prstGeom>
            <a:solidFill>
              <a:schemeClr val="folHlink"/>
            </a:solidFill>
            <a:ln w="9525">
              <a:solidFill>
                <a:srgbClr val="000000"/>
              </a:solidFill>
              <a:round/>
              <a:headEnd/>
              <a:tailEnd/>
            </a:ln>
          </p:spPr>
          <p:txBody>
            <a:bodyPr/>
            <a:lstStyle/>
            <a:p>
              <a:endParaRPr lang="nb-NO"/>
            </a:p>
          </p:txBody>
        </p:sp>
        <p:sp>
          <p:nvSpPr>
            <p:cNvPr id="15376" name="Text Box 16"/>
            <p:cNvSpPr txBox="1">
              <a:spLocks noChangeArrowheads="1"/>
            </p:cNvSpPr>
            <p:nvPr/>
          </p:nvSpPr>
          <p:spPr bwMode="auto">
            <a:xfrm>
              <a:off x="7200" y="4608"/>
              <a:ext cx="1152" cy="432"/>
            </a:xfrm>
            <a:prstGeom prst="rect">
              <a:avLst/>
            </a:prstGeom>
            <a:solidFill>
              <a:schemeClr val="folHlink"/>
            </a:solidFill>
            <a:ln w="9525">
              <a:noFill/>
              <a:miter lim="800000"/>
              <a:headEnd/>
              <a:tailEnd/>
            </a:ln>
          </p:spPr>
          <p:txBody>
            <a:bodyPr/>
            <a:lstStyle/>
            <a:p>
              <a:r>
                <a:rPr lang="nb-NO" sz="1400"/>
                <a:t>geografisk</a:t>
              </a:r>
              <a:endParaRPr lang="nb-NO" sz="900"/>
            </a:p>
          </p:txBody>
        </p:sp>
      </p:grpSp>
      <p:grpSp>
        <p:nvGrpSpPr>
          <p:cNvPr id="15379" name="Group 19"/>
          <p:cNvGrpSpPr>
            <a:grpSpLocks/>
          </p:cNvGrpSpPr>
          <p:nvPr/>
        </p:nvGrpSpPr>
        <p:grpSpPr bwMode="auto">
          <a:xfrm>
            <a:off x="2819400" y="3668713"/>
            <a:ext cx="2589213" cy="869950"/>
            <a:chOff x="3456" y="7632"/>
            <a:chExt cx="2448" cy="720"/>
          </a:xfrm>
        </p:grpSpPr>
        <p:sp>
          <p:nvSpPr>
            <p:cNvPr id="15380" name="Oval 20"/>
            <p:cNvSpPr>
              <a:spLocks noChangeArrowheads="1"/>
            </p:cNvSpPr>
            <p:nvPr/>
          </p:nvSpPr>
          <p:spPr bwMode="auto">
            <a:xfrm rot="5359249">
              <a:off x="4320" y="6768"/>
              <a:ext cx="720" cy="2448"/>
            </a:xfrm>
            <a:prstGeom prst="ellipse">
              <a:avLst/>
            </a:prstGeom>
            <a:solidFill>
              <a:srgbClr val="33CC33"/>
            </a:solidFill>
            <a:ln w="9525">
              <a:solidFill>
                <a:srgbClr val="000000"/>
              </a:solidFill>
              <a:round/>
              <a:headEnd/>
              <a:tailEnd/>
            </a:ln>
          </p:spPr>
          <p:txBody>
            <a:bodyPr/>
            <a:lstStyle/>
            <a:p>
              <a:endParaRPr lang="nb-NO"/>
            </a:p>
          </p:txBody>
        </p:sp>
        <p:sp>
          <p:nvSpPr>
            <p:cNvPr id="15381" name="Text Box 21"/>
            <p:cNvSpPr txBox="1">
              <a:spLocks noChangeArrowheads="1"/>
            </p:cNvSpPr>
            <p:nvPr/>
          </p:nvSpPr>
          <p:spPr bwMode="auto">
            <a:xfrm>
              <a:off x="4032" y="7776"/>
              <a:ext cx="1008" cy="432"/>
            </a:xfrm>
            <a:prstGeom prst="rect">
              <a:avLst/>
            </a:prstGeom>
            <a:solidFill>
              <a:srgbClr val="33CC33"/>
            </a:solidFill>
            <a:ln w="9525">
              <a:noFill/>
              <a:miter lim="800000"/>
              <a:headEnd/>
              <a:tailEnd/>
            </a:ln>
          </p:spPr>
          <p:txBody>
            <a:bodyPr/>
            <a:lstStyle/>
            <a:p>
              <a:r>
                <a:rPr lang="nb-NO" sz="1400"/>
                <a:t>kroppslig</a:t>
              </a:r>
              <a:endParaRPr lang="nb-NO" sz="900"/>
            </a:p>
          </p:txBody>
        </p:sp>
      </p:grpSp>
      <p:grpSp>
        <p:nvGrpSpPr>
          <p:cNvPr id="15384" name="Group 24"/>
          <p:cNvGrpSpPr>
            <a:grpSpLocks/>
          </p:cNvGrpSpPr>
          <p:nvPr/>
        </p:nvGrpSpPr>
        <p:grpSpPr bwMode="auto">
          <a:xfrm>
            <a:off x="2819400" y="4364038"/>
            <a:ext cx="2589213" cy="871537"/>
            <a:chOff x="3814" y="2655"/>
            <a:chExt cx="2448" cy="720"/>
          </a:xfrm>
        </p:grpSpPr>
        <p:sp>
          <p:nvSpPr>
            <p:cNvPr id="15385" name="Oval 25"/>
            <p:cNvSpPr>
              <a:spLocks noChangeArrowheads="1"/>
            </p:cNvSpPr>
            <p:nvPr/>
          </p:nvSpPr>
          <p:spPr bwMode="auto">
            <a:xfrm rot="5359249">
              <a:off x="4678" y="1791"/>
              <a:ext cx="720" cy="2448"/>
            </a:xfrm>
            <a:prstGeom prst="ellipse">
              <a:avLst/>
            </a:prstGeom>
            <a:solidFill>
              <a:srgbClr val="FF00FF"/>
            </a:solidFill>
            <a:ln w="9525">
              <a:solidFill>
                <a:srgbClr val="000000"/>
              </a:solidFill>
              <a:round/>
              <a:headEnd/>
              <a:tailEnd/>
            </a:ln>
          </p:spPr>
          <p:txBody>
            <a:bodyPr/>
            <a:lstStyle/>
            <a:p>
              <a:endParaRPr lang="nb-NO"/>
            </a:p>
          </p:txBody>
        </p:sp>
        <p:sp>
          <p:nvSpPr>
            <p:cNvPr id="15386" name="Text Box 26"/>
            <p:cNvSpPr txBox="1">
              <a:spLocks noChangeArrowheads="1"/>
            </p:cNvSpPr>
            <p:nvPr/>
          </p:nvSpPr>
          <p:spPr bwMode="auto">
            <a:xfrm>
              <a:off x="4464" y="2880"/>
              <a:ext cx="1008" cy="432"/>
            </a:xfrm>
            <a:prstGeom prst="rect">
              <a:avLst/>
            </a:prstGeom>
            <a:solidFill>
              <a:srgbClr val="FF00FF"/>
            </a:solidFill>
            <a:ln w="9525">
              <a:noFill/>
              <a:miter lim="800000"/>
              <a:headEnd/>
              <a:tailEnd/>
            </a:ln>
          </p:spPr>
          <p:txBody>
            <a:bodyPr/>
            <a:lstStyle/>
            <a:p>
              <a:r>
                <a:rPr lang="nb-NO" sz="1400"/>
                <a:t>psykisk</a:t>
              </a:r>
            </a:p>
          </p:txBody>
        </p:sp>
      </p:grpSp>
      <p:sp>
        <p:nvSpPr>
          <p:cNvPr id="15393" name="Text Box 33"/>
          <p:cNvSpPr txBox="1">
            <a:spLocks noChangeArrowheads="1"/>
          </p:cNvSpPr>
          <p:nvPr/>
        </p:nvSpPr>
        <p:spPr bwMode="auto">
          <a:xfrm>
            <a:off x="3352800" y="1143000"/>
            <a:ext cx="1744663" cy="427038"/>
          </a:xfrm>
          <a:prstGeom prst="rect">
            <a:avLst/>
          </a:prstGeom>
          <a:noFill/>
          <a:ln w="9525">
            <a:noFill/>
            <a:miter lim="800000"/>
            <a:headEnd/>
            <a:tailEnd/>
          </a:ln>
          <a:effectLst/>
        </p:spPr>
        <p:txBody>
          <a:bodyPr wrap="none">
            <a:spAutoFit/>
          </a:bodyPr>
          <a:lstStyle/>
          <a:p>
            <a:r>
              <a:rPr lang="nb-NO" sz="2200">
                <a:solidFill>
                  <a:srgbClr val="008000"/>
                </a:solidFill>
              </a:rPr>
              <a:t>Private sfærer</a:t>
            </a:r>
            <a:endParaRPr lang="nb-NO">
              <a:solidFill>
                <a:srgbClr val="008000"/>
              </a:solidFill>
            </a:endParaRPr>
          </a:p>
        </p:txBody>
      </p:sp>
      <p:grpSp>
        <p:nvGrpSpPr>
          <p:cNvPr id="15426" name="Group 66"/>
          <p:cNvGrpSpPr>
            <a:grpSpLocks/>
          </p:cNvGrpSpPr>
          <p:nvPr/>
        </p:nvGrpSpPr>
        <p:grpSpPr bwMode="auto">
          <a:xfrm>
            <a:off x="3505200" y="5257800"/>
            <a:ext cx="1333500" cy="995363"/>
            <a:chOff x="912" y="1776"/>
            <a:chExt cx="840" cy="627"/>
          </a:xfrm>
        </p:grpSpPr>
        <p:grpSp>
          <p:nvGrpSpPr>
            <p:cNvPr id="15390" name="Group 30"/>
            <p:cNvGrpSpPr>
              <a:grpSpLocks/>
            </p:cNvGrpSpPr>
            <p:nvPr/>
          </p:nvGrpSpPr>
          <p:grpSpPr bwMode="auto">
            <a:xfrm>
              <a:off x="912" y="1776"/>
              <a:ext cx="840" cy="627"/>
              <a:chOff x="374" y="1817"/>
              <a:chExt cx="840" cy="627"/>
            </a:xfrm>
          </p:grpSpPr>
          <p:sp>
            <p:nvSpPr>
              <p:cNvPr id="15391" name="Text Box 31"/>
              <p:cNvSpPr txBox="1">
                <a:spLocks noChangeArrowheads="1"/>
              </p:cNvSpPr>
              <p:nvPr/>
            </p:nvSpPr>
            <p:spPr bwMode="auto">
              <a:xfrm>
                <a:off x="374" y="1817"/>
                <a:ext cx="762" cy="269"/>
              </a:xfrm>
              <a:prstGeom prst="rect">
                <a:avLst/>
              </a:prstGeom>
              <a:noFill/>
              <a:ln w="9525">
                <a:noFill/>
                <a:miter lim="800000"/>
                <a:headEnd/>
                <a:tailEnd/>
              </a:ln>
              <a:effectLst/>
            </p:spPr>
            <p:txBody>
              <a:bodyPr wrap="none">
                <a:spAutoFit/>
              </a:bodyPr>
              <a:lstStyle/>
              <a:p>
                <a:r>
                  <a:rPr lang="nb-NO" sz="2200">
                    <a:solidFill>
                      <a:schemeClr val="accent2"/>
                    </a:solidFill>
                  </a:rPr>
                  <a:t>Integritet</a:t>
                </a:r>
                <a:endParaRPr lang="nb-NO"/>
              </a:p>
            </p:txBody>
          </p:sp>
          <p:sp>
            <p:nvSpPr>
              <p:cNvPr id="15392" name="Text Box 32"/>
              <p:cNvSpPr txBox="1">
                <a:spLocks noChangeArrowheads="1"/>
              </p:cNvSpPr>
              <p:nvPr/>
            </p:nvSpPr>
            <p:spPr bwMode="auto">
              <a:xfrm>
                <a:off x="384" y="2175"/>
                <a:ext cx="830" cy="269"/>
              </a:xfrm>
              <a:prstGeom prst="rect">
                <a:avLst/>
              </a:prstGeom>
              <a:noFill/>
              <a:ln w="9525">
                <a:noFill/>
                <a:miter lim="800000"/>
                <a:headEnd/>
                <a:tailEnd/>
              </a:ln>
              <a:effectLst/>
            </p:spPr>
            <p:txBody>
              <a:bodyPr wrap="none">
                <a:spAutoFit/>
              </a:bodyPr>
              <a:lstStyle/>
              <a:p>
                <a:r>
                  <a:rPr lang="nb-NO" sz="2200" dirty="0">
                    <a:solidFill>
                      <a:srgbClr val="FF3300"/>
                    </a:solidFill>
                  </a:rPr>
                  <a:t>Autonomi</a:t>
                </a:r>
                <a:endParaRPr lang="nb-NO" dirty="0">
                  <a:solidFill>
                    <a:schemeClr val="hlink"/>
                  </a:solidFill>
                </a:endParaRPr>
              </a:p>
            </p:txBody>
          </p:sp>
        </p:grpSp>
        <p:sp>
          <p:nvSpPr>
            <p:cNvPr id="15394" name="AutoShape 34"/>
            <p:cNvSpPr>
              <a:spLocks noChangeArrowheads="1"/>
            </p:cNvSpPr>
            <p:nvPr/>
          </p:nvSpPr>
          <p:spPr bwMode="auto">
            <a:xfrm>
              <a:off x="1248" y="2049"/>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nb-NO"/>
            </a:p>
          </p:txBody>
        </p:sp>
        <p:sp>
          <p:nvSpPr>
            <p:cNvPr id="15395" name="AutoShape 35"/>
            <p:cNvSpPr>
              <a:spLocks noChangeArrowheads="1"/>
            </p:cNvSpPr>
            <p:nvPr/>
          </p:nvSpPr>
          <p:spPr bwMode="auto">
            <a:xfrm rot="-11064481">
              <a:off x="1104" y="2049"/>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nb-NO"/>
            </a:p>
          </p:txBody>
        </p:sp>
      </p:grpSp>
      <p:sp>
        <p:nvSpPr>
          <p:cNvPr id="15417" name="Rectangle 57"/>
          <p:cNvSpPr>
            <a:spLocks noChangeArrowheads="1"/>
          </p:cNvSpPr>
          <p:nvPr/>
        </p:nvSpPr>
        <p:spPr bwMode="auto">
          <a:xfrm>
            <a:off x="2743200" y="457200"/>
            <a:ext cx="3668713" cy="519113"/>
          </a:xfrm>
          <a:prstGeom prst="rect">
            <a:avLst/>
          </a:prstGeom>
          <a:noFill/>
          <a:ln w="9525">
            <a:noFill/>
            <a:miter lim="800000"/>
            <a:headEnd/>
            <a:tailEnd/>
          </a:ln>
          <a:effectLst/>
        </p:spPr>
        <p:txBody>
          <a:bodyPr wrap="none">
            <a:spAutoFit/>
          </a:bodyPr>
          <a:lstStyle/>
          <a:p>
            <a:r>
              <a:rPr lang="nb-NO" sz="2800">
                <a:solidFill>
                  <a:schemeClr val="accent2"/>
                </a:solidFill>
                <a:effectLst>
                  <a:outerShdw blurRad="38100" dist="38100" dir="2700000" algn="tl">
                    <a:srgbClr val="C0C0C0"/>
                  </a:outerShdw>
                </a:effectLst>
              </a:rPr>
              <a:t>- person</a:t>
            </a:r>
            <a:r>
              <a:rPr lang="nb-NO" sz="2800" i="1">
                <a:solidFill>
                  <a:schemeClr val="accent2"/>
                </a:solidFill>
                <a:effectLst>
                  <a:outerShdw blurRad="38100" dist="38100" dir="2700000" algn="tl">
                    <a:srgbClr val="C0C0C0"/>
                  </a:outerShdw>
                </a:effectLst>
              </a:rPr>
              <a:t>opplysnings</a:t>
            </a:r>
            <a:r>
              <a:rPr lang="nb-NO" sz="2800">
                <a:solidFill>
                  <a:schemeClr val="accent2"/>
                </a:solidFill>
                <a:effectLst>
                  <a:outerShdw blurRad="38100" dist="38100" dir="2700000" algn="tl">
                    <a:srgbClr val="C0C0C0"/>
                  </a:outerShdw>
                </a:effectLst>
              </a:rPr>
              <a:t>vern</a:t>
            </a:r>
          </a:p>
        </p:txBody>
      </p:sp>
      <p:grpSp>
        <p:nvGrpSpPr>
          <p:cNvPr id="2" name="Gruppe 1"/>
          <p:cNvGrpSpPr/>
          <p:nvPr/>
        </p:nvGrpSpPr>
        <p:grpSpPr>
          <a:xfrm>
            <a:off x="5410200" y="2068513"/>
            <a:ext cx="3444875" cy="2743200"/>
            <a:chOff x="5410200" y="2068513"/>
            <a:chExt cx="3444875" cy="2743200"/>
          </a:xfrm>
        </p:grpSpPr>
        <p:grpSp>
          <p:nvGrpSpPr>
            <p:cNvPr id="15419" name="Group 59"/>
            <p:cNvGrpSpPr>
              <a:grpSpLocks/>
            </p:cNvGrpSpPr>
            <p:nvPr/>
          </p:nvGrpSpPr>
          <p:grpSpPr bwMode="auto">
            <a:xfrm>
              <a:off x="5486400" y="2068513"/>
              <a:ext cx="3368675" cy="685800"/>
              <a:chOff x="2784" y="1056"/>
              <a:chExt cx="2122" cy="432"/>
            </a:xfrm>
          </p:grpSpPr>
          <p:sp>
            <p:nvSpPr>
              <p:cNvPr id="15401" name="Line 41"/>
              <p:cNvSpPr>
                <a:spLocks noChangeShapeType="1"/>
              </p:cNvSpPr>
              <p:nvPr/>
            </p:nvSpPr>
            <p:spPr bwMode="auto">
              <a:xfrm flipH="1">
                <a:off x="2832" y="1056"/>
                <a:ext cx="240" cy="0"/>
              </a:xfrm>
              <a:prstGeom prst="line">
                <a:avLst/>
              </a:prstGeom>
              <a:noFill/>
              <a:ln w="28575">
                <a:solidFill>
                  <a:schemeClr val="tx1"/>
                </a:solidFill>
                <a:round/>
                <a:headEnd/>
                <a:tailEnd type="triangle" w="med" len="med"/>
              </a:ln>
              <a:effectLst/>
            </p:spPr>
            <p:txBody>
              <a:bodyPr wrap="none" anchor="ctr"/>
              <a:lstStyle/>
              <a:p>
                <a:endParaRPr lang="nb-NO"/>
              </a:p>
            </p:txBody>
          </p:sp>
          <p:sp>
            <p:nvSpPr>
              <p:cNvPr id="15402" name="Line 42"/>
              <p:cNvSpPr>
                <a:spLocks noChangeShapeType="1"/>
              </p:cNvSpPr>
              <p:nvPr/>
            </p:nvSpPr>
            <p:spPr bwMode="auto">
              <a:xfrm>
                <a:off x="2784" y="1488"/>
                <a:ext cx="288" cy="0"/>
              </a:xfrm>
              <a:prstGeom prst="line">
                <a:avLst/>
              </a:prstGeom>
              <a:noFill/>
              <a:ln w="28575">
                <a:solidFill>
                  <a:schemeClr val="tx1"/>
                </a:solidFill>
                <a:round/>
                <a:headEnd/>
                <a:tailEnd/>
              </a:ln>
              <a:effectLst/>
            </p:spPr>
            <p:txBody>
              <a:bodyPr wrap="none" anchor="ctr"/>
              <a:lstStyle/>
              <a:p>
                <a:endParaRPr lang="nb-NO"/>
              </a:p>
            </p:txBody>
          </p:sp>
          <p:sp>
            <p:nvSpPr>
              <p:cNvPr id="15403" name="Line 43"/>
              <p:cNvSpPr>
                <a:spLocks noChangeShapeType="1"/>
              </p:cNvSpPr>
              <p:nvPr/>
            </p:nvSpPr>
            <p:spPr bwMode="auto">
              <a:xfrm flipV="1">
                <a:off x="3072" y="1056"/>
                <a:ext cx="0" cy="432"/>
              </a:xfrm>
              <a:prstGeom prst="line">
                <a:avLst/>
              </a:prstGeom>
              <a:noFill/>
              <a:ln w="28575">
                <a:solidFill>
                  <a:schemeClr val="tx1"/>
                </a:solidFill>
                <a:round/>
                <a:headEnd/>
                <a:tailEnd/>
              </a:ln>
              <a:effectLst/>
            </p:spPr>
            <p:txBody>
              <a:bodyPr wrap="none" anchor="ctr"/>
              <a:lstStyle/>
              <a:p>
                <a:endParaRPr lang="nb-NO"/>
              </a:p>
            </p:txBody>
          </p:sp>
          <p:sp>
            <p:nvSpPr>
              <p:cNvPr id="15418" name="Text Box 58"/>
              <p:cNvSpPr txBox="1">
                <a:spLocks noChangeArrowheads="1"/>
              </p:cNvSpPr>
              <p:nvPr/>
            </p:nvSpPr>
            <p:spPr bwMode="auto">
              <a:xfrm>
                <a:off x="3350" y="1176"/>
                <a:ext cx="1556" cy="231"/>
              </a:xfrm>
              <a:prstGeom prst="rect">
                <a:avLst/>
              </a:prstGeom>
              <a:noFill/>
              <a:ln w="9525">
                <a:noFill/>
                <a:miter lim="800000"/>
                <a:headEnd/>
                <a:tailEnd/>
              </a:ln>
              <a:effectLst/>
            </p:spPr>
            <p:txBody>
              <a:bodyPr wrap="none">
                <a:spAutoFit/>
              </a:bodyPr>
              <a:lstStyle/>
              <a:p>
                <a:r>
                  <a:rPr lang="nb-NO" sz="1800" dirty="0">
                    <a:solidFill>
                      <a:schemeClr val="accent2"/>
                    </a:solidFill>
                  </a:rPr>
                  <a:t>kommunikasjonskontroll</a:t>
                </a:r>
              </a:p>
            </p:txBody>
          </p:sp>
        </p:grpSp>
        <p:grpSp>
          <p:nvGrpSpPr>
            <p:cNvPr id="15421" name="Group 61"/>
            <p:cNvGrpSpPr>
              <a:grpSpLocks/>
            </p:cNvGrpSpPr>
            <p:nvPr/>
          </p:nvGrpSpPr>
          <p:grpSpPr bwMode="auto">
            <a:xfrm>
              <a:off x="5410205" y="2754313"/>
              <a:ext cx="2894015" cy="685800"/>
              <a:chOff x="2736" y="1488"/>
              <a:chExt cx="1823" cy="432"/>
            </a:xfrm>
          </p:grpSpPr>
          <p:grpSp>
            <p:nvGrpSpPr>
              <p:cNvPr id="15408" name="Group 48"/>
              <p:cNvGrpSpPr>
                <a:grpSpLocks/>
              </p:cNvGrpSpPr>
              <p:nvPr/>
            </p:nvGrpSpPr>
            <p:grpSpPr bwMode="auto">
              <a:xfrm>
                <a:off x="2736" y="1488"/>
                <a:ext cx="336" cy="432"/>
                <a:chOff x="4128" y="1200"/>
                <a:chExt cx="288" cy="432"/>
              </a:xfrm>
            </p:grpSpPr>
            <p:sp>
              <p:nvSpPr>
                <p:cNvPr id="15406" name="Line 46"/>
                <p:cNvSpPr>
                  <a:spLocks noChangeShapeType="1"/>
                </p:cNvSpPr>
                <p:nvPr/>
              </p:nvSpPr>
              <p:spPr bwMode="auto">
                <a:xfrm>
                  <a:off x="4128" y="1632"/>
                  <a:ext cx="288" cy="0"/>
                </a:xfrm>
                <a:prstGeom prst="line">
                  <a:avLst/>
                </a:prstGeom>
                <a:noFill/>
                <a:ln w="28575">
                  <a:solidFill>
                    <a:schemeClr val="tx1"/>
                  </a:solidFill>
                  <a:round/>
                  <a:headEnd/>
                  <a:tailEnd/>
                </a:ln>
                <a:effectLst/>
              </p:spPr>
              <p:txBody>
                <a:bodyPr wrap="none" anchor="ctr"/>
                <a:lstStyle/>
                <a:p>
                  <a:endParaRPr lang="nb-NO"/>
                </a:p>
              </p:txBody>
            </p:sp>
            <p:sp>
              <p:nvSpPr>
                <p:cNvPr id="15407" name="Line 47"/>
                <p:cNvSpPr>
                  <a:spLocks noChangeShapeType="1"/>
                </p:cNvSpPr>
                <p:nvPr/>
              </p:nvSpPr>
              <p:spPr bwMode="auto">
                <a:xfrm flipV="1">
                  <a:off x="4416" y="1200"/>
                  <a:ext cx="0" cy="432"/>
                </a:xfrm>
                <a:prstGeom prst="line">
                  <a:avLst/>
                </a:prstGeom>
                <a:noFill/>
                <a:ln w="28575">
                  <a:solidFill>
                    <a:schemeClr val="tx1"/>
                  </a:solidFill>
                  <a:round/>
                  <a:headEnd/>
                  <a:tailEnd/>
                </a:ln>
                <a:effectLst/>
              </p:spPr>
              <p:txBody>
                <a:bodyPr wrap="none" anchor="ctr"/>
                <a:lstStyle/>
                <a:p>
                  <a:endParaRPr lang="nb-NO"/>
                </a:p>
              </p:txBody>
            </p:sp>
          </p:grpSp>
          <p:sp>
            <p:nvSpPr>
              <p:cNvPr id="15420" name="Text Box 60"/>
              <p:cNvSpPr txBox="1">
                <a:spLocks noChangeArrowheads="1"/>
              </p:cNvSpPr>
              <p:nvPr/>
            </p:nvSpPr>
            <p:spPr bwMode="auto">
              <a:xfrm>
                <a:off x="3360" y="1582"/>
                <a:ext cx="1199" cy="233"/>
              </a:xfrm>
              <a:prstGeom prst="rect">
                <a:avLst/>
              </a:prstGeom>
              <a:noFill/>
              <a:ln w="9525">
                <a:noFill/>
                <a:miter lim="800000"/>
                <a:headEnd/>
                <a:tailEnd/>
              </a:ln>
              <a:effectLst/>
            </p:spPr>
            <p:txBody>
              <a:bodyPr wrap="none">
                <a:spAutoFit/>
              </a:bodyPr>
              <a:lstStyle/>
              <a:p>
                <a:r>
                  <a:rPr lang="nb-NO" sz="1800" dirty="0" smtClean="0"/>
                  <a:t>kameraovervåking</a:t>
                </a:r>
                <a:endParaRPr lang="nb-NO" sz="1800" dirty="0"/>
              </a:p>
            </p:txBody>
          </p:sp>
        </p:grpSp>
        <p:grpSp>
          <p:nvGrpSpPr>
            <p:cNvPr id="15423" name="Group 63"/>
            <p:cNvGrpSpPr>
              <a:grpSpLocks/>
            </p:cNvGrpSpPr>
            <p:nvPr/>
          </p:nvGrpSpPr>
          <p:grpSpPr bwMode="auto">
            <a:xfrm>
              <a:off x="5410200" y="3440113"/>
              <a:ext cx="1933575" cy="685800"/>
              <a:chOff x="2736" y="1920"/>
              <a:chExt cx="1218" cy="432"/>
            </a:xfrm>
          </p:grpSpPr>
          <p:grpSp>
            <p:nvGrpSpPr>
              <p:cNvPr id="15412" name="Group 52"/>
              <p:cNvGrpSpPr>
                <a:grpSpLocks/>
              </p:cNvGrpSpPr>
              <p:nvPr/>
            </p:nvGrpSpPr>
            <p:grpSpPr bwMode="auto">
              <a:xfrm>
                <a:off x="2736" y="1920"/>
                <a:ext cx="336" cy="432"/>
                <a:chOff x="2736" y="1920"/>
                <a:chExt cx="336" cy="432"/>
              </a:xfrm>
            </p:grpSpPr>
            <p:sp>
              <p:nvSpPr>
                <p:cNvPr id="15410" name="Line 50"/>
                <p:cNvSpPr>
                  <a:spLocks noChangeShapeType="1"/>
                </p:cNvSpPr>
                <p:nvPr/>
              </p:nvSpPr>
              <p:spPr bwMode="auto">
                <a:xfrm>
                  <a:off x="2736" y="2352"/>
                  <a:ext cx="336" cy="0"/>
                </a:xfrm>
                <a:prstGeom prst="line">
                  <a:avLst/>
                </a:prstGeom>
                <a:noFill/>
                <a:ln w="28575">
                  <a:solidFill>
                    <a:schemeClr val="tx1"/>
                  </a:solidFill>
                  <a:round/>
                  <a:headEnd/>
                  <a:tailEnd/>
                </a:ln>
                <a:effectLst/>
              </p:spPr>
              <p:txBody>
                <a:bodyPr wrap="none" anchor="ctr"/>
                <a:lstStyle/>
                <a:p>
                  <a:endParaRPr lang="nb-NO"/>
                </a:p>
              </p:txBody>
            </p:sp>
            <p:sp>
              <p:nvSpPr>
                <p:cNvPr id="15411" name="Line 51"/>
                <p:cNvSpPr>
                  <a:spLocks noChangeShapeType="1"/>
                </p:cNvSpPr>
                <p:nvPr/>
              </p:nvSpPr>
              <p:spPr bwMode="auto">
                <a:xfrm flipV="1">
                  <a:off x="3072" y="1920"/>
                  <a:ext cx="0" cy="432"/>
                </a:xfrm>
                <a:prstGeom prst="line">
                  <a:avLst/>
                </a:prstGeom>
                <a:noFill/>
                <a:ln w="28575">
                  <a:solidFill>
                    <a:schemeClr val="tx1"/>
                  </a:solidFill>
                  <a:round/>
                  <a:headEnd/>
                  <a:tailEnd/>
                </a:ln>
                <a:effectLst/>
              </p:spPr>
              <p:txBody>
                <a:bodyPr wrap="none" anchor="ctr"/>
                <a:lstStyle/>
                <a:p>
                  <a:endParaRPr lang="nb-NO"/>
                </a:p>
              </p:txBody>
            </p:sp>
          </p:grpSp>
          <p:sp>
            <p:nvSpPr>
              <p:cNvPr id="15422" name="Text Box 62"/>
              <p:cNvSpPr txBox="1">
                <a:spLocks noChangeArrowheads="1"/>
              </p:cNvSpPr>
              <p:nvPr/>
            </p:nvSpPr>
            <p:spPr bwMode="auto">
              <a:xfrm>
                <a:off x="3350" y="2040"/>
                <a:ext cx="604" cy="231"/>
              </a:xfrm>
              <a:prstGeom prst="rect">
                <a:avLst/>
              </a:prstGeom>
              <a:noFill/>
              <a:ln w="9525">
                <a:noFill/>
                <a:miter lim="800000"/>
                <a:headEnd/>
                <a:tailEnd/>
              </a:ln>
              <a:effectLst/>
            </p:spPr>
            <p:txBody>
              <a:bodyPr wrap="none">
                <a:spAutoFit/>
              </a:bodyPr>
              <a:lstStyle/>
              <a:p>
                <a:r>
                  <a:rPr lang="nb-NO" sz="1800">
                    <a:solidFill>
                      <a:srgbClr val="009900"/>
                    </a:solidFill>
                  </a:rPr>
                  <a:t>biometri</a:t>
                </a:r>
              </a:p>
            </p:txBody>
          </p:sp>
        </p:grpSp>
        <p:grpSp>
          <p:nvGrpSpPr>
            <p:cNvPr id="15425" name="Group 65"/>
            <p:cNvGrpSpPr>
              <a:grpSpLocks/>
            </p:cNvGrpSpPr>
            <p:nvPr/>
          </p:nvGrpSpPr>
          <p:grpSpPr bwMode="auto">
            <a:xfrm>
              <a:off x="5410202" y="4125913"/>
              <a:ext cx="3022601" cy="685800"/>
              <a:chOff x="2736" y="2352"/>
              <a:chExt cx="1904" cy="432"/>
            </a:xfrm>
          </p:grpSpPr>
          <p:grpSp>
            <p:nvGrpSpPr>
              <p:cNvPr id="15416" name="Group 56"/>
              <p:cNvGrpSpPr>
                <a:grpSpLocks/>
              </p:cNvGrpSpPr>
              <p:nvPr/>
            </p:nvGrpSpPr>
            <p:grpSpPr bwMode="auto">
              <a:xfrm>
                <a:off x="2736" y="2352"/>
                <a:ext cx="336" cy="432"/>
                <a:chOff x="3696" y="2448"/>
                <a:chExt cx="288" cy="432"/>
              </a:xfrm>
            </p:grpSpPr>
            <p:sp>
              <p:nvSpPr>
                <p:cNvPr id="15414" name="Line 54"/>
                <p:cNvSpPr>
                  <a:spLocks noChangeShapeType="1"/>
                </p:cNvSpPr>
                <p:nvPr/>
              </p:nvSpPr>
              <p:spPr bwMode="auto">
                <a:xfrm>
                  <a:off x="3696" y="2880"/>
                  <a:ext cx="288" cy="0"/>
                </a:xfrm>
                <a:prstGeom prst="line">
                  <a:avLst/>
                </a:prstGeom>
                <a:noFill/>
                <a:ln w="28575">
                  <a:solidFill>
                    <a:schemeClr val="tx1"/>
                  </a:solidFill>
                  <a:round/>
                  <a:headEnd/>
                  <a:tailEnd/>
                </a:ln>
                <a:effectLst/>
              </p:spPr>
              <p:txBody>
                <a:bodyPr wrap="none" anchor="ctr"/>
                <a:lstStyle/>
                <a:p>
                  <a:endParaRPr lang="nb-NO"/>
                </a:p>
              </p:txBody>
            </p:sp>
            <p:sp>
              <p:nvSpPr>
                <p:cNvPr id="15415" name="Line 55"/>
                <p:cNvSpPr>
                  <a:spLocks noChangeShapeType="1"/>
                </p:cNvSpPr>
                <p:nvPr/>
              </p:nvSpPr>
              <p:spPr bwMode="auto">
                <a:xfrm flipV="1">
                  <a:off x="3984" y="2448"/>
                  <a:ext cx="0" cy="432"/>
                </a:xfrm>
                <a:prstGeom prst="line">
                  <a:avLst/>
                </a:prstGeom>
                <a:noFill/>
                <a:ln w="28575">
                  <a:solidFill>
                    <a:schemeClr val="tx1"/>
                  </a:solidFill>
                  <a:round/>
                  <a:headEnd/>
                  <a:tailEnd/>
                </a:ln>
                <a:effectLst/>
              </p:spPr>
              <p:txBody>
                <a:bodyPr wrap="none" anchor="ctr"/>
                <a:lstStyle/>
                <a:p>
                  <a:endParaRPr lang="nb-NO"/>
                </a:p>
              </p:txBody>
            </p:sp>
          </p:grpSp>
          <p:sp>
            <p:nvSpPr>
              <p:cNvPr id="15424" name="Text Box 64"/>
              <p:cNvSpPr txBox="1">
                <a:spLocks noChangeArrowheads="1"/>
              </p:cNvSpPr>
              <p:nvPr/>
            </p:nvSpPr>
            <p:spPr bwMode="auto">
              <a:xfrm>
                <a:off x="3360" y="2494"/>
                <a:ext cx="1280" cy="233"/>
              </a:xfrm>
              <a:prstGeom prst="rect">
                <a:avLst/>
              </a:prstGeom>
              <a:noFill/>
              <a:ln w="9525">
                <a:noFill/>
                <a:miter lim="800000"/>
                <a:headEnd/>
                <a:tailEnd/>
              </a:ln>
              <a:effectLst/>
            </p:spPr>
            <p:txBody>
              <a:bodyPr wrap="none">
                <a:spAutoFit/>
              </a:bodyPr>
              <a:lstStyle/>
              <a:p>
                <a:r>
                  <a:rPr lang="nb-NO" sz="1800" dirty="0" smtClean="0">
                    <a:solidFill>
                      <a:srgbClr val="CC0099"/>
                    </a:solidFill>
                  </a:rPr>
                  <a:t>personlighetstesting</a:t>
                </a:r>
                <a:endParaRPr lang="nb-NO" sz="1800" dirty="0">
                  <a:solidFill>
                    <a:srgbClr val="CC0099"/>
                  </a:solidFill>
                </a:endParaRPr>
              </a:p>
            </p:txBody>
          </p:sp>
        </p:grpSp>
      </p:grpSp>
      <p:sp>
        <p:nvSpPr>
          <p:cNvPr id="15427" name="Text Box 67"/>
          <p:cNvSpPr txBox="1">
            <a:spLocks noChangeArrowheads="1"/>
          </p:cNvSpPr>
          <p:nvPr/>
        </p:nvSpPr>
        <p:spPr bwMode="auto">
          <a:xfrm>
            <a:off x="533400" y="2601913"/>
            <a:ext cx="1172116" cy="369332"/>
          </a:xfrm>
          <a:prstGeom prst="rect">
            <a:avLst/>
          </a:prstGeom>
          <a:noFill/>
          <a:ln w="28575">
            <a:solidFill>
              <a:schemeClr val="accent2"/>
            </a:solidFill>
            <a:miter lim="800000"/>
            <a:headEnd/>
            <a:tailEnd/>
          </a:ln>
          <a:effectLst/>
        </p:spPr>
        <p:txBody>
          <a:bodyPr wrap="none">
            <a:spAutoFit/>
          </a:bodyPr>
          <a:lstStyle/>
          <a:p>
            <a:r>
              <a:rPr lang="nb-NO" sz="1800" dirty="0" smtClean="0"/>
              <a:t>Brevbrudd</a:t>
            </a:r>
            <a:endParaRPr lang="nb-NO" sz="1800" dirty="0"/>
          </a:p>
        </p:txBody>
      </p:sp>
      <p:sp>
        <p:nvSpPr>
          <p:cNvPr id="15428" name="Text Box 68"/>
          <p:cNvSpPr txBox="1">
            <a:spLocks noChangeArrowheads="1"/>
          </p:cNvSpPr>
          <p:nvPr/>
        </p:nvSpPr>
        <p:spPr bwMode="auto">
          <a:xfrm>
            <a:off x="533400" y="1916113"/>
            <a:ext cx="1933575" cy="395287"/>
          </a:xfrm>
          <a:prstGeom prst="rect">
            <a:avLst/>
          </a:prstGeom>
          <a:noFill/>
          <a:ln w="28575">
            <a:solidFill>
              <a:srgbClr val="FFFF00"/>
            </a:solidFill>
            <a:miter lim="800000"/>
            <a:headEnd/>
            <a:tailEnd/>
          </a:ln>
          <a:effectLst/>
        </p:spPr>
        <p:txBody>
          <a:bodyPr wrap="none">
            <a:spAutoFit/>
          </a:bodyPr>
          <a:lstStyle/>
          <a:p>
            <a:r>
              <a:rPr lang="nb-NO" sz="1800"/>
              <a:t>Bryte taushetsplikt</a:t>
            </a:r>
          </a:p>
        </p:txBody>
      </p:sp>
      <p:sp>
        <p:nvSpPr>
          <p:cNvPr id="15429" name="Text Box 69"/>
          <p:cNvSpPr txBox="1">
            <a:spLocks noChangeArrowheads="1"/>
          </p:cNvSpPr>
          <p:nvPr/>
        </p:nvSpPr>
        <p:spPr bwMode="auto">
          <a:xfrm>
            <a:off x="533400" y="3273425"/>
            <a:ext cx="1622425" cy="395288"/>
          </a:xfrm>
          <a:prstGeom prst="rect">
            <a:avLst/>
          </a:prstGeom>
          <a:noFill/>
          <a:ln w="28575">
            <a:solidFill>
              <a:schemeClr val="bg2"/>
            </a:solidFill>
            <a:miter lim="800000"/>
            <a:headEnd/>
            <a:tailEnd/>
          </a:ln>
          <a:effectLst/>
        </p:spPr>
        <p:txBody>
          <a:bodyPr wrap="none">
            <a:spAutoFit/>
          </a:bodyPr>
          <a:lstStyle/>
          <a:p>
            <a:r>
              <a:rPr lang="nb-NO" sz="1800"/>
              <a:t>“Vindustitting”</a:t>
            </a:r>
          </a:p>
        </p:txBody>
      </p:sp>
      <p:sp>
        <p:nvSpPr>
          <p:cNvPr id="15430" name="Text Box 70"/>
          <p:cNvSpPr txBox="1">
            <a:spLocks noChangeArrowheads="1"/>
          </p:cNvSpPr>
          <p:nvPr/>
        </p:nvSpPr>
        <p:spPr bwMode="auto">
          <a:xfrm>
            <a:off x="533400" y="3821113"/>
            <a:ext cx="1971675" cy="669925"/>
          </a:xfrm>
          <a:prstGeom prst="rect">
            <a:avLst/>
          </a:prstGeom>
          <a:noFill/>
          <a:ln w="28575">
            <a:solidFill>
              <a:srgbClr val="009900"/>
            </a:solidFill>
            <a:miter lim="800000"/>
            <a:headEnd/>
            <a:tailEnd/>
          </a:ln>
          <a:effectLst/>
        </p:spPr>
        <p:txBody>
          <a:bodyPr wrap="none">
            <a:spAutoFit/>
          </a:bodyPr>
          <a:lstStyle/>
          <a:p>
            <a:r>
              <a:rPr lang="nb-NO" sz="1800"/>
              <a:t>Inspisere</a:t>
            </a:r>
          </a:p>
          <a:p>
            <a:r>
              <a:rPr lang="nb-NO" sz="1800"/>
              <a:t>“kroppens hulrom”</a:t>
            </a:r>
          </a:p>
        </p:txBody>
      </p:sp>
      <p:sp>
        <p:nvSpPr>
          <p:cNvPr id="15431" name="Text Box 71"/>
          <p:cNvSpPr txBox="1">
            <a:spLocks noChangeArrowheads="1"/>
          </p:cNvSpPr>
          <p:nvPr/>
        </p:nvSpPr>
        <p:spPr bwMode="auto">
          <a:xfrm>
            <a:off x="533400" y="4659313"/>
            <a:ext cx="1050925" cy="395287"/>
          </a:xfrm>
          <a:prstGeom prst="rect">
            <a:avLst/>
          </a:prstGeom>
          <a:noFill/>
          <a:ln w="28575">
            <a:solidFill>
              <a:srgbClr val="CC0099"/>
            </a:solidFill>
            <a:miter lim="800000"/>
            <a:headEnd/>
            <a:tailEnd/>
          </a:ln>
          <a:effectLst/>
        </p:spPr>
        <p:txBody>
          <a:bodyPr wrap="none">
            <a:spAutoFit/>
          </a:bodyPr>
          <a:lstStyle/>
          <a:p>
            <a:r>
              <a:rPr lang="nb-NO" sz="1800"/>
              <a:t>Mobbing</a:t>
            </a:r>
          </a:p>
        </p:txBody>
      </p:sp>
      <p:sp>
        <p:nvSpPr>
          <p:cNvPr id="15432" name="Text Box 72"/>
          <p:cNvSpPr txBox="1">
            <a:spLocks noChangeArrowheads="1"/>
          </p:cNvSpPr>
          <p:nvPr/>
        </p:nvSpPr>
        <p:spPr bwMode="auto">
          <a:xfrm>
            <a:off x="6172200" y="1066800"/>
            <a:ext cx="2533650" cy="915988"/>
          </a:xfrm>
          <a:prstGeom prst="rect">
            <a:avLst/>
          </a:prstGeom>
          <a:noFill/>
          <a:ln w="9525">
            <a:noFill/>
            <a:miter lim="800000"/>
            <a:headEnd/>
            <a:tailEnd/>
          </a:ln>
          <a:effectLst/>
        </p:spPr>
        <p:txBody>
          <a:bodyPr wrap="none">
            <a:spAutoFit/>
          </a:bodyPr>
          <a:lstStyle/>
          <a:p>
            <a:r>
              <a:rPr lang="nb-NO" sz="1800" i="1" dirty="0"/>
              <a:t>Krenkelse ved </a:t>
            </a:r>
            <a:r>
              <a:rPr lang="nb-NO" sz="1800" i="1" dirty="0" smtClean="0"/>
              <a:t>bruk </a:t>
            </a:r>
            <a:r>
              <a:rPr lang="nb-NO" sz="1800" i="1" dirty="0"/>
              <a:t>av</a:t>
            </a:r>
          </a:p>
          <a:p>
            <a:r>
              <a:rPr lang="nb-NO" sz="1800" i="1" dirty="0"/>
              <a:t>informasjons- og </a:t>
            </a:r>
            <a:r>
              <a:rPr lang="nb-NO" sz="1800" i="1" dirty="0" err="1"/>
              <a:t>kommu-</a:t>
            </a:r>
            <a:r>
              <a:rPr lang="nb-NO" sz="1800" i="1" dirty="0"/>
              <a:t/>
            </a:r>
            <a:br>
              <a:rPr lang="nb-NO" sz="1800" i="1" dirty="0"/>
            </a:br>
            <a:r>
              <a:rPr lang="nb-NO" sz="1800" i="1" dirty="0" err="1"/>
              <a:t>nikasjonsteknologi</a:t>
            </a:r>
            <a:r>
              <a:rPr lang="nb-NO" sz="1800" i="1" dirty="0"/>
              <a:t> (IKT)</a:t>
            </a:r>
          </a:p>
        </p:txBody>
      </p:sp>
      <p:sp>
        <p:nvSpPr>
          <p:cNvPr id="15433" name="Text Box 73"/>
          <p:cNvSpPr txBox="1">
            <a:spLocks noChangeArrowheads="1"/>
          </p:cNvSpPr>
          <p:nvPr/>
        </p:nvSpPr>
        <p:spPr bwMode="auto">
          <a:xfrm>
            <a:off x="457200" y="990600"/>
            <a:ext cx="2051050" cy="641350"/>
          </a:xfrm>
          <a:prstGeom prst="rect">
            <a:avLst/>
          </a:prstGeom>
          <a:noFill/>
          <a:ln w="9525">
            <a:noFill/>
            <a:miter lim="800000"/>
            <a:headEnd/>
            <a:tailEnd/>
          </a:ln>
          <a:effectLst/>
        </p:spPr>
        <p:txBody>
          <a:bodyPr wrap="none">
            <a:spAutoFit/>
          </a:bodyPr>
          <a:lstStyle/>
          <a:p>
            <a:r>
              <a:rPr lang="nb-NO" sz="1800" i="1"/>
              <a:t>Teknologiuavhengig</a:t>
            </a:r>
          </a:p>
          <a:p>
            <a:r>
              <a:rPr lang="nb-NO" sz="1800" i="1"/>
              <a:t>krenkelse</a:t>
            </a:r>
          </a:p>
        </p:txBody>
      </p:sp>
      <p:sp>
        <p:nvSpPr>
          <p:cNvPr id="15434" name="Text Box 74"/>
          <p:cNvSpPr txBox="1">
            <a:spLocks noChangeArrowheads="1"/>
          </p:cNvSpPr>
          <p:nvPr/>
        </p:nvSpPr>
        <p:spPr bwMode="auto">
          <a:xfrm>
            <a:off x="2500298" y="5286388"/>
            <a:ext cx="3733800" cy="1311275"/>
          </a:xfrm>
          <a:prstGeom prst="rect">
            <a:avLst/>
          </a:prstGeom>
          <a:solidFill>
            <a:schemeClr val="hlink"/>
          </a:solidFill>
          <a:ln w="9525">
            <a:noFill/>
            <a:miter lim="800000"/>
            <a:headEnd/>
            <a:tailEnd/>
          </a:ln>
          <a:effectLst/>
        </p:spPr>
        <p:txBody>
          <a:bodyPr wrap="none">
            <a:spAutoFit/>
          </a:bodyPr>
          <a:lstStyle/>
          <a:p>
            <a:r>
              <a:rPr lang="nb-NO" sz="2000" dirty="0"/>
              <a:t>DRI1010 vektlegger personvern</a:t>
            </a:r>
            <a:br>
              <a:rPr lang="nb-NO" sz="2000" dirty="0"/>
            </a:br>
            <a:r>
              <a:rPr lang="nb-NO" sz="2000" dirty="0"/>
              <a:t>i betydningen “personopplysnings-</a:t>
            </a:r>
            <a:br>
              <a:rPr lang="nb-NO" sz="2000" dirty="0"/>
            </a:br>
            <a:r>
              <a:rPr lang="nb-NO" sz="2000" dirty="0"/>
              <a:t>vern”, dvs. personvern som gjelder</a:t>
            </a:r>
            <a:br>
              <a:rPr lang="nb-NO" sz="2000" dirty="0"/>
            </a:br>
            <a:r>
              <a:rPr lang="nb-NO" sz="2000" dirty="0"/>
              <a:t>behandling av personopplysninger</a:t>
            </a:r>
          </a:p>
        </p:txBody>
      </p:sp>
      <p:sp>
        <p:nvSpPr>
          <p:cNvPr id="15435" name="Line 75"/>
          <p:cNvSpPr>
            <a:spLocks noChangeShapeType="1"/>
          </p:cNvSpPr>
          <p:nvPr/>
        </p:nvSpPr>
        <p:spPr bwMode="auto">
          <a:xfrm>
            <a:off x="2590800" y="6553200"/>
            <a:ext cx="3505200" cy="0"/>
          </a:xfrm>
          <a:prstGeom prst="line">
            <a:avLst/>
          </a:prstGeom>
          <a:noFill/>
          <a:ln w="19050">
            <a:solidFill>
              <a:srgbClr val="CC0099"/>
            </a:solidFill>
            <a:round/>
            <a:headEnd/>
            <a:tailEnd/>
          </a:ln>
          <a:effec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432"/>
                                        </p:tgtEl>
                                        <p:attrNameLst>
                                          <p:attrName>style.visibility</p:attrName>
                                        </p:attrNameLst>
                                      </p:cBhvr>
                                      <p:to>
                                        <p:strVal val="visible"/>
                                      </p:to>
                                    </p:set>
                                    <p:animEffect transition="in" filter="box(out)">
                                      <p:cBhvr>
                                        <p:cTn id="7" dur="500"/>
                                        <p:tgtEl>
                                          <p:spTgt spid="154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417">
                                            <p:txEl>
                                              <p:pRg st="0" end="0"/>
                                            </p:txEl>
                                          </p:spTgt>
                                        </p:tgtEl>
                                        <p:attrNameLst>
                                          <p:attrName>style.visibility</p:attrName>
                                        </p:attrNameLst>
                                      </p:cBhvr>
                                      <p:to>
                                        <p:strVal val="visible"/>
                                      </p:to>
                                    </p:set>
                                    <p:animEffect transition="in" filter="box(out)">
                                      <p:cBhvr>
                                        <p:cTn id="12" dur="500"/>
                                        <p:tgtEl>
                                          <p:spTgt spid="154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434"/>
                                        </p:tgtEl>
                                        <p:attrNameLst>
                                          <p:attrName>style.visibility</p:attrName>
                                        </p:attrNameLst>
                                      </p:cBhvr>
                                      <p:to>
                                        <p:strVal val="visible"/>
                                      </p:to>
                                    </p:set>
                                    <p:animEffect transition="in" filter="box(out)">
                                      <p:cBhvr>
                                        <p:cTn id="23" dur="500"/>
                                        <p:tgtEl>
                                          <p:spTgt spid="1543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435"/>
                                        </p:tgtEl>
                                        <p:attrNameLst>
                                          <p:attrName>style.visibility</p:attrName>
                                        </p:attrNameLst>
                                      </p:cBhvr>
                                      <p:to>
                                        <p:strVal val="visible"/>
                                      </p:to>
                                    </p:set>
                                    <p:animEffect transition="in" filter="box(out)">
                                      <p:cBhvr>
                                        <p:cTn id="28" dur="500"/>
                                        <p:tgtEl>
                                          <p:spTgt spid="15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7" grpId="0" build="p" autoUpdateAnimBg="0"/>
      <p:bldP spid="15432" grpId="0" autoUpdateAnimBg="0"/>
      <p:bldP spid="15434" grpId="0" animBg="1" autoUpdateAnimBg="0"/>
      <p:bldP spid="154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7772400" cy="1143000"/>
          </a:xfrm>
        </p:spPr>
        <p:txBody>
          <a:bodyPr/>
          <a:lstStyle/>
          <a:p>
            <a:r>
              <a:rPr lang="nb-NO" sz="3200" dirty="0" smtClean="0">
                <a:solidFill>
                  <a:srgbClr val="0070C0"/>
                </a:solidFill>
                <a:effectLst>
                  <a:outerShdw blurRad="38100" dist="38100" dir="2700000" algn="tl">
                    <a:srgbClr val="000000">
                      <a:alpha val="43137"/>
                    </a:srgbClr>
                  </a:outerShdw>
                </a:effectLst>
              </a:rPr>
              <a:t>Internasjonalt personvern</a:t>
            </a:r>
            <a:endParaRPr lang="nb-NO" sz="32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57158" y="1071546"/>
            <a:ext cx="4172272" cy="2447932"/>
          </a:xfrm>
          <a:solidFill>
            <a:schemeClr val="accent5">
              <a:lumMod val="60000"/>
              <a:lumOff val="40000"/>
            </a:schemeClr>
          </a:solidFill>
        </p:spPr>
        <p:txBody>
          <a:bodyPr/>
          <a:lstStyle/>
          <a:p>
            <a:pPr algn="ctr">
              <a:buNone/>
            </a:pPr>
            <a:r>
              <a:rPr lang="nb-NO" sz="2400" b="1" dirty="0" smtClean="0"/>
              <a:t>Menneskerettigheter</a:t>
            </a:r>
          </a:p>
          <a:p>
            <a:r>
              <a:rPr lang="nb-NO" sz="1800" dirty="0" smtClean="0"/>
              <a:t>Verdenserklæringen om menneskerettighetene  (1948), art. 12</a:t>
            </a:r>
          </a:p>
          <a:p>
            <a:r>
              <a:rPr lang="nb-NO" sz="1800" dirty="0" smtClean="0"/>
              <a:t>FN-konvensjonen om sivile og politiske rettigheter , SP (1966), art. 17</a:t>
            </a:r>
          </a:p>
          <a:p>
            <a:r>
              <a:rPr lang="nb-NO" sz="1800" dirty="0" smtClean="0"/>
              <a:t>Den europeiske </a:t>
            </a:r>
            <a:r>
              <a:rPr lang="nb-NO" sz="1800" dirty="0" err="1" smtClean="0"/>
              <a:t>menneskerettighets-konvensjonen</a:t>
            </a:r>
            <a:r>
              <a:rPr lang="nb-NO" sz="1800" dirty="0" smtClean="0"/>
              <a:t>, EMK (1950), art. 8</a:t>
            </a:r>
            <a:endParaRPr lang="nb-NO" sz="1800" dirty="0"/>
          </a:p>
        </p:txBody>
      </p:sp>
      <p:sp>
        <p:nvSpPr>
          <p:cNvPr id="4" name="Content Placeholder 3"/>
          <p:cNvSpPr>
            <a:spLocks noGrp="1"/>
          </p:cNvSpPr>
          <p:nvPr>
            <p:ph sz="half" idx="2"/>
          </p:nvPr>
        </p:nvSpPr>
        <p:spPr>
          <a:xfrm>
            <a:off x="4643438" y="1071546"/>
            <a:ext cx="4249042" cy="5453798"/>
          </a:xfrm>
          <a:solidFill>
            <a:srgbClr val="FFFFCC"/>
          </a:solidFill>
        </p:spPr>
        <p:txBody>
          <a:bodyPr/>
          <a:lstStyle/>
          <a:p>
            <a:pPr algn="ctr">
              <a:buNone/>
            </a:pPr>
            <a:r>
              <a:rPr lang="nb-NO" sz="2400" b="1" dirty="0" smtClean="0"/>
              <a:t>Spesifikt om personvern</a:t>
            </a:r>
          </a:p>
          <a:p>
            <a:r>
              <a:rPr lang="nb-NO" sz="2000" dirty="0"/>
              <a:t>OECDs retningslinjer for beskyttelse av personopplysninger over landegrenser </a:t>
            </a:r>
            <a:r>
              <a:rPr lang="nb-NO" sz="2000" dirty="0" smtClean="0"/>
              <a:t>(1980/2013</a:t>
            </a:r>
            <a:r>
              <a:rPr lang="nb-NO" sz="2000" dirty="0"/>
              <a:t>)</a:t>
            </a:r>
          </a:p>
          <a:p>
            <a:r>
              <a:rPr lang="nb-NO" sz="2000" dirty="0" smtClean="0"/>
              <a:t>Europarådets konvensjon om personvern i forbindelse med elektronisk databehandling av personopplysninger (1981)</a:t>
            </a:r>
          </a:p>
          <a:p>
            <a:r>
              <a:rPr lang="nb-NO" sz="2000" dirty="0" smtClean="0"/>
              <a:t>EUs direktiv om beskyttelse av fysiske personer i forbindelse med behandling av personopplysninger og om fri utveksling av slike opplysninger (1995)</a:t>
            </a:r>
          </a:p>
          <a:p>
            <a:r>
              <a:rPr lang="nb-NO" sz="2000" dirty="0" smtClean="0"/>
              <a:t>I EU er det enighet om en ny generell personvernforordning og et personverndirektiv for rettsvesenet</a:t>
            </a:r>
            <a:endParaRPr lang="nb-NO"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1440160"/>
          </a:xfrm>
        </p:spPr>
        <p:txBody>
          <a:bodyPr/>
          <a:lstStyle/>
          <a:p>
            <a:pPr algn="l"/>
            <a:r>
              <a:rPr lang="nb-NO" sz="3200" dirty="0" smtClean="0">
                <a:solidFill>
                  <a:srgbClr val="0070C0"/>
                </a:solidFill>
              </a:rPr>
              <a:t>Den europeiske menneskerettighets-konvensjonen (EMK), artikkel 8</a:t>
            </a:r>
            <a:endParaRPr lang="nb-NO" sz="3200" dirty="0">
              <a:solidFill>
                <a:srgbClr val="0070C0"/>
              </a:solidFill>
            </a:endParaRPr>
          </a:p>
        </p:txBody>
      </p:sp>
      <p:sp>
        <p:nvSpPr>
          <p:cNvPr id="3" name="Content Placeholder 2"/>
          <p:cNvSpPr>
            <a:spLocks noGrp="1"/>
          </p:cNvSpPr>
          <p:nvPr>
            <p:ph idx="1"/>
          </p:nvPr>
        </p:nvSpPr>
        <p:spPr/>
        <p:txBody>
          <a:bodyPr/>
          <a:lstStyle/>
          <a:p>
            <a:r>
              <a:rPr lang="nb-NO" sz="2400" dirty="0" smtClean="0"/>
              <a:t>1. Enhver har rett til respekt for sitt privat- og familieliv, sitt hjem og sin korrespondanse. </a:t>
            </a:r>
            <a:br>
              <a:rPr lang="nb-NO" sz="2400" dirty="0" smtClean="0"/>
            </a:br>
            <a:r>
              <a:rPr lang="nb-NO" sz="2400" dirty="0" smtClean="0"/>
              <a:t>2. </a:t>
            </a:r>
            <a:r>
              <a:rPr lang="nb-NO" sz="2400" dirty="0"/>
              <a:t>Det skal ikke skje noe inngrep av offentlig myndighet i utøvelsen av denne rettighet unntatt når dette er i samsvar med loven og er nødvendig i et demokratisk samfunn av hensyn til den nasjonale sikkerhet, offentlige trygghet eller landets økonomiske velferd, for å forebygge uorden eller kriminalitet, for å beskytte helse eller moral, eller for å beskytte andres rettigheter og friheter.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332656"/>
            <a:ext cx="7772400" cy="1512168"/>
          </a:xfrm>
        </p:spPr>
        <p:txBody>
          <a:bodyPr/>
          <a:lstStyle/>
          <a:p>
            <a:r>
              <a:rPr lang="nb-NO" sz="3200" dirty="0" smtClean="0">
                <a:solidFill>
                  <a:srgbClr val="0070C0"/>
                </a:solidFill>
              </a:rPr>
              <a:t>FNs internasjonale </a:t>
            </a:r>
            <a:r>
              <a:rPr lang="nb-NO" sz="3200" dirty="0">
                <a:solidFill>
                  <a:srgbClr val="0070C0"/>
                </a:solidFill>
              </a:rPr>
              <a:t>konvensjon om sivile og politiske </a:t>
            </a:r>
            <a:r>
              <a:rPr lang="nb-NO" sz="3200" dirty="0" smtClean="0">
                <a:solidFill>
                  <a:srgbClr val="0070C0"/>
                </a:solidFill>
              </a:rPr>
              <a:t>rettigheter (SP), artikkel 17</a:t>
            </a:r>
            <a:r>
              <a:rPr lang="nb-NO" sz="3200" dirty="0">
                <a:solidFill>
                  <a:srgbClr val="0070C0"/>
                </a:solidFill>
              </a:rPr>
              <a:t/>
            </a:r>
            <a:br>
              <a:rPr lang="nb-NO" sz="3200" dirty="0">
                <a:solidFill>
                  <a:srgbClr val="0070C0"/>
                </a:solidFill>
              </a:rPr>
            </a:br>
            <a:endParaRPr lang="nb-NO" sz="3200" dirty="0">
              <a:solidFill>
                <a:srgbClr val="0070C0"/>
              </a:solidFill>
            </a:endParaRPr>
          </a:p>
        </p:txBody>
      </p:sp>
      <p:sp>
        <p:nvSpPr>
          <p:cNvPr id="3" name="Plassholder for innhold 2"/>
          <p:cNvSpPr>
            <a:spLocks noGrp="1"/>
          </p:cNvSpPr>
          <p:nvPr>
            <p:ph idx="1"/>
          </p:nvPr>
        </p:nvSpPr>
        <p:spPr/>
        <p:txBody>
          <a:bodyPr/>
          <a:lstStyle/>
          <a:p>
            <a:r>
              <a:rPr lang="nb-NO" sz="2400" dirty="0" smtClean="0"/>
              <a:t>1</a:t>
            </a:r>
            <a:r>
              <a:rPr lang="nb-NO" sz="2400" dirty="0"/>
              <a:t>. Ingen må utsettes for vilkårlige eller ulovlige inngrep i privat- eller familieliv, hjem eller korrespondanse, eller ulovlige inngrep på ære eller omdømme. </a:t>
            </a:r>
          </a:p>
          <a:p>
            <a:endParaRPr lang="nb-NO" sz="2400" dirty="0"/>
          </a:p>
          <a:p>
            <a:r>
              <a:rPr lang="nb-NO" sz="2400" dirty="0"/>
              <a:t>2. Enhver har rett til lovens beskyttelse mot slike inngrep eller angrep. </a:t>
            </a:r>
            <a:endParaRPr lang="nb-NO" dirty="0"/>
          </a:p>
        </p:txBody>
      </p:sp>
    </p:spTree>
    <p:extLst>
      <p:ext uri="{BB962C8B-B14F-4D97-AF65-F5344CB8AC3E}">
        <p14:creationId xmlns:p14="http://schemas.microsoft.com/office/powerpoint/2010/main" val="880519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solidFill>
                  <a:srgbClr val="0070C0"/>
                </a:solidFill>
              </a:rPr>
              <a:t>Grunnlovens vern om privatliv mv</a:t>
            </a:r>
            <a:endParaRPr lang="nb-NO" sz="3200" dirty="0">
              <a:solidFill>
                <a:srgbClr val="0070C0"/>
              </a:solidFill>
            </a:endParaRPr>
          </a:p>
        </p:txBody>
      </p:sp>
      <p:sp>
        <p:nvSpPr>
          <p:cNvPr id="4" name="TekstSylinder 3"/>
          <p:cNvSpPr txBox="1"/>
          <p:nvPr/>
        </p:nvSpPr>
        <p:spPr>
          <a:xfrm>
            <a:off x="323529" y="2204864"/>
            <a:ext cx="8134671" cy="4031873"/>
          </a:xfrm>
          <a:prstGeom prst="rect">
            <a:avLst/>
          </a:prstGeom>
          <a:noFill/>
        </p:spPr>
        <p:txBody>
          <a:bodyPr wrap="square" rtlCol="0">
            <a:spAutoFit/>
          </a:bodyPr>
          <a:lstStyle/>
          <a:p>
            <a:pPr algn="ctr"/>
            <a:r>
              <a:rPr lang="nb-NO" sz="1800" b="1" dirty="0"/>
              <a:t>§ 102.</a:t>
            </a:r>
          </a:p>
          <a:p>
            <a:endParaRPr lang="nb-NO" sz="1800" dirty="0"/>
          </a:p>
          <a:p>
            <a:r>
              <a:rPr lang="nb-NO" sz="1800" dirty="0"/>
              <a:t>Enhver har rett til respekt for sitt privatliv og familieliv, sitt hjem og </a:t>
            </a:r>
            <a:r>
              <a:rPr lang="nb-NO" sz="1800" dirty="0" smtClean="0"/>
              <a:t>sin</a:t>
            </a:r>
          </a:p>
          <a:p>
            <a:r>
              <a:rPr lang="nb-NO" sz="1800" dirty="0" smtClean="0"/>
              <a:t>kommunikasjon. </a:t>
            </a:r>
            <a:r>
              <a:rPr lang="nb-NO" sz="1400" dirty="0" smtClean="0"/>
              <a:t>(1)</a:t>
            </a:r>
            <a:r>
              <a:rPr lang="nb-NO" sz="1800" dirty="0" smtClean="0"/>
              <a:t> </a:t>
            </a:r>
            <a:r>
              <a:rPr lang="nb-NO" sz="1800" dirty="0"/>
              <a:t>Husransakelse må ikke finne sted, unntatt i kriminelle tilfeller</a:t>
            </a:r>
            <a:r>
              <a:rPr lang="nb-NO" sz="1800" dirty="0" smtClean="0"/>
              <a:t>. </a:t>
            </a:r>
            <a:r>
              <a:rPr lang="nb-NO" sz="1400" dirty="0" smtClean="0"/>
              <a:t>(2)</a:t>
            </a:r>
            <a:endParaRPr lang="nb-NO" sz="1400" dirty="0"/>
          </a:p>
          <a:p>
            <a:endParaRPr lang="nb-NO" sz="2000" dirty="0"/>
          </a:p>
          <a:p>
            <a:r>
              <a:rPr lang="nb-NO" sz="2000" dirty="0"/>
              <a:t>Statens myndigheter skal sikre et vern om den personlige integritet</a:t>
            </a:r>
            <a:r>
              <a:rPr lang="nb-NO" sz="2000" dirty="0" smtClean="0"/>
              <a:t>. </a:t>
            </a:r>
            <a:r>
              <a:rPr lang="nb-NO" sz="1400" dirty="0" smtClean="0"/>
              <a:t>(3)</a:t>
            </a:r>
            <a:endParaRPr lang="nb-NO" sz="1400" dirty="0"/>
          </a:p>
          <a:p>
            <a:endParaRPr lang="nb-NO" sz="1600" dirty="0" smtClean="0"/>
          </a:p>
          <a:p>
            <a:r>
              <a:rPr lang="nb-NO" sz="1400" dirty="0" smtClean="0"/>
              <a:t>0  Endret </a:t>
            </a:r>
            <a:r>
              <a:rPr lang="nb-NO" sz="1400" dirty="0"/>
              <a:t>ved grunnlovsvedtak 6 mai 2014 kunngjort ved res. 9 mai 2014 nr. 613, opphevet ved grunnlovsvedtak 13 mai 2014 kunngjort ved res. 14 mai 2014 nr. 628, tilføyd igjen ved grunnlovsvedtak 13 mai 2014 kunngjort ved res. 14 mai 2014 nr. 628, vedtak 27 mai 2014 kunngjort ved res. 20 juni 2014 nr. 778.</a:t>
            </a:r>
          </a:p>
          <a:p>
            <a:r>
              <a:rPr lang="nb-NO" sz="1400" dirty="0" smtClean="0"/>
              <a:t>1  Sml</a:t>
            </a:r>
            <a:r>
              <a:rPr lang="nb-NO" sz="1400" dirty="0"/>
              <a:t>. § 100 (4) andre punktum. Se EMK art. 8, SP art. 17.</a:t>
            </a:r>
          </a:p>
          <a:p>
            <a:r>
              <a:rPr lang="nb-NO" sz="1400" dirty="0" smtClean="0"/>
              <a:t>2  Se </a:t>
            </a:r>
            <a:r>
              <a:rPr lang="nb-NO" sz="1400" dirty="0" err="1"/>
              <a:t>strpl</a:t>
            </a:r>
            <a:r>
              <a:rPr lang="nb-NO" sz="1400" dirty="0"/>
              <a:t>. </a:t>
            </a:r>
            <a:r>
              <a:rPr lang="nb-NO" sz="1400" dirty="0" err="1"/>
              <a:t>kap</a:t>
            </a:r>
            <a:r>
              <a:rPr lang="nb-NO" sz="1400" dirty="0"/>
              <a:t>. 15.</a:t>
            </a:r>
          </a:p>
          <a:p>
            <a:pPr marL="342900" indent="-342900">
              <a:buAutoNum type="arabicPlain" startAt="3"/>
            </a:pPr>
            <a:r>
              <a:rPr lang="nb-NO" sz="1400" dirty="0" smtClean="0"/>
              <a:t>Jf</a:t>
            </a:r>
            <a:r>
              <a:rPr lang="nb-NO" sz="1400" dirty="0"/>
              <a:t>. lov 14 </a:t>
            </a:r>
            <a:r>
              <a:rPr lang="nb-NO" sz="1400" dirty="0" err="1"/>
              <a:t>apr</a:t>
            </a:r>
            <a:r>
              <a:rPr lang="nb-NO" sz="1400" dirty="0"/>
              <a:t> 2000 nr. 31</a:t>
            </a:r>
            <a:r>
              <a:rPr lang="nb-NO" sz="1400" dirty="0" smtClean="0"/>
              <a:t>.</a:t>
            </a:r>
          </a:p>
          <a:p>
            <a:pPr marL="342900" indent="-342900">
              <a:buAutoNum type="arabicPlain" startAt="3"/>
            </a:pPr>
            <a:endParaRPr lang="nb-NO" sz="1400" dirty="0"/>
          </a:p>
          <a:p>
            <a:r>
              <a:rPr lang="nb-NO" sz="1400" i="1" dirty="0" smtClean="0"/>
              <a:t>OBS! Notene er Lovdatas tilføyelser og er ikke del av grunnlovsteksten.</a:t>
            </a:r>
            <a:endParaRPr lang="nb-NO" sz="1400" i="1" dirty="0"/>
          </a:p>
          <a:p>
            <a:endParaRPr lang="nb-NO" sz="1600" dirty="0"/>
          </a:p>
        </p:txBody>
      </p:sp>
    </p:spTree>
    <p:extLst>
      <p:ext uri="{BB962C8B-B14F-4D97-AF65-F5344CB8AC3E}">
        <p14:creationId xmlns:p14="http://schemas.microsoft.com/office/powerpoint/2010/main" val="163580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r>
              <a:rPr lang="nb-NO" sz="3200" dirty="0">
                <a:solidFill>
                  <a:schemeClr val="accent2"/>
                </a:solidFill>
                <a:effectLst>
                  <a:outerShdw blurRad="38100" dist="38100" dir="2700000" algn="tl">
                    <a:srgbClr val="C0C0C0"/>
                  </a:outerShdw>
                </a:effectLst>
              </a:rPr>
              <a:t>Oversikt over </a:t>
            </a:r>
            <a:r>
              <a:rPr lang="nb-NO" sz="3200" dirty="0" smtClean="0">
                <a:solidFill>
                  <a:schemeClr val="accent2"/>
                </a:solidFill>
                <a:effectLst>
                  <a:outerShdw blurRad="38100" dist="38100" dir="2700000" algn="tl">
                    <a:srgbClr val="C0C0C0"/>
                  </a:outerShdw>
                </a:effectLst>
              </a:rPr>
              <a:t>lovgivning om personopplysninger på nasjonalt nivå</a:t>
            </a:r>
            <a:endParaRPr lang="nb-NO" sz="3200" dirty="0">
              <a:solidFill>
                <a:schemeClr val="accent2"/>
              </a:solidFill>
              <a:effectLst>
                <a:outerShdw blurRad="38100" dist="38100" dir="2700000" algn="tl">
                  <a:srgbClr val="C0C0C0"/>
                </a:outerShdw>
              </a:effectLst>
            </a:endParaRPr>
          </a:p>
        </p:txBody>
      </p:sp>
      <p:grpSp>
        <p:nvGrpSpPr>
          <p:cNvPr id="10244" name="Group 4"/>
          <p:cNvGrpSpPr>
            <a:grpSpLocks/>
          </p:cNvGrpSpPr>
          <p:nvPr/>
        </p:nvGrpSpPr>
        <p:grpSpPr bwMode="auto">
          <a:xfrm>
            <a:off x="609600" y="3367089"/>
            <a:ext cx="8250243" cy="950913"/>
            <a:chOff x="384" y="1680"/>
            <a:chExt cx="5197" cy="599"/>
          </a:xfrm>
        </p:grpSpPr>
        <p:grpSp>
          <p:nvGrpSpPr>
            <p:cNvPr id="10245" name="Group 5"/>
            <p:cNvGrpSpPr>
              <a:grpSpLocks/>
            </p:cNvGrpSpPr>
            <p:nvPr/>
          </p:nvGrpSpPr>
          <p:grpSpPr bwMode="auto">
            <a:xfrm>
              <a:off x="384" y="1680"/>
              <a:ext cx="2342" cy="480"/>
              <a:chOff x="235" y="1919"/>
              <a:chExt cx="2342" cy="480"/>
            </a:xfrm>
          </p:grpSpPr>
          <p:sp>
            <p:nvSpPr>
              <p:cNvPr id="10246" name="Text Box 6"/>
              <p:cNvSpPr txBox="1">
                <a:spLocks noChangeArrowheads="1"/>
              </p:cNvSpPr>
              <p:nvPr/>
            </p:nvSpPr>
            <p:spPr bwMode="auto">
              <a:xfrm>
                <a:off x="235" y="2015"/>
                <a:ext cx="293" cy="288"/>
              </a:xfrm>
              <a:prstGeom prst="rect">
                <a:avLst/>
              </a:prstGeom>
              <a:solidFill>
                <a:srgbClr val="FFFFFF"/>
              </a:solidFill>
              <a:ln w="9525">
                <a:noFill/>
                <a:miter lim="800000"/>
                <a:headEnd/>
                <a:tailEnd/>
              </a:ln>
            </p:spPr>
            <p:txBody>
              <a:bodyPr/>
              <a:lstStyle/>
              <a:p>
                <a:endParaRPr lang="nb-NO" sz="1800" b="1" dirty="0">
                  <a:solidFill>
                    <a:srgbClr val="CC3300"/>
                  </a:solidFill>
                </a:endParaRPr>
              </a:p>
            </p:txBody>
          </p:sp>
          <p:sp>
            <p:nvSpPr>
              <p:cNvPr id="10247" name="Text Box 7"/>
              <p:cNvSpPr txBox="1">
                <a:spLocks noChangeArrowheads="1"/>
              </p:cNvSpPr>
              <p:nvPr/>
            </p:nvSpPr>
            <p:spPr bwMode="auto">
              <a:xfrm>
                <a:off x="528" y="1919"/>
                <a:ext cx="2049" cy="480"/>
              </a:xfrm>
              <a:prstGeom prst="rect">
                <a:avLst/>
              </a:prstGeom>
              <a:solidFill>
                <a:srgbClr val="FFFFFF"/>
              </a:solidFill>
              <a:ln w="12700">
                <a:solidFill>
                  <a:srgbClr val="000000"/>
                </a:solidFill>
                <a:miter lim="800000"/>
                <a:headEnd/>
                <a:tailEnd/>
              </a:ln>
              <a:effectLst/>
            </p:spPr>
            <p:txBody>
              <a:bodyPr/>
              <a:lstStyle/>
              <a:p>
                <a:r>
                  <a:rPr lang="nb-NO" sz="1800">
                    <a:solidFill>
                      <a:srgbClr val="CC3300"/>
                    </a:solidFill>
                  </a:rPr>
                  <a:t>Registerlover; oppretter registre og fastsetter visse regler for bruk</a:t>
                </a:r>
                <a:endParaRPr lang="nb-NO" sz="900">
                  <a:solidFill>
                    <a:srgbClr val="CC3300"/>
                  </a:solidFill>
                </a:endParaRPr>
              </a:p>
            </p:txBody>
          </p:sp>
        </p:grpSp>
        <p:sp>
          <p:nvSpPr>
            <p:cNvPr id="10248" name="Text Box 8"/>
            <p:cNvSpPr txBox="1">
              <a:spLocks noChangeArrowheads="1"/>
            </p:cNvSpPr>
            <p:nvPr/>
          </p:nvSpPr>
          <p:spPr bwMode="auto">
            <a:xfrm>
              <a:off x="3360" y="1697"/>
              <a:ext cx="2221" cy="582"/>
            </a:xfrm>
            <a:prstGeom prst="rect">
              <a:avLst/>
            </a:prstGeom>
            <a:noFill/>
            <a:ln w="9525">
              <a:noFill/>
              <a:miter lim="800000"/>
              <a:headEnd/>
              <a:tailEnd/>
            </a:ln>
            <a:effectLst/>
          </p:spPr>
          <p:txBody>
            <a:bodyPr wrap="none">
              <a:spAutoFit/>
            </a:bodyPr>
            <a:lstStyle/>
            <a:p>
              <a:r>
                <a:rPr lang="nb-NO" sz="1800" dirty="0" smtClean="0">
                  <a:solidFill>
                    <a:srgbClr val="CC3300"/>
                  </a:solidFill>
                </a:rPr>
                <a:t>F.eks. </a:t>
              </a:r>
              <a:r>
                <a:rPr lang="nb-NO" sz="1800" dirty="0" smtClean="0">
                  <a:solidFill>
                    <a:srgbClr val="CC3300"/>
                  </a:solidFill>
                </a:rPr>
                <a:t>folkeregistreringsloven,</a:t>
              </a:r>
              <a:endParaRPr lang="nb-NO" sz="1800" dirty="0">
                <a:solidFill>
                  <a:srgbClr val="CC3300"/>
                </a:solidFill>
              </a:endParaRPr>
            </a:p>
            <a:p>
              <a:r>
                <a:rPr lang="nb-NO" sz="1800" dirty="0" smtClean="0">
                  <a:solidFill>
                    <a:srgbClr val="CC3300"/>
                  </a:solidFill>
                </a:rPr>
                <a:t>lov om eiendomsregistrering </a:t>
              </a:r>
              <a:r>
                <a:rPr lang="nb-NO" sz="1800" dirty="0" err="1" smtClean="0">
                  <a:solidFill>
                    <a:srgbClr val="CC3300"/>
                  </a:solidFill>
                </a:rPr>
                <a:t>m.v</a:t>
              </a:r>
              <a:r>
                <a:rPr lang="nb-NO" sz="1800" dirty="0" smtClean="0">
                  <a:solidFill>
                    <a:srgbClr val="CC3300"/>
                  </a:solidFill>
                </a:rPr>
                <a:t>.</a:t>
              </a:r>
              <a:endParaRPr lang="nb-NO" sz="1800" dirty="0">
                <a:solidFill>
                  <a:srgbClr val="CC3300"/>
                </a:solidFill>
              </a:endParaRPr>
            </a:p>
            <a:p>
              <a:r>
                <a:rPr lang="nb-NO" sz="1800" dirty="0" smtClean="0">
                  <a:solidFill>
                    <a:srgbClr val="CC3300"/>
                  </a:solidFill>
                </a:rPr>
                <a:t>Dessuten,</a:t>
              </a:r>
              <a:r>
                <a:rPr lang="nb-NO" sz="1800" dirty="0" smtClean="0">
                  <a:solidFill>
                    <a:srgbClr val="CC3300"/>
                  </a:solidFill>
                </a:rPr>
                <a:t> </a:t>
              </a:r>
              <a:r>
                <a:rPr lang="nb-NO" sz="1800" dirty="0" smtClean="0">
                  <a:solidFill>
                    <a:srgbClr val="CC3300"/>
                  </a:solidFill>
                </a:rPr>
                <a:t>deler av lover , forskrifter</a:t>
              </a:r>
              <a:endParaRPr lang="nb-NO" sz="1400" dirty="0">
                <a:solidFill>
                  <a:srgbClr val="CC3300"/>
                </a:solidFill>
              </a:endParaRPr>
            </a:p>
          </p:txBody>
        </p:sp>
      </p:grpSp>
      <p:grpSp>
        <p:nvGrpSpPr>
          <p:cNvPr id="10249" name="Group 9"/>
          <p:cNvGrpSpPr>
            <a:grpSpLocks/>
          </p:cNvGrpSpPr>
          <p:nvPr/>
        </p:nvGrpSpPr>
        <p:grpSpPr bwMode="auto">
          <a:xfrm>
            <a:off x="609600" y="3976688"/>
            <a:ext cx="7034213" cy="1403350"/>
            <a:chOff x="235" y="1248"/>
            <a:chExt cx="4431" cy="884"/>
          </a:xfrm>
        </p:grpSpPr>
        <p:grpSp>
          <p:nvGrpSpPr>
            <p:cNvPr id="10250" name="Group 10"/>
            <p:cNvGrpSpPr>
              <a:grpSpLocks/>
            </p:cNvGrpSpPr>
            <p:nvPr/>
          </p:nvGrpSpPr>
          <p:grpSpPr bwMode="auto">
            <a:xfrm>
              <a:off x="235" y="1342"/>
              <a:ext cx="2342" cy="577"/>
              <a:chOff x="235" y="1342"/>
              <a:chExt cx="2342" cy="577"/>
            </a:xfrm>
          </p:grpSpPr>
          <p:sp>
            <p:nvSpPr>
              <p:cNvPr id="10251" name="Text Box 11"/>
              <p:cNvSpPr txBox="1">
                <a:spLocks noChangeArrowheads="1"/>
              </p:cNvSpPr>
              <p:nvPr/>
            </p:nvSpPr>
            <p:spPr bwMode="auto">
              <a:xfrm>
                <a:off x="235" y="1534"/>
                <a:ext cx="293" cy="289"/>
              </a:xfrm>
              <a:prstGeom prst="rect">
                <a:avLst/>
              </a:prstGeom>
              <a:solidFill>
                <a:srgbClr val="FFFFFF"/>
              </a:solidFill>
              <a:ln w="9525">
                <a:noFill/>
                <a:miter lim="800000"/>
                <a:headEnd/>
                <a:tailEnd/>
              </a:ln>
            </p:spPr>
            <p:txBody>
              <a:bodyPr/>
              <a:lstStyle/>
              <a:p>
                <a:endParaRPr lang="nb-NO" sz="1000" b="1" dirty="0">
                  <a:solidFill>
                    <a:srgbClr val="CC00CC"/>
                  </a:solidFill>
                </a:endParaRPr>
              </a:p>
            </p:txBody>
          </p:sp>
          <p:sp>
            <p:nvSpPr>
              <p:cNvPr id="10252" name="Text Box 12"/>
              <p:cNvSpPr txBox="1">
                <a:spLocks noChangeArrowheads="1"/>
              </p:cNvSpPr>
              <p:nvPr/>
            </p:nvSpPr>
            <p:spPr bwMode="auto">
              <a:xfrm>
                <a:off x="528" y="1342"/>
                <a:ext cx="2049" cy="577"/>
              </a:xfrm>
              <a:prstGeom prst="rect">
                <a:avLst/>
              </a:prstGeom>
              <a:solidFill>
                <a:srgbClr val="FFFFFF"/>
              </a:solidFill>
              <a:ln w="12700">
                <a:solidFill>
                  <a:srgbClr val="000000"/>
                </a:solidFill>
                <a:miter lim="800000"/>
                <a:headEnd/>
                <a:tailEnd/>
              </a:ln>
              <a:effectLst/>
            </p:spPr>
            <p:txBody>
              <a:bodyPr/>
              <a:lstStyle/>
              <a:p>
                <a:r>
                  <a:rPr lang="nb-NO" sz="1800">
                    <a:solidFill>
                      <a:srgbClr val="990000"/>
                    </a:solidFill>
                  </a:rPr>
                  <a:t>Spredte bestemmelser i diverse lover, bl.a forvaltningsloven, offentleglova og opplæringslova</a:t>
                </a:r>
                <a:endParaRPr lang="nb-NO" sz="900">
                  <a:solidFill>
                    <a:srgbClr val="CC00CC"/>
                  </a:solidFill>
                </a:endParaRPr>
              </a:p>
              <a:p>
                <a:endParaRPr lang="nb-NO" sz="900">
                  <a:solidFill>
                    <a:srgbClr val="CC00CC"/>
                  </a:solidFill>
                  <a:latin typeface="Lucida Grande"/>
                </a:endParaRPr>
              </a:p>
            </p:txBody>
          </p:sp>
        </p:grpSp>
        <p:sp>
          <p:nvSpPr>
            <p:cNvPr id="10253" name="Text Box 13"/>
            <p:cNvSpPr txBox="1">
              <a:spLocks noChangeArrowheads="1"/>
            </p:cNvSpPr>
            <p:nvPr/>
          </p:nvSpPr>
          <p:spPr bwMode="auto">
            <a:xfrm>
              <a:off x="3224" y="1248"/>
              <a:ext cx="1442" cy="884"/>
            </a:xfrm>
            <a:prstGeom prst="rect">
              <a:avLst/>
            </a:prstGeom>
            <a:noFill/>
            <a:ln w="9525">
              <a:noFill/>
              <a:miter lim="800000"/>
              <a:headEnd/>
              <a:tailEnd/>
            </a:ln>
            <a:effectLst/>
          </p:spPr>
          <p:txBody>
            <a:bodyPr>
              <a:spAutoFit/>
            </a:bodyPr>
            <a:lstStyle/>
            <a:p>
              <a:endParaRPr lang="nb-NO" sz="1400" dirty="0">
                <a:solidFill>
                  <a:srgbClr val="CC00CC"/>
                </a:solidFill>
              </a:endParaRPr>
            </a:p>
            <a:p>
              <a:pPr marL="190500" lvl="1">
                <a:buFontTx/>
                <a:buChar char="•"/>
              </a:pPr>
              <a:r>
                <a:rPr lang="nb-NO" sz="1800" dirty="0">
                  <a:solidFill>
                    <a:srgbClr val="990000"/>
                  </a:solidFill>
                </a:rPr>
                <a:t> Taushetsplikt</a:t>
              </a:r>
            </a:p>
            <a:p>
              <a:pPr marL="190500" lvl="1">
                <a:buFontTx/>
                <a:buChar char="•"/>
              </a:pPr>
              <a:r>
                <a:rPr lang="nb-NO" sz="1800" dirty="0">
                  <a:solidFill>
                    <a:srgbClr val="990000"/>
                  </a:solidFill>
                </a:rPr>
                <a:t> Innsynsrett</a:t>
              </a:r>
            </a:p>
            <a:p>
              <a:pPr marL="190500" lvl="1">
                <a:buFontTx/>
                <a:buChar char="•"/>
              </a:pPr>
              <a:r>
                <a:rPr lang="nb-NO" sz="1800" dirty="0">
                  <a:solidFill>
                    <a:srgbClr val="990000"/>
                  </a:solidFill>
                </a:rPr>
                <a:t> Oppgaveplikt</a:t>
              </a:r>
            </a:p>
            <a:p>
              <a:pPr marL="190500" lvl="1">
                <a:buFontTx/>
                <a:buChar char="•"/>
              </a:pPr>
              <a:r>
                <a:rPr lang="nb-NO" sz="1800" dirty="0">
                  <a:solidFill>
                    <a:srgbClr val="990000"/>
                  </a:solidFill>
                </a:rPr>
                <a:t> osv</a:t>
              </a:r>
              <a:endParaRPr lang="nb-NO" dirty="0">
                <a:solidFill>
                  <a:srgbClr val="CC00CC"/>
                </a:solidFill>
              </a:endParaRPr>
            </a:p>
          </p:txBody>
        </p:sp>
      </p:grpSp>
      <p:grpSp>
        <p:nvGrpSpPr>
          <p:cNvPr id="10254" name="Group 14"/>
          <p:cNvGrpSpPr>
            <a:grpSpLocks/>
          </p:cNvGrpSpPr>
          <p:nvPr/>
        </p:nvGrpSpPr>
        <p:grpSpPr bwMode="auto">
          <a:xfrm>
            <a:off x="2590800" y="1981200"/>
            <a:ext cx="2679700" cy="4522788"/>
            <a:chOff x="1488" y="1333"/>
            <a:chExt cx="1688" cy="2849"/>
          </a:xfrm>
        </p:grpSpPr>
        <p:grpSp>
          <p:nvGrpSpPr>
            <p:cNvPr id="10255" name="Group 15"/>
            <p:cNvGrpSpPr>
              <a:grpSpLocks/>
            </p:cNvGrpSpPr>
            <p:nvPr/>
          </p:nvGrpSpPr>
          <p:grpSpPr bwMode="auto">
            <a:xfrm>
              <a:off x="2577" y="1333"/>
              <a:ext cx="586" cy="2040"/>
              <a:chOff x="2577" y="1333"/>
              <a:chExt cx="586" cy="2040"/>
            </a:xfrm>
          </p:grpSpPr>
          <p:sp>
            <p:nvSpPr>
              <p:cNvPr id="10256" name="Text Box 16"/>
              <p:cNvSpPr txBox="1">
                <a:spLocks noChangeArrowheads="1"/>
              </p:cNvSpPr>
              <p:nvPr/>
            </p:nvSpPr>
            <p:spPr bwMode="auto">
              <a:xfrm>
                <a:off x="2870" y="2303"/>
                <a:ext cx="293" cy="289"/>
              </a:xfrm>
              <a:prstGeom prst="rect">
                <a:avLst/>
              </a:prstGeom>
              <a:solidFill>
                <a:srgbClr val="FFFFFF"/>
              </a:solidFill>
              <a:ln w="9525">
                <a:noFill/>
                <a:miter lim="800000"/>
                <a:headEnd/>
                <a:tailEnd/>
              </a:ln>
            </p:spPr>
            <p:txBody>
              <a:bodyPr/>
              <a:lstStyle/>
              <a:p>
                <a:endParaRPr lang="nb-NO" sz="1000" b="1" dirty="0">
                  <a:solidFill>
                    <a:srgbClr val="660033"/>
                  </a:solidFill>
                </a:endParaRPr>
              </a:p>
            </p:txBody>
          </p:sp>
          <p:sp>
            <p:nvSpPr>
              <p:cNvPr id="10257" name="Text Box 17"/>
              <p:cNvSpPr txBox="1">
                <a:spLocks noChangeArrowheads="1"/>
              </p:cNvSpPr>
              <p:nvPr/>
            </p:nvSpPr>
            <p:spPr bwMode="auto">
              <a:xfrm>
                <a:off x="2577" y="1342"/>
                <a:ext cx="293" cy="1922"/>
              </a:xfrm>
              <a:prstGeom prst="rect">
                <a:avLst/>
              </a:prstGeom>
              <a:solidFill>
                <a:srgbClr val="FFFFFF"/>
              </a:solidFill>
              <a:ln w="12700">
                <a:solidFill>
                  <a:srgbClr val="000000"/>
                </a:solidFill>
                <a:miter lim="800000"/>
                <a:headEnd/>
                <a:tailEnd/>
              </a:ln>
              <a:effectLst/>
            </p:spPr>
            <p:txBody>
              <a:bodyPr/>
              <a:lstStyle/>
              <a:p>
                <a:endParaRPr lang="nb-NO" sz="900">
                  <a:solidFill>
                    <a:srgbClr val="660033"/>
                  </a:solidFill>
                </a:endParaRPr>
              </a:p>
            </p:txBody>
          </p:sp>
          <p:sp>
            <p:nvSpPr>
              <p:cNvPr id="10258" name="Text Box 18"/>
              <p:cNvSpPr txBox="1">
                <a:spLocks noChangeArrowheads="1"/>
              </p:cNvSpPr>
              <p:nvPr/>
            </p:nvSpPr>
            <p:spPr bwMode="auto">
              <a:xfrm>
                <a:off x="2577" y="1333"/>
                <a:ext cx="187" cy="2040"/>
              </a:xfrm>
              <a:prstGeom prst="rect">
                <a:avLst/>
              </a:prstGeom>
              <a:noFill/>
              <a:ln w="9525">
                <a:noFill/>
                <a:miter lim="800000"/>
                <a:headEnd/>
                <a:tailEnd/>
              </a:ln>
              <a:effectLst/>
            </p:spPr>
            <p:txBody>
              <a:bodyPr wrap="none">
                <a:spAutoFit/>
              </a:bodyPr>
              <a:lstStyle/>
              <a:p>
                <a:r>
                  <a:rPr lang="nb-NO" sz="1600">
                    <a:solidFill>
                      <a:srgbClr val="660033"/>
                    </a:solidFill>
                  </a:rPr>
                  <a:t>S</a:t>
                </a:r>
              </a:p>
              <a:p>
                <a:r>
                  <a:rPr lang="nb-NO" sz="1600">
                    <a:solidFill>
                      <a:srgbClr val="660033"/>
                    </a:solidFill>
                  </a:rPr>
                  <a:t>t</a:t>
                </a:r>
              </a:p>
              <a:p>
                <a:r>
                  <a:rPr lang="nb-NO" sz="1600">
                    <a:solidFill>
                      <a:srgbClr val="660033"/>
                    </a:solidFill>
                  </a:rPr>
                  <a:t>r</a:t>
                </a:r>
              </a:p>
              <a:p>
                <a:r>
                  <a:rPr lang="nb-NO" sz="1600">
                    <a:solidFill>
                      <a:srgbClr val="660033"/>
                    </a:solidFill>
                  </a:rPr>
                  <a:t>a</a:t>
                </a:r>
              </a:p>
              <a:p>
                <a:r>
                  <a:rPr lang="nb-NO" sz="1600">
                    <a:solidFill>
                      <a:srgbClr val="660033"/>
                    </a:solidFill>
                  </a:rPr>
                  <a:t>f</a:t>
                </a:r>
                <a:br>
                  <a:rPr lang="nb-NO" sz="1600">
                    <a:solidFill>
                      <a:srgbClr val="660033"/>
                    </a:solidFill>
                  </a:rPr>
                </a:br>
                <a:r>
                  <a:rPr lang="nb-NO" sz="1600">
                    <a:solidFill>
                      <a:srgbClr val="660033"/>
                    </a:solidFill>
                  </a:rPr>
                  <a:t>f</a:t>
                </a:r>
                <a:br>
                  <a:rPr lang="nb-NO" sz="1600">
                    <a:solidFill>
                      <a:srgbClr val="660033"/>
                    </a:solidFill>
                  </a:rPr>
                </a:br>
                <a:r>
                  <a:rPr lang="nb-NO" sz="1600">
                    <a:solidFill>
                      <a:srgbClr val="660033"/>
                    </a:solidFill>
                  </a:rPr>
                  <a:t>e</a:t>
                </a:r>
                <a:br>
                  <a:rPr lang="nb-NO" sz="1600">
                    <a:solidFill>
                      <a:srgbClr val="660033"/>
                    </a:solidFill>
                  </a:rPr>
                </a:br>
                <a:r>
                  <a:rPr lang="nb-NO" sz="1600">
                    <a:solidFill>
                      <a:srgbClr val="660033"/>
                    </a:solidFill>
                  </a:rPr>
                  <a:t>l</a:t>
                </a:r>
                <a:br>
                  <a:rPr lang="nb-NO" sz="1600">
                    <a:solidFill>
                      <a:srgbClr val="660033"/>
                    </a:solidFill>
                  </a:rPr>
                </a:br>
                <a:r>
                  <a:rPr lang="nb-NO" sz="1600">
                    <a:solidFill>
                      <a:srgbClr val="660033"/>
                    </a:solidFill>
                  </a:rPr>
                  <a:t>o</a:t>
                </a:r>
                <a:br>
                  <a:rPr lang="nb-NO" sz="1600">
                    <a:solidFill>
                      <a:srgbClr val="660033"/>
                    </a:solidFill>
                  </a:rPr>
                </a:br>
                <a:r>
                  <a:rPr lang="nb-NO" sz="1600">
                    <a:solidFill>
                      <a:srgbClr val="660033"/>
                    </a:solidFill>
                  </a:rPr>
                  <a:t>v</a:t>
                </a:r>
              </a:p>
              <a:p>
                <a:r>
                  <a:rPr lang="nb-NO" sz="1600">
                    <a:solidFill>
                      <a:srgbClr val="660033"/>
                    </a:solidFill>
                  </a:rPr>
                  <a:t>e</a:t>
                </a:r>
              </a:p>
              <a:p>
                <a:r>
                  <a:rPr lang="nb-NO" sz="1600">
                    <a:solidFill>
                      <a:srgbClr val="660033"/>
                    </a:solidFill>
                  </a:rPr>
                  <a:t>n</a:t>
                </a:r>
                <a:endParaRPr lang="nb-NO" sz="1400">
                  <a:solidFill>
                    <a:srgbClr val="660033"/>
                  </a:solidFill>
                </a:endParaRPr>
              </a:p>
              <a:p>
                <a:endParaRPr lang="nb-NO" sz="1400">
                  <a:solidFill>
                    <a:srgbClr val="660033"/>
                  </a:solidFill>
                </a:endParaRPr>
              </a:p>
            </p:txBody>
          </p:sp>
        </p:grpSp>
        <p:sp>
          <p:nvSpPr>
            <p:cNvPr id="10259" name="Text Box 19"/>
            <p:cNvSpPr txBox="1">
              <a:spLocks noChangeArrowheads="1"/>
            </p:cNvSpPr>
            <p:nvPr/>
          </p:nvSpPr>
          <p:spPr bwMode="auto">
            <a:xfrm>
              <a:off x="1488" y="3200"/>
              <a:ext cx="1688" cy="982"/>
            </a:xfrm>
            <a:prstGeom prst="rect">
              <a:avLst/>
            </a:prstGeom>
            <a:noFill/>
            <a:ln w="9525">
              <a:noFill/>
              <a:miter lim="800000"/>
              <a:headEnd/>
              <a:tailEnd/>
            </a:ln>
            <a:effectLst/>
          </p:spPr>
          <p:txBody>
            <a:bodyPr wrap="none">
              <a:spAutoFit/>
            </a:bodyPr>
            <a:lstStyle/>
            <a:p>
              <a:endParaRPr lang="nb-NO" sz="1600">
                <a:solidFill>
                  <a:srgbClr val="660033"/>
                </a:solidFill>
              </a:endParaRPr>
            </a:p>
            <a:p>
              <a:r>
                <a:rPr lang="nb-NO" sz="1600">
                  <a:solidFill>
                    <a:srgbClr val="660033"/>
                  </a:solidFill>
                </a:rPr>
                <a:t>Straff ved f.eks.:</a:t>
              </a:r>
            </a:p>
            <a:p>
              <a:pPr>
                <a:buFontTx/>
                <a:buChar char="•"/>
              </a:pPr>
              <a:r>
                <a:rPr lang="nb-NO" sz="1600">
                  <a:solidFill>
                    <a:srgbClr val="660033"/>
                  </a:solidFill>
                </a:rPr>
                <a:t> brudd</a:t>
              </a:r>
              <a:r>
                <a:rPr lang="nb-NO" sz="1600">
                  <a:solidFill>
                    <a:srgbClr val="660066"/>
                  </a:solidFill>
                </a:rPr>
                <a:t> på</a:t>
              </a:r>
              <a:r>
                <a:rPr lang="nb-NO" sz="1600">
                  <a:solidFill>
                    <a:srgbClr val="660033"/>
                  </a:solidFill>
                </a:rPr>
                <a:t> taushetsplikt</a:t>
              </a:r>
            </a:p>
            <a:p>
              <a:pPr>
                <a:buFontTx/>
                <a:buChar char="•"/>
              </a:pPr>
              <a:r>
                <a:rPr lang="nb-NO" sz="1600">
                  <a:solidFill>
                    <a:srgbClr val="660033"/>
                  </a:solidFill>
                </a:rPr>
                <a:t> krenkelse av privatlivets fred</a:t>
              </a:r>
            </a:p>
            <a:p>
              <a:pPr>
                <a:buFontTx/>
                <a:buChar char="•"/>
              </a:pPr>
              <a:r>
                <a:rPr lang="nb-NO" sz="1600">
                  <a:solidFill>
                    <a:srgbClr val="660033"/>
                  </a:solidFill>
                </a:rPr>
                <a:t> ærekrenkelse</a:t>
              </a:r>
            </a:p>
            <a:p>
              <a:pPr>
                <a:buFontTx/>
                <a:buChar char="•"/>
              </a:pPr>
              <a:r>
                <a:rPr lang="nb-NO" sz="1600">
                  <a:solidFill>
                    <a:srgbClr val="660033"/>
                  </a:solidFill>
                </a:rPr>
                <a:t> mv</a:t>
              </a:r>
              <a:endParaRPr lang="nb-NO" sz="1400">
                <a:solidFill>
                  <a:srgbClr val="660033"/>
                </a:solidFill>
              </a:endParaRPr>
            </a:p>
          </p:txBody>
        </p:sp>
      </p:grpSp>
      <p:grpSp>
        <p:nvGrpSpPr>
          <p:cNvPr id="10262" name="Group 22"/>
          <p:cNvGrpSpPr>
            <a:grpSpLocks/>
          </p:cNvGrpSpPr>
          <p:nvPr/>
        </p:nvGrpSpPr>
        <p:grpSpPr bwMode="auto">
          <a:xfrm>
            <a:off x="609600" y="1995485"/>
            <a:ext cx="7173913" cy="673099"/>
            <a:chOff x="235" y="2880"/>
            <a:chExt cx="4519" cy="424"/>
          </a:xfrm>
        </p:grpSpPr>
        <p:grpSp>
          <p:nvGrpSpPr>
            <p:cNvPr id="10263" name="Group 23"/>
            <p:cNvGrpSpPr>
              <a:grpSpLocks/>
            </p:cNvGrpSpPr>
            <p:nvPr/>
          </p:nvGrpSpPr>
          <p:grpSpPr bwMode="auto">
            <a:xfrm>
              <a:off x="235" y="2880"/>
              <a:ext cx="2342" cy="384"/>
              <a:chOff x="235" y="2880"/>
              <a:chExt cx="2342" cy="384"/>
            </a:xfrm>
          </p:grpSpPr>
          <p:sp>
            <p:nvSpPr>
              <p:cNvPr id="10264" name="Text Box 24"/>
              <p:cNvSpPr txBox="1">
                <a:spLocks noChangeArrowheads="1"/>
              </p:cNvSpPr>
              <p:nvPr/>
            </p:nvSpPr>
            <p:spPr bwMode="auto">
              <a:xfrm>
                <a:off x="235" y="2976"/>
                <a:ext cx="293" cy="288"/>
              </a:xfrm>
              <a:prstGeom prst="rect">
                <a:avLst/>
              </a:prstGeom>
              <a:solidFill>
                <a:srgbClr val="FFFFFF"/>
              </a:solidFill>
              <a:ln w="9525">
                <a:noFill/>
                <a:miter lim="800000"/>
                <a:headEnd/>
                <a:tailEnd/>
              </a:ln>
            </p:spPr>
            <p:txBody>
              <a:bodyPr/>
              <a:lstStyle/>
              <a:p>
                <a:endParaRPr lang="nb-NO" sz="1800" b="1" dirty="0">
                  <a:solidFill>
                    <a:schemeClr val="accent2"/>
                  </a:solidFill>
                </a:endParaRPr>
              </a:p>
            </p:txBody>
          </p:sp>
          <p:sp>
            <p:nvSpPr>
              <p:cNvPr id="10265" name="Text Box 25"/>
              <p:cNvSpPr txBox="1">
                <a:spLocks noChangeArrowheads="1"/>
              </p:cNvSpPr>
              <p:nvPr/>
            </p:nvSpPr>
            <p:spPr bwMode="auto">
              <a:xfrm>
                <a:off x="528" y="2880"/>
                <a:ext cx="2049" cy="384"/>
              </a:xfrm>
              <a:prstGeom prst="rect">
                <a:avLst/>
              </a:prstGeom>
              <a:solidFill>
                <a:srgbClr val="FFFFFF"/>
              </a:solidFill>
              <a:ln w="12700">
                <a:solidFill>
                  <a:srgbClr val="000000"/>
                </a:solidFill>
                <a:miter lim="800000"/>
                <a:headEnd/>
                <a:tailEnd/>
              </a:ln>
              <a:effectLst/>
            </p:spPr>
            <p:txBody>
              <a:bodyPr/>
              <a:lstStyle/>
              <a:p>
                <a:r>
                  <a:rPr lang="nb-NO" sz="1800">
                    <a:solidFill>
                      <a:schemeClr val="accent2"/>
                    </a:solidFill>
                  </a:rPr>
                  <a:t>Generell og helhetlig regulering</a:t>
                </a:r>
                <a:br>
                  <a:rPr lang="nb-NO" sz="1800">
                    <a:solidFill>
                      <a:schemeClr val="accent2"/>
                    </a:solidFill>
                  </a:rPr>
                </a:br>
                <a:r>
                  <a:rPr lang="nb-NO" sz="1800">
                    <a:solidFill>
                      <a:schemeClr val="accent2"/>
                    </a:solidFill>
                  </a:rPr>
                  <a:t>av personvern</a:t>
                </a:r>
              </a:p>
              <a:p>
                <a:endParaRPr lang="nb-NO" sz="1800">
                  <a:solidFill>
                    <a:schemeClr val="accent2"/>
                  </a:solidFill>
                  <a:latin typeface="Lucida Grande"/>
                </a:endParaRPr>
              </a:p>
            </p:txBody>
          </p:sp>
        </p:grpSp>
        <p:sp>
          <p:nvSpPr>
            <p:cNvPr id="10266" name="Text Box 26"/>
            <p:cNvSpPr txBox="1">
              <a:spLocks noChangeArrowheads="1"/>
            </p:cNvSpPr>
            <p:nvPr/>
          </p:nvSpPr>
          <p:spPr bwMode="auto">
            <a:xfrm>
              <a:off x="3216" y="2897"/>
              <a:ext cx="1538" cy="407"/>
            </a:xfrm>
            <a:prstGeom prst="rect">
              <a:avLst/>
            </a:prstGeom>
            <a:noFill/>
            <a:ln w="9525">
              <a:noFill/>
              <a:miter lim="800000"/>
              <a:headEnd/>
              <a:tailEnd/>
            </a:ln>
            <a:effectLst/>
          </p:spPr>
          <p:txBody>
            <a:bodyPr wrap="none">
              <a:spAutoFit/>
            </a:bodyPr>
            <a:lstStyle/>
            <a:p>
              <a:r>
                <a:rPr lang="nb-NO" sz="1800" dirty="0">
                  <a:solidFill>
                    <a:schemeClr val="accent2"/>
                  </a:solidFill>
                </a:rPr>
                <a:t>Personopplysningsloven</a:t>
              </a:r>
            </a:p>
            <a:p>
              <a:r>
                <a:rPr lang="nb-NO" sz="1800" dirty="0" smtClean="0">
                  <a:solidFill>
                    <a:schemeClr val="accent2"/>
                  </a:solidFill>
                </a:rPr>
                <a:t> </a:t>
              </a:r>
              <a:endParaRPr lang="nb-NO" sz="1800" dirty="0">
                <a:solidFill>
                  <a:schemeClr val="accent2"/>
                </a:solidFill>
              </a:endParaRPr>
            </a:p>
          </p:txBody>
        </p:sp>
      </p:grpSp>
      <p:grpSp>
        <p:nvGrpSpPr>
          <p:cNvPr id="10267" name="Group 27"/>
          <p:cNvGrpSpPr>
            <a:grpSpLocks/>
          </p:cNvGrpSpPr>
          <p:nvPr/>
        </p:nvGrpSpPr>
        <p:grpSpPr bwMode="auto">
          <a:xfrm>
            <a:off x="609600" y="2605088"/>
            <a:ext cx="8469317" cy="763587"/>
            <a:chOff x="235" y="2399"/>
            <a:chExt cx="5335" cy="481"/>
          </a:xfrm>
        </p:grpSpPr>
        <p:grpSp>
          <p:nvGrpSpPr>
            <p:cNvPr id="10268" name="Group 28"/>
            <p:cNvGrpSpPr>
              <a:grpSpLocks/>
            </p:cNvGrpSpPr>
            <p:nvPr/>
          </p:nvGrpSpPr>
          <p:grpSpPr bwMode="auto">
            <a:xfrm>
              <a:off x="235" y="2399"/>
              <a:ext cx="2342" cy="481"/>
              <a:chOff x="235" y="2399"/>
              <a:chExt cx="2342" cy="481"/>
            </a:xfrm>
          </p:grpSpPr>
          <p:sp>
            <p:nvSpPr>
              <p:cNvPr id="10269" name="Text Box 29"/>
              <p:cNvSpPr txBox="1">
                <a:spLocks noChangeArrowheads="1"/>
              </p:cNvSpPr>
              <p:nvPr/>
            </p:nvSpPr>
            <p:spPr bwMode="auto">
              <a:xfrm>
                <a:off x="235" y="2495"/>
                <a:ext cx="293" cy="289"/>
              </a:xfrm>
              <a:prstGeom prst="rect">
                <a:avLst/>
              </a:prstGeom>
              <a:solidFill>
                <a:srgbClr val="FFFFFF"/>
              </a:solidFill>
              <a:ln w="9525">
                <a:noFill/>
                <a:miter lim="800000"/>
                <a:headEnd/>
                <a:tailEnd/>
              </a:ln>
            </p:spPr>
            <p:txBody>
              <a:bodyPr/>
              <a:lstStyle/>
              <a:p>
                <a:endParaRPr lang="nb-NO" sz="1400" b="1" dirty="0">
                  <a:solidFill>
                    <a:srgbClr val="006600"/>
                  </a:solidFill>
                </a:endParaRPr>
              </a:p>
            </p:txBody>
          </p:sp>
          <p:sp>
            <p:nvSpPr>
              <p:cNvPr id="10270" name="Text Box 30"/>
              <p:cNvSpPr txBox="1">
                <a:spLocks noChangeArrowheads="1"/>
              </p:cNvSpPr>
              <p:nvPr/>
            </p:nvSpPr>
            <p:spPr bwMode="auto">
              <a:xfrm>
                <a:off x="528" y="2399"/>
                <a:ext cx="2049" cy="481"/>
              </a:xfrm>
              <a:prstGeom prst="rect">
                <a:avLst/>
              </a:prstGeom>
              <a:solidFill>
                <a:srgbClr val="FFFFFF"/>
              </a:solidFill>
              <a:ln w="12700">
                <a:solidFill>
                  <a:srgbClr val="000000"/>
                </a:solidFill>
                <a:miter lim="800000"/>
                <a:headEnd/>
                <a:tailEnd/>
              </a:ln>
              <a:effectLst/>
            </p:spPr>
            <p:txBody>
              <a:bodyPr/>
              <a:lstStyle/>
              <a:p>
                <a:r>
                  <a:rPr lang="nb-NO" sz="1800" dirty="0">
                    <a:solidFill>
                      <a:srgbClr val="008000"/>
                    </a:solidFill>
                  </a:rPr>
                  <a:t>Særlovgivning med bred</a:t>
                </a:r>
                <a:br>
                  <a:rPr lang="nb-NO" sz="1800" dirty="0">
                    <a:solidFill>
                      <a:srgbClr val="008000"/>
                    </a:solidFill>
                  </a:rPr>
                </a:br>
                <a:r>
                  <a:rPr lang="nb-NO" sz="1800" dirty="0">
                    <a:solidFill>
                      <a:srgbClr val="008000"/>
                    </a:solidFill>
                  </a:rPr>
                  <a:t>regulering av personvernet</a:t>
                </a:r>
                <a:endParaRPr lang="nb-NO" sz="900" dirty="0">
                  <a:solidFill>
                    <a:srgbClr val="008000"/>
                  </a:solidFill>
                </a:endParaRPr>
              </a:p>
            </p:txBody>
          </p:sp>
        </p:grpSp>
        <p:sp>
          <p:nvSpPr>
            <p:cNvPr id="10271" name="Text Box 31"/>
            <p:cNvSpPr txBox="1">
              <a:spLocks noChangeArrowheads="1"/>
            </p:cNvSpPr>
            <p:nvPr/>
          </p:nvSpPr>
          <p:spPr bwMode="auto">
            <a:xfrm>
              <a:off x="3216" y="2465"/>
              <a:ext cx="2354" cy="407"/>
            </a:xfrm>
            <a:prstGeom prst="rect">
              <a:avLst/>
            </a:prstGeom>
            <a:noFill/>
            <a:ln w="9525">
              <a:noFill/>
              <a:miter lim="800000"/>
              <a:headEnd/>
              <a:tailEnd/>
            </a:ln>
            <a:effectLst/>
          </p:spPr>
          <p:txBody>
            <a:bodyPr wrap="none">
              <a:spAutoFit/>
            </a:bodyPr>
            <a:lstStyle/>
            <a:p>
              <a:r>
                <a:rPr lang="nb-NO" sz="1800" dirty="0" smtClean="0">
                  <a:solidFill>
                    <a:srgbClr val="008000"/>
                  </a:solidFill>
                </a:rPr>
                <a:t>Helseregisterloven, politiregisterloven</a:t>
              </a:r>
              <a:endParaRPr lang="nb-NO" sz="1800" dirty="0">
                <a:solidFill>
                  <a:srgbClr val="008000"/>
                </a:solidFill>
              </a:endParaRPr>
            </a:p>
            <a:p>
              <a:r>
                <a:rPr lang="nb-NO" sz="1800" dirty="0" smtClean="0">
                  <a:solidFill>
                    <a:srgbClr val="008000"/>
                  </a:solidFill>
                </a:rPr>
                <a:t>helseforskningsloven, </a:t>
              </a:r>
              <a:r>
                <a:rPr lang="nb-NO" sz="1800" dirty="0" err="1" smtClean="0">
                  <a:solidFill>
                    <a:srgbClr val="008000"/>
                  </a:solidFill>
                </a:rPr>
                <a:t>SISloven</a:t>
              </a:r>
              <a:endParaRPr lang="nb-NO" sz="1400" dirty="0">
                <a:solidFill>
                  <a:srgbClr val="008000"/>
                </a:solidFill>
              </a:endParaRPr>
            </a:p>
          </p:txBody>
        </p:sp>
      </p:grpSp>
      <p:sp>
        <p:nvSpPr>
          <p:cNvPr id="29" name="Avrundet rektangel 28"/>
          <p:cNvSpPr/>
          <p:nvPr/>
        </p:nvSpPr>
        <p:spPr bwMode="auto">
          <a:xfrm>
            <a:off x="5286380" y="1785926"/>
            <a:ext cx="2500330" cy="785818"/>
          </a:xfrm>
          <a:prstGeom prst="roundRect">
            <a:avLst/>
          </a:prstGeom>
          <a:solidFill>
            <a:srgbClr val="FFFFCC">
              <a:alpha val="17000"/>
            </a:srgbClr>
          </a:solidFill>
          <a:ln w="222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bwMode="auto">
          <a:xfrm>
            <a:off x="7171461" y="1759381"/>
            <a:ext cx="1570453" cy="110909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1" name="TekstSylinder 10"/>
          <p:cNvSpPr txBox="1"/>
          <p:nvPr/>
        </p:nvSpPr>
        <p:spPr>
          <a:xfrm>
            <a:off x="7172701" y="1926379"/>
            <a:ext cx="1607539" cy="523220"/>
          </a:xfrm>
          <a:prstGeom prst="rect">
            <a:avLst/>
          </a:prstGeom>
          <a:noFill/>
        </p:spPr>
        <p:txBody>
          <a:bodyPr wrap="square" rtlCol="0">
            <a:spAutoFit/>
          </a:bodyPr>
          <a:lstStyle/>
          <a:p>
            <a:r>
              <a:rPr lang="nb-NO" sz="1400" dirty="0" smtClean="0"/>
              <a:t>EUs personvern-</a:t>
            </a:r>
          </a:p>
          <a:p>
            <a:r>
              <a:rPr lang="nb-NO" sz="1400" dirty="0" smtClean="0"/>
              <a:t>direktiv</a:t>
            </a:r>
            <a:endParaRPr lang="nb-NO" sz="1400" dirty="0"/>
          </a:p>
        </p:txBody>
      </p:sp>
      <p:grpSp>
        <p:nvGrpSpPr>
          <p:cNvPr id="15" name="Gruppe 14"/>
          <p:cNvGrpSpPr/>
          <p:nvPr/>
        </p:nvGrpSpPr>
        <p:grpSpPr>
          <a:xfrm>
            <a:off x="7208273" y="3429000"/>
            <a:ext cx="1496827" cy="792088"/>
            <a:chOff x="6160010" y="2962947"/>
            <a:chExt cx="1300356" cy="792088"/>
          </a:xfrm>
        </p:grpSpPr>
        <p:sp>
          <p:nvSpPr>
            <p:cNvPr id="5" name="Avrundet rektangel 4"/>
            <p:cNvSpPr/>
            <p:nvPr/>
          </p:nvSpPr>
          <p:spPr bwMode="auto">
            <a:xfrm>
              <a:off x="6178860" y="2962947"/>
              <a:ext cx="1224136" cy="792088"/>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2" name="TekstSylinder 11"/>
            <p:cNvSpPr txBox="1"/>
            <p:nvPr/>
          </p:nvSpPr>
          <p:spPr>
            <a:xfrm>
              <a:off x="6160010" y="3031732"/>
              <a:ext cx="1300356" cy="523220"/>
            </a:xfrm>
            <a:prstGeom prst="rect">
              <a:avLst/>
            </a:prstGeom>
            <a:noFill/>
          </p:spPr>
          <p:txBody>
            <a:bodyPr wrap="none" rtlCol="0">
              <a:spAutoFit/>
            </a:bodyPr>
            <a:lstStyle/>
            <a:p>
              <a:r>
                <a:rPr lang="nb-NO" sz="1400" dirty="0" err="1" smtClean="0"/>
                <a:t>EØSl</a:t>
              </a:r>
              <a:r>
                <a:rPr lang="nb-NO" sz="1400" dirty="0" smtClean="0"/>
                <a:t>.,</a:t>
              </a:r>
            </a:p>
            <a:p>
              <a:r>
                <a:rPr lang="nb-NO" sz="1400" dirty="0" smtClean="0"/>
                <a:t>jf. EØS-avtalen</a:t>
              </a:r>
              <a:endParaRPr lang="nb-NO" sz="1400" dirty="0"/>
            </a:p>
          </p:txBody>
        </p:sp>
      </p:grpSp>
      <p:grpSp>
        <p:nvGrpSpPr>
          <p:cNvPr id="14" name="Gruppe 13"/>
          <p:cNvGrpSpPr/>
          <p:nvPr/>
        </p:nvGrpSpPr>
        <p:grpSpPr>
          <a:xfrm>
            <a:off x="4679210" y="2982705"/>
            <a:ext cx="2262504" cy="1253917"/>
            <a:chOff x="3758596" y="2895162"/>
            <a:chExt cx="1965531" cy="1253917"/>
          </a:xfrm>
          <a:solidFill>
            <a:schemeClr val="accent6">
              <a:lumMod val="20000"/>
              <a:lumOff val="80000"/>
            </a:schemeClr>
          </a:solidFill>
        </p:grpSpPr>
        <p:sp>
          <p:nvSpPr>
            <p:cNvPr id="4" name="Avrundet rektangel 3"/>
            <p:cNvSpPr/>
            <p:nvPr/>
          </p:nvSpPr>
          <p:spPr bwMode="auto">
            <a:xfrm>
              <a:off x="3758596" y="2895162"/>
              <a:ext cx="1965531" cy="1253917"/>
            </a:xfrm>
            <a:prstGeom prst="roundRect">
              <a:avLst/>
            </a:prstGeom>
            <a:grp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3" name="TekstSylinder 12"/>
            <p:cNvSpPr txBox="1"/>
            <p:nvPr/>
          </p:nvSpPr>
          <p:spPr>
            <a:xfrm>
              <a:off x="3782570" y="3139454"/>
              <a:ext cx="1941557" cy="307777"/>
            </a:xfrm>
            <a:prstGeom prst="rect">
              <a:avLst/>
            </a:prstGeom>
            <a:grpFill/>
          </p:spPr>
          <p:txBody>
            <a:bodyPr wrap="none" rtlCol="0">
              <a:spAutoFit/>
            </a:bodyPr>
            <a:lstStyle/>
            <a:p>
              <a:r>
                <a:rPr lang="nb-NO" sz="1400" dirty="0" smtClean="0"/>
                <a:t>Personopplysningsloven</a:t>
              </a:r>
              <a:endParaRPr lang="nb-NO" sz="1400" dirty="0"/>
            </a:p>
          </p:txBody>
        </p:sp>
      </p:grpSp>
      <p:grpSp>
        <p:nvGrpSpPr>
          <p:cNvPr id="17" name="Gruppe 16"/>
          <p:cNvGrpSpPr/>
          <p:nvPr/>
        </p:nvGrpSpPr>
        <p:grpSpPr>
          <a:xfrm>
            <a:off x="3118033" y="2775463"/>
            <a:ext cx="1441471" cy="792088"/>
            <a:chOff x="1109595" y="2790727"/>
            <a:chExt cx="1252266" cy="792088"/>
          </a:xfrm>
        </p:grpSpPr>
        <p:sp>
          <p:nvSpPr>
            <p:cNvPr id="2" name="Avrundet rektangel 1"/>
            <p:cNvSpPr/>
            <p:nvPr/>
          </p:nvSpPr>
          <p:spPr bwMode="auto">
            <a:xfrm>
              <a:off x="1123660" y="2790727"/>
              <a:ext cx="1224136" cy="792088"/>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6" name="TekstSylinder 15"/>
            <p:cNvSpPr txBox="1"/>
            <p:nvPr/>
          </p:nvSpPr>
          <p:spPr>
            <a:xfrm>
              <a:off x="1109595" y="2843639"/>
              <a:ext cx="1252266" cy="523220"/>
            </a:xfrm>
            <a:prstGeom prst="rect">
              <a:avLst/>
            </a:prstGeom>
            <a:noFill/>
          </p:spPr>
          <p:txBody>
            <a:bodyPr wrap="none" rtlCol="0">
              <a:spAutoFit/>
            </a:bodyPr>
            <a:lstStyle/>
            <a:p>
              <a:r>
                <a:rPr lang="nb-NO" sz="1400" dirty="0" smtClean="0"/>
                <a:t>Menneske-</a:t>
              </a:r>
              <a:br>
                <a:rPr lang="nb-NO" sz="1400" dirty="0" smtClean="0"/>
              </a:br>
              <a:r>
                <a:rPr lang="nb-NO" sz="1400" dirty="0" smtClean="0"/>
                <a:t>rettighetsloven</a:t>
              </a:r>
              <a:endParaRPr lang="nb-NO" sz="1400" dirty="0"/>
            </a:p>
          </p:txBody>
        </p:sp>
      </p:grpSp>
      <p:grpSp>
        <p:nvGrpSpPr>
          <p:cNvPr id="19" name="Gruppe 18"/>
          <p:cNvGrpSpPr/>
          <p:nvPr/>
        </p:nvGrpSpPr>
        <p:grpSpPr>
          <a:xfrm>
            <a:off x="4443047" y="3811843"/>
            <a:ext cx="1409091" cy="792088"/>
            <a:chOff x="1277390" y="1501960"/>
            <a:chExt cx="1224136" cy="792088"/>
          </a:xfrm>
        </p:grpSpPr>
        <p:sp>
          <p:nvSpPr>
            <p:cNvPr id="3" name="Avrundet rektangel 2"/>
            <p:cNvSpPr/>
            <p:nvPr/>
          </p:nvSpPr>
          <p:spPr bwMode="auto">
            <a:xfrm>
              <a:off x="1277390" y="1501960"/>
              <a:ext cx="1224136" cy="792088"/>
            </a:xfrm>
            <a:prstGeom prst="round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8" name="TekstSylinder 17"/>
            <p:cNvSpPr txBox="1"/>
            <p:nvPr/>
          </p:nvSpPr>
          <p:spPr>
            <a:xfrm>
              <a:off x="1347039" y="1684947"/>
              <a:ext cx="1101822" cy="523220"/>
            </a:xfrm>
            <a:prstGeom prst="rect">
              <a:avLst/>
            </a:prstGeom>
            <a:noFill/>
          </p:spPr>
          <p:txBody>
            <a:bodyPr wrap="none" rtlCol="0">
              <a:spAutoFit/>
            </a:bodyPr>
            <a:lstStyle/>
            <a:p>
              <a:r>
                <a:rPr lang="nb-NO" sz="1400" dirty="0" smtClean="0"/>
                <a:t>Særlover mv.,</a:t>
              </a:r>
            </a:p>
            <a:p>
              <a:r>
                <a:rPr lang="nb-NO" sz="1400" dirty="0" smtClean="0"/>
                <a:t>jf. lex </a:t>
              </a:r>
              <a:r>
                <a:rPr lang="nb-NO" sz="1400" dirty="0" err="1" smtClean="0"/>
                <a:t>specialis</a:t>
              </a:r>
              <a:endParaRPr lang="nb-NO" sz="1400" dirty="0"/>
            </a:p>
          </p:txBody>
        </p:sp>
      </p:grpSp>
      <p:grpSp>
        <p:nvGrpSpPr>
          <p:cNvPr id="21" name="Gruppe 20"/>
          <p:cNvGrpSpPr/>
          <p:nvPr/>
        </p:nvGrpSpPr>
        <p:grpSpPr>
          <a:xfrm>
            <a:off x="4874865" y="386194"/>
            <a:ext cx="1599403" cy="927452"/>
            <a:chOff x="3758596" y="911384"/>
            <a:chExt cx="1389468" cy="927452"/>
          </a:xfrm>
        </p:grpSpPr>
        <p:sp>
          <p:nvSpPr>
            <p:cNvPr id="10" name="TekstSylinder 9"/>
            <p:cNvSpPr txBox="1"/>
            <p:nvPr/>
          </p:nvSpPr>
          <p:spPr>
            <a:xfrm>
              <a:off x="3912046" y="1069504"/>
              <a:ext cx="917239" cy="307777"/>
            </a:xfrm>
            <a:prstGeom prst="rect">
              <a:avLst/>
            </a:prstGeom>
            <a:noFill/>
          </p:spPr>
          <p:txBody>
            <a:bodyPr wrap="none" rtlCol="0">
              <a:spAutoFit/>
            </a:bodyPr>
            <a:lstStyle/>
            <a:p>
              <a:r>
                <a:rPr lang="nb-NO" sz="1400" dirty="0" smtClean="0"/>
                <a:t>Grl. § 102</a:t>
              </a:r>
              <a:endParaRPr lang="nb-NO" sz="1400" dirty="0"/>
            </a:p>
          </p:txBody>
        </p:sp>
        <p:sp>
          <p:nvSpPr>
            <p:cNvPr id="20" name="Avrundet rektangel 19"/>
            <p:cNvSpPr/>
            <p:nvPr/>
          </p:nvSpPr>
          <p:spPr bwMode="auto">
            <a:xfrm>
              <a:off x="3758596" y="911384"/>
              <a:ext cx="1389468" cy="927452"/>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grpSp>
      <p:grpSp>
        <p:nvGrpSpPr>
          <p:cNvPr id="27" name="Gruppe 26"/>
          <p:cNvGrpSpPr/>
          <p:nvPr/>
        </p:nvGrpSpPr>
        <p:grpSpPr>
          <a:xfrm>
            <a:off x="3156038" y="572164"/>
            <a:ext cx="1317433" cy="934508"/>
            <a:chOff x="2254537" y="451642"/>
            <a:chExt cx="1317433" cy="934508"/>
          </a:xfrm>
        </p:grpSpPr>
        <p:sp>
          <p:nvSpPr>
            <p:cNvPr id="7" name="Rektangel 6"/>
            <p:cNvSpPr/>
            <p:nvPr/>
          </p:nvSpPr>
          <p:spPr bwMode="auto">
            <a:xfrm>
              <a:off x="2254537" y="451642"/>
              <a:ext cx="1317433" cy="934508"/>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22" name="TekstSylinder 21"/>
            <p:cNvSpPr txBox="1"/>
            <p:nvPr/>
          </p:nvSpPr>
          <p:spPr>
            <a:xfrm>
              <a:off x="2297001" y="576660"/>
              <a:ext cx="1148085" cy="523220"/>
            </a:xfrm>
            <a:prstGeom prst="rect">
              <a:avLst/>
            </a:prstGeom>
            <a:noFill/>
          </p:spPr>
          <p:txBody>
            <a:bodyPr wrap="square" rtlCol="0">
              <a:spAutoFit/>
            </a:bodyPr>
            <a:lstStyle/>
            <a:p>
              <a:r>
                <a:rPr lang="nb-NO" sz="1400" dirty="0" smtClean="0"/>
                <a:t>EMK art. 8</a:t>
              </a:r>
            </a:p>
            <a:p>
              <a:endParaRPr lang="nb-NO" sz="1400" dirty="0"/>
            </a:p>
          </p:txBody>
        </p:sp>
      </p:grpSp>
      <p:sp>
        <p:nvSpPr>
          <p:cNvPr id="23" name="Rektangel 22"/>
          <p:cNvSpPr/>
          <p:nvPr/>
        </p:nvSpPr>
        <p:spPr bwMode="auto">
          <a:xfrm>
            <a:off x="1462258" y="1693373"/>
            <a:ext cx="1353746" cy="928978"/>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24" name="TekstSylinder 23"/>
          <p:cNvSpPr txBox="1"/>
          <p:nvPr/>
        </p:nvSpPr>
        <p:spPr>
          <a:xfrm>
            <a:off x="1447479" y="1795174"/>
            <a:ext cx="1447007" cy="954107"/>
          </a:xfrm>
          <a:prstGeom prst="rect">
            <a:avLst/>
          </a:prstGeom>
          <a:noFill/>
          <a:ln>
            <a:noFill/>
          </a:ln>
        </p:spPr>
        <p:txBody>
          <a:bodyPr wrap="square" rtlCol="0">
            <a:spAutoFit/>
          </a:bodyPr>
          <a:lstStyle/>
          <a:p>
            <a:r>
              <a:rPr lang="nb-NO" sz="1400" dirty="0" smtClean="0"/>
              <a:t>Europaråds-</a:t>
            </a:r>
          </a:p>
          <a:p>
            <a:r>
              <a:rPr lang="nb-NO" sz="1400" dirty="0"/>
              <a:t>k</a:t>
            </a:r>
            <a:r>
              <a:rPr lang="nb-NO" sz="1400" dirty="0" smtClean="0"/>
              <a:t>onvensjonen</a:t>
            </a:r>
            <a:br>
              <a:rPr lang="nb-NO" sz="1400" dirty="0" smtClean="0"/>
            </a:br>
            <a:r>
              <a:rPr lang="nb-NO" sz="1400" dirty="0" smtClean="0"/>
              <a:t>om personvern</a:t>
            </a:r>
          </a:p>
          <a:p>
            <a:endParaRPr lang="nb-NO" sz="1400" dirty="0"/>
          </a:p>
        </p:txBody>
      </p:sp>
      <p:grpSp>
        <p:nvGrpSpPr>
          <p:cNvPr id="26" name="Gruppe 25"/>
          <p:cNvGrpSpPr/>
          <p:nvPr/>
        </p:nvGrpSpPr>
        <p:grpSpPr>
          <a:xfrm>
            <a:off x="1527726" y="582218"/>
            <a:ext cx="1114055" cy="924454"/>
            <a:chOff x="934130" y="425235"/>
            <a:chExt cx="1114055" cy="924454"/>
          </a:xfrm>
        </p:grpSpPr>
        <p:sp>
          <p:nvSpPr>
            <p:cNvPr id="6" name="Rektangel 5"/>
            <p:cNvSpPr/>
            <p:nvPr/>
          </p:nvSpPr>
          <p:spPr bwMode="auto">
            <a:xfrm>
              <a:off x="934130" y="425235"/>
              <a:ext cx="1114055" cy="924454"/>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25" name="TekstSylinder 24"/>
            <p:cNvSpPr txBox="1"/>
            <p:nvPr/>
          </p:nvSpPr>
          <p:spPr>
            <a:xfrm>
              <a:off x="970693" y="581653"/>
              <a:ext cx="938113" cy="523220"/>
            </a:xfrm>
            <a:prstGeom prst="rect">
              <a:avLst/>
            </a:prstGeom>
            <a:noFill/>
          </p:spPr>
          <p:txBody>
            <a:bodyPr wrap="square" rtlCol="0">
              <a:spAutoFit/>
            </a:bodyPr>
            <a:lstStyle/>
            <a:p>
              <a:r>
                <a:rPr lang="nb-NO" sz="1400" dirty="0" smtClean="0"/>
                <a:t>SP art. 17</a:t>
              </a:r>
            </a:p>
            <a:p>
              <a:endParaRPr lang="nb-NO" sz="1400" dirty="0"/>
            </a:p>
          </p:txBody>
        </p:sp>
      </p:grpSp>
      <p:cxnSp>
        <p:nvCxnSpPr>
          <p:cNvPr id="30" name="Rett linje 29"/>
          <p:cNvCxnSpPr>
            <a:stCxn id="20" idx="2"/>
          </p:cNvCxnSpPr>
          <p:nvPr/>
        </p:nvCxnSpPr>
        <p:spPr bwMode="auto">
          <a:xfrm flipH="1">
            <a:off x="5674566" y="1313646"/>
            <a:ext cx="1" cy="16690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Rett linje 31"/>
          <p:cNvCxnSpPr>
            <a:endCxn id="4" idx="0"/>
          </p:cNvCxnSpPr>
          <p:nvPr/>
        </p:nvCxnSpPr>
        <p:spPr bwMode="auto">
          <a:xfrm flipH="1">
            <a:off x="5810462" y="2313926"/>
            <a:ext cx="1360379" cy="6687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Rett linje 38"/>
          <p:cNvCxnSpPr/>
          <p:nvPr/>
        </p:nvCxnSpPr>
        <p:spPr bwMode="auto">
          <a:xfrm flipH="1">
            <a:off x="7956686" y="2828375"/>
            <a:ext cx="1" cy="6293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Rett linje 42"/>
          <p:cNvCxnSpPr>
            <a:stCxn id="2" idx="0"/>
            <a:endCxn id="7" idx="2"/>
          </p:cNvCxnSpPr>
          <p:nvPr/>
        </p:nvCxnSpPr>
        <p:spPr bwMode="auto">
          <a:xfrm flipH="1" flipV="1">
            <a:off x="3814755" y="1506672"/>
            <a:ext cx="24014" cy="12687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Rett linje 44"/>
          <p:cNvCxnSpPr/>
          <p:nvPr/>
        </p:nvCxnSpPr>
        <p:spPr bwMode="auto">
          <a:xfrm flipH="1" flipV="1">
            <a:off x="2648937" y="1313646"/>
            <a:ext cx="1052228" cy="14618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Rett linje 46"/>
          <p:cNvCxnSpPr/>
          <p:nvPr/>
        </p:nvCxnSpPr>
        <p:spPr bwMode="auto">
          <a:xfrm>
            <a:off x="2643021" y="1313646"/>
            <a:ext cx="2714753" cy="16548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Rett linje 48"/>
          <p:cNvCxnSpPr>
            <a:stCxn id="7" idx="2"/>
          </p:cNvCxnSpPr>
          <p:nvPr/>
        </p:nvCxnSpPr>
        <p:spPr bwMode="auto">
          <a:xfrm>
            <a:off x="3814755" y="1506672"/>
            <a:ext cx="1731928" cy="14618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Rett linje 51"/>
          <p:cNvCxnSpPr/>
          <p:nvPr/>
        </p:nvCxnSpPr>
        <p:spPr bwMode="auto">
          <a:xfrm>
            <a:off x="2826686" y="2044554"/>
            <a:ext cx="2030630" cy="923935"/>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3" name="TekstSylinder 52"/>
          <p:cNvSpPr txBox="1"/>
          <p:nvPr/>
        </p:nvSpPr>
        <p:spPr>
          <a:xfrm>
            <a:off x="287603" y="4715340"/>
            <a:ext cx="8490016" cy="1754326"/>
          </a:xfrm>
          <a:prstGeom prst="rect">
            <a:avLst/>
          </a:prstGeom>
          <a:solidFill>
            <a:srgbClr val="FFFFCC"/>
          </a:solidFill>
        </p:spPr>
        <p:txBody>
          <a:bodyPr wrap="none" rtlCol="0">
            <a:spAutoFit/>
          </a:bodyPr>
          <a:lstStyle/>
          <a:p>
            <a:r>
              <a:rPr lang="nb-NO" sz="1800" u="sng" dirty="0" smtClean="0"/>
              <a:t>EU-direktiver</a:t>
            </a:r>
            <a:r>
              <a:rPr lang="nb-NO" sz="1800" dirty="0" smtClean="0"/>
              <a:t> gjennomføres i norsk rett ved at det gis bestemmelser i lover mv som</a:t>
            </a:r>
          </a:p>
          <a:p>
            <a:r>
              <a:rPr lang="nb-NO" sz="1800" dirty="0" smtClean="0"/>
              <a:t>er i overensstemmelse med direktivets innhold</a:t>
            </a:r>
          </a:p>
          <a:p>
            <a:r>
              <a:rPr lang="nb-NO" sz="1800" u="sng" dirty="0" smtClean="0"/>
              <a:t>EU-forordninger</a:t>
            </a:r>
            <a:r>
              <a:rPr lang="nb-NO" sz="1800" dirty="0" smtClean="0"/>
              <a:t> gjelder direkte og kommer i stedet for nasjonale (norske) bestemmelser</a:t>
            </a:r>
          </a:p>
          <a:p>
            <a:r>
              <a:rPr lang="nb-NO" sz="1800" dirty="0" smtClean="0"/>
              <a:t>Fra om ca. 2 ½ år vil EU-direktivet om personvern (trolig) bli avløst av en EU-forordning</a:t>
            </a:r>
          </a:p>
          <a:p>
            <a:r>
              <a:rPr lang="nb-NO" sz="1800" dirty="0" smtClean="0"/>
              <a:t>om personvern. I så fall vil personopplysningsloven og andre lover som er i strid med for-</a:t>
            </a:r>
          </a:p>
          <a:p>
            <a:r>
              <a:rPr lang="nb-NO" sz="1800" dirty="0" smtClean="0"/>
              <a:t>ordningen ikke lenger gjelde.</a:t>
            </a:r>
            <a:endParaRPr lang="nb-NO" sz="1800" dirty="0"/>
          </a:p>
        </p:txBody>
      </p:sp>
      <p:grpSp>
        <p:nvGrpSpPr>
          <p:cNvPr id="57" name="Gruppe 56"/>
          <p:cNvGrpSpPr/>
          <p:nvPr/>
        </p:nvGrpSpPr>
        <p:grpSpPr>
          <a:xfrm>
            <a:off x="268022" y="2687238"/>
            <a:ext cx="1426994" cy="983276"/>
            <a:chOff x="12268" y="2285072"/>
            <a:chExt cx="1426994" cy="983276"/>
          </a:xfrm>
        </p:grpSpPr>
        <p:sp>
          <p:nvSpPr>
            <p:cNvPr id="54" name="Rektangel 53"/>
            <p:cNvSpPr/>
            <p:nvPr/>
          </p:nvSpPr>
          <p:spPr bwMode="auto">
            <a:xfrm>
              <a:off x="41199" y="2285072"/>
              <a:ext cx="1353746" cy="928978"/>
            </a:xfrm>
            <a:prstGeom prst="rect">
              <a:avLst/>
            </a:prstGeom>
            <a:noFill/>
            <a:ln w="158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56" name="TekstSylinder 55"/>
            <p:cNvSpPr txBox="1"/>
            <p:nvPr/>
          </p:nvSpPr>
          <p:spPr>
            <a:xfrm>
              <a:off x="12268" y="2314241"/>
              <a:ext cx="1426994" cy="954107"/>
            </a:xfrm>
            <a:prstGeom prst="rect">
              <a:avLst/>
            </a:prstGeom>
            <a:noFill/>
          </p:spPr>
          <p:txBody>
            <a:bodyPr wrap="none" rtlCol="0">
              <a:spAutoFit/>
            </a:bodyPr>
            <a:lstStyle/>
            <a:p>
              <a:r>
                <a:rPr lang="nb-NO" sz="1400" dirty="0" smtClean="0"/>
                <a:t>OECDs retnings-</a:t>
              </a:r>
            </a:p>
            <a:p>
              <a:r>
                <a:rPr lang="nb-NO" sz="1400" dirty="0" smtClean="0"/>
                <a:t>linjer om person-</a:t>
              </a:r>
            </a:p>
            <a:p>
              <a:r>
                <a:rPr lang="nb-NO" sz="1400" dirty="0"/>
                <a:t>v</a:t>
              </a:r>
              <a:r>
                <a:rPr lang="nb-NO" sz="1400" dirty="0" smtClean="0"/>
                <a:t>ern over lande-</a:t>
              </a:r>
            </a:p>
            <a:p>
              <a:r>
                <a:rPr lang="nb-NO" sz="1400" dirty="0" smtClean="0"/>
                <a:t>grensene</a:t>
              </a:r>
              <a:endParaRPr lang="nb-NO" sz="1400" dirty="0"/>
            </a:p>
          </p:txBody>
        </p:sp>
      </p:grpSp>
    </p:spTree>
    <p:extLst>
      <p:ext uri="{BB962C8B-B14F-4D97-AF65-F5344CB8AC3E}">
        <p14:creationId xmlns:p14="http://schemas.microsoft.com/office/powerpoint/2010/main" val="169911001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1043</Words>
  <Application>Microsoft Office PowerPoint</Application>
  <PresentationFormat>Skjermfremvisning (4:3)</PresentationFormat>
  <Paragraphs>191</Paragraphs>
  <Slides>16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Lucida Grande</vt:lpstr>
      <vt:lpstr>Times New Roman</vt:lpstr>
      <vt:lpstr>Office Theme</vt:lpstr>
      <vt:lpstr>Introduksjon til DRI1010 Personvern i offentlig forvaltning</vt:lpstr>
      <vt:lpstr>PowerPoint-presentasjon</vt:lpstr>
      <vt:lpstr>PowerPoint-presentasjon</vt:lpstr>
      <vt:lpstr>Internasjonalt personvern</vt:lpstr>
      <vt:lpstr>Den europeiske menneskerettighets-konvensjonen (EMK), artikkel 8</vt:lpstr>
      <vt:lpstr>FNs internasjonale konvensjon om sivile og politiske rettigheter (SP), artikkel 17 </vt:lpstr>
      <vt:lpstr>Grunnlovens vern om privatliv mv</vt:lpstr>
      <vt:lpstr>Oversikt over lovgivning om personopplysninger på nasjonalt nivå</vt:lpstr>
      <vt:lpstr>PowerPoint-presentasjon</vt:lpstr>
      <vt:lpstr>Personverndirektivet (95/46/EF)</vt:lpstr>
      <vt:lpstr>Personopplysningslovens formål (jf. § 1 første ledd)</vt:lpstr>
      <vt:lpstr>Personopplysningslovens formål (jf. § 1 annet ledd)</vt:lpstr>
      <vt:lpstr>PowerPoint-presentasjon</vt:lpstr>
      <vt:lpstr>PowerPoint-presentasjon</vt:lpstr>
      <vt:lpstr>Arbeidsmåter</vt:lpstr>
      <vt:lpstr>Neste forelesning</vt:lpstr>
    </vt:vector>
  </TitlesOfParts>
  <Company>uio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 til DRI1010 Personvern i offentlig forvaltning: Oversikt over personvernlovgivningen og om sammenhengen med forvaltningslovgivning</dc:title>
  <dc:creator>Administrator</dc:creator>
  <cp:lastModifiedBy>dags</cp:lastModifiedBy>
  <cp:revision>54</cp:revision>
  <cp:lastPrinted>2010-01-13T19:53:14Z</cp:lastPrinted>
  <dcterms:created xsi:type="dcterms:W3CDTF">2008-01-16T19:32:24Z</dcterms:created>
  <dcterms:modified xsi:type="dcterms:W3CDTF">2016-01-25T21:11:32Z</dcterms:modified>
</cp:coreProperties>
</file>