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3"/>
  </p:handoutMasterIdLst>
  <p:sldIdLst>
    <p:sldId id="256" r:id="rId2"/>
    <p:sldId id="269" r:id="rId3"/>
    <p:sldId id="270" r:id="rId4"/>
    <p:sldId id="271" r:id="rId5"/>
    <p:sldId id="260" r:id="rId6"/>
    <p:sldId id="266" r:id="rId7"/>
    <p:sldId id="265" r:id="rId8"/>
    <p:sldId id="262" r:id="rId9"/>
    <p:sldId id="272" r:id="rId10"/>
    <p:sldId id="263" r:id="rId11"/>
    <p:sldId id="264" r:id="rId12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CC"/>
    <a:srgbClr val="0000FF"/>
    <a:srgbClr val="006600"/>
    <a:srgbClr val="FFCC99"/>
    <a:srgbClr val="FFCCFF"/>
    <a:srgbClr val="FFFFFF"/>
    <a:srgbClr val="CC00CC"/>
    <a:srgbClr val="FF99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7D61C-AFDF-4199-AE4C-F4A21011CED5}" type="datetimeFigureOut">
              <a:rPr lang="nb-NO" smtClean="0"/>
              <a:pPr/>
              <a:t>26.01.2016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225D9-0928-4D36-AED0-77100DA7864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3140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573E8-8662-4636-8A72-2C7651FAA29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17B02-A51D-4F87-A29B-3B1D19550CF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ED59E-2EEF-44E4-A3AD-D13B50B680F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1A20B-3D2B-4FFE-B6E3-FEFEF18A87C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AD481-0245-43B3-99E7-BAA628842CE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9A3BE-3615-4C35-9C53-11AA611A432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88DB4-329D-47FB-96A6-EB0A3690FB9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91909-B6E5-46B5-9CFE-AFE950E4345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4CFB-DB8A-4335-8151-C1BA090E16C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A8594-BE26-4049-8FAC-2A254E69FB0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DEE59-50D9-4C99-95E4-D9FD2BF7A21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D416F0-0F15-412A-8BB3-F037FC739809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14488"/>
            <a:ext cx="7772400" cy="1428760"/>
          </a:xfrm>
        </p:spPr>
        <p:txBody>
          <a:bodyPr/>
          <a:lstStyle/>
          <a:p>
            <a:r>
              <a:rPr lang="nb-NO" sz="3600" dirty="0" smtClean="0">
                <a:solidFill>
                  <a:schemeClr val="accent2"/>
                </a:solidFill>
              </a:rPr>
              <a:t>Personopplysningslovens virkeområde og grunnleggende begreper</a:t>
            </a:r>
            <a:endParaRPr lang="nb-NO" sz="36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1800"/>
              <a:t>Dag Wiese Schartum, AFIN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457200"/>
            <a:ext cx="9155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“Personopplysning” - noens personlige forhold, jf taushetsplikt</a:t>
            </a:r>
          </a:p>
        </p:txBody>
      </p:sp>
      <p:grpSp>
        <p:nvGrpSpPr>
          <p:cNvPr id="2" name="Gruppe 1"/>
          <p:cNvGrpSpPr/>
          <p:nvPr/>
        </p:nvGrpSpPr>
        <p:grpSpPr>
          <a:xfrm>
            <a:off x="1403648" y="3861048"/>
            <a:ext cx="6133012" cy="2209800"/>
            <a:chOff x="1259632" y="4077072"/>
            <a:chExt cx="6133012" cy="2209800"/>
          </a:xfrm>
        </p:grpSpPr>
        <p:grpSp>
          <p:nvGrpSpPr>
            <p:cNvPr id="11268" name="Group 4"/>
            <p:cNvGrpSpPr>
              <a:grpSpLocks/>
            </p:cNvGrpSpPr>
            <p:nvPr/>
          </p:nvGrpSpPr>
          <p:grpSpPr bwMode="auto">
            <a:xfrm>
              <a:off x="1259632" y="4077072"/>
              <a:ext cx="6133012" cy="2209800"/>
              <a:chOff x="-329" y="2448"/>
              <a:chExt cx="7896" cy="2592"/>
            </a:xfrm>
          </p:grpSpPr>
          <p:sp>
            <p:nvSpPr>
              <p:cNvPr id="11269" name="Text Box 5"/>
              <p:cNvSpPr txBox="1">
                <a:spLocks noChangeArrowheads="1"/>
              </p:cNvSpPr>
              <p:nvPr/>
            </p:nvSpPr>
            <p:spPr bwMode="auto">
              <a:xfrm>
                <a:off x="-329" y="2448"/>
                <a:ext cx="3353" cy="160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nb-NO" sz="1600" dirty="0"/>
                  <a:t>Særlig rettslig grunnlag (§ 9)</a:t>
                </a:r>
              </a:p>
              <a:p>
                <a:r>
                  <a:rPr lang="nb-NO" sz="1600" dirty="0" smtClean="0">
                    <a:latin typeface="+mn-lt"/>
                  </a:rPr>
                  <a:t>Konsesjons</a:t>
                </a:r>
                <a:r>
                  <a:rPr lang="nb-NO" sz="1600" dirty="0" smtClean="0"/>
                  <a:t>plikt </a:t>
                </a:r>
                <a:r>
                  <a:rPr lang="nb-NO" sz="1600" dirty="0"/>
                  <a:t>(§ 33</a:t>
                </a:r>
                <a:r>
                  <a:rPr lang="nb-NO" sz="1600" dirty="0" smtClean="0"/>
                  <a:t>)</a:t>
                </a:r>
              </a:p>
              <a:p>
                <a:r>
                  <a:rPr lang="nb-NO" sz="1600" i="1" dirty="0" smtClean="0"/>
                  <a:t>(v</a:t>
                </a:r>
                <a:r>
                  <a:rPr lang="nb-NO" sz="1600" i="1" dirty="0" smtClean="0"/>
                  <a:t>anligvis taushetspliktige)</a:t>
                </a:r>
                <a:endParaRPr lang="nb-NO" sz="1600" i="1" dirty="0"/>
              </a:p>
            </p:txBody>
          </p:sp>
          <p:grpSp>
            <p:nvGrpSpPr>
              <p:cNvPr id="11270" name="Group 6"/>
              <p:cNvGrpSpPr>
                <a:grpSpLocks/>
              </p:cNvGrpSpPr>
              <p:nvPr/>
            </p:nvGrpSpPr>
            <p:grpSpPr bwMode="auto">
              <a:xfrm>
                <a:off x="3312" y="2592"/>
                <a:ext cx="4255" cy="2448"/>
                <a:chOff x="1584" y="2592"/>
                <a:chExt cx="4255" cy="2448"/>
              </a:xfrm>
            </p:grpSpPr>
            <p:sp>
              <p:nvSpPr>
                <p:cNvPr id="1127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584" y="2592"/>
                  <a:ext cx="2016" cy="7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nb-NO" sz="1600" dirty="0"/>
                    <a:t>Sensitive</a:t>
                  </a:r>
                </a:p>
                <a:p>
                  <a:r>
                    <a:rPr lang="nb-NO" sz="1600" dirty="0"/>
                    <a:t>opplysninger</a:t>
                  </a:r>
                </a:p>
              </p:txBody>
            </p:sp>
            <p:sp>
              <p:nvSpPr>
                <p:cNvPr id="112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584" y="3312"/>
                  <a:ext cx="2016" cy="99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nb-NO" sz="1600" dirty="0"/>
                    <a:t>Andre </a:t>
                  </a:r>
                  <a:r>
                    <a:rPr lang="nb-NO" sz="1600" dirty="0" smtClean="0"/>
                    <a:t>taushets-</a:t>
                  </a:r>
                  <a:endParaRPr lang="nb-NO" sz="1600" dirty="0"/>
                </a:p>
                <a:p>
                  <a:r>
                    <a:rPr lang="nb-NO" sz="1600" dirty="0"/>
                    <a:t>pliktige </a:t>
                  </a:r>
                  <a:r>
                    <a:rPr lang="nb-NO" sz="1600" dirty="0" smtClean="0"/>
                    <a:t>opplys-</a:t>
                  </a:r>
                  <a:endParaRPr lang="nb-NO" sz="1600" dirty="0"/>
                </a:p>
                <a:p>
                  <a:r>
                    <a:rPr lang="nb-NO" sz="1600" dirty="0" err="1"/>
                    <a:t>ninger</a:t>
                  </a:r>
                  <a:endParaRPr lang="nb-NO" sz="1600" dirty="0"/>
                </a:p>
              </p:txBody>
            </p:sp>
            <p:sp>
              <p:nvSpPr>
                <p:cNvPr id="1127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584" y="4306"/>
                  <a:ext cx="2016" cy="73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nb-NO" sz="1600" dirty="0" smtClean="0"/>
                    <a:t>Øvrige</a:t>
                  </a:r>
                  <a:endParaRPr lang="nb-NO" sz="1600" dirty="0"/>
                </a:p>
                <a:p>
                  <a:r>
                    <a:rPr lang="nb-NO" sz="1600" dirty="0"/>
                    <a:t>opplysninger</a:t>
                  </a:r>
                </a:p>
              </p:txBody>
            </p:sp>
            <p:sp>
              <p:nvSpPr>
                <p:cNvPr id="11274" name="AutoShape 10"/>
                <p:cNvSpPr>
                  <a:spLocks/>
                </p:cNvSpPr>
                <p:nvPr/>
              </p:nvSpPr>
              <p:spPr bwMode="auto">
                <a:xfrm>
                  <a:off x="3640" y="2592"/>
                  <a:ext cx="144" cy="1714"/>
                </a:xfrm>
                <a:prstGeom prst="rightBrace">
                  <a:avLst>
                    <a:gd name="adj1" fmla="val 91667"/>
                    <a:gd name="adj2" fmla="val 50000"/>
                  </a:avLst>
                </a:prstGeom>
                <a:noFill/>
                <a:ln w="1587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127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894" y="2850"/>
                  <a:ext cx="1945" cy="12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nb-NO" sz="1600" dirty="0"/>
                    <a:t>Noens</a:t>
                  </a:r>
                </a:p>
                <a:p>
                  <a:r>
                    <a:rPr lang="nb-NO" sz="1600" dirty="0"/>
                    <a:t>personlige</a:t>
                  </a:r>
                </a:p>
                <a:p>
                  <a:r>
                    <a:rPr lang="nb-NO" sz="1600" dirty="0"/>
                    <a:t>forhold</a:t>
                  </a:r>
                </a:p>
                <a:p>
                  <a:r>
                    <a:rPr lang="nb-NO" sz="1600" i="1" dirty="0"/>
                    <a:t>(taushetsplikt)</a:t>
                  </a:r>
                </a:p>
              </p:txBody>
            </p:sp>
          </p:grpSp>
          <p:sp>
            <p:nvSpPr>
              <p:cNvPr id="11276" name="AutoShape 12"/>
              <p:cNvSpPr>
                <a:spLocks/>
              </p:cNvSpPr>
              <p:nvPr/>
            </p:nvSpPr>
            <p:spPr bwMode="auto">
              <a:xfrm>
                <a:off x="3090" y="2592"/>
                <a:ext cx="144" cy="720"/>
              </a:xfrm>
              <a:prstGeom prst="leftBrace">
                <a:avLst>
                  <a:gd name="adj1" fmla="val 41667"/>
                  <a:gd name="adj2" fmla="val 50000"/>
                </a:avLst>
              </a:prstGeom>
              <a:noFill/>
              <a:ln w="158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5940152" y="5795805"/>
              <a:ext cx="1118482" cy="4910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1400" i="1" dirty="0" smtClean="0">
                  <a:latin typeface="Arial" charset="0"/>
                </a:rPr>
                <a:t>(i</a:t>
              </a:r>
              <a:r>
                <a:rPr lang="nb-NO" sz="1400" i="1" dirty="0" smtClean="0">
                  <a:latin typeface="Arial" charset="0"/>
                </a:rPr>
                <a:t>nnsyn)</a:t>
              </a:r>
              <a:endParaRPr lang="nb-NO" sz="1400" i="1" dirty="0">
                <a:latin typeface="Arial" charset="0"/>
              </a:endParaRPr>
            </a:p>
          </p:txBody>
        </p:sp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81000" y="1414463"/>
            <a:ext cx="8509702" cy="124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nb-NO" sz="1800" u="sng" dirty="0" err="1"/>
              <a:t>Fvl</a:t>
            </a:r>
            <a:r>
              <a:rPr lang="nb-NO" sz="1800" u="sng" dirty="0"/>
              <a:t> § 13:</a:t>
            </a:r>
            <a:r>
              <a:rPr lang="nb-NO" sz="1800" dirty="0"/>
              <a:t> Enhver som utfører tjeneste eller arbeid for et forvaltningsorgan, plikter å </a:t>
            </a:r>
            <a:r>
              <a:rPr lang="nb-NO" sz="1800" dirty="0" smtClean="0"/>
              <a:t>hindre</a:t>
            </a:r>
            <a:br>
              <a:rPr lang="nb-NO" sz="1800" dirty="0" smtClean="0"/>
            </a:br>
            <a:r>
              <a:rPr lang="nb-NO" sz="1800" dirty="0" smtClean="0"/>
              <a:t> 	at </a:t>
            </a:r>
            <a:r>
              <a:rPr lang="nb-NO" sz="1800" dirty="0"/>
              <a:t>andre får adgang eller kjennskap til det han i forbindelse med tjenesten </a:t>
            </a:r>
            <a:r>
              <a:rPr lang="nb-NO" sz="1800" dirty="0" smtClean="0"/>
              <a:t>eller </a:t>
            </a:r>
            <a:br>
              <a:rPr lang="nb-NO" sz="1800" dirty="0" smtClean="0"/>
            </a:br>
            <a:r>
              <a:rPr lang="nb-NO" sz="1800" dirty="0" smtClean="0"/>
              <a:t> 	arbeidet får vite </a:t>
            </a:r>
            <a:r>
              <a:rPr lang="nb-NO" sz="1800" dirty="0"/>
              <a:t>om: </a:t>
            </a:r>
          </a:p>
          <a:p>
            <a:pPr>
              <a:lnSpc>
                <a:spcPct val="70000"/>
              </a:lnSpc>
              <a:spcBef>
                <a:spcPts val="500"/>
              </a:spcBef>
              <a:spcAft>
                <a:spcPts val="500"/>
              </a:spcAft>
            </a:pPr>
            <a:r>
              <a:rPr lang="nb-NO" sz="1800" dirty="0" smtClean="0"/>
              <a:t>	1</a:t>
            </a:r>
            <a:r>
              <a:rPr lang="nb-NO" sz="1800" dirty="0"/>
              <a:t>)  </a:t>
            </a:r>
            <a:r>
              <a:rPr lang="nb-NO" sz="1800" dirty="0">
                <a:solidFill>
                  <a:srgbClr val="7030A0"/>
                </a:solidFill>
              </a:rPr>
              <a:t>noens personlige forhold</a:t>
            </a:r>
            <a:r>
              <a:rPr lang="nb-NO" sz="1800" dirty="0" smtClean="0"/>
              <a:t>, </a:t>
            </a:r>
            <a:r>
              <a:rPr lang="nb-NO" sz="1800" dirty="0"/>
              <a:t>...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81000" y="2800659"/>
            <a:ext cx="73917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u="sng" dirty="0"/>
              <a:t>Pol § 2, a:</a:t>
            </a:r>
            <a:r>
              <a:rPr lang="nb-NO" sz="1800" dirty="0"/>
              <a:t> </a:t>
            </a:r>
            <a:r>
              <a:rPr lang="nb-NO" sz="1800" dirty="0">
                <a:solidFill>
                  <a:srgbClr val="7030A0"/>
                </a:solidFill>
              </a:rPr>
              <a:t>Personopplysning: opplysninger og vurderinger som kan knyttes </a:t>
            </a:r>
            <a:r>
              <a:rPr lang="nb-NO" sz="1800" dirty="0" smtClean="0">
                <a:solidFill>
                  <a:srgbClr val="7030A0"/>
                </a:solidFill>
              </a:rPr>
              <a:t>til</a:t>
            </a:r>
            <a:br>
              <a:rPr lang="nb-NO" sz="1800" dirty="0" smtClean="0">
                <a:solidFill>
                  <a:srgbClr val="7030A0"/>
                </a:solidFill>
              </a:rPr>
            </a:br>
            <a:r>
              <a:rPr lang="nb-NO" sz="1800" dirty="0" smtClean="0">
                <a:solidFill>
                  <a:srgbClr val="7030A0"/>
                </a:solidFill>
              </a:rPr>
              <a:t>	  en </a:t>
            </a:r>
            <a:r>
              <a:rPr lang="nb-NO" sz="1800" dirty="0">
                <a:solidFill>
                  <a:srgbClr val="7030A0"/>
                </a:solidFill>
              </a:rPr>
              <a:t>enkeltperson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304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nb-NO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“Behandling”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140114" y="3399880"/>
            <a:ext cx="4933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>
                <a:solidFill>
                  <a:srgbClr val="CC3300"/>
                </a:solidFill>
              </a:rPr>
              <a:t>“</a:t>
            </a:r>
            <a:r>
              <a:rPr lang="nb-NO" sz="2800">
                <a:solidFill>
                  <a:srgbClr val="CC3300"/>
                </a:solidFill>
              </a:rPr>
              <a:t>Behandling</a:t>
            </a:r>
            <a:r>
              <a:rPr lang="nb-NO">
                <a:solidFill>
                  <a:srgbClr val="CC3300"/>
                </a:solidFill>
              </a:rPr>
              <a:t> av personopplysninger”</a:t>
            </a:r>
          </a:p>
        </p:txBody>
      </p:sp>
      <p:grpSp>
        <p:nvGrpSpPr>
          <p:cNvPr id="2" name="Gruppe 1"/>
          <p:cNvGrpSpPr/>
          <p:nvPr/>
        </p:nvGrpSpPr>
        <p:grpSpPr>
          <a:xfrm>
            <a:off x="391338" y="1127613"/>
            <a:ext cx="7863084" cy="1698486"/>
            <a:chOff x="391338" y="1127613"/>
            <a:chExt cx="7863084" cy="1698486"/>
          </a:xfrm>
        </p:grpSpPr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425035" y="1750015"/>
              <a:ext cx="50704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nb-NO" sz="2000">
                  <a:solidFill>
                    <a:srgbClr val="003366"/>
                  </a:solidFill>
                </a:rPr>
                <a:t> En serie av slike operasjoner = “behandlinger”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425035" y="2054815"/>
              <a:ext cx="782938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nb-NO" sz="2000" dirty="0">
                  <a:solidFill>
                    <a:srgbClr val="0000FF"/>
                  </a:solidFill>
                </a:rPr>
                <a:t> Ofte naturlig å sette likhetstegn mellom “en behandling” og “ et system</a:t>
              </a:r>
              <a:r>
                <a:rPr lang="nb-NO" sz="2000" dirty="0" smtClean="0">
                  <a:solidFill>
                    <a:srgbClr val="0000FF"/>
                  </a:solidFill>
                </a:rPr>
                <a:t>”,</a:t>
              </a:r>
            </a:p>
            <a:p>
              <a:r>
                <a:rPr lang="nb-NO" sz="2000" dirty="0">
                  <a:solidFill>
                    <a:srgbClr val="0000FF"/>
                  </a:solidFill>
                </a:rPr>
                <a:t> </a:t>
              </a:r>
              <a:r>
                <a:rPr lang="nb-NO" sz="2000" dirty="0" smtClean="0">
                  <a:solidFill>
                    <a:srgbClr val="0000FF"/>
                  </a:solidFill>
                </a:rPr>
                <a:t>  men er ikke helt det samme</a:t>
              </a:r>
              <a:endParaRPr lang="nb-NO" sz="2000" dirty="0">
                <a:solidFill>
                  <a:srgbClr val="0000FF"/>
                </a:solidFill>
              </a:endParaRPr>
            </a:p>
          </p:txBody>
        </p:sp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>
              <a:off x="391338" y="1127613"/>
              <a:ext cx="7829387" cy="1698486"/>
              <a:chOff x="336" y="672"/>
              <a:chExt cx="4800" cy="960"/>
            </a:xfrm>
          </p:grpSpPr>
          <p:sp>
            <p:nvSpPr>
              <p:cNvPr id="12295" name="Text Box 7"/>
              <p:cNvSpPr txBox="1">
                <a:spLocks noChangeArrowheads="1"/>
              </p:cNvSpPr>
              <p:nvPr/>
            </p:nvSpPr>
            <p:spPr bwMode="auto">
              <a:xfrm>
                <a:off x="336" y="672"/>
                <a:ext cx="3851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nb-NO" sz="2000" dirty="0">
                    <a:solidFill>
                      <a:srgbClr val="9900CC"/>
                    </a:solidFill>
                  </a:rPr>
                  <a:t> Alle operasjoner som kan utføres på </a:t>
                </a:r>
                <a:r>
                  <a:rPr lang="nb-NO" sz="2000" dirty="0" smtClean="0">
                    <a:solidFill>
                      <a:srgbClr val="9900CC"/>
                    </a:solidFill>
                  </a:rPr>
                  <a:t>personopplysninger</a:t>
                </a:r>
                <a:endParaRPr lang="nb-NO" sz="2000" dirty="0"/>
              </a:p>
              <a:p>
                <a:r>
                  <a:rPr lang="nb-NO" sz="1600" dirty="0"/>
                  <a:t>  (innsamling, bearbeiding, lagring, </a:t>
                </a:r>
                <a:r>
                  <a:rPr lang="nb-NO" sz="1600" dirty="0" smtClean="0"/>
                  <a:t>videresending </a:t>
                </a:r>
                <a:r>
                  <a:rPr lang="nb-NO" sz="1600" dirty="0"/>
                  <a:t>osv)</a:t>
                </a:r>
                <a:endParaRPr lang="nb-NO" sz="2000" dirty="0"/>
              </a:p>
            </p:txBody>
          </p:sp>
          <p:sp>
            <p:nvSpPr>
              <p:cNvPr id="12296" name="AutoShape 8"/>
              <p:cNvSpPr>
                <a:spLocks noChangeArrowheads="1"/>
              </p:cNvSpPr>
              <p:nvPr/>
            </p:nvSpPr>
            <p:spPr bwMode="auto">
              <a:xfrm>
                <a:off x="336" y="720"/>
                <a:ext cx="4800" cy="912"/>
              </a:xfrm>
              <a:prstGeom prst="wedgeRectCallout">
                <a:avLst>
                  <a:gd name="adj1" fmla="val -17465"/>
                  <a:gd name="adj2" fmla="val 90667"/>
                </a:avLst>
              </a:prstGeom>
              <a:noFill/>
              <a:ln w="19050">
                <a:solidFill>
                  <a:srgbClr val="9900C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nb-NO">
                  <a:solidFill>
                    <a:srgbClr val="9900CC"/>
                  </a:solidFill>
                </a:endParaRPr>
              </a:p>
            </p:txBody>
          </p:sp>
        </p:grpSp>
      </p:grpSp>
      <p:grpSp>
        <p:nvGrpSpPr>
          <p:cNvPr id="3" name="Gruppe 2"/>
          <p:cNvGrpSpPr/>
          <p:nvPr/>
        </p:nvGrpSpPr>
        <p:grpSpPr>
          <a:xfrm>
            <a:off x="387514" y="4147592"/>
            <a:ext cx="5181600" cy="1539875"/>
            <a:chOff x="387514" y="4147592"/>
            <a:chExt cx="5181600" cy="1539875"/>
          </a:xfrm>
        </p:grpSpPr>
        <p:grpSp>
          <p:nvGrpSpPr>
            <p:cNvPr id="12297" name="Group 9"/>
            <p:cNvGrpSpPr>
              <a:grpSpLocks/>
            </p:cNvGrpSpPr>
            <p:nvPr/>
          </p:nvGrpSpPr>
          <p:grpSpPr bwMode="auto">
            <a:xfrm>
              <a:off x="387514" y="4147592"/>
              <a:ext cx="5181600" cy="1524000"/>
              <a:chOff x="328" y="2064"/>
              <a:chExt cx="3264" cy="960"/>
            </a:xfrm>
          </p:grpSpPr>
          <p:sp>
            <p:nvSpPr>
              <p:cNvPr id="12298" name="Text Box 10"/>
              <p:cNvSpPr txBox="1">
                <a:spLocks noChangeArrowheads="1"/>
              </p:cNvSpPr>
              <p:nvPr/>
            </p:nvSpPr>
            <p:spPr bwMode="auto">
              <a:xfrm>
                <a:off x="328" y="2095"/>
                <a:ext cx="273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nb-NO" sz="2000">
                    <a:solidFill>
                      <a:srgbClr val="9900CC"/>
                    </a:solidFill>
                  </a:rPr>
                  <a:t> Helt eller delvis elektronisk behandling</a:t>
                </a:r>
              </a:p>
            </p:txBody>
          </p:sp>
          <p:sp>
            <p:nvSpPr>
              <p:cNvPr id="12299" name="AutoShape 11"/>
              <p:cNvSpPr>
                <a:spLocks noChangeArrowheads="1"/>
              </p:cNvSpPr>
              <p:nvPr/>
            </p:nvSpPr>
            <p:spPr bwMode="auto">
              <a:xfrm rot="-10800000">
                <a:off x="328" y="2064"/>
                <a:ext cx="3264" cy="960"/>
              </a:xfrm>
              <a:prstGeom prst="wedgeRectCallout">
                <a:avLst>
                  <a:gd name="adj1" fmla="val -4995"/>
                  <a:gd name="adj2" fmla="val 67500"/>
                </a:avLst>
              </a:prstGeom>
              <a:noFill/>
              <a:ln w="19050">
                <a:solidFill>
                  <a:srgbClr val="9900CC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400214" y="4604792"/>
              <a:ext cx="42291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nb-NO" sz="2000">
                  <a:solidFill>
                    <a:srgbClr val="003366"/>
                  </a:solidFill>
                </a:rPr>
                <a:t> Manuell behandling i “personregister”</a:t>
              </a: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400214" y="4985792"/>
              <a:ext cx="4548188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nb-NO" sz="2000" dirty="0">
                  <a:solidFill>
                    <a:srgbClr val="0000FF"/>
                  </a:solidFill>
                </a:rPr>
                <a:t> Manuell behandling av opplysninger som</a:t>
              </a:r>
            </a:p>
            <a:p>
              <a:r>
                <a:rPr lang="nb-NO" sz="2000" dirty="0">
                  <a:solidFill>
                    <a:srgbClr val="0000FF"/>
                  </a:solidFill>
                </a:rPr>
                <a:t>  skal inn i et “personregister”</a:t>
              </a:r>
            </a:p>
          </p:txBody>
        </p:sp>
      </p:grp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5743342" y="4604792"/>
            <a:ext cx="3178572" cy="1622648"/>
            <a:chOff x="3600" y="2592"/>
            <a:chExt cx="2064" cy="1343"/>
          </a:xfrm>
        </p:grpSpPr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3600" y="2592"/>
              <a:ext cx="2046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2000" dirty="0">
                  <a:solidFill>
                    <a:srgbClr val="0000FF"/>
                  </a:solidFill>
                </a:rPr>
                <a:t> Det spiller ingen rolle</a:t>
              </a:r>
            </a:p>
            <a:p>
              <a:r>
                <a:rPr lang="nb-NO" sz="2000" dirty="0">
                  <a:solidFill>
                    <a:srgbClr val="0000FF"/>
                  </a:solidFill>
                </a:rPr>
                <a:t> hvilket uttrykk person-</a:t>
              </a:r>
            </a:p>
            <a:p>
              <a:r>
                <a:rPr lang="nb-NO" sz="2000" dirty="0">
                  <a:solidFill>
                    <a:srgbClr val="0000FF"/>
                  </a:solidFill>
                </a:rPr>
                <a:t> opplysningene har / hva slags</a:t>
              </a:r>
            </a:p>
            <a:p>
              <a:r>
                <a:rPr lang="nb-NO" sz="2000" dirty="0">
                  <a:solidFill>
                    <a:srgbClr val="0000FF"/>
                  </a:solidFill>
                </a:rPr>
                <a:t> medium som anvendes</a:t>
              </a:r>
            </a:p>
            <a:p>
              <a:r>
                <a:rPr lang="nb-NO" sz="2000" dirty="0">
                  <a:solidFill>
                    <a:srgbClr val="0000FF"/>
                  </a:solidFill>
                </a:rPr>
                <a:t> (skrift, lyd, bilde mv)</a:t>
              </a:r>
            </a:p>
          </p:txBody>
        </p:sp>
        <p:sp>
          <p:nvSpPr>
            <p:cNvPr id="12304" name="AutoShape 16"/>
            <p:cNvSpPr>
              <a:spLocks noChangeArrowheads="1"/>
            </p:cNvSpPr>
            <p:nvPr/>
          </p:nvSpPr>
          <p:spPr bwMode="auto">
            <a:xfrm rot="-10817945">
              <a:off x="3648" y="2639"/>
              <a:ext cx="2016" cy="1296"/>
            </a:xfrm>
            <a:prstGeom prst="wedgeRectCallout">
              <a:avLst>
                <a:gd name="adj1" fmla="val 34602"/>
                <a:gd name="adj2" fmla="val 91065"/>
              </a:avLst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10041" y="125616"/>
            <a:ext cx="77724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Saklig</a:t>
            </a:r>
            <a:r>
              <a:rPr kumimoji="0" lang="nb-N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virkeområde (</a:t>
            </a:r>
            <a:r>
              <a:rPr kumimoji="0" lang="nb-NO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hva</a:t>
            </a:r>
            <a:r>
              <a:rPr kumimoji="0" lang="nb-N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gjelder loven for?)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10041" y="764704"/>
            <a:ext cx="7896225" cy="280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nb-NO" sz="2400" dirty="0"/>
              <a:t>Loven gjelder for</a:t>
            </a:r>
            <a:br>
              <a:rPr lang="nb-NO" sz="2400" dirty="0"/>
            </a:br>
            <a:r>
              <a:rPr lang="nb-NO" sz="2400" dirty="0"/>
              <a:t>a) behandling av personopplysninger som </a:t>
            </a:r>
            <a:r>
              <a:rPr lang="nb-NO" sz="2400" dirty="0">
                <a:solidFill>
                  <a:srgbClr val="7030A0"/>
                </a:solidFill>
              </a:rPr>
              <a:t>helt eller </a:t>
            </a:r>
            <a:r>
              <a:rPr lang="nb-NO" sz="2400" dirty="0" smtClean="0">
                <a:solidFill>
                  <a:srgbClr val="7030A0"/>
                </a:solidFill>
              </a:rPr>
              <a:t>delvis</a:t>
            </a: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    skjer </a:t>
            </a:r>
            <a:r>
              <a:rPr lang="nb-NO" sz="2400" dirty="0"/>
              <a:t>med </a:t>
            </a:r>
            <a:r>
              <a:rPr lang="nb-NO" sz="2400" dirty="0">
                <a:solidFill>
                  <a:srgbClr val="7030A0"/>
                </a:solidFill>
              </a:rPr>
              <a:t>elektroniske hjelpemidler</a:t>
            </a:r>
            <a:r>
              <a:rPr lang="nb-NO" sz="2400" dirty="0"/>
              <a:t>, og</a:t>
            </a:r>
            <a:br>
              <a:rPr lang="nb-NO" sz="2400" dirty="0"/>
            </a:br>
            <a:r>
              <a:rPr lang="nb-NO" sz="2400" dirty="0"/>
              <a:t>b) annen behandling av personopplysninger når disse </a:t>
            </a:r>
            <a:r>
              <a:rPr lang="nb-NO" sz="2400" dirty="0">
                <a:solidFill>
                  <a:srgbClr val="7030A0"/>
                </a:solidFill>
              </a:rPr>
              <a:t>inngår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    eller </a:t>
            </a:r>
            <a:r>
              <a:rPr lang="nb-NO" sz="2400" dirty="0">
                <a:solidFill>
                  <a:srgbClr val="7030A0"/>
                </a:solidFill>
              </a:rPr>
              <a:t>skal inngå </a:t>
            </a:r>
            <a:r>
              <a:rPr lang="nb-NO" sz="2400" dirty="0"/>
              <a:t>i et </a:t>
            </a:r>
            <a:r>
              <a:rPr lang="nb-NO" sz="2400" dirty="0">
                <a:solidFill>
                  <a:srgbClr val="7030A0"/>
                </a:solidFill>
              </a:rPr>
              <a:t>personregister</a:t>
            </a:r>
            <a:r>
              <a:rPr lang="nb-NO" sz="2400" dirty="0" smtClean="0"/>
              <a:t>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nb-NO" dirty="0" smtClean="0"/>
              <a:t>c)</a:t>
            </a:r>
            <a:r>
              <a:rPr lang="nb-NO" dirty="0"/>
              <a:t> alle former for </a:t>
            </a:r>
            <a:r>
              <a:rPr lang="nb-NO" dirty="0">
                <a:solidFill>
                  <a:srgbClr val="7030A0"/>
                </a:solidFill>
              </a:rPr>
              <a:t>kameraovervåking</a:t>
            </a:r>
            <a:r>
              <a:rPr lang="nb-NO" dirty="0"/>
              <a:t>, slik dette er definert </a:t>
            </a:r>
            <a:r>
              <a:rPr lang="nb-NO" dirty="0" smtClean="0"/>
              <a:t>i</a:t>
            </a:r>
            <a:br>
              <a:rPr lang="nb-NO" dirty="0" smtClean="0"/>
            </a:br>
            <a:r>
              <a:rPr lang="nb-NO" dirty="0" smtClean="0"/>
              <a:t>    </a:t>
            </a:r>
            <a:r>
              <a:rPr lang="nb-NO" dirty="0"/>
              <a:t>§ 36 første ledd</a:t>
            </a:r>
            <a:endParaRPr lang="nb-NO" sz="24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428596" y="3786190"/>
            <a:ext cx="8358246" cy="261610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lvl="1"/>
            <a:r>
              <a:rPr lang="nb-NO" sz="2400" dirty="0" smtClean="0">
                <a:solidFill>
                  <a:srgbClr val="0000FF"/>
                </a:solidFill>
              </a:rPr>
              <a:t>Personverndirektivet </a:t>
            </a:r>
            <a:r>
              <a:rPr lang="nb-NO" sz="2400" dirty="0" smtClean="0">
                <a:solidFill>
                  <a:srgbClr val="0000FF"/>
                </a:solidFill>
              </a:rPr>
              <a:t>gjelder bl.a. ikke for: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>
                <a:solidFill>
                  <a:srgbClr val="0000FF"/>
                </a:solidFill>
              </a:rPr>
              <a:t>  behandling som gjelder offentlig sikkerhet, forsvar, statens sikkerhet</a:t>
            </a:r>
          </a:p>
          <a:p>
            <a:pPr lvl="1"/>
            <a:r>
              <a:rPr lang="nb-NO" sz="2000" dirty="0" smtClean="0">
                <a:solidFill>
                  <a:srgbClr val="0000FF"/>
                </a:solidFill>
              </a:rPr>
              <a:t>(herunder statens økonomiske interesser når behandlingen er forbundet</a:t>
            </a:r>
          </a:p>
          <a:p>
            <a:pPr lvl="1"/>
            <a:r>
              <a:rPr lang="nb-NO" sz="2000" dirty="0" smtClean="0">
                <a:solidFill>
                  <a:srgbClr val="0000FF"/>
                </a:solidFill>
              </a:rPr>
              <a:t>med spørsmål om statens sikkerhet) og statens virksomhet på det strafferettslige område</a:t>
            </a:r>
            <a:r>
              <a:rPr lang="nb-NO" sz="2000" dirty="0" smtClean="0">
                <a:solidFill>
                  <a:srgbClr val="0000FF"/>
                </a:solidFill>
              </a:rPr>
              <a:t>.</a:t>
            </a:r>
            <a:endParaRPr lang="nb-NO" sz="2000" dirty="0">
              <a:solidFill>
                <a:srgbClr val="0000FF"/>
              </a:solidFill>
            </a:endParaRPr>
          </a:p>
          <a:p>
            <a:pPr lvl="1"/>
            <a:r>
              <a:rPr lang="nb-NO" sz="2000" dirty="0" smtClean="0"/>
              <a:t>Den norske loven inneholder ikke tilsvarende unntak i </a:t>
            </a:r>
            <a:r>
              <a:rPr lang="nb-NO" sz="2000" dirty="0" err="1" smtClean="0"/>
              <a:t>personopplysnings-loven</a:t>
            </a:r>
            <a:r>
              <a:rPr lang="nb-NO" sz="2000" dirty="0" smtClean="0"/>
              <a:t>, men unntar dels i forskrift (§ 1-3) og dels i særlovgivning (bl.a. som lex superior)</a:t>
            </a:r>
          </a:p>
        </p:txBody>
      </p:sp>
    </p:spTree>
    <p:extLst>
      <p:ext uri="{BB962C8B-B14F-4D97-AF65-F5344CB8AC3E}">
        <p14:creationId xmlns:p14="http://schemas.microsoft.com/office/powerpoint/2010/main" val="239339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85800" y="3429000"/>
            <a:ext cx="184731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endParaRPr lang="nb-NO" dirty="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85800" y="3810000"/>
            <a:ext cx="184731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4995" y="188640"/>
            <a:ext cx="7772400" cy="576064"/>
          </a:xfrm>
        </p:spPr>
        <p:txBody>
          <a:bodyPr/>
          <a:lstStyle/>
          <a:p>
            <a:r>
              <a:rPr lang="nb-NO" sz="2800" dirty="0" smtClean="0">
                <a:solidFill>
                  <a:srgbClr val="0033CC"/>
                </a:solidFill>
              </a:rPr>
              <a:t/>
            </a:r>
            <a:br>
              <a:rPr lang="nb-NO" sz="2800" dirty="0" smtClean="0">
                <a:solidFill>
                  <a:srgbClr val="0033CC"/>
                </a:solidFill>
              </a:rPr>
            </a:br>
            <a:r>
              <a:rPr lang="nb-NO" sz="2800" dirty="0" smtClean="0">
                <a:solidFill>
                  <a:srgbClr val="0033CC"/>
                </a:solidFill>
              </a:rPr>
              <a:t>Viktige </a:t>
            </a:r>
            <a:r>
              <a:rPr lang="nb-NO" sz="2800" dirty="0">
                <a:solidFill>
                  <a:srgbClr val="0033CC"/>
                </a:solidFill>
              </a:rPr>
              <a:t>unntak fra saklig virkeområde</a:t>
            </a:r>
            <a:br>
              <a:rPr lang="nb-NO" sz="2800" dirty="0">
                <a:solidFill>
                  <a:srgbClr val="0033CC"/>
                </a:solidFill>
              </a:rPr>
            </a:br>
            <a:endParaRPr lang="nb-NO" sz="2800" dirty="0">
              <a:solidFill>
                <a:srgbClr val="0033CC"/>
              </a:solidFill>
            </a:endParaRPr>
          </a:p>
        </p:txBody>
      </p:sp>
      <p:sp>
        <p:nvSpPr>
          <p:cNvPr id="17" name="Plassholder for innhold 16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5400600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nb-NO" sz="2400" dirty="0" smtClean="0"/>
              <a:t>Behandling </a:t>
            </a:r>
            <a:r>
              <a:rPr lang="nb-NO" sz="2400" dirty="0" smtClean="0"/>
              <a:t>for rent personlige eller andre </a:t>
            </a:r>
            <a:r>
              <a:rPr lang="nb-NO" sz="2400" dirty="0" smtClean="0">
                <a:solidFill>
                  <a:srgbClr val="7030A0"/>
                </a:solidFill>
              </a:rPr>
              <a:t>private formål </a:t>
            </a:r>
            <a:r>
              <a:rPr lang="nb-NO" sz="2400" dirty="0" smtClean="0"/>
              <a:t>er fullstendig unntatt</a:t>
            </a:r>
          </a:p>
          <a:p>
            <a:pPr marL="857250" lvl="1" indent="-457200"/>
            <a:r>
              <a:rPr lang="nb-NO" sz="2000" dirty="0" smtClean="0"/>
              <a:t>Jf. direktivet: ”rent personlige eller familiemessige aktiviteter” (art. 3(2))</a:t>
            </a:r>
          </a:p>
          <a:p>
            <a:pPr marL="857250" lvl="1" indent="-457200"/>
            <a:r>
              <a:rPr lang="nb-NO" sz="2000" dirty="0" smtClean="0"/>
              <a:t>Jf. </a:t>
            </a:r>
            <a:r>
              <a:rPr lang="nb-NO" sz="2000" dirty="0" err="1" smtClean="0"/>
              <a:t>Lindqvist-dommen</a:t>
            </a:r>
            <a:r>
              <a:rPr lang="nb-NO" sz="2000" dirty="0" smtClean="0"/>
              <a:t>: ”tilgjengelige for et ubestemt antall personer”</a:t>
            </a:r>
          </a:p>
          <a:p>
            <a:pPr marL="457200" indent="-457200"/>
            <a:r>
              <a:rPr lang="nb-NO" sz="2400" dirty="0" smtClean="0"/>
              <a:t>Vesentlige unntak for å beskytte </a:t>
            </a:r>
            <a:r>
              <a:rPr lang="nb-NO" sz="2400" dirty="0" smtClean="0">
                <a:solidFill>
                  <a:srgbClr val="7030A0"/>
                </a:solidFill>
              </a:rPr>
              <a:t>ytringsfrihet</a:t>
            </a:r>
            <a:r>
              <a:rPr lang="nb-NO" sz="2400" dirty="0" smtClean="0"/>
              <a:t> mv, se § 7</a:t>
            </a:r>
          </a:p>
          <a:p>
            <a:pPr marL="857250" lvl="1" indent="-457200"/>
            <a:r>
              <a:rPr lang="nb-NO" sz="2000" dirty="0" smtClean="0"/>
              <a:t>”utelukkende </a:t>
            </a:r>
            <a:r>
              <a:rPr lang="nb-NO" sz="2000" dirty="0" smtClean="0"/>
              <a:t>for kunstneriske</a:t>
            </a:r>
            <a:r>
              <a:rPr lang="nb-NO" sz="2000" dirty="0" smtClean="0"/>
              <a:t>, litterære eller </a:t>
            </a:r>
            <a:r>
              <a:rPr lang="nb-NO" sz="2000" dirty="0" smtClean="0"/>
              <a:t>journalistiske formål</a:t>
            </a:r>
            <a:r>
              <a:rPr lang="nb-NO" sz="2000" dirty="0" smtClean="0"/>
              <a:t>” </a:t>
            </a:r>
            <a:r>
              <a:rPr lang="nb-NO" sz="2000" dirty="0" smtClean="0"/>
              <a:t>(tidligere var også «opinionsdannende» formål unntatt)</a:t>
            </a:r>
            <a:endParaRPr lang="nb-NO" sz="2000" dirty="0" smtClean="0"/>
          </a:p>
          <a:p>
            <a:pPr marL="857250" lvl="1" indent="-457200"/>
            <a:r>
              <a:rPr lang="nb-NO" sz="2000" dirty="0" smtClean="0"/>
              <a:t>Bare §§ 13 – </a:t>
            </a:r>
            <a:r>
              <a:rPr lang="nb-NO" sz="2000" dirty="0" smtClean="0"/>
              <a:t>15 (informasjonssikkerhet, internkontroll, databehandleravtaler),  </a:t>
            </a:r>
            <a:r>
              <a:rPr lang="nb-NO" sz="2000" dirty="0" smtClean="0"/>
              <a:t>og </a:t>
            </a:r>
            <a:r>
              <a:rPr lang="nb-NO" sz="2000" dirty="0" err="1" smtClean="0"/>
              <a:t>kap</a:t>
            </a:r>
            <a:r>
              <a:rPr lang="nb-NO" sz="2000" dirty="0" smtClean="0"/>
              <a:t>. VII </a:t>
            </a:r>
            <a:r>
              <a:rPr lang="nb-NO" sz="2000" dirty="0" smtClean="0"/>
              <a:t>(kameraovervåking) gjelder </a:t>
            </a:r>
            <a:endParaRPr lang="nb-NO" sz="2000" dirty="0" smtClean="0"/>
          </a:p>
          <a:p>
            <a:pPr marL="457200" indent="-457200"/>
            <a:r>
              <a:rPr lang="nb-NO" sz="2400" dirty="0" smtClean="0"/>
              <a:t>Behandling av personopplysninger i </a:t>
            </a:r>
            <a:r>
              <a:rPr lang="nb-NO" sz="2400" dirty="0" smtClean="0">
                <a:solidFill>
                  <a:srgbClr val="7030A0"/>
                </a:solidFill>
              </a:rPr>
              <a:t>rettspleien</a:t>
            </a:r>
            <a:r>
              <a:rPr lang="nb-NO" sz="2400" dirty="0" smtClean="0"/>
              <a:t>, jf </a:t>
            </a:r>
            <a:r>
              <a:rPr lang="nb-NO" sz="2400" dirty="0" err="1" smtClean="0"/>
              <a:t>pof</a:t>
            </a:r>
            <a:r>
              <a:rPr lang="nb-NO" sz="2400" dirty="0" smtClean="0"/>
              <a:t> § 1-3</a:t>
            </a:r>
          </a:p>
          <a:p>
            <a:pPr marL="857250" lvl="1" indent="-457200"/>
            <a:r>
              <a:rPr lang="nb-NO" sz="2000" dirty="0" smtClean="0"/>
              <a:t>”Personopplysningsloven gjelder ikke for saker som behandles eller avgjøres i medhold av rettspleielovene (domstolloven, straffeprosessloven, tvisteloven og tvangsfullbyrdelsesloven mv.).”</a:t>
            </a:r>
          </a:p>
          <a:p>
            <a:pPr marL="457200" indent="-457200"/>
            <a:r>
              <a:rPr lang="nb-NO" sz="2400" dirty="0" smtClean="0"/>
              <a:t>Dessuten enkelte begrensede unntak etter </a:t>
            </a:r>
            <a:r>
              <a:rPr lang="nb-NO" sz="2400" dirty="0" err="1" smtClean="0"/>
              <a:t>pof</a:t>
            </a:r>
            <a:r>
              <a:rPr lang="nb-NO" sz="2400" dirty="0" smtClean="0"/>
              <a:t> § 1-1 (Riksrevisjonen) og § 1-2 </a:t>
            </a:r>
            <a:r>
              <a:rPr lang="nb-NO" sz="2400" dirty="0" smtClean="0"/>
              <a:t>(rikets </a:t>
            </a:r>
            <a:r>
              <a:rPr lang="nb-NO" sz="2400" dirty="0" smtClean="0"/>
              <a:t>sikkerhet)</a:t>
            </a:r>
          </a:p>
          <a:p>
            <a:pPr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2426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0" y="381000"/>
            <a:ext cx="77724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Stedlig</a:t>
            </a:r>
            <a:r>
              <a:rPr kumimoji="0" lang="nb-N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virkeområde (</a:t>
            </a:r>
            <a:r>
              <a:rPr kumimoji="0" lang="nb-NO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hvor</a:t>
            </a:r>
            <a:r>
              <a:rPr kumimoji="0" lang="nb-N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gjelder loven?)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76212" y="1038228"/>
            <a:ext cx="67491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nb-NO" sz="2000" dirty="0"/>
              <a:t>Loven gjelder for behandlingsansvarlige som er </a:t>
            </a:r>
            <a:r>
              <a:rPr lang="nb-NO" sz="2000" dirty="0">
                <a:solidFill>
                  <a:srgbClr val="7030A0"/>
                </a:solidFill>
              </a:rPr>
              <a:t>etablert </a:t>
            </a:r>
            <a:r>
              <a:rPr lang="nb-NO" sz="2000" dirty="0"/>
              <a:t>i Norge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76212" y="2409828"/>
            <a:ext cx="72835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nb-NO" sz="2000" dirty="0"/>
              <a:t>Loven gjelder også for behandlingsansvarlige som er etablert i stater</a:t>
            </a:r>
            <a:br>
              <a:rPr lang="nb-NO" sz="2000" dirty="0"/>
            </a:br>
            <a:r>
              <a:rPr lang="nb-NO" sz="2000" dirty="0"/>
              <a:t>utenfor EØS-området dersom </a:t>
            </a:r>
            <a:r>
              <a:rPr lang="nb-NO" sz="2000" dirty="0">
                <a:solidFill>
                  <a:srgbClr val="7030A0"/>
                </a:solidFill>
              </a:rPr>
              <a:t>den behandlingsansvarlige benytter</a:t>
            </a:r>
            <a:br>
              <a:rPr lang="nb-NO" sz="2000" dirty="0">
                <a:solidFill>
                  <a:srgbClr val="7030A0"/>
                </a:solidFill>
              </a:rPr>
            </a:br>
            <a:r>
              <a:rPr lang="nb-NO" sz="2000" dirty="0">
                <a:solidFill>
                  <a:srgbClr val="7030A0"/>
                </a:solidFill>
              </a:rPr>
              <a:t>hjelpemidler i </a:t>
            </a:r>
            <a:r>
              <a:rPr lang="nb-NO" sz="2000" dirty="0" smtClean="0">
                <a:solidFill>
                  <a:srgbClr val="7030A0"/>
                </a:solidFill>
              </a:rPr>
              <a:t>Norge</a:t>
            </a:r>
            <a:r>
              <a:rPr lang="nb-NO" sz="2000" dirty="0" smtClean="0"/>
              <a:t> (men ikke </a:t>
            </a:r>
            <a:r>
              <a:rPr lang="nb-NO" sz="2000" dirty="0" smtClean="0"/>
              <a:t>dersom det kun skjer </a:t>
            </a:r>
            <a:r>
              <a:rPr lang="nb-NO" sz="2000" dirty="0" smtClean="0"/>
              <a:t>overføring)</a:t>
            </a:r>
            <a:endParaRPr lang="nb-NO" sz="20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6212" y="1571628"/>
            <a:ext cx="8416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 dirty="0"/>
              <a:t>Dersom behandlingsansvarlige ikke er </a:t>
            </a:r>
            <a:r>
              <a:rPr lang="nb-NO" sz="2000" dirty="0">
                <a:solidFill>
                  <a:srgbClr val="7030A0"/>
                </a:solidFill>
              </a:rPr>
              <a:t>etablert i</a:t>
            </a:r>
            <a:r>
              <a:rPr lang="nb-NO" sz="2000" dirty="0"/>
              <a:t> Norge, men i </a:t>
            </a:r>
            <a:r>
              <a:rPr lang="nb-NO" sz="2000" dirty="0">
                <a:solidFill>
                  <a:srgbClr val="7030A0"/>
                </a:solidFill>
              </a:rPr>
              <a:t>et annet EØS-land</a:t>
            </a:r>
            <a:r>
              <a:rPr lang="nb-NO" sz="2000" dirty="0"/>
              <a:t>,</a:t>
            </a:r>
          </a:p>
          <a:p>
            <a:r>
              <a:rPr lang="nb-NO" sz="2000" dirty="0"/>
              <a:t>gjelder vedkommende lands lov (selv om behandlingen skjer i Norge)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629012" y="3400428"/>
            <a:ext cx="3436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solidFill>
                  <a:srgbClr val="A50021"/>
                </a:solidFill>
              </a:rPr>
              <a:t>Hva vil det si å være “etablert”?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714612" y="3857628"/>
            <a:ext cx="58027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371600" lvl="2" indent="-457200">
              <a:buAutoNum type="arabicPeriod"/>
            </a:pPr>
            <a:r>
              <a:rPr lang="nb-NO" sz="2000" dirty="0" smtClean="0">
                <a:solidFill>
                  <a:srgbClr val="0000FF"/>
                </a:solidFill>
              </a:rPr>
              <a:t>Utøve en aktivitet,</a:t>
            </a:r>
          </a:p>
          <a:p>
            <a:pPr marL="1371600" lvl="2" indent="-457200">
              <a:buAutoNum type="arabicPeriod"/>
            </a:pPr>
            <a:r>
              <a:rPr lang="nb-NO" sz="2000" dirty="0" smtClean="0">
                <a:solidFill>
                  <a:srgbClr val="0000FF"/>
                </a:solidFill>
              </a:rPr>
              <a:t>gjennom </a:t>
            </a:r>
            <a:r>
              <a:rPr lang="nb-NO" sz="2000" dirty="0">
                <a:solidFill>
                  <a:srgbClr val="0000FF"/>
                </a:solidFill>
              </a:rPr>
              <a:t>fast organisatorisk infrastruktur</a:t>
            </a:r>
            <a:r>
              <a:rPr lang="nb-NO" sz="2000" dirty="0" smtClean="0">
                <a:solidFill>
                  <a:srgbClr val="0000FF"/>
                </a:solidFill>
              </a:rPr>
              <a:t>,</a:t>
            </a:r>
          </a:p>
          <a:p>
            <a:pPr marL="1371600" lvl="2" indent="-457200">
              <a:buAutoNum type="arabicPeriod"/>
            </a:pPr>
            <a:r>
              <a:rPr lang="nb-NO" sz="2000" dirty="0" smtClean="0">
                <a:solidFill>
                  <a:srgbClr val="0000FF"/>
                </a:solidFill>
              </a:rPr>
              <a:t>over </a:t>
            </a:r>
            <a:r>
              <a:rPr lang="nb-NO" sz="2000" dirty="0">
                <a:solidFill>
                  <a:srgbClr val="0000FF"/>
                </a:solidFill>
              </a:rPr>
              <a:t>ubestemt tidsrom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182508" y="4929198"/>
            <a:ext cx="8961492" cy="1631216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nb-NO" sz="2000" dirty="0" smtClean="0"/>
              <a:t>Personverndirektivet </a:t>
            </a:r>
            <a:r>
              <a:rPr lang="nb-NO" sz="2000" dirty="0" smtClean="0"/>
              <a:t>art. 28 (6)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Dersom et annet EU-lands rett gjelder for behandling som skjer i Norge, kan </a:t>
            </a:r>
          </a:p>
          <a:p>
            <a:r>
              <a:rPr lang="nb-NO" sz="2000" dirty="0" smtClean="0"/>
              <a:t>  Datatilsynet anvende vedkommende lands rett på tilfellet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Datatilsynet kan også anmode vedkommende lands tilsynsmyndighet om assistanse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Tilsynsmyndighetene innen EU kan utveksle relevant informasjon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10682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09600"/>
            <a:ext cx="8429684" cy="1143000"/>
          </a:xfrm>
        </p:spPr>
        <p:txBody>
          <a:bodyPr/>
          <a:lstStyle/>
          <a:p>
            <a:r>
              <a:rPr lang="nb-NO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Generelt om legaldefinisjonene i personopplysningsloven</a:t>
            </a:r>
            <a:endParaRPr lang="nb-NO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Legaldefinisjon av ord og fraser forekommer i mange lover, og innebærer at det i loven </a:t>
            </a:r>
            <a:r>
              <a:rPr lang="nb-NO" sz="2000" dirty="0" smtClean="0"/>
              <a:t>fastsettes </a:t>
            </a:r>
            <a:r>
              <a:rPr lang="nb-NO" sz="2000" dirty="0" smtClean="0"/>
              <a:t>hva meningsinnholdet av ordet/frasen skal være</a:t>
            </a:r>
          </a:p>
          <a:p>
            <a:r>
              <a:rPr lang="nb-NO" sz="2000" dirty="0" smtClean="0"/>
              <a:t>I personopplysningsloven er det ni legaldefinisjoner; i § 2 (generelle definisjoner) og § 36 (én definisjon vedr. kameraovervåking)</a:t>
            </a:r>
          </a:p>
          <a:p>
            <a:r>
              <a:rPr lang="nb-NO" sz="2000" dirty="0" smtClean="0">
                <a:solidFill>
                  <a:srgbClr val="7030A0"/>
                </a:solidFill>
              </a:rPr>
              <a:t>Det er ikke mulig å forstå loven uten å kjenne legaldefinisjonene</a:t>
            </a:r>
          </a:p>
          <a:p>
            <a:r>
              <a:rPr lang="nb-NO" sz="2000" dirty="0" smtClean="0"/>
              <a:t>Dessverre står ikke alle definisjonselementene i loven, men blir supplert av lovforarbeider</a:t>
            </a:r>
          </a:p>
          <a:p>
            <a:r>
              <a:rPr lang="nb-NO" sz="2000" dirty="0" smtClean="0"/>
              <a:t>I pensum er alle definisjonselementer </a:t>
            </a:r>
            <a:r>
              <a:rPr lang="nb-NO" sz="2000" dirty="0" smtClean="0"/>
              <a:t>gitt en samlet fremstilling. </a:t>
            </a:r>
            <a:r>
              <a:rPr lang="nb-NO" sz="2000" dirty="0" smtClean="0"/>
              <a:t>Likevel kan det være lurt å ta en titt på forarbeidene. Dette gjør dere best ved å gå inn på Lovdata online</a:t>
            </a:r>
          </a:p>
          <a:p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86808" cy="714380"/>
          </a:xfrm>
        </p:spPr>
        <p:txBody>
          <a:bodyPr/>
          <a:lstStyle/>
          <a:p>
            <a:r>
              <a:rPr lang="nb-NO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Nærmere om legaldefinisjoner i personopplysningsloven</a:t>
            </a:r>
            <a:endParaRPr lang="nb-NO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57158" y="857232"/>
            <a:ext cx="6875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dirty="0" smtClean="0"/>
              <a:t>Eksempel på hvordan legaldefinisjoner brukes i lovteksten:</a:t>
            </a:r>
            <a:endParaRPr lang="nb-NO" sz="22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428596" y="1357298"/>
            <a:ext cx="7727436" cy="2308324"/>
          </a:xfrm>
          <a:prstGeom prst="rect">
            <a:avLst/>
          </a:prstGeom>
          <a:solidFill>
            <a:srgbClr val="FFFFFF"/>
          </a:solidFill>
          <a:ln w="15875" cap="sq" cmpd="tri">
            <a:solidFill>
              <a:srgbClr val="0000FF"/>
            </a:solidFill>
            <a:round/>
          </a:ln>
        </p:spPr>
        <p:txBody>
          <a:bodyPr wrap="none" rtlCol="0">
            <a:spAutoFit/>
          </a:bodyPr>
          <a:lstStyle/>
          <a:p>
            <a:pPr fontAlgn="t"/>
            <a:r>
              <a:rPr lang="nb-NO" sz="1800" b="1" dirty="0" smtClean="0"/>
              <a:t>”§ 11.</a:t>
            </a:r>
            <a:r>
              <a:rPr lang="nb-NO" sz="1800" dirty="0" smtClean="0"/>
              <a:t> </a:t>
            </a:r>
            <a:r>
              <a:rPr lang="nb-NO" sz="1800" i="1" dirty="0" smtClean="0"/>
              <a:t>Grunnkrav til behandling av personopplysninger</a:t>
            </a:r>
            <a:endParaRPr lang="nb-NO" sz="1800" dirty="0" smtClean="0"/>
          </a:p>
          <a:p>
            <a:pPr fontAlgn="t"/>
            <a:r>
              <a:rPr lang="nb-NO" sz="1800" dirty="0" smtClean="0"/>
              <a:t>Den </a:t>
            </a:r>
            <a:r>
              <a:rPr lang="nb-NO" sz="1800" dirty="0" smtClean="0">
                <a:solidFill>
                  <a:srgbClr val="0000FF"/>
                </a:solidFill>
              </a:rPr>
              <a:t>behandlingsansvarlige</a:t>
            </a:r>
            <a:r>
              <a:rPr lang="nb-NO" sz="1800" dirty="0" smtClean="0">
                <a:solidFill>
                  <a:srgbClr val="C00000"/>
                </a:solidFill>
              </a:rPr>
              <a:t> </a:t>
            </a:r>
            <a:r>
              <a:rPr lang="nb-NO" sz="1800" dirty="0" smtClean="0"/>
              <a:t>skal sørge for at </a:t>
            </a:r>
            <a:r>
              <a:rPr lang="nb-NO" sz="1800" dirty="0" smtClean="0">
                <a:solidFill>
                  <a:srgbClr val="CC00CC"/>
                </a:solidFill>
              </a:rPr>
              <a:t>personopplysningene</a:t>
            </a:r>
            <a:r>
              <a:rPr lang="nb-NO" sz="1800" dirty="0" smtClean="0"/>
              <a:t> som </a:t>
            </a:r>
            <a:r>
              <a:rPr lang="nb-NO" sz="1800" dirty="0" smtClean="0">
                <a:solidFill>
                  <a:srgbClr val="006600"/>
                </a:solidFill>
              </a:rPr>
              <a:t>behandles </a:t>
            </a:r>
          </a:p>
          <a:p>
            <a:pPr marL="342900" indent="-342900">
              <a:buAutoNum type="alphaLcParenR"/>
            </a:pPr>
            <a:r>
              <a:rPr lang="nb-NO" sz="1800" dirty="0" smtClean="0"/>
              <a:t>bare </a:t>
            </a:r>
            <a:r>
              <a:rPr lang="nb-NO" sz="1800" dirty="0" smtClean="0">
                <a:solidFill>
                  <a:srgbClr val="006600"/>
                </a:solidFill>
              </a:rPr>
              <a:t>behandles</a:t>
            </a:r>
            <a:r>
              <a:rPr lang="nb-NO" sz="1800" dirty="0" smtClean="0"/>
              <a:t> når dette er tillatt etter § 8 og § 9,</a:t>
            </a:r>
          </a:p>
          <a:p>
            <a:pPr marL="342900" indent="-342900">
              <a:buAutoNum type="alphaLcParenR"/>
            </a:pPr>
            <a:r>
              <a:rPr lang="nb-NO" sz="1800" dirty="0" smtClean="0"/>
              <a:t>bare nyttes til uttrykkelig angitte formål som er saklig begrunnet i den</a:t>
            </a:r>
          </a:p>
          <a:p>
            <a:pPr marL="342900" indent="-342900"/>
            <a:r>
              <a:rPr lang="nb-NO" sz="1800" dirty="0"/>
              <a:t> </a:t>
            </a:r>
            <a:r>
              <a:rPr lang="nb-NO" sz="1800" dirty="0" smtClean="0"/>
              <a:t>     </a:t>
            </a:r>
            <a:r>
              <a:rPr lang="nb-NO" sz="1800" dirty="0" smtClean="0">
                <a:solidFill>
                  <a:srgbClr val="0000FF"/>
                </a:solidFill>
              </a:rPr>
              <a:t>behandlingsansvarliges</a:t>
            </a:r>
            <a:r>
              <a:rPr lang="nb-NO" sz="1800" dirty="0" smtClean="0"/>
              <a:t> virksomhet,</a:t>
            </a:r>
          </a:p>
          <a:p>
            <a:pPr marL="342900" indent="-342900">
              <a:buAutoNum type="alphaLcParenR" startAt="3"/>
            </a:pPr>
            <a:r>
              <a:rPr lang="nb-NO" sz="1800" dirty="0" smtClean="0"/>
              <a:t>ikke brukes senere til formål som er uforenlig med det opprinnelige formålet</a:t>
            </a:r>
          </a:p>
          <a:p>
            <a:pPr marL="342900" indent="-342900"/>
            <a:r>
              <a:rPr lang="nb-NO" sz="1800" dirty="0"/>
              <a:t> </a:t>
            </a:r>
            <a:r>
              <a:rPr lang="nb-NO" sz="1800" dirty="0" smtClean="0"/>
              <a:t>     med innsamlingen, uten at den </a:t>
            </a:r>
            <a:r>
              <a:rPr lang="nb-NO" sz="1800" dirty="0" smtClean="0">
                <a:solidFill>
                  <a:srgbClr val="C00000"/>
                </a:solidFill>
              </a:rPr>
              <a:t>registrerte</a:t>
            </a:r>
            <a:r>
              <a:rPr lang="nb-NO" sz="1800" dirty="0" smtClean="0"/>
              <a:t> </a:t>
            </a:r>
            <a:r>
              <a:rPr lang="nb-NO" sz="1800" dirty="0" smtClean="0">
                <a:solidFill>
                  <a:srgbClr val="7030A0"/>
                </a:solidFill>
              </a:rPr>
              <a:t>samtykker</a:t>
            </a:r>
            <a:r>
              <a:rPr lang="nb-NO" sz="1800" dirty="0" smtClean="0"/>
              <a:t>,</a:t>
            </a:r>
          </a:p>
          <a:p>
            <a:pPr marL="342900" indent="-342900"/>
            <a:r>
              <a:rPr lang="nb-NO" sz="1800" dirty="0" smtClean="0"/>
              <a:t>[…]”</a:t>
            </a:r>
            <a:endParaRPr lang="nb-NO" sz="18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500034" y="3714752"/>
            <a:ext cx="8072494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For hver forekomst av et definert ord/frase må vi lese inn hele definisjonen</a:t>
            </a:r>
          </a:p>
          <a:p>
            <a:r>
              <a:rPr lang="nb-NO" sz="2000" dirty="0" smtClean="0"/>
              <a:t>Viktig at dere er klar over hva som er legaldefinert</a:t>
            </a:r>
            <a:endParaRPr lang="nb-NO" sz="20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00034" y="4500570"/>
            <a:ext cx="8098692" cy="1015663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nb-NO" sz="2000" dirty="0" smtClean="0"/>
              <a:t>De fleste definisjonene er preget av at loven er formulert på en teknologi-</a:t>
            </a:r>
            <a:br>
              <a:rPr lang="nb-NO" sz="2000" dirty="0" smtClean="0"/>
            </a:br>
            <a:r>
              <a:rPr lang="nb-NO" sz="2000" dirty="0" smtClean="0"/>
              <a:t>uavhengig måte. Definisjonene beskriver ulike sider ved teknologibruk, men </a:t>
            </a:r>
          </a:p>
          <a:p>
            <a:r>
              <a:rPr lang="nb-NO" sz="2000" dirty="0" smtClean="0"/>
              <a:t>uten å bruke et eneste ”teknologisk” ord. Kan derfor virke fremmed.</a:t>
            </a:r>
            <a:endParaRPr lang="nb-NO" sz="20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00034" y="5572140"/>
            <a:ext cx="807249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Flere av definisjonene i personopplysningsloven er felles med definisjoner</a:t>
            </a:r>
            <a:br>
              <a:rPr lang="nb-NO" sz="2000" dirty="0" smtClean="0"/>
            </a:br>
            <a:r>
              <a:rPr lang="nb-NO" sz="2000" dirty="0" smtClean="0"/>
              <a:t>i andre lover (helseregisterlov, helseforskningslov, politiregisterlov), men mindre forskjeller kan forekomme!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42910" y="-1429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nb-NO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Definisjoner av de viktigste </a:t>
            </a:r>
            <a:r>
              <a:rPr lang="nb-NO" sz="32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aktørene</a:t>
            </a:r>
            <a:r>
              <a:rPr lang="nb-NO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 loven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21425" y="980728"/>
            <a:ext cx="821537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b-NO" sz="1800" dirty="0">
                <a:solidFill>
                  <a:srgbClr val="CC3300"/>
                </a:solidFill>
              </a:rPr>
              <a:t>“</a:t>
            </a:r>
            <a:r>
              <a:rPr lang="nb-NO" sz="1800" b="1" u="sng" dirty="0">
                <a:solidFill>
                  <a:srgbClr val="CC3300"/>
                </a:solidFill>
              </a:rPr>
              <a:t>Registrert</a:t>
            </a:r>
            <a:r>
              <a:rPr lang="nb-NO" sz="1800" dirty="0">
                <a:solidFill>
                  <a:srgbClr val="CC3300"/>
                </a:solidFill>
              </a:rPr>
              <a:t>: den som en personopplysning kan knyttes til”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CC3300"/>
                </a:solidFill>
              </a:rPr>
              <a:t>Er den som skal vernes og som har rettigheter etter loven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CC3300"/>
                </a:solidFill>
              </a:rPr>
              <a:t>Er alltid en fysisk </a:t>
            </a:r>
            <a:r>
              <a:rPr lang="nb-NO" sz="1800" dirty="0" smtClean="0">
                <a:solidFill>
                  <a:srgbClr val="CC3300"/>
                </a:solidFill>
              </a:rPr>
              <a:t>person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 smtClean="0">
                <a:solidFill>
                  <a:srgbClr val="CC3300"/>
                </a:solidFill>
              </a:rPr>
              <a:t>Kan la seg representere av en annen (fullmektig)</a:t>
            </a:r>
            <a:endParaRPr lang="nb-NO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b-NO" sz="1800" dirty="0">
                <a:solidFill>
                  <a:srgbClr val="0000FF"/>
                </a:solidFill>
              </a:rPr>
              <a:t>“</a:t>
            </a:r>
            <a:r>
              <a:rPr lang="nb-NO" sz="1800" b="1" u="sng" dirty="0">
                <a:solidFill>
                  <a:srgbClr val="0000FF"/>
                </a:solidFill>
              </a:rPr>
              <a:t>Behandlingsansvarlig</a:t>
            </a:r>
            <a:r>
              <a:rPr lang="nb-NO" sz="1800" dirty="0">
                <a:solidFill>
                  <a:srgbClr val="0000FF"/>
                </a:solidFill>
              </a:rPr>
              <a:t>: den som bestemmer formålet med behandlingen av personopplysninger og hvilke hjelpemidler som skal brukes”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0000FF"/>
                </a:solidFill>
              </a:rPr>
              <a:t>Kan være en fysisk person eller en virksomhet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0000FF"/>
                </a:solidFill>
              </a:rPr>
              <a:t>Er den de fleste plikter i loven er knyttet til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0000FF"/>
                </a:solidFill>
              </a:rPr>
              <a:t>Er </a:t>
            </a:r>
            <a:r>
              <a:rPr lang="nb-NO" sz="1800" dirty="0" smtClean="0">
                <a:solidFill>
                  <a:srgbClr val="0000FF"/>
                </a:solidFill>
              </a:rPr>
              <a:t>ofte den </a:t>
            </a:r>
            <a:r>
              <a:rPr lang="nb-NO" sz="1800" dirty="0">
                <a:solidFill>
                  <a:srgbClr val="0000FF"/>
                </a:solidFill>
              </a:rPr>
              <a:t>med øverst </a:t>
            </a:r>
            <a:r>
              <a:rPr lang="nb-NO" sz="1800" dirty="0" smtClean="0">
                <a:solidFill>
                  <a:srgbClr val="0000FF"/>
                </a:solidFill>
              </a:rPr>
              <a:t>instruksjonsmyndighet </a:t>
            </a:r>
            <a:endParaRPr lang="nb-NO" sz="1800" dirty="0">
              <a:solidFill>
                <a:srgbClr val="0000FF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0000FF"/>
                </a:solidFill>
              </a:rPr>
              <a:t>Er </a:t>
            </a:r>
            <a:r>
              <a:rPr lang="nb-NO" sz="1800" dirty="0" smtClean="0">
                <a:solidFill>
                  <a:srgbClr val="0000FF"/>
                </a:solidFill>
              </a:rPr>
              <a:t>ofte den </a:t>
            </a:r>
            <a:r>
              <a:rPr lang="nb-NO" sz="1800" dirty="0">
                <a:solidFill>
                  <a:srgbClr val="0000FF"/>
                </a:solidFill>
              </a:rPr>
              <a:t>som må sakssøkes ved </a:t>
            </a:r>
            <a:r>
              <a:rPr lang="nb-NO" sz="1800" dirty="0" smtClean="0">
                <a:solidFill>
                  <a:srgbClr val="0000FF"/>
                </a:solidFill>
              </a:rPr>
              <a:t>rettstvist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 smtClean="0">
                <a:solidFill>
                  <a:srgbClr val="0000FF"/>
                </a:solidFill>
              </a:rPr>
              <a:t>I særlovgivning kan det være fastsatt direkte hvem som er behandlingsansvarlig (og da blir ikke definisjonen viktig)</a:t>
            </a:r>
            <a:endParaRPr lang="nb-NO" sz="1800" dirty="0">
              <a:solidFill>
                <a:srgbClr val="0000FF"/>
              </a:solidFill>
            </a:endParaRP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nb-NO" sz="1800" dirty="0">
                <a:solidFill>
                  <a:srgbClr val="006600"/>
                </a:solidFill>
              </a:rPr>
              <a:t>“</a:t>
            </a:r>
            <a:r>
              <a:rPr lang="nb-NO" sz="1800" b="1" u="sng" dirty="0">
                <a:solidFill>
                  <a:srgbClr val="006600"/>
                </a:solidFill>
              </a:rPr>
              <a:t>Databehandler</a:t>
            </a:r>
            <a:r>
              <a:rPr lang="nb-NO" sz="1800" dirty="0">
                <a:solidFill>
                  <a:srgbClr val="006600"/>
                </a:solidFill>
              </a:rPr>
              <a:t>: den som behandler personopplysninger på vegne av den behandlingsansvarlige</a:t>
            </a:r>
            <a:r>
              <a:rPr lang="nb-NO" sz="1800" dirty="0" smtClean="0">
                <a:solidFill>
                  <a:srgbClr val="006600"/>
                </a:solidFill>
              </a:rPr>
              <a:t>” (jf oppdragsgiver – oppdragstaker)</a:t>
            </a:r>
            <a:endParaRPr lang="nb-NO" sz="1800" dirty="0">
              <a:solidFill>
                <a:srgbClr val="006600"/>
              </a:solidFill>
            </a:endParaRPr>
          </a:p>
          <a:p>
            <a:pPr marL="742950" lvl="1" indent="-285750">
              <a:spcBef>
                <a:spcPts val="500"/>
              </a:spcBef>
              <a:spcAft>
                <a:spcPts val="500"/>
              </a:spcAft>
              <a:buFontTx/>
              <a:buChar char="–"/>
            </a:pPr>
            <a:r>
              <a:rPr lang="nb-NO" sz="1800" dirty="0">
                <a:solidFill>
                  <a:srgbClr val="006600"/>
                </a:solidFill>
              </a:rPr>
              <a:t>er alltid en </a:t>
            </a:r>
            <a:r>
              <a:rPr lang="nb-NO" sz="1800" i="1" dirty="0">
                <a:solidFill>
                  <a:srgbClr val="006600"/>
                </a:solidFill>
              </a:rPr>
              <a:t>ekstern</a:t>
            </a:r>
            <a:r>
              <a:rPr lang="nb-NO" sz="1800" dirty="0">
                <a:solidFill>
                  <a:srgbClr val="006600"/>
                </a:solidFill>
              </a:rPr>
              <a:t> person eller </a:t>
            </a:r>
            <a:r>
              <a:rPr lang="nb-NO" sz="1800" dirty="0" smtClean="0">
                <a:solidFill>
                  <a:srgbClr val="006600"/>
                </a:solidFill>
              </a:rPr>
              <a:t>virksomhet</a:t>
            </a:r>
          </a:p>
          <a:p>
            <a:pPr marL="742950" lvl="1" indent="-285750">
              <a:spcBef>
                <a:spcPts val="500"/>
              </a:spcBef>
              <a:spcAft>
                <a:spcPts val="500"/>
              </a:spcAft>
              <a:buFontTx/>
              <a:buChar char="–"/>
            </a:pPr>
            <a:r>
              <a:rPr lang="nb-NO" sz="1800" dirty="0" smtClean="0">
                <a:solidFill>
                  <a:srgbClr val="006600"/>
                </a:solidFill>
              </a:rPr>
              <a:t>er </a:t>
            </a:r>
            <a:r>
              <a:rPr lang="nb-NO" sz="1800" dirty="0">
                <a:solidFill>
                  <a:srgbClr val="006600"/>
                </a:solidFill>
              </a:rPr>
              <a:t>i praksis en som ikke kan instrueres men som må styres gjennom avtale, jf pol § 15</a:t>
            </a:r>
            <a:endParaRPr lang="nb-NO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b-NO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b-NO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b-NO" sz="1800" dirty="0"/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304299" y="602223"/>
            <a:ext cx="84496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600" b="1" i="1" dirty="0" smtClean="0">
                <a:solidFill>
                  <a:srgbClr val="002060"/>
                </a:solidFill>
              </a:rPr>
              <a:t>Dette er eksempler </a:t>
            </a:r>
            <a:r>
              <a:rPr lang="nb-NO" sz="1600" b="1" i="1" dirty="0">
                <a:solidFill>
                  <a:srgbClr val="002060"/>
                </a:solidFill>
              </a:rPr>
              <a:t>på </a:t>
            </a:r>
            <a:r>
              <a:rPr lang="nb-NO" sz="1600" b="1" i="1" dirty="0" smtClean="0">
                <a:solidFill>
                  <a:srgbClr val="002060"/>
                </a:solidFill>
              </a:rPr>
              <a:t>legaldefinisjoner. </a:t>
            </a:r>
            <a:r>
              <a:rPr lang="nb-NO" sz="1600" b="1" i="1" dirty="0">
                <a:solidFill>
                  <a:srgbClr val="002060"/>
                </a:solidFill>
              </a:rPr>
              <a:t>Jeg gjennomgår de viktigste her.  Lær alle</a:t>
            </a:r>
            <a:r>
              <a:rPr lang="nb-NO" sz="1600" b="1" i="1" dirty="0" smtClean="0">
                <a:solidFill>
                  <a:srgbClr val="002060"/>
                </a:solidFill>
              </a:rPr>
              <a:t>! (se §§ 2 og 36)</a:t>
            </a:r>
            <a:endParaRPr lang="nb-NO" sz="1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nb-NO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“Personopplysning”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52600" y="2921000"/>
            <a:ext cx="1271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800">
                <a:solidFill>
                  <a:srgbClr val="9900CC"/>
                </a:solidFill>
              </a:rPr>
              <a:t>Person-</a:t>
            </a:r>
            <a:endParaRPr lang="nb-NO" sz="2800">
              <a:solidFill>
                <a:srgbClr val="CC33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867400" y="2921000"/>
            <a:ext cx="1763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800">
                <a:solidFill>
                  <a:srgbClr val="0000FF"/>
                </a:solidFill>
              </a:rPr>
              <a:t>opplysning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886200" y="3276600"/>
            <a:ext cx="129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304800" y="3276602"/>
            <a:ext cx="3436941" cy="1689101"/>
            <a:chOff x="192" y="2064"/>
            <a:chExt cx="2165" cy="1064"/>
          </a:xfrm>
        </p:grpSpPr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92" y="2256"/>
              <a:ext cx="2165" cy="872"/>
            </a:xfrm>
            <a:prstGeom prst="rect">
              <a:avLst/>
            </a:prstGeom>
            <a:noFill/>
            <a:ln w="19050">
              <a:solidFill>
                <a:srgbClr val="99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dirty="0" smtClean="0">
                  <a:solidFill>
                    <a:srgbClr val="9900CC"/>
                  </a:solidFill>
                </a:rPr>
                <a:t>Identifiserbar person</a:t>
              </a:r>
              <a:endParaRPr lang="nb-NO" dirty="0">
                <a:solidFill>
                  <a:srgbClr val="9900CC"/>
                </a:solidFill>
              </a:endParaRPr>
            </a:p>
            <a:p>
              <a:r>
                <a:rPr lang="nb-NO" sz="2000" dirty="0">
                  <a:solidFill>
                    <a:srgbClr val="9900CC"/>
                  </a:solidFill>
                </a:rPr>
                <a:t>- en bestemt person</a:t>
              </a:r>
            </a:p>
            <a:p>
              <a:r>
                <a:rPr lang="nb-NO" sz="2000" dirty="0" smtClean="0">
                  <a:solidFill>
                    <a:srgbClr val="9900CC"/>
                  </a:solidFill>
                </a:rPr>
                <a:t>- må </a:t>
              </a:r>
              <a:r>
                <a:rPr lang="nb-NO" sz="2000" dirty="0">
                  <a:solidFill>
                    <a:srgbClr val="9900CC"/>
                  </a:solidFill>
                </a:rPr>
                <a:t>kunne </a:t>
              </a:r>
              <a:r>
                <a:rPr lang="nb-NO" sz="2000" dirty="0" smtClean="0">
                  <a:solidFill>
                    <a:srgbClr val="9900CC"/>
                  </a:solidFill>
                </a:rPr>
                <a:t>identifiseres</a:t>
              </a:r>
              <a:r>
                <a:rPr lang="nb-NO" sz="2000" dirty="0">
                  <a:solidFill>
                    <a:srgbClr val="9900CC"/>
                  </a:solidFill>
                </a:rPr>
                <a:t> </a:t>
              </a:r>
              <a:r>
                <a:rPr lang="nb-NO" sz="2000" dirty="0" smtClean="0">
                  <a:solidFill>
                    <a:srgbClr val="9900CC"/>
                  </a:solidFill>
                </a:rPr>
                <a:t>relativt</a:t>
              </a:r>
            </a:p>
            <a:p>
              <a:r>
                <a:rPr lang="nb-NO" sz="2000" dirty="0" smtClean="0">
                  <a:solidFill>
                    <a:srgbClr val="9900CC"/>
                  </a:solidFill>
                </a:rPr>
                <a:t>sikkert, </a:t>
              </a:r>
              <a:r>
                <a:rPr lang="nb-NO" sz="2000" dirty="0" err="1" smtClean="0">
                  <a:solidFill>
                    <a:srgbClr val="9900CC"/>
                  </a:solidFill>
                </a:rPr>
                <a:t>jf</a:t>
              </a:r>
              <a:r>
                <a:rPr lang="nb-NO" sz="2000" dirty="0" smtClean="0">
                  <a:solidFill>
                    <a:srgbClr val="9900CC"/>
                  </a:solidFill>
                </a:rPr>
                <a:t> hjelpemidler</a:t>
              </a:r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V="1">
              <a:off x="816" y="2064"/>
              <a:ext cx="288" cy="192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277812" y="1166813"/>
            <a:ext cx="4100513" cy="1957388"/>
            <a:chOff x="175" y="735"/>
            <a:chExt cx="2583" cy="1233"/>
          </a:xfrm>
        </p:grpSpPr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75" y="735"/>
              <a:ext cx="2583" cy="1066"/>
            </a:xfrm>
            <a:prstGeom prst="rect">
              <a:avLst/>
            </a:prstGeom>
            <a:noFill/>
            <a:ln w="19050">
              <a:solidFill>
                <a:srgbClr val="99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rgbClr val="9900CC"/>
                  </a:solidFill>
                </a:rPr>
                <a:t>Fysisk person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 - </a:t>
              </a:r>
              <a:r>
                <a:rPr lang="nb-NO" sz="2000" dirty="0" smtClean="0">
                  <a:solidFill>
                    <a:srgbClr val="9900CC"/>
                  </a:solidFill>
                </a:rPr>
                <a:t>levende personer</a:t>
              </a:r>
            </a:p>
            <a:p>
              <a:r>
                <a:rPr lang="nb-NO" sz="2000" dirty="0" smtClean="0">
                  <a:solidFill>
                    <a:srgbClr val="9900CC"/>
                  </a:solidFill>
                </a:rPr>
                <a:t> - </a:t>
              </a:r>
              <a:r>
                <a:rPr lang="nb-NO" sz="2000" dirty="0" err="1" smtClean="0">
                  <a:solidFill>
                    <a:srgbClr val="9900CC"/>
                  </a:solidFill>
                </a:rPr>
                <a:t>jf</a:t>
              </a:r>
              <a:r>
                <a:rPr lang="nb-NO" sz="2000" dirty="0" smtClean="0">
                  <a:solidFill>
                    <a:srgbClr val="9900CC"/>
                  </a:solidFill>
                </a:rPr>
                <a:t> </a:t>
              </a:r>
              <a:r>
                <a:rPr lang="nb-NO" sz="2000" dirty="0">
                  <a:solidFill>
                    <a:srgbClr val="9900CC"/>
                  </a:solidFill>
                </a:rPr>
                <a:t>juridiske personer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 - </a:t>
              </a:r>
              <a:r>
                <a:rPr lang="nb-NO" sz="2000" dirty="0" err="1">
                  <a:solidFill>
                    <a:srgbClr val="9900CC"/>
                  </a:solidFill>
                </a:rPr>
                <a:t>jf</a:t>
              </a:r>
              <a:r>
                <a:rPr lang="nb-NO" sz="2000" dirty="0">
                  <a:solidFill>
                    <a:srgbClr val="9900CC"/>
                  </a:solidFill>
                </a:rPr>
                <a:t> enkeltmannsbedrifter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 </a:t>
              </a:r>
              <a:r>
                <a:rPr lang="nb-NO" sz="2000" dirty="0" smtClean="0">
                  <a:solidFill>
                    <a:srgbClr val="9900CC"/>
                  </a:solidFill>
                </a:rPr>
                <a:t>- unntak </a:t>
              </a:r>
              <a:r>
                <a:rPr lang="nb-NO" sz="2000" dirty="0">
                  <a:solidFill>
                    <a:srgbClr val="9900CC"/>
                  </a:solidFill>
                </a:rPr>
                <a:t>for visse kredittopplysninger</a:t>
              </a:r>
              <a:endParaRPr lang="nb-NO" dirty="0">
                <a:solidFill>
                  <a:srgbClr val="9900CC"/>
                </a:solidFill>
              </a:endParaRP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960" y="1776"/>
              <a:ext cx="144" cy="192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4635500" y="1371600"/>
            <a:ext cx="4164013" cy="1892300"/>
            <a:chOff x="2920" y="864"/>
            <a:chExt cx="2623" cy="1192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024" y="864"/>
              <a:ext cx="2519" cy="30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0000FF"/>
                  </a:solidFill>
                </a:rPr>
                <a:t>Opplysning - humant materiale</a:t>
              </a:r>
            </a:p>
          </p:txBody>
        </p:sp>
        <p:sp>
          <p:nvSpPr>
            <p:cNvPr id="10254" name="Freeform 14"/>
            <p:cNvSpPr>
              <a:spLocks/>
            </p:cNvSpPr>
            <p:nvPr/>
          </p:nvSpPr>
          <p:spPr bwMode="auto">
            <a:xfrm>
              <a:off x="2920" y="1152"/>
              <a:ext cx="816" cy="904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8" y="336"/>
                </a:cxn>
                <a:cxn ang="0">
                  <a:pos x="152" y="816"/>
                </a:cxn>
                <a:cxn ang="0">
                  <a:pos x="728" y="864"/>
                </a:cxn>
                <a:cxn ang="0">
                  <a:pos x="680" y="864"/>
                </a:cxn>
              </a:cxnLst>
              <a:rect l="0" t="0" r="r" b="b"/>
              <a:pathLst>
                <a:path w="816" h="904">
                  <a:moveTo>
                    <a:pt x="104" y="0"/>
                  </a:moveTo>
                  <a:cubicBezTo>
                    <a:pt x="52" y="100"/>
                    <a:pt x="0" y="200"/>
                    <a:pt x="8" y="336"/>
                  </a:cubicBezTo>
                  <a:cubicBezTo>
                    <a:pt x="16" y="472"/>
                    <a:pt x="32" y="728"/>
                    <a:pt x="152" y="816"/>
                  </a:cubicBezTo>
                  <a:cubicBezTo>
                    <a:pt x="272" y="904"/>
                    <a:pt x="640" y="856"/>
                    <a:pt x="728" y="864"/>
                  </a:cubicBezTo>
                  <a:cubicBezTo>
                    <a:pt x="816" y="872"/>
                    <a:pt x="748" y="868"/>
                    <a:pt x="680" y="864"/>
                  </a:cubicBezTo>
                </a:path>
              </a:pathLst>
            </a:custGeom>
            <a:noFill/>
            <a:ln w="190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>
                <a:solidFill>
                  <a:srgbClr val="0000FF"/>
                </a:solidFill>
              </a:endParaRPr>
            </a:p>
          </p:txBody>
        </p:sp>
      </p:grp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4843456" y="1989137"/>
            <a:ext cx="3614744" cy="1211263"/>
            <a:chOff x="3024" y="1440"/>
            <a:chExt cx="2277" cy="763"/>
          </a:xfrm>
        </p:grpSpPr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3024" y="1440"/>
              <a:ext cx="2277" cy="291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dirty="0" smtClean="0">
                  <a:solidFill>
                    <a:srgbClr val="0000FF"/>
                  </a:solidFill>
                </a:rPr>
                <a:t>Fakta, vurderinger, løgn mv</a:t>
              </a:r>
              <a:endParaRPr lang="nb-NO" dirty="0">
                <a:solidFill>
                  <a:srgbClr val="0000FF"/>
                </a:solidFill>
              </a:endParaRPr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3504" y="1728"/>
              <a:ext cx="195" cy="4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>
                <a:solidFill>
                  <a:srgbClr val="0000FF"/>
                </a:solidFill>
              </a:endParaRPr>
            </a:p>
          </p:txBody>
        </p:sp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4845059" y="3429000"/>
            <a:ext cx="3525838" cy="1466850"/>
            <a:chOff x="2688" y="2160"/>
            <a:chExt cx="2221" cy="924"/>
          </a:xfrm>
        </p:grpSpPr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2688" y="2784"/>
              <a:ext cx="2221" cy="300"/>
            </a:xfrm>
            <a:prstGeom prst="rect">
              <a:avLst/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CC3300"/>
                  </a:solidFill>
                </a:rPr>
                <a:t>Nok med </a:t>
              </a:r>
              <a:r>
                <a:rPr lang="nb-NO" u="sng">
                  <a:solidFill>
                    <a:srgbClr val="CC3300"/>
                  </a:solidFill>
                </a:rPr>
                <a:t>mulig</a:t>
              </a:r>
              <a:r>
                <a:rPr lang="nb-NO">
                  <a:solidFill>
                    <a:srgbClr val="CC3300"/>
                  </a:solidFill>
                </a:rPr>
                <a:t> tilknytning</a:t>
              </a:r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 flipV="1">
              <a:off x="2784" y="2160"/>
              <a:ext cx="0" cy="624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0264" name="Group 24"/>
          <p:cNvGrpSpPr>
            <a:grpSpLocks/>
          </p:cNvGrpSpPr>
          <p:nvPr/>
        </p:nvGrpSpPr>
        <p:grpSpPr bwMode="auto">
          <a:xfrm>
            <a:off x="3365508" y="3386137"/>
            <a:ext cx="3698875" cy="2193925"/>
            <a:chOff x="1766" y="2160"/>
            <a:chExt cx="2330" cy="1382"/>
          </a:xfrm>
        </p:grpSpPr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1766" y="3242"/>
              <a:ext cx="2330" cy="300"/>
            </a:xfrm>
            <a:prstGeom prst="rect">
              <a:avLst/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CC3300"/>
                  </a:solidFill>
                </a:rPr>
                <a:t>Alle “rimelige” hjelpemidler</a:t>
              </a:r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 flipV="1">
              <a:off x="2064" y="2160"/>
              <a:ext cx="528" cy="1056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76355" y="6108702"/>
            <a:ext cx="8188460" cy="40011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 dirty="0"/>
              <a:t>Sensitive personopplysninger: </a:t>
            </a:r>
            <a:r>
              <a:rPr lang="nb-NO" sz="2000" dirty="0" smtClean="0"/>
              <a:t>Slike </a:t>
            </a:r>
            <a:r>
              <a:rPr lang="nb-NO" sz="2000" dirty="0"/>
              <a:t>som er listet opp i § 2 </a:t>
            </a:r>
            <a:r>
              <a:rPr lang="nb-NO" sz="2000" dirty="0" err="1"/>
              <a:t>nr</a:t>
            </a:r>
            <a:r>
              <a:rPr lang="nb-NO" sz="2000" dirty="0"/>
              <a:t> </a:t>
            </a:r>
            <a:r>
              <a:rPr lang="nb-NO" sz="2000" dirty="0" smtClean="0"/>
              <a:t>8, se neste bilde</a:t>
            </a:r>
            <a:endParaRPr lang="nb-NO" sz="2000" dirty="0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527050" y="5657823"/>
            <a:ext cx="82958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b="1" i="1" dirty="0"/>
              <a:t>Loven skiller ikke mellom opplysningstype og -verdi, men dette skillet kan være nyttig</a:t>
            </a:r>
          </a:p>
        </p:txBody>
      </p:sp>
      <p:grpSp>
        <p:nvGrpSpPr>
          <p:cNvPr id="5" name="Gruppe 4"/>
          <p:cNvGrpSpPr/>
          <p:nvPr/>
        </p:nvGrpSpPr>
        <p:grpSpPr>
          <a:xfrm>
            <a:off x="5917378" y="2536355"/>
            <a:ext cx="2618024" cy="573558"/>
            <a:chOff x="5917378" y="2536355"/>
            <a:chExt cx="2618024" cy="573558"/>
          </a:xfrm>
        </p:grpSpPr>
        <p:sp>
          <p:nvSpPr>
            <p:cNvPr id="2" name="TekstSylinder 1"/>
            <p:cNvSpPr txBox="1"/>
            <p:nvPr/>
          </p:nvSpPr>
          <p:spPr>
            <a:xfrm>
              <a:off x="5917378" y="2536355"/>
              <a:ext cx="2618024" cy="461665"/>
            </a:xfrm>
            <a:prstGeom prst="rect">
              <a:avLst/>
            </a:prstGeom>
            <a:noFill/>
            <a:ln w="19050" cmpd="sng"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0000FF"/>
                  </a:solidFill>
                </a:rPr>
                <a:t>skrift, lyd, bilde mv</a:t>
              </a:r>
            </a:p>
          </p:txBody>
        </p:sp>
        <p:cxnSp>
          <p:nvCxnSpPr>
            <p:cNvPr id="4" name="Rett linje 3"/>
            <p:cNvCxnSpPr/>
            <p:nvPr/>
          </p:nvCxnSpPr>
          <p:spPr bwMode="auto">
            <a:xfrm>
              <a:off x="5989637" y="2998020"/>
              <a:ext cx="94531" cy="11189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build="p" autoUpdateAnimBg="0"/>
      <p:bldP spid="10245" grpId="0" animBg="1"/>
      <p:bldP spid="10267" grpId="0" animBg="1" autoUpdateAnimBg="0"/>
      <p:bldP spid="1026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nb-NO" sz="2800" dirty="0" smtClean="0">
                <a:solidFill>
                  <a:srgbClr val="0033CC"/>
                </a:solidFill>
              </a:rPr>
              <a:t>Sensitive </a:t>
            </a:r>
            <a:r>
              <a:rPr lang="nb-NO" sz="2800" dirty="0">
                <a:solidFill>
                  <a:srgbClr val="0033CC"/>
                </a:solidFill>
              </a:rPr>
              <a:t>personopplysninger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3175991"/>
          </a:xfrm>
        </p:spPr>
        <p:txBody>
          <a:bodyPr/>
          <a:lstStyle/>
          <a:p>
            <a:pPr marL="0" indent="0">
              <a:buNone/>
            </a:pPr>
            <a:r>
              <a:rPr lang="nb-NO" sz="2200" dirty="0"/>
              <a:t>O</a:t>
            </a:r>
            <a:r>
              <a:rPr lang="nb-NO" sz="2200" dirty="0" smtClean="0"/>
              <a:t>pplysninger om: </a:t>
            </a:r>
            <a:endParaRPr lang="nb-NO" sz="2200" dirty="0"/>
          </a:p>
          <a:p>
            <a:pPr marL="0" indent="0">
              <a:buNone/>
            </a:pPr>
            <a:r>
              <a:rPr lang="nb-NO" sz="2200" dirty="0"/>
              <a:t>a) rasemessig eller etnisk bakgrunn, eller politisk, filosofisk </a:t>
            </a:r>
            <a:r>
              <a:rPr lang="nb-NO" sz="2200" dirty="0" smtClean="0"/>
              <a:t>eller</a:t>
            </a:r>
            <a:br>
              <a:rPr lang="nb-NO" sz="2200" dirty="0" smtClean="0"/>
            </a:br>
            <a:r>
              <a:rPr lang="nb-NO" sz="2200" dirty="0" smtClean="0"/>
              <a:t>    </a:t>
            </a:r>
            <a:r>
              <a:rPr lang="nb-NO" sz="2200" dirty="0"/>
              <a:t>religiøs oppfatning, </a:t>
            </a:r>
          </a:p>
          <a:p>
            <a:pPr marL="0" indent="0">
              <a:buNone/>
            </a:pPr>
            <a:r>
              <a:rPr lang="nb-NO" sz="2200" dirty="0"/>
              <a:t>b) at en person har vært mistenkt, siktet, tiltalt eller dømt for </a:t>
            </a:r>
            <a:r>
              <a:rPr lang="nb-NO" sz="2200" dirty="0" smtClean="0"/>
              <a:t>en</a:t>
            </a:r>
            <a:br>
              <a:rPr lang="nb-NO" sz="2200" dirty="0" smtClean="0"/>
            </a:br>
            <a:r>
              <a:rPr lang="nb-NO" sz="2200" dirty="0" smtClean="0"/>
              <a:t>    straffbar </a:t>
            </a:r>
            <a:r>
              <a:rPr lang="nb-NO" sz="2200" dirty="0"/>
              <a:t>handling</a:t>
            </a:r>
            <a:r>
              <a:rPr lang="nb-NO" sz="2200" dirty="0" smtClean="0"/>
              <a:t>,</a:t>
            </a:r>
            <a:endParaRPr lang="nb-NO" sz="2200" dirty="0"/>
          </a:p>
          <a:p>
            <a:pPr marL="0" indent="0">
              <a:buNone/>
            </a:pPr>
            <a:r>
              <a:rPr lang="nb-NO" sz="2200" dirty="0"/>
              <a:t>c) helseforhold, </a:t>
            </a:r>
          </a:p>
          <a:p>
            <a:pPr marL="0" indent="0">
              <a:buNone/>
            </a:pPr>
            <a:r>
              <a:rPr lang="nb-NO" sz="2200" dirty="0"/>
              <a:t>d) seksuelle forhold, </a:t>
            </a:r>
          </a:p>
          <a:p>
            <a:pPr marL="0" indent="0">
              <a:buNone/>
            </a:pPr>
            <a:r>
              <a:rPr lang="nb-NO" sz="2200" dirty="0"/>
              <a:t>e) medlemskap i fagforeninger </a:t>
            </a:r>
          </a:p>
          <a:p>
            <a:pPr marL="0" indent="0">
              <a:buNone/>
            </a:pPr>
            <a:endParaRPr lang="nb-NO" sz="22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689315" y="4941168"/>
            <a:ext cx="8121134" cy="1200329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nb-NO" dirty="0" smtClean="0"/>
              <a:t>For sensitive personopplysninger gjelder det strengere krav til</a:t>
            </a:r>
            <a:br>
              <a:rPr lang="nb-NO" dirty="0" smtClean="0"/>
            </a:br>
            <a:r>
              <a:rPr lang="nb-NO" dirty="0" smtClean="0"/>
              <a:t>behandlingsgrunnlag (§ 9) og konsesjonsplikt (§ 33, men unntak</a:t>
            </a:r>
            <a:br>
              <a:rPr lang="nb-NO" dirty="0" smtClean="0"/>
            </a:br>
            <a:r>
              <a:rPr lang="nb-NO" dirty="0" smtClean="0"/>
              <a:t>i forskrift)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22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1079</Words>
  <Application>Microsoft Office PowerPoint</Application>
  <PresentationFormat>Skjermfremvisning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Office-tema</vt:lpstr>
      <vt:lpstr>Personopplysningslovens virkeområde og grunnleggende begreper</vt:lpstr>
      <vt:lpstr>PowerPoint-presentasjon</vt:lpstr>
      <vt:lpstr> Viktige unntak fra saklig virkeområde </vt:lpstr>
      <vt:lpstr>PowerPoint-presentasjon</vt:lpstr>
      <vt:lpstr>Generelt om legaldefinisjonene i personopplysningsloven</vt:lpstr>
      <vt:lpstr>Nærmere om legaldefinisjoner i personopplysningsloven</vt:lpstr>
      <vt:lpstr>PowerPoint-presentasjon</vt:lpstr>
      <vt:lpstr>PowerPoint-presentasjon</vt:lpstr>
      <vt:lpstr>Sensitive personopplysninger</vt:lpstr>
      <vt:lpstr>PowerPoint-presentasjon</vt:lpstr>
      <vt:lpstr>PowerPoint-presentasjon</vt:lpstr>
    </vt:vector>
  </TitlesOfParts>
  <Company>uio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Personopplysningslovens formål og grunnbegreper</dc:title>
  <dc:creator>Administrator</dc:creator>
  <cp:lastModifiedBy>dags</cp:lastModifiedBy>
  <cp:revision>27</cp:revision>
  <cp:lastPrinted>2015-01-27T21:15:08Z</cp:lastPrinted>
  <dcterms:created xsi:type="dcterms:W3CDTF">2008-01-23T20:19:56Z</dcterms:created>
  <dcterms:modified xsi:type="dcterms:W3CDTF">2016-01-26T21:46:44Z</dcterms:modified>
</cp:coreProperties>
</file>