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FFFF99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26" autoAdjust="0"/>
  </p:normalViewPr>
  <p:slideViewPr>
    <p:cSldViewPr>
      <p:cViewPr varScale="1">
        <p:scale>
          <a:sx n="85" d="100"/>
          <a:sy n="85" d="100"/>
        </p:scale>
        <p:origin x="-7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741F-E255-4330-AF18-3FBC3C4153E9}" type="datetimeFigureOut">
              <a:rPr lang="nb-NO" smtClean="0"/>
              <a:t>16.10.2012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6019-68E7-4C05-98E5-E09488FF7547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7030A0"/>
                </a:solidFill>
              </a:rPr>
              <a:t>Statens kommunikasjonspolitikk</a:t>
            </a:r>
            <a:endParaRPr lang="nb-NO" dirty="0">
              <a:solidFill>
                <a:srgbClr val="7030A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/>
              <a:t>Dag Wiese Schartum,</a:t>
            </a:r>
          </a:p>
          <a:p>
            <a:r>
              <a:rPr lang="nb-NO" sz="1800" dirty="0" smtClean="0"/>
              <a:t>AFIN</a:t>
            </a:r>
            <a:endParaRPr lang="nb-N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Kommunikasjonspolitikk som virkemiddel</a:t>
            </a:r>
            <a:endParaRPr lang="nb-NO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Legger vekt på </a:t>
            </a:r>
            <a:r>
              <a:rPr lang="nb-NO" i="1" dirty="0" smtClean="0"/>
              <a:t>kommunikasjon</a:t>
            </a:r>
            <a:r>
              <a:rPr lang="nb-NO" dirty="0" smtClean="0"/>
              <a:t>: ”</a:t>
            </a:r>
            <a:r>
              <a:rPr lang="nb-NO" dirty="0" smtClean="0"/>
              <a:t> gjensidig utveksling av informasjon mellom to eller flere parter”, og står i kontrast til </a:t>
            </a:r>
            <a:r>
              <a:rPr lang="nb-NO" i="1" dirty="0" smtClean="0"/>
              <a:t>informasjon</a:t>
            </a:r>
            <a:r>
              <a:rPr lang="nb-NO" dirty="0" smtClean="0"/>
              <a:t>: ” ensidig formidling av et budskap”</a:t>
            </a:r>
            <a:endParaRPr lang="nb-NO" dirty="0" smtClean="0"/>
          </a:p>
          <a:p>
            <a:r>
              <a:rPr lang="nb-NO" dirty="0" smtClean="0"/>
              <a:t>Gjelder statlige forvaltningsorganer (ikke kommunene)</a:t>
            </a:r>
          </a:p>
          <a:p>
            <a:r>
              <a:rPr lang="nb-NO" dirty="0" smtClean="0"/>
              <a:t>Ikke håndbok, men retningsgivende</a:t>
            </a:r>
          </a:p>
          <a:p>
            <a:r>
              <a:rPr lang="nb-NO" dirty="0" smtClean="0"/>
              <a:t>Kommunikasjonspolitikk framheves som ett av flere virkemidler som står til rådighet for staten:</a:t>
            </a:r>
          </a:p>
          <a:p>
            <a:pPr lvl="1"/>
            <a:r>
              <a:rPr lang="nb-NO" dirty="0" smtClean="0"/>
              <a:t>Rettslige</a:t>
            </a:r>
          </a:p>
          <a:p>
            <a:pPr lvl="1"/>
            <a:r>
              <a:rPr lang="nb-NO" dirty="0" smtClean="0"/>
              <a:t>Økonomiske</a:t>
            </a:r>
          </a:p>
          <a:p>
            <a:pPr lvl="1"/>
            <a:r>
              <a:rPr lang="nb-NO" dirty="0" smtClean="0"/>
              <a:t>Organisatoriske</a:t>
            </a:r>
          </a:p>
          <a:p>
            <a:pPr lvl="1"/>
            <a:r>
              <a:rPr lang="nb-NO" dirty="0" smtClean="0"/>
              <a:t>Teknologiske</a:t>
            </a:r>
          </a:p>
          <a:p>
            <a:pPr lvl="1"/>
            <a:r>
              <a:rPr lang="nb-NO" dirty="0" smtClean="0"/>
              <a:t>Pedagogiske (kommunikasjon, opplæring mv)</a:t>
            </a:r>
          </a:p>
          <a:p>
            <a:r>
              <a:rPr lang="nb-NO" dirty="0" smtClean="0"/>
              <a:t>Virkemiddelbruken må ses i sammenheng; rettslige virkemidler (som lovgivning) er i praksis helt avhengig av alle andre virkemidler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59" t="34424" r="26171" b="43603"/>
          <a:stretch>
            <a:fillRect/>
          </a:stretch>
        </p:blipFill>
        <p:spPr bwMode="auto">
          <a:xfrm>
            <a:off x="428596" y="3571876"/>
            <a:ext cx="82868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pe 9"/>
          <p:cNvGrpSpPr/>
          <p:nvPr/>
        </p:nvGrpSpPr>
        <p:grpSpPr>
          <a:xfrm>
            <a:off x="1857356" y="4714884"/>
            <a:ext cx="4601519" cy="1440902"/>
            <a:chOff x="2000232" y="1785926"/>
            <a:chExt cx="4601519" cy="1440902"/>
          </a:xfrm>
        </p:grpSpPr>
        <p:sp>
          <p:nvSpPr>
            <p:cNvPr id="3" name="TekstSylinder 2"/>
            <p:cNvSpPr txBox="1"/>
            <p:nvPr/>
          </p:nvSpPr>
          <p:spPr>
            <a:xfrm>
              <a:off x="3143240" y="2857496"/>
              <a:ext cx="3458511" cy="369332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” ensidig formidling av et budskap”</a:t>
              </a:r>
              <a:endParaRPr lang="nb-NO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2357422" y="1785926"/>
              <a:ext cx="1143008" cy="35719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2000232" y="2071678"/>
              <a:ext cx="1143008" cy="35719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" name="Rett linje 6"/>
            <p:cNvCxnSpPr>
              <a:stCxn id="4" idx="5"/>
            </p:cNvCxnSpPr>
            <p:nvPr/>
          </p:nvCxnSpPr>
          <p:spPr>
            <a:xfrm rot="16200000" flipH="1">
              <a:off x="3211986" y="2211861"/>
              <a:ext cx="766689" cy="524580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/>
            <p:cNvCxnSpPr/>
            <p:nvPr/>
          </p:nvCxnSpPr>
          <p:spPr>
            <a:xfrm>
              <a:off x="2857488" y="2428868"/>
              <a:ext cx="571504" cy="428628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e 14"/>
          <p:cNvGrpSpPr/>
          <p:nvPr/>
        </p:nvGrpSpPr>
        <p:grpSpPr>
          <a:xfrm>
            <a:off x="571472" y="5286388"/>
            <a:ext cx="2770887" cy="1440902"/>
            <a:chOff x="714348" y="2357430"/>
            <a:chExt cx="2770887" cy="1440902"/>
          </a:xfrm>
        </p:grpSpPr>
        <p:sp>
          <p:nvSpPr>
            <p:cNvPr id="11" name="Ellipse 10"/>
            <p:cNvSpPr/>
            <p:nvPr/>
          </p:nvSpPr>
          <p:spPr>
            <a:xfrm>
              <a:off x="857224" y="2357430"/>
              <a:ext cx="1785950" cy="35719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714348" y="3429000"/>
              <a:ext cx="277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rgbClr val="7030A0"/>
                  </a:solidFill>
                </a:rPr>
                <a:t>Forutsetter kommunikasjon</a:t>
              </a:r>
              <a:endParaRPr lang="nb-NO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Rett linje 13"/>
            <p:cNvCxnSpPr/>
            <p:nvPr/>
          </p:nvCxnSpPr>
          <p:spPr>
            <a:xfrm rot="16200000" flipH="1">
              <a:off x="1250133" y="3036091"/>
              <a:ext cx="714380" cy="71438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kstSylinder 15"/>
          <p:cNvSpPr txBox="1"/>
          <p:nvPr/>
        </p:nvSpPr>
        <p:spPr>
          <a:xfrm>
            <a:off x="428596" y="500042"/>
            <a:ext cx="771530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7030A0"/>
                </a:solidFill>
              </a:rPr>
              <a:t>Overordnet: Grunnloven § 100,  femte ledd (jf offentlighetsprinsippet)</a:t>
            </a:r>
          </a:p>
          <a:p>
            <a:r>
              <a:rPr lang="nb-NO" sz="2000" dirty="0" smtClean="0"/>
              <a:t>Enhver har </a:t>
            </a:r>
            <a:r>
              <a:rPr lang="nb-NO" sz="2000" dirty="0" err="1" smtClean="0"/>
              <a:t>Ret</a:t>
            </a:r>
            <a:r>
              <a:rPr lang="nb-NO" sz="2000" dirty="0" smtClean="0"/>
              <a:t> til </a:t>
            </a:r>
            <a:r>
              <a:rPr lang="nb-NO" sz="2000" dirty="0" err="1" smtClean="0"/>
              <a:t>Indsyn</a:t>
            </a:r>
            <a:r>
              <a:rPr lang="nb-NO" sz="2000" dirty="0" smtClean="0"/>
              <a:t> i Statens og </a:t>
            </a:r>
            <a:r>
              <a:rPr lang="nb-NO" sz="2000" dirty="0" err="1" smtClean="0"/>
              <a:t>Kommunernes</a:t>
            </a:r>
            <a:r>
              <a:rPr lang="nb-NO" sz="2000" dirty="0" smtClean="0"/>
              <a:t> Akter og til at følge  </a:t>
            </a:r>
            <a:r>
              <a:rPr lang="nb-NO" sz="2000" dirty="0" err="1" smtClean="0"/>
              <a:t>Forhandlingerne</a:t>
            </a:r>
            <a:r>
              <a:rPr lang="nb-NO" sz="2000" dirty="0" smtClean="0"/>
              <a:t> i </a:t>
            </a:r>
            <a:r>
              <a:rPr lang="nb-NO" sz="2000" dirty="0" err="1" smtClean="0"/>
              <a:t>Retsmøder</a:t>
            </a:r>
            <a:r>
              <a:rPr lang="nb-NO" sz="2000" dirty="0" smtClean="0"/>
              <a:t> og folkevalgte Organer. Det kan i Lov  fastsættes </a:t>
            </a:r>
            <a:r>
              <a:rPr lang="nb-NO" sz="2000" dirty="0" err="1" smtClean="0"/>
              <a:t>Begrænsninger</a:t>
            </a:r>
            <a:r>
              <a:rPr lang="nb-NO" sz="2000" dirty="0" smtClean="0"/>
              <a:t> i denne </a:t>
            </a:r>
            <a:r>
              <a:rPr lang="nb-NO" sz="2000" dirty="0" err="1" smtClean="0"/>
              <a:t>Ret</a:t>
            </a:r>
            <a:r>
              <a:rPr lang="nb-NO" sz="2000" dirty="0" smtClean="0"/>
              <a:t> </a:t>
            </a:r>
            <a:r>
              <a:rPr lang="nb-NO" sz="2000" dirty="0" err="1" smtClean="0"/>
              <a:t>ud</a:t>
            </a:r>
            <a:r>
              <a:rPr lang="nb-NO" sz="2000" dirty="0" smtClean="0"/>
              <a:t> fra Hensyn til  personvern og </a:t>
            </a:r>
            <a:r>
              <a:rPr lang="nb-NO" sz="2000" dirty="0" err="1" smtClean="0"/>
              <a:t>af</a:t>
            </a:r>
            <a:r>
              <a:rPr lang="nb-NO" sz="2000" dirty="0" smtClean="0"/>
              <a:t> andre tungtveiende Grunde.</a:t>
            </a:r>
          </a:p>
          <a:p>
            <a:r>
              <a:rPr lang="nb-NO" sz="2000" dirty="0" smtClean="0">
                <a:solidFill>
                  <a:srgbClr val="7030A0"/>
                </a:solidFill>
              </a:rPr>
              <a:t>(Jf også </a:t>
            </a:r>
            <a:r>
              <a:rPr lang="nb-NO" sz="2000" dirty="0" err="1" smtClean="0">
                <a:solidFill>
                  <a:srgbClr val="7030A0"/>
                </a:solidFill>
              </a:rPr>
              <a:t>publicatio</a:t>
            </a:r>
            <a:r>
              <a:rPr lang="nb-NO" sz="2000" dirty="0" smtClean="0">
                <a:solidFill>
                  <a:srgbClr val="7030A0"/>
                </a:solidFill>
              </a:rPr>
              <a:t> </a:t>
            </a:r>
            <a:r>
              <a:rPr lang="nb-NO" sz="2000" dirty="0" err="1" smtClean="0">
                <a:solidFill>
                  <a:srgbClr val="7030A0"/>
                </a:solidFill>
              </a:rPr>
              <a:t>legis</a:t>
            </a:r>
            <a:r>
              <a:rPr lang="nb-NO" sz="2000" dirty="0" smtClean="0">
                <a:solidFill>
                  <a:srgbClr val="7030A0"/>
                </a:solidFill>
              </a:rPr>
              <a:t> prinsippet)</a:t>
            </a:r>
            <a:endParaRPr lang="nb-NO" sz="2000" dirty="0">
              <a:solidFill>
                <a:srgbClr val="7030A0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28596" y="2714620"/>
            <a:ext cx="77867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Kommunikasjonspolitikken gjelder ulike sider ved statlig virksomhet, herunder </a:t>
            </a:r>
          </a:p>
          <a:p>
            <a:r>
              <a:rPr lang="nb-NO" dirty="0" smtClean="0"/>
              <a:t>lovgivning mv; men er uten spesiell vekt på lovgivning.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48340" r="6835" b="20898"/>
          <a:stretch>
            <a:fillRect/>
          </a:stretch>
        </p:blipFill>
        <p:spPr bwMode="auto">
          <a:xfrm>
            <a:off x="428596" y="500042"/>
            <a:ext cx="81439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Sylinder 2"/>
          <p:cNvSpPr txBox="1"/>
          <p:nvPr/>
        </p:nvSpPr>
        <p:spPr>
          <a:xfrm>
            <a:off x="428596" y="3714752"/>
            <a:ext cx="2209964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600" dirty="0" smtClean="0"/>
              <a:t>Brukerundersøkelser mv</a:t>
            </a:r>
            <a:endParaRPr lang="nb-NO" sz="16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28596" y="4143380"/>
            <a:ext cx="8159285" cy="230832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b-NO" b="1" dirty="0" smtClean="0"/>
              <a:t>Om klart språk i Digitaliseringsprogrammet (avsnitt 5.4)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Digitale selvbetjeningsløsningene  må være forståelige og enkle å bruke.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dirty="0"/>
              <a:t>M</a:t>
            </a:r>
            <a:r>
              <a:rPr lang="nb-NO" dirty="0" smtClean="0"/>
              <a:t>ål at statlige nettløsninger skal ha et klart og forståelig språk.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Lov- og forskriftstekst er ofte vanskelig tilgjengelig og bør bli mer forståelige.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Lover som er spesielt viktige for innbyggerne skal identifiseres, og det skal vurderes </a:t>
            </a:r>
          </a:p>
          <a:p>
            <a:r>
              <a:rPr lang="nb-NO" dirty="0" smtClean="0"/>
              <a:t>   hvordan regelverket kan bli mer forståelig.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Skal vurderes hvordan språkarbeidet  kan bli en naturlig del av arbeidet med nye </a:t>
            </a:r>
          </a:p>
          <a:p>
            <a:r>
              <a:rPr lang="nb-NO" dirty="0" smtClean="0"/>
              <a:t>   lover og forskrifter.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859" t="22705" r="30859" b="20165"/>
          <a:stretch>
            <a:fillRect/>
          </a:stretch>
        </p:blipFill>
        <p:spPr bwMode="auto">
          <a:xfrm>
            <a:off x="785786" y="500042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14282" y="785794"/>
            <a:ext cx="80480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7030A0"/>
                </a:solidFill>
              </a:rPr>
              <a:t>Åpenhetsprinsippet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Åpen, tilgjengelig, lyttende og imøtekommende stat som viser innbyggerne respekt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Korrekt, godt og klart språk som kan forstås av alle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Legge til rette for en åpen og opplyst samfunnsdebatt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God dialog med mediene og sikre innsyn i statens virksomhet.  Mediene har viktig</a:t>
            </a:r>
          </a:p>
          <a:p>
            <a:r>
              <a:rPr lang="nb-NO" dirty="0" smtClean="0"/>
              <a:t>  demokratisk rolle</a:t>
            </a:r>
          </a:p>
          <a:p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14282" y="3000372"/>
            <a:ext cx="851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7030A0"/>
                </a:solidFill>
              </a:rPr>
              <a:t>Medvirkningsprinsippet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Gi berørte innbyggere mulighet til å fremme sine forslag og synspunkter.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Aktivt involvere innbyggerne i politikkutforming, herunder gjennom hele livssyklusen av</a:t>
            </a:r>
          </a:p>
          <a:p>
            <a:r>
              <a:rPr lang="nb-NO" dirty="0" smtClean="0"/>
              <a:t>  ordninger og tjenester.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Skape gode arenaer for medvirkning og involvering ved aktivt å dele informasjon og</a:t>
            </a:r>
          </a:p>
          <a:p>
            <a:r>
              <a:rPr lang="nb-NO" dirty="0" smtClean="0"/>
              <a:t>  bruke relevante kanaler og virkemidler.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Alternative kanaler og møteplasser for å kompensere for manglende tilgang til</a:t>
            </a:r>
          </a:p>
          <a:p>
            <a:r>
              <a:rPr lang="nb-NO" dirty="0" smtClean="0"/>
              <a:t>  digitale kanaler og manglende digital kompetanse.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Gi tilbakemelding om den endelige beslutningen til de som har gitt innspill.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Anledning til å delta på offentlige høringer og tilstrekkelig tid til å svare.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42844" y="428604"/>
            <a:ext cx="90111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7030A0"/>
                </a:solidFill>
              </a:rPr>
              <a:t>Aktivprinsippet</a:t>
            </a:r>
            <a:endParaRPr lang="nb-NO" b="1" dirty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Til enhver tid gjøre aktuell informasjon tilgjengelig, uten krav om innsyn.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Aktiv informasjon og kommunikasjon om innbyggernes rettigheter, plikter og muligheter.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Aktivt sørge for at informasjon deles, innenfor gjeldende regler om opphavsrett og</a:t>
            </a:r>
          </a:p>
          <a:p>
            <a:r>
              <a:rPr lang="nb-NO" dirty="0" smtClean="0"/>
              <a:t>  personvern mv.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Aktivt viderebruke informasjon fra andre statlige og private virksomheter.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Aktivt ta i bruk de mest effektive kommunikasjonskanalene.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Sørge for at innbyggerne har tilgang til informasjon om planer og aktiviteter i virksomhetene.</a:t>
            </a:r>
          </a:p>
          <a:p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14282" y="3000372"/>
            <a:ext cx="8218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7030A0"/>
                </a:solidFill>
              </a:rPr>
              <a:t>H</a:t>
            </a:r>
            <a:r>
              <a:rPr lang="nb-NO" b="1" dirty="0" smtClean="0">
                <a:solidFill>
                  <a:srgbClr val="7030A0"/>
                </a:solidFill>
              </a:rPr>
              <a:t>elhetsprinsippet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Statlige virksomheter skal samordne sin informasjon og informasjonsvirksomhet med</a:t>
            </a:r>
          </a:p>
          <a:p>
            <a:r>
              <a:rPr lang="nb-NO" dirty="0" smtClean="0"/>
              <a:t>  andre relevante statlige, kommunale og private virksomheter, slik at informasjonen</a:t>
            </a:r>
          </a:p>
          <a:p>
            <a:r>
              <a:rPr lang="nb-NO" dirty="0" smtClean="0"/>
              <a:t>  fremstår helhetlig for mottakeren.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14282" y="4500570"/>
            <a:ext cx="8687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7030A0"/>
                </a:solidFill>
              </a:rPr>
              <a:t>Linjeprinsippet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Ansvaret for informasjon og kommunikasjon følger saksansvaret.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Informasjon og kommunikasjon må vurderes på lik linje med andre typer virkemidler,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Herunder i kombinasjon med andre virkemidler, jf første bildet av denne presentasjonen. 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Krav til språk i lover og forskrifter</a:t>
            </a:r>
            <a:endParaRPr lang="nb-NO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7"/>
          </a:xfrm>
        </p:spPr>
        <p:txBody>
          <a:bodyPr>
            <a:noAutofit/>
          </a:bodyPr>
          <a:lstStyle/>
          <a:p>
            <a:r>
              <a:rPr lang="nb-NO" sz="2000" dirty="0" smtClean="0"/>
              <a:t>Veilederen ”Lovlig språk” (Finn-Erik Vinje, 1995) er utilgjengelig på nettet og i praksis trolig ute av bruk</a:t>
            </a:r>
          </a:p>
          <a:p>
            <a:r>
              <a:rPr lang="nb-NO" sz="2000" dirty="0" smtClean="0"/>
              <a:t>Regelverkshåndboken (</a:t>
            </a:r>
            <a:r>
              <a:rPr lang="nb-NO" sz="2000" dirty="0" err="1" smtClean="0"/>
              <a:t>Difi</a:t>
            </a:r>
            <a:r>
              <a:rPr lang="nb-NO" sz="2000" dirty="0" smtClean="0"/>
              <a:t> 2007) henviser stort sett til annet materiale om språk</a:t>
            </a:r>
            <a:endParaRPr lang="nb-NO" sz="2000" dirty="0" smtClean="0"/>
          </a:p>
          <a:p>
            <a:r>
              <a:rPr lang="nb-NO" sz="2000" dirty="0" smtClean="0"/>
              <a:t>Noe konkret veiledning i Lovteknikkheftet </a:t>
            </a:r>
            <a:r>
              <a:rPr lang="nb-NO" sz="2000" dirty="0" err="1" smtClean="0"/>
              <a:t>kap</a:t>
            </a:r>
            <a:r>
              <a:rPr lang="nb-NO" sz="2000" dirty="0" smtClean="0"/>
              <a:t>. 6, særlig vedrørende:</a:t>
            </a:r>
          </a:p>
          <a:p>
            <a:endParaRPr lang="nb-NO" sz="2000" dirty="0" smtClean="0"/>
          </a:p>
        </p:txBody>
      </p:sp>
      <p:sp>
        <p:nvSpPr>
          <p:cNvPr id="5" name="TekstSylinder 4"/>
          <p:cNvSpPr txBox="1"/>
          <p:nvPr/>
        </p:nvSpPr>
        <p:spPr>
          <a:xfrm>
            <a:off x="2071670" y="3500438"/>
            <a:ext cx="5600957" cy="286232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000" dirty="0" smtClean="0"/>
              <a:t> Korte setninger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 Konsekvent begrepsbruk – også mellom lover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 Klart avgrenset meningsinnhold – legaldefinisjoner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 Unngå overflødige sondringer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 Forsiktig med fremmedord og faguttrykk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 Unngå kansellistil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 Regler for spesialtegn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 Kjønnsnøytralt språk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 Veiledning i bruk av konkrete enkeltord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682</Words>
  <Application>Microsoft Office PowerPoint</Application>
  <PresentationFormat>Skjermfremvisning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Statens kommunikasjonspolitikk</vt:lpstr>
      <vt:lpstr>Kommunikasjonspolitikk som virkemiddel</vt:lpstr>
      <vt:lpstr>Lysbilde 3</vt:lpstr>
      <vt:lpstr>Lysbilde 4</vt:lpstr>
      <vt:lpstr>Lysbilde 5</vt:lpstr>
      <vt:lpstr>Lysbilde 6</vt:lpstr>
      <vt:lpstr>Lysbilde 7</vt:lpstr>
      <vt:lpstr>Krav til språk i lover og forskrifter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Statens kommunikasjonspolitikk</dc:title>
  <dc:creator>eier</dc:creator>
  <cp:lastModifiedBy>eier</cp:lastModifiedBy>
  <cp:revision>1</cp:revision>
  <dcterms:created xsi:type="dcterms:W3CDTF">2012-10-16T19:02:46Z</dcterms:created>
  <dcterms:modified xsi:type="dcterms:W3CDTF">2012-10-16T22:07:43Z</dcterms:modified>
</cp:coreProperties>
</file>