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2"/>
  </p:notesMasterIdLst>
  <p:handoutMasterIdLst>
    <p:handoutMasterId r:id="rId53"/>
  </p:handoutMasterIdLst>
  <p:sldIdLst>
    <p:sldId id="261" r:id="rId2"/>
    <p:sldId id="317" r:id="rId3"/>
    <p:sldId id="314" r:id="rId4"/>
    <p:sldId id="338" r:id="rId5"/>
    <p:sldId id="339" r:id="rId6"/>
    <p:sldId id="340" r:id="rId7"/>
    <p:sldId id="342" r:id="rId8"/>
    <p:sldId id="343" r:id="rId9"/>
    <p:sldId id="344" r:id="rId10"/>
    <p:sldId id="345" r:id="rId11"/>
    <p:sldId id="346" r:id="rId12"/>
    <p:sldId id="347" r:id="rId13"/>
    <p:sldId id="350" r:id="rId14"/>
    <p:sldId id="351" r:id="rId15"/>
    <p:sldId id="352" r:id="rId16"/>
    <p:sldId id="353" r:id="rId17"/>
    <p:sldId id="354" r:id="rId18"/>
    <p:sldId id="355" r:id="rId19"/>
    <p:sldId id="356" r:id="rId20"/>
    <p:sldId id="357" r:id="rId21"/>
    <p:sldId id="278" r:id="rId22"/>
    <p:sldId id="291" r:id="rId23"/>
    <p:sldId id="296" r:id="rId24"/>
    <p:sldId id="303" r:id="rId25"/>
    <p:sldId id="304" r:id="rId26"/>
    <p:sldId id="315" r:id="rId27"/>
    <p:sldId id="318" r:id="rId28"/>
    <p:sldId id="319" r:id="rId29"/>
    <p:sldId id="320" r:id="rId30"/>
    <p:sldId id="321" r:id="rId31"/>
    <p:sldId id="322" r:id="rId32"/>
    <p:sldId id="323" r:id="rId33"/>
    <p:sldId id="324" r:id="rId34"/>
    <p:sldId id="332" r:id="rId35"/>
    <p:sldId id="333" r:id="rId36"/>
    <p:sldId id="335" r:id="rId37"/>
    <p:sldId id="325" r:id="rId38"/>
    <p:sldId id="326" r:id="rId39"/>
    <p:sldId id="329" r:id="rId40"/>
    <p:sldId id="330" r:id="rId41"/>
    <p:sldId id="337" r:id="rId42"/>
    <p:sldId id="336" r:id="rId43"/>
    <p:sldId id="279" r:id="rId44"/>
    <p:sldId id="284" r:id="rId45"/>
    <p:sldId id="281" r:id="rId46"/>
    <p:sldId id="286" r:id="rId47"/>
    <p:sldId id="287" r:id="rId48"/>
    <p:sldId id="288" r:id="rId49"/>
    <p:sldId id="283" r:id="rId50"/>
    <p:sldId id="331" r:id="rId51"/>
  </p:sldIdLst>
  <p:sldSz cx="9144000" cy="6858000" type="screen4x3"/>
  <p:notesSz cx="6858000" cy="9144000"/>
  <p:defaultTextStyle>
    <a:defPPr>
      <a:defRPr lang="nb-NO"/>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1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87262" autoAdjust="0"/>
  </p:normalViewPr>
  <p:slideViewPr>
    <p:cSldViewPr>
      <p:cViewPr varScale="1">
        <p:scale>
          <a:sx n="89" d="100"/>
          <a:sy n="89" d="100"/>
        </p:scale>
        <p:origin x="-2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nb-NO"/>
          </a:p>
        </p:txBody>
      </p:sp>
      <p:sp>
        <p:nvSpPr>
          <p:cNvPr id="4099" name="Rectangle 3"/>
          <p:cNvSpPr>
            <a:spLocks noGrp="1" noChangeArrowheads="1"/>
          </p:cNvSpPr>
          <p:nvPr>
            <p:ph type="dt" sz="quarter" idx="1"/>
          </p:nvPr>
        </p:nvSpPr>
        <p:spPr bwMode="auto">
          <a:xfrm>
            <a:off x="388620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nb-NO"/>
          </a:p>
        </p:txBody>
      </p:sp>
      <p:sp>
        <p:nvSpPr>
          <p:cNvPr id="4100" name="Rectangle 4"/>
          <p:cNvSpPr>
            <a:spLocks noGrp="1" noChangeArrowheads="1"/>
          </p:cNvSpPr>
          <p:nvPr>
            <p:ph type="ftr" sz="quarter" idx="2"/>
          </p:nvPr>
        </p:nvSpPr>
        <p:spPr bwMode="auto">
          <a:xfrm>
            <a:off x="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nb-NO"/>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C0E12031-1C1D-41D1-A16B-E1792778368B}" type="slidenum">
              <a:rPr lang="nb-NO"/>
              <a:pPr>
                <a:defRPr/>
              </a:pPr>
              <a:t>‹#›</a:t>
            </a:fld>
            <a:endParaRPr lang="nb-NO"/>
          </a:p>
        </p:txBody>
      </p:sp>
    </p:spTree>
    <p:extLst>
      <p:ext uri="{BB962C8B-B14F-4D97-AF65-F5344CB8AC3E}">
        <p14:creationId xmlns:p14="http://schemas.microsoft.com/office/powerpoint/2010/main" val="53035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nb-NO"/>
          </a:p>
        </p:txBody>
      </p:sp>
      <p:sp>
        <p:nvSpPr>
          <p:cNvPr id="6147" name="Rectangle 3"/>
          <p:cNvSpPr>
            <a:spLocks noGrp="1" noChangeArrowheads="1"/>
          </p:cNvSpPr>
          <p:nvPr>
            <p:ph type="dt" idx="1"/>
          </p:nvPr>
        </p:nvSpPr>
        <p:spPr bwMode="auto">
          <a:xfrm>
            <a:off x="388620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nb-NO"/>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nb-NO"/>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AD26417A-C3D2-42EB-A811-D66CA2574B90}" type="slidenum">
              <a:rPr lang="nb-NO"/>
              <a:pPr>
                <a:defRPr/>
              </a:pPr>
              <a:t>‹#›</a:t>
            </a:fld>
            <a:endParaRPr lang="nb-NO"/>
          </a:p>
        </p:txBody>
      </p:sp>
    </p:spTree>
    <p:extLst>
      <p:ext uri="{BB962C8B-B14F-4D97-AF65-F5344CB8AC3E}">
        <p14:creationId xmlns:p14="http://schemas.microsoft.com/office/powerpoint/2010/main" val="19502831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DEADE2C-EB13-4DAE-B4BD-4B4565C6E5AF}" type="slidenum">
              <a:rPr lang="nb-NO" smtClean="0">
                <a:solidFill>
                  <a:srgbClr val="000000"/>
                </a:solidFill>
                <a:latin typeface="Times New Roman" pitchFamily="18" charset="0"/>
              </a:rPr>
              <a:pPr/>
              <a:t>4</a:t>
            </a:fld>
            <a:endParaRPr lang="nb-NO" smtClean="0">
              <a:solidFill>
                <a:srgbClr val="000000"/>
              </a:solidFill>
              <a:latin typeface="Times New Roman" pitchFamily="18" charset="0"/>
            </a:endParaRPr>
          </a:p>
        </p:txBody>
      </p:sp>
      <p:sp>
        <p:nvSpPr>
          <p:cNvPr id="24579" name="Rectangle 2"/>
          <p:cNvSpPr>
            <a:spLocks noGrp="1" noRot="1" noChangeAspect="1" noChangeArrowheads="1" noTextEdit="1"/>
          </p:cNvSpPr>
          <p:nvPr>
            <p:ph type="sldImg"/>
          </p:nvPr>
        </p:nvSpPr>
        <p:spPr>
          <a:xfrm>
            <a:off x="924674" y="686386"/>
            <a:ext cx="5008652" cy="3424609"/>
          </a:xfrm>
          <a:solidFill>
            <a:srgbClr val="FFFFFF"/>
          </a:solidFill>
          <a:ln/>
        </p:spPr>
      </p:sp>
      <p:sp>
        <p:nvSpPr>
          <p:cNvPr id="24580" name="Rectangle 3"/>
          <p:cNvSpPr>
            <a:spLocks noGrp="1" noChangeArrowheads="1"/>
          </p:cNvSpPr>
          <p:nvPr>
            <p:ph type="body" idx="1"/>
          </p:nvPr>
        </p:nvSpPr>
        <p:spPr>
          <a:xfrm>
            <a:off x="914935" y="4339601"/>
            <a:ext cx="5028132" cy="4111584"/>
          </a:xfrm>
          <a:solidFill>
            <a:srgbClr val="FFFFFF"/>
          </a:solidFill>
          <a:ln>
            <a:solidFill>
              <a:srgbClr val="000000"/>
            </a:solidFill>
          </a:ln>
        </p:spPr>
        <p:txBody>
          <a:bodyP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ssholder for lysbilde 1"/>
          <p:cNvSpPr>
            <a:spLocks noGrp="1" noRot="1" noChangeAspect="1" noTextEdit="1"/>
          </p:cNvSpPr>
          <p:nvPr>
            <p:ph type="sldImg"/>
          </p:nvPr>
        </p:nvSpPr>
        <p:spPr>
          <a:ln/>
        </p:spPr>
      </p:sp>
      <p:sp>
        <p:nvSpPr>
          <p:cNvPr id="62467" name="Plassholder for notater 2"/>
          <p:cNvSpPr>
            <a:spLocks noGrp="1"/>
          </p:cNvSpPr>
          <p:nvPr>
            <p:ph type="body" idx="1"/>
          </p:nvPr>
        </p:nvSpPr>
        <p:spPr>
          <a:noFill/>
          <a:ln w="9525"/>
        </p:spPr>
        <p:txBody>
          <a:bodyPr/>
          <a:lstStyle/>
          <a:p>
            <a:endParaRPr lang="nb-NO" smtClean="0">
              <a:latin typeface="Times New Roman" pitchFamily="18" charset="0"/>
            </a:endParaRPr>
          </a:p>
        </p:txBody>
      </p:sp>
      <p:sp>
        <p:nvSpPr>
          <p:cNvPr id="62468" name="Plassholder for lysbildenummer 3"/>
          <p:cNvSpPr>
            <a:spLocks noGrp="1"/>
          </p:cNvSpPr>
          <p:nvPr>
            <p:ph type="sldNum" sz="quarter" idx="5"/>
          </p:nvPr>
        </p:nvSpPr>
        <p:spPr>
          <a:noFill/>
        </p:spPr>
        <p:txBody>
          <a:bodyPr/>
          <a:lstStyle/>
          <a:p>
            <a:fld id="{E9C20B1F-77F3-4FCA-B777-0189A50EE163}" type="slidenum">
              <a:rPr lang="nb-NO" smtClean="0">
                <a:latin typeface="Times New Roman" pitchFamily="18" charset="0"/>
                <a:cs typeface="Arial" pitchFamily="34" charset="0"/>
              </a:rPr>
              <a:pPr/>
              <a:t>14</a:t>
            </a:fld>
            <a:endParaRPr lang="nb-NO" smtClean="0">
              <a:latin typeface="Times New Roman" pitchFamily="18"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ssholder for lysbilde 1"/>
          <p:cNvSpPr>
            <a:spLocks noGrp="1" noRot="1" noChangeAspect="1" noTextEdit="1"/>
          </p:cNvSpPr>
          <p:nvPr>
            <p:ph type="sldImg"/>
          </p:nvPr>
        </p:nvSpPr>
        <p:spPr>
          <a:ln/>
        </p:spPr>
      </p:sp>
      <p:sp>
        <p:nvSpPr>
          <p:cNvPr id="64515" name="Plassholder for notater 2"/>
          <p:cNvSpPr>
            <a:spLocks noGrp="1"/>
          </p:cNvSpPr>
          <p:nvPr>
            <p:ph type="body" idx="1"/>
          </p:nvPr>
        </p:nvSpPr>
        <p:spPr>
          <a:noFill/>
          <a:ln w="9525"/>
        </p:spPr>
        <p:txBody>
          <a:bodyPr/>
          <a:lstStyle/>
          <a:p>
            <a:endParaRPr lang="nb-NO" smtClean="0">
              <a:latin typeface="Times New Roman" pitchFamily="18" charset="0"/>
            </a:endParaRPr>
          </a:p>
        </p:txBody>
      </p:sp>
      <p:sp>
        <p:nvSpPr>
          <p:cNvPr id="64516" name="Plassholder for lysbildenummer 3"/>
          <p:cNvSpPr>
            <a:spLocks noGrp="1"/>
          </p:cNvSpPr>
          <p:nvPr>
            <p:ph type="sldNum" sz="quarter" idx="5"/>
          </p:nvPr>
        </p:nvSpPr>
        <p:spPr>
          <a:noFill/>
        </p:spPr>
        <p:txBody>
          <a:bodyPr/>
          <a:lstStyle/>
          <a:p>
            <a:fld id="{FD5869B6-DBFA-4D3A-9CF4-2E732F668424}" type="slidenum">
              <a:rPr lang="nb-NO" smtClean="0">
                <a:latin typeface="Times New Roman" pitchFamily="18" charset="0"/>
              </a:rPr>
              <a:pPr/>
              <a:t>15</a:t>
            </a:fld>
            <a:endParaRPr lang="nb-NO"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ssholder for lysbilde 1"/>
          <p:cNvSpPr>
            <a:spLocks noGrp="1" noRot="1" noChangeAspect="1" noTextEdit="1"/>
          </p:cNvSpPr>
          <p:nvPr>
            <p:ph type="sldImg"/>
          </p:nvPr>
        </p:nvSpPr>
        <p:spPr>
          <a:ln/>
        </p:spPr>
      </p:sp>
      <p:sp>
        <p:nvSpPr>
          <p:cNvPr id="63491" name="Plassholder for notater 2"/>
          <p:cNvSpPr>
            <a:spLocks noGrp="1"/>
          </p:cNvSpPr>
          <p:nvPr>
            <p:ph type="body" idx="1"/>
          </p:nvPr>
        </p:nvSpPr>
        <p:spPr>
          <a:noFill/>
          <a:ln w="9525"/>
        </p:spPr>
        <p:txBody>
          <a:bodyPr/>
          <a:lstStyle/>
          <a:p>
            <a:endParaRPr lang="nb-NO" smtClean="0">
              <a:latin typeface="Times New Roman" pitchFamily="18" charset="0"/>
            </a:endParaRPr>
          </a:p>
        </p:txBody>
      </p:sp>
      <p:sp>
        <p:nvSpPr>
          <p:cNvPr id="63492" name="Plassholder for lysbildenummer 3"/>
          <p:cNvSpPr>
            <a:spLocks noGrp="1"/>
          </p:cNvSpPr>
          <p:nvPr>
            <p:ph type="sldNum" sz="quarter" idx="5"/>
          </p:nvPr>
        </p:nvSpPr>
        <p:spPr>
          <a:noFill/>
        </p:spPr>
        <p:txBody>
          <a:bodyPr/>
          <a:lstStyle/>
          <a:p>
            <a:fld id="{678FC760-C0E9-4A77-812B-20A75BCC9BA7}" type="slidenum">
              <a:rPr lang="nb-NO" smtClean="0">
                <a:latin typeface="Times New Roman" pitchFamily="18" charset="0"/>
              </a:rPr>
              <a:pPr/>
              <a:t>16</a:t>
            </a:fld>
            <a:endParaRPr lang="nb-NO"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lassholder for lysbilde 1"/>
          <p:cNvSpPr>
            <a:spLocks noGrp="1" noRot="1" noChangeAspect="1" noTextEdit="1"/>
          </p:cNvSpPr>
          <p:nvPr>
            <p:ph type="sldImg"/>
          </p:nvPr>
        </p:nvSpPr>
        <p:spPr bwMode="auto">
          <a:noFill/>
          <a:ln>
            <a:solidFill>
              <a:srgbClr val="000000"/>
            </a:solidFill>
            <a:miter lim="800000"/>
            <a:headEnd/>
            <a:tailEnd/>
          </a:ln>
        </p:spPr>
      </p:sp>
      <p:sp>
        <p:nvSpPr>
          <p:cNvPr id="95235"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p>
        </p:txBody>
      </p:sp>
      <p:sp>
        <p:nvSpPr>
          <p:cNvPr id="95236"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0E32F6-AFAF-4FD8-B73A-7BAD58E2C2F8}" type="slidenum">
              <a:rPr lang="nb-NO"/>
              <a:pPr fontAlgn="base">
                <a:spcBef>
                  <a:spcPct val="0"/>
                </a:spcBef>
                <a:spcAft>
                  <a:spcPct val="0"/>
                </a:spcAft>
              </a:pPr>
              <a:t>17</a:t>
            </a:fld>
            <a:endParaRPr 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ssholder for lysbilde 1"/>
          <p:cNvSpPr>
            <a:spLocks noGrp="1" noRot="1" noChangeAspect="1" noTextEdit="1"/>
          </p:cNvSpPr>
          <p:nvPr>
            <p:ph type="sldImg"/>
          </p:nvPr>
        </p:nvSpPr>
        <p:spPr bwMode="auto">
          <a:noFill/>
          <a:ln>
            <a:solidFill>
              <a:srgbClr val="000000"/>
            </a:solidFill>
            <a:miter lim="800000"/>
            <a:headEnd/>
            <a:tailEnd/>
          </a:ln>
        </p:spPr>
      </p:sp>
      <p:sp>
        <p:nvSpPr>
          <p:cNvPr id="96259"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p>
        </p:txBody>
      </p:sp>
      <p:sp>
        <p:nvSpPr>
          <p:cNvPr id="96260"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6A5118-EBEF-49C1-86D6-5B1B9C067B8A}" type="slidenum">
              <a:rPr lang="nb-NO"/>
              <a:pPr fontAlgn="base">
                <a:spcBef>
                  <a:spcPct val="0"/>
                </a:spcBef>
                <a:spcAft>
                  <a:spcPct val="0"/>
                </a:spcAft>
              </a:pPr>
              <a:t>18</a:t>
            </a:fld>
            <a:endParaRPr lang="nb-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ssholder for lysbilde 1"/>
          <p:cNvSpPr>
            <a:spLocks noGrp="1" noRot="1" noChangeAspect="1" noTextEdit="1"/>
          </p:cNvSpPr>
          <p:nvPr>
            <p:ph type="sldImg"/>
          </p:nvPr>
        </p:nvSpPr>
        <p:spPr>
          <a:ln/>
        </p:spPr>
      </p:sp>
      <p:sp>
        <p:nvSpPr>
          <p:cNvPr id="3" name="Plassholder for notater 2"/>
          <p:cNvSpPr>
            <a:spLocks noGrp="1"/>
          </p:cNvSpPr>
          <p:nvPr>
            <p:ph type="body" idx="1"/>
          </p:nvPr>
        </p:nvSpPr>
        <p:spPr/>
        <p:txBody>
          <a:bodyPr>
            <a:normAutofit fontScale="70000" lnSpcReduction="20000"/>
          </a:bodyPr>
          <a:lstStyle/>
          <a:p>
            <a:pPr>
              <a:lnSpc>
                <a:spcPct val="200000"/>
              </a:lnSpc>
              <a:defRPr/>
            </a:pPr>
            <a:endParaRPr lang="nb-NO" dirty="0"/>
          </a:p>
        </p:txBody>
      </p:sp>
      <p:sp>
        <p:nvSpPr>
          <p:cNvPr id="19460" name="Plassholder for lysbildenummer 3"/>
          <p:cNvSpPr>
            <a:spLocks noGrp="1"/>
          </p:cNvSpPr>
          <p:nvPr>
            <p:ph type="sldNum" sz="quarter" idx="5"/>
          </p:nvPr>
        </p:nvSpPr>
        <p:spPr>
          <a:noFill/>
        </p:spPr>
        <p:txBody>
          <a:bodyPr/>
          <a:lstStyle/>
          <a:p>
            <a:fld id="{38297BF2-4B03-4BF5-B5A2-1F42A2A43F43}" type="slidenum">
              <a:rPr lang="nb-NO" smtClean="0">
                <a:latin typeface="Times New Roman" pitchFamily="18" charset="0"/>
              </a:rPr>
              <a:pPr/>
              <a:t>21</a:t>
            </a:fld>
            <a:endParaRPr lang="nb-NO"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8"/>
          <p:cNvSpPr>
            <a:spLocks noGrp="1" noChangeArrowheads="1"/>
          </p:cNvSpPr>
          <p:nvPr>
            <p:ph type="sldNum" sz="quarter"/>
          </p:nvPr>
        </p:nvSpPr>
        <p:spPr>
          <a:noFill/>
        </p:spPr>
        <p:txBody>
          <a:bodyPr/>
          <a:lstStyle/>
          <a:p>
            <a:pPr>
              <a:buFont typeface="Times New Roman" charset="0"/>
              <a:buNone/>
            </a:pPr>
            <a:fld id="{ECCD51F2-EC49-4648-A394-29FE520EEDA1}" type="slidenum">
              <a:rPr lang="en-GB">
                <a:latin typeface="Times New Roman" charset="0"/>
              </a:rPr>
              <a:pPr>
                <a:buFont typeface="Times New Roman" charset="0"/>
                <a:buNone/>
              </a:pPr>
              <a:t>23</a:t>
            </a:fld>
            <a:endParaRPr lang="en-GB" dirty="0">
              <a:latin typeface="Times New Roman" charset="0"/>
            </a:endParaRPr>
          </a:p>
        </p:txBody>
      </p:sp>
      <p:sp>
        <p:nvSpPr>
          <p:cNvPr id="6963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b-NO" dirty="0"/>
          </a:p>
        </p:txBody>
      </p:sp>
      <p:sp>
        <p:nvSpPr>
          <p:cNvPr id="69636" name="Rectangle 2"/>
          <p:cNvSpPr txBox="1">
            <a:spLocks noGrp="1" noChangeArrowheads="1"/>
          </p:cNvSpPr>
          <p:nvPr>
            <p:ph type="body"/>
          </p:nvPr>
        </p:nvSpPr>
        <p:spPr>
          <a:xfrm>
            <a:off x="914400" y="4343400"/>
            <a:ext cx="5027613" cy="4125913"/>
          </a:xfrm>
          <a:noFill/>
          <a:ln w="12600">
            <a:solidFill>
              <a:srgbClr val="000000"/>
            </a:solidFill>
            <a:miter lim="800000"/>
          </a:ln>
        </p:spPr>
        <p:txBody>
          <a:bodyPr wrap="none" anchor="ctr"/>
          <a:lstStyle/>
          <a:p>
            <a:endParaRPr lang="nb-NO" dirty="0" smtClean="0">
              <a:latin typeface="Times New Roman" charset="0"/>
            </a:endParaRPr>
          </a:p>
        </p:txBody>
      </p:sp>
      <p:sp>
        <p:nvSpPr>
          <p:cNvPr id="69637"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BAAF19A-95F8-4760-AE60-F981529CB2E0}" type="slidenum">
              <a:rPr lang="en-GB" sz="1200">
                <a:solidFill>
                  <a:srgbClr val="000000"/>
                </a:solidFill>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en-GB" sz="1200" dirty="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8"/>
          <p:cNvSpPr>
            <a:spLocks noGrp="1" noChangeArrowheads="1"/>
          </p:cNvSpPr>
          <p:nvPr>
            <p:ph type="sldNum" sz="quarter"/>
          </p:nvPr>
        </p:nvSpPr>
        <p:spPr>
          <a:noFill/>
        </p:spPr>
        <p:txBody>
          <a:bodyPr/>
          <a:lstStyle/>
          <a:p>
            <a:pPr>
              <a:buFont typeface="Times New Roman" charset="0"/>
              <a:buNone/>
            </a:pPr>
            <a:fld id="{02900CB2-91AC-4CB1-9803-D6AADE55A921}" type="slidenum">
              <a:rPr lang="en-GB" smtClean="0">
                <a:latin typeface="Times New Roman" charset="0"/>
              </a:rPr>
              <a:pPr>
                <a:buFont typeface="Times New Roman" charset="0"/>
                <a:buNone/>
              </a:pPr>
              <a:t>24</a:t>
            </a:fld>
            <a:endParaRPr lang="en-GB" dirty="0" smtClean="0">
              <a:latin typeface="Times New Roman" charset="0"/>
            </a:endParaRPr>
          </a:p>
        </p:txBody>
      </p:sp>
      <p:sp>
        <p:nvSpPr>
          <p:cNvPr id="5837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b-NO" dirty="0"/>
          </a:p>
        </p:txBody>
      </p:sp>
      <p:sp>
        <p:nvSpPr>
          <p:cNvPr id="58372" name="Rectangle 2"/>
          <p:cNvSpPr>
            <a:spLocks noGrp="1" noChangeArrowheads="1"/>
          </p:cNvSpPr>
          <p:nvPr>
            <p:ph type="body"/>
          </p:nvPr>
        </p:nvSpPr>
        <p:spPr>
          <a:xfrm>
            <a:off x="914400" y="4343400"/>
            <a:ext cx="5027613" cy="4114800"/>
          </a:xfrm>
          <a:noFill/>
          <a:ln/>
        </p:spPr>
        <p:txBody>
          <a:bodyPr wrap="none" anchor="ctr"/>
          <a:lstStyle/>
          <a:p>
            <a:endParaRPr lang="nb-NO" dirty="0" smtClean="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8"/>
          <p:cNvSpPr>
            <a:spLocks noGrp="1" noChangeArrowheads="1"/>
          </p:cNvSpPr>
          <p:nvPr>
            <p:ph type="sldNum" sz="quarter"/>
          </p:nvPr>
        </p:nvSpPr>
        <p:spPr>
          <a:noFill/>
        </p:spPr>
        <p:txBody>
          <a:bodyPr/>
          <a:lstStyle/>
          <a:p>
            <a:pPr>
              <a:buFont typeface="Times New Roman" charset="0"/>
              <a:buNone/>
            </a:pPr>
            <a:fld id="{2EFEF104-A742-41C2-BD62-BB948B3C0C85}" type="slidenum">
              <a:rPr lang="en-GB" smtClean="0">
                <a:latin typeface="Times New Roman" charset="0"/>
              </a:rPr>
              <a:pPr>
                <a:buFont typeface="Times New Roman" charset="0"/>
                <a:buNone/>
              </a:pPr>
              <a:t>25</a:t>
            </a:fld>
            <a:endParaRPr lang="en-GB" smtClean="0">
              <a:latin typeface="Times New Roman" charset="0"/>
            </a:endParaRPr>
          </a:p>
        </p:txBody>
      </p:sp>
      <p:sp>
        <p:nvSpPr>
          <p:cNvPr id="5939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b-NO"/>
          </a:p>
        </p:txBody>
      </p:sp>
      <p:sp>
        <p:nvSpPr>
          <p:cNvPr id="59396" name="Rectangle 2"/>
          <p:cNvSpPr>
            <a:spLocks noGrp="1" noChangeArrowheads="1"/>
          </p:cNvSpPr>
          <p:nvPr>
            <p:ph type="body"/>
          </p:nvPr>
        </p:nvSpPr>
        <p:spPr>
          <a:xfrm>
            <a:off x="914400" y="4343400"/>
            <a:ext cx="5027613" cy="4125913"/>
          </a:xfrm>
          <a:noFill/>
          <a:ln w="12600">
            <a:solidFill>
              <a:srgbClr val="000000"/>
            </a:solidFill>
            <a:miter lim="800000"/>
          </a:ln>
        </p:spPr>
        <p:txBody>
          <a:bodyPr wrap="none" anchor="ctr"/>
          <a:lstStyle/>
          <a:p>
            <a:endParaRPr lang="nb-NO" smtClean="0">
              <a:latin typeface="Times New Roman" charset="0"/>
            </a:endParaRPr>
          </a:p>
        </p:txBody>
      </p:sp>
      <p:sp>
        <p:nvSpPr>
          <p:cNvPr id="59397"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9AFB457-7117-4AD7-8AB1-B5E30C621137}" type="slidenum">
              <a:rPr lang="en-GB" sz="1200">
                <a:solidFill>
                  <a:srgbClr val="000000"/>
                </a:solidFill>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en-GB"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EE9EF7E-1D20-4AC8-9587-6E3448E73D32}" type="slidenum">
              <a:rPr lang="nb-NO" smtClean="0"/>
              <a:pPr/>
              <a:t>27</a:t>
            </a:fld>
            <a:endParaRPr lang="nb-NO"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ssholder for lysbilde 1"/>
          <p:cNvSpPr>
            <a:spLocks noGrp="1" noRot="1" noChangeAspect="1" noTextEdit="1"/>
          </p:cNvSpPr>
          <p:nvPr>
            <p:ph type="sldImg"/>
          </p:nvPr>
        </p:nvSpPr>
        <p:spPr bwMode="auto">
          <a:noFill/>
          <a:ln>
            <a:solidFill>
              <a:srgbClr val="000000"/>
            </a:solidFill>
            <a:miter lim="800000"/>
            <a:headEnd/>
            <a:tailEnd/>
          </a:ln>
        </p:spPr>
      </p:sp>
      <p:sp>
        <p:nvSpPr>
          <p:cNvPr id="61443"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p>
        </p:txBody>
      </p:sp>
      <p:sp>
        <p:nvSpPr>
          <p:cNvPr id="61444"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60EFD9-C8C6-45AF-9A25-45FC4CDA1486}" type="slidenum">
              <a:rPr lang="nb-NO"/>
              <a:pPr fontAlgn="base">
                <a:spcBef>
                  <a:spcPct val="0"/>
                </a:spcBef>
                <a:spcAft>
                  <a:spcPct val="0"/>
                </a:spcAft>
              </a:pPr>
              <a:t>5</a:t>
            </a:fld>
            <a:endParaRPr lang="nb-N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EE19B21-D80C-4E4E-83D3-9FC6DCE423C8}" type="slidenum">
              <a:rPr lang="nb-NO" smtClean="0"/>
              <a:pPr/>
              <a:t>28</a:t>
            </a:fld>
            <a:endParaRPr lang="nb-NO"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w="9525"/>
        </p:spPr>
        <p:txBody>
          <a:bodyPr/>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8B7CA5C-57C1-4BD8-94D5-0B64EB8777B3}" type="slidenum">
              <a:rPr lang="nb-NO" smtClean="0"/>
              <a:pPr/>
              <a:t>29</a:t>
            </a:fld>
            <a:endParaRPr lang="nb-NO"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000802C-B901-43AA-903B-0F772090397E}" type="slidenum">
              <a:rPr lang="nb-NO" smtClean="0"/>
              <a:pPr/>
              <a:t>30</a:t>
            </a:fld>
            <a:endParaRPr lang="nb-NO"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p:spPr>
        <p:txBody>
          <a:bodyPr/>
          <a:lstStyle/>
          <a:p>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436F3FF-2896-4E34-AE2C-E66307BA5B46}" type="slidenum">
              <a:rPr lang="nb-NO" smtClean="0"/>
              <a:pPr/>
              <a:t>31</a:t>
            </a:fld>
            <a:endParaRPr lang="nb-NO"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068C6A9-7AEC-4423-B3A4-33D3117A62BD}" type="slidenum">
              <a:rPr lang="nb-NO" smtClean="0"/>
              <a:pPr/>
              <a:t>32</a:t>
            </a:fld>
            <a:endParaRPr lang="nb-NO"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C3D6C01-D03C-475A-8A9F-656A61B724B2}" type="slidenum">
              <a:rPr lang="nb-NO" smtClean="0"/>
              <a:pPr/>
              <a:t>33</a:t>
            </a:fld>
            <a:endParaRPr lang="nb-NO"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3DBFE40-003E-429B-8BFA-5EE73681D64D}" type="slidenum">
              <a:rPr lang="nb-NO" smtClean="0"/>
              <a:pPr/>
              <a:t>34</a:t>
            </a:fld>
            <a:endParaRPr lang="nb-NO" smtClean="0"/>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CF75402-471C-4639-966B-4ED9A7C1F39F}" type="slidenum">
              <a:rPr lang="nb-NO" smtClean="0"/>
              <a:pPr/>
              <a:t>35</a:t>
            </a:fld>
            <a:endParaRPr lang="nb-NO"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w="9525"/>
        </p:spPr>
        <p:txBody>
          <a:bodyPr/>
          <a:lstStyle/>
          <a:p>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C2EF8E5-A90D-4803-9D94-6765D32A8C3B}" type="slidenum">
              <a:rPr lang="nb-NO" smtClean="0"/>
              <a:pPr/>
              <a:t>36</a:t>
            </a:fld>
            <a:endParaRPr lang="nb-NO"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w="9525"/>
        </p:spPr>
        <p:txBody>
          <a:bodyPr/>
          <a:lstStyle/>
          <a:p>
            <a:endParaRPr lang="en-GB"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 1"/>
          <p:cNvSpPr>
            <a:spLocks noGrp="1" noRot="1" noChangeAspect="1" noTextEdit="1"/>
          </p:cNvSpPr>
          <p:nvPr>
            <p:ph type="sldImg"/>
          </p:nvPr>
        </p:nvSpPr>
        <p:spPr>
          <a:ln/>
        </p:spPr>
      </p:sp>
      <p:sp>
        <p:nvSpPr>
          <p:cNvPr id="21507" name="Plassholder for notater 2"/>
          <p:cNvSpPr>
            <a:spLocks noGrp="1"/>
          </p:cNvSpPr>
          <p:nvPr>
            <p:ph type="body" idx="1"/>
          </p:nvPr>
        </p:nvSpPr>
        <p:spPr>
          <a:noFill/>
          <a:ln w="9525"/>
        </p:spPr>
        <p:txBody>
          <a:bodyPr/>
          <a:lstStyle/>
          <a:p>
            <a:endParaRPr lang="nb-NO" smtClean="0">
              <a:latin typeface="Times New Roman" pitchFamily="18" charset="0"/>
            </a:endParaRPr>
          </a:p>
        </p:txBody>
      </p:sp>
      <p:sp>
        <p:nvSpPr>
          <p:cNvPr id="21508" name="Plassholder for lysbildenummer 3"/>
          <p:cNvSpPr>
            <a:spLocks noGrp="1"/>
          </p:cNvSpPr>
          <p:nvPr>
            <p:ph type="sldNum" sz="quarter" idx="5"/>
          </p:nvPr>
        </p:nvSpPr>
        <p:spPr>
          <a:noFill/>
        </p:spPr>
        <p:txBody>
          <a:bodyPr/>
          <a:lstStyle/>
          <a:p>
            <a:fld id="{7430F0EC-A9CD-4866-B613-C04B82FFE911}" type="slidenum">
              <a:rPr lang="nb-NO" smtClean="0">
                <a:latin typeface="Times New Roman" pitchFamily="18" charset="0"/>
              </a:rPr>
              <a:pPr/>
              <a:t>41</a:t>
            </a:fld>
            <a:endParaRPr lang="nb-NO"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ssholder for lysbilde 1"/>
          <p:cNvSpPr>
            <a:spLocks noGrp="1" noRot="1" noChangeAspect="1" noTextEdit="1"/>
          </p:cNvSpPr>
          <p:nvPr>
            <p:ph type="sldImg"/>
          </p:nvPr>
        </p:nvSpPr>
        <p:spPr bwMode="auto">
          <a:noFill/>
          <a:ln>
            <a:solidFill>
              <a:srgbClr val="000000"/>
            </a:solidFill>
            <a:miter lim="800000"/>
            <a:headEnd/>
            <a:tailEnd/>
          </a:ln>
        </p:spPr>
      </p:sp>
      <p:sp>
        <p:nvSpPr>
          <p:cNvPr id="89091"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p>
        </p:txBody>
      </p:sp>
      <p:sp>
        <p:nvSpPr>
          <p:cNvPr id="89092"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7026A1-5141-46FE-AAD2-DDA6475447CA}" type="slidenum">
              <a:rPr lang="nb-NO">
                <a:latin typeface="Times New Roman" pitchFamily="18" charset="0"/>
              </a:rPr>
              <a:pPr fontAlgn="base">
                <a:spcBef>
                  <a:spcPct val="0"/>
                </a:spcBef>
                <a:spcAft>
                  <a:spcPct val="0"/>
                </a:spcAft>
              </a:pPr>
              <a:t>6</a:t>
            </a:fld>
            <a:endParaRPr lang="nb-NO">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 1"/>
          <p:cNvSpPr>
            <a:spLocks noGrp="1" noRot="1" noChangeAspect="1" noTextEdit="1"/>
          </p:cNvSpPr>
          <p:nvPr>
            <p:ph type="sldImg"/>
          </p:nvPr>
        </p:nvSpPr>
        <p:spPr>
          <a:ln/>
        </p:spPr>
      </p:sp>
      <p:sp>
        <p:nvSpPr>
          <p:cNvPr id="21507" name="Plassholder for notater 2"/>
          <p:cNvSpPr>
            <a:spLocks noGrp="1"/>
          </p:cNvSpPr>
          <p:nvPr>
            <p:ph type="body" idx="1"/>
          </p:nvPr>
        </p:nvSpPr>
        <p:spPr>
          <a:noFill/>
          <a:ln w="9525"/>
        </p:spPr>
        <p:txBody>
          <a:bodyPr/>
          <a:lstStyle/>
          <a:p>
            <a:endParaRPr lang="nb-NO" smtClean="0">
              <a:latin typeface="Times New Roman" pitchFamily="18" charset="0"/>
            </a:endParaRPr>
          </a:p>
        </p:txBody>
      </p:sp>
      <p:sp>
        <p:nvSpPr>
          <p:cNvPr id="21508" name="Plassholder for lysbildenummer 3"/>
          <p:cNvSpPr>
            <a:spLocks noGrp="1"/>
          </p:cNvSpPr>
          <p:nvPr>
            <p:ph type="sldNum" sz="quarter" idx="5"/>
          </p:nvPr>
        </p:nvSpPr>
        <p:spPr>
          <a:noFill/>
        </p:spPr>
        <p:txBody>
          <a:bodyPr/>
          <a:lstStyle/>
          <a:p>
            <a:fld id="{7430F0EC-A9CD-4866-B613-C04B82FFE911}" type="slidenum">
              <a:rPr lang="nb-NO" smtClean="0">
                <a:latin typeface="Times New Roman" pitchFamily="18" charset="0"/>
              </a:rPr>
              <a:pPr/>
              <a:t>43</a:t>
            </a:fld>
            <a:endParaRPr lang="nb-NO"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8"/>
          <p:cNvSpPr>
            <a:spLocks noGrp="1" noChangeArrowheads="1"/>
          </p:cNvSpPr>
          <p:nvPr>
            <p:ph type="sldNum" sz="quarter"/>
          </p:nvPr>
        </p:nvSpPr>
        <p:spPr>
          <a:noFill/>
        </p:spPr>
        <p:txBody>
          <a:bodyPr/>
          <a:lstStyle/>
          <a:p>
            <a:fld id="{69612BBB-D53E-470E-98B1-C4DD1C175157}" type="slidenum">
              <a:rPr lang="en-GB"/>
              <a:pPr/>
              <a:t>44</a:t>
            </a:fld>
            <a:endParaRPr lang="en-GB"/>
          </a:p>
        </p:txBody>
      </p:sp>
      <p:sp>
        <p:nvSpPr>
          <p:cNvPr id="67587" name="Text Box 1025"/>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b-NO"/>
          </a:p>
        </p:txBody>
      </p:sp>
      <p:sp>
        <p:nvSpPr>
          <p:cNvPr id="67588" name="Rectangle 1026"/>
          <p:cNvSpPr txBox="1">
            <a:spLocks noGrp="1" noChangeArrowheads="1"/>
          </p:cNvSpPr>
          <p:nvPr>
            <p:ph type="body"/>
          </p:nvPr>
        </p:nvSpPr>
        <p:spPr>
          <a:xfrm>
            <a:off x="914400" y="4343400"/>
            <a:ext cx="5027613" cy="4114800"/>
          </a:xfrm>
          <a:noFill/>
          <a:ln/>
        </p:spPr>
        <p:txBody>
          <a:bodyPr wrap="none" anchor="ctr"/>
          <a:lstStyle/>
          <a:p>
            <a:endParaRPr lang="nb-NO"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8"/>
          <p:cNvSpPr>
            <a:spLocks noGrp="1" noChangeArrowheads="1"/>
          </p:cNvSpPr>
          <p:nvPr>
            <p:ph type="sldNum" sz="quarter"/>
          </p:nvPr>
        </p:nvSpPr>
        <p:spPr>
          <a:noFill/>
        </p:spPr>
        <p:txBody>
          <a:bodyPr/>
          <a:lstStyle/>
          <a:p>
            <a:fld id="{29FB3A3E-5293-4007-A583-7909496784B7}" type="slidenum">
              <a:rPr lang="en-GB"/>
              <a:pPr/>
              <a:t>48</a:t>
            </a:fld>
            <a:endParaRPr lang="en-GB"/>
          </a:p>
        </p:txBody>
      </p:sp>
      <p:sp>
        <p:nvSpPr>
          <p:cNvPr id="96259"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B9936EF-B4A8-4AC2-9BA8-5703F9B4D65C}" type="slidenum">
              <a:rPr lang="en-GB" sz="1200">
                <a:solidFill>
                  <a:srgbClr val="000000"/>
                </a:solidFill>
                <a:latin typeface="Arial" charset="0"/>
              </a:rPr>
              <a:pPr algn="r">
                <a:lnSpc>
                  <a:spcPct val="100000"/>
                </a:lnSpc>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48</a:t>
            </a:fld>
            <a:endParaRPr lang="en-GB" sz="1200">
              <a:solidFill>
                <a:srgbClr val="000000"/>
              </a:solidFill>
              <a:latin typeface="Arial" charset="0"/>
            </a:endParaRPr>
          </a:p>
        </p:txBody>
      </p:sp>
      <p:sp>
        <p:nvSpPr>
          <p:cNvPr id="96260"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b-NO"/>
          </a:p>
        </p:txBody>
      </p:sp>
      <p:sp>
        <p:nvSpPr>
          <p:cNvPr id="96261" name="Text Box 3"/>
          <p:cNvSpPr txBox="1">
            <a:spLocks noGrp="1" noChangeArrowheads="1"/>
          </p:cNvSpPr>
          <p:nvPr>
            <p:ph type="body"/>
          </p:nvPr>
        </p:nvSpPr>
        <p:spPr>
          <a:xfrm>
            <a:off x="914400" y="4343400"/>
            <a:ext cx="5029200" cy="868363"/>
          </a:xfrm>
          <a:noFill/>
          <a:ln w="12600">
            <a:solidFill>
              <a:srgbClr val="000000"/>
            </a:solidFill>
          </a:ln>
        </p:spPr>
        <p:txBody>
          <a:bodyPr lIns="0" tIns="0" rIns="0" bIns="0"/>
          <a:lstStyle/>
          <a:p>
            <a:pPr marL="0" marR="0" indent="0" algn="l" defTabSz="914400" rtl="0" eaLnBrk="0" fontAlgn="base" latinLnBrk="0" hangingPunct="0">
              <a:lnSpc>
                <a:spcPct val="95000"/>
              </a:lnSpc>
              <a:spcBef>
                <a:spcPts val="4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smtClean="0">
                <a:cs typeface="Lucida Sans Unicode" pitchFamily="34" charset="0"/>
              </a:rPr>
              <a:t>Et </a:t>
            </a:r>
            <a:r>
              <a:rPr lang="en-GB" dirty="0" err="1" smtClean="0">
                <a:cs typeface="Lucida Sans Unicode" pitchFamily="34" charset="0"/>
              </a:rPr>
              <a:t>eksempel</a:t>
            </a:r>
            <a:r>
              <a:rPr lang="en-GB" dirty="0" smtClean="0">
                <a:cs typeface="Lucida Sans Unicode" pitchFamily="34" charset="0"/>
              </a:rPr>
              <a:t> </a:t>
            </a:r>
            <a:r>
              <a:rPr lang="en-GB" dirty="0" err="1" smtClean="0">
                <a:cs typeface="Lucida Sans Unicode" pitchFamily="34" charset="0"/>
              </a:rPr>
              <a:t>i</a:t>
            </a:r>
            <a:r>
              <a:rPr lang="en-GB" dirty="0" smtClean="0">
                <a:cs typeface="Lucida Sans Unicode" pitchFamily="34" charset="0"/>
              </a:rPr>
              <a:t> </a:t>
            </a:r>
            <a:r>
              <a:rPr lang="en-GB" dirty="0" err="1" smtClean="0">
                <a:cs typeface="Lucida Sans Unicode" pitchFamily="34" charset="0"/>
              </a:rPr>
              <a:t>pseudokode</a:t>
            </a:r>
            <a:r>
              <a:rPr lang="en-GB" dirty="0" smtClean="0">
                <a:cs typeface="Lucida Sans Unicode" pitchFamily="34" charset="0"/>
              </a:rPr>
              <a:t> over </a:t>
            </a:r>
            <a:r>
              <a:rPr lang="en-GB" dirty="0" err="1" smtClean="0">
                <a:cs typeface="Lucida Sans Unicode" pitchFamily="34" charset="0"/>
              </a:rPr>
              <a:t>innholdet</a:t>
            </a:r>
            <a:r>
              <a:rPr lang="en-GB" dirty="0" smtClean="0">
                <a:cs typeface="Lucida Sans Unicode" pitchFamily="34" charset="0"/>
              </a:rPr>
              <a:t> </a:t>
            </a:r>
            <a:r>
              <a:rPr lang="en-GB" dirty="0" err="1" smtClean="0">
                <a:cs typeface="Lucida Sans Unicode" pitchFamily="34" charset="0"/>
              </a:rPr>
              <a:t>i</a:t>
            </a:r>
            <a:r>
              <a:rPr lang="en-GB" dirty="0" smtClean="0">
                <a:cs typeface="Lucida Sans Unicode" pitchFamily="34" charset="0"/>
              </a:rPr>
              <a:t> en XML-</a:t>
            </a:r>
            <a:r>
              <a:rPr lang="en-GB" dirty="0" err="1" smtClean="0">
                <a:cs typeface="Lucida Sans Unicode" pitchFamily="34" charset="0"/>
              </a:rPr>
              <a:t>fil</a:t>
            </a:r>
            <a:r>
              <a:rPr lang="en-GB" dirty="0" smtClean="0">
                <a:cs typeface="Lucida Sans Unicode" pitchFamily="34" charset="0"/>
              </a:rPr>
              <a:t> for en </a:t>
            </a:r>
            <a:r>
              <a:rPr lang="en-GB" dirty="0" err="1" smtClean="0">
                <a:cs typeface="Lucida Sans Unicode" pitchFamily="34" charset="0"/>
              </a:rPr>
              <a:t>enkelt</a:t>
            </a:r>
            <a:r>
              <a:rPr lang="en-GB" dirty="0" smtClean="0">
                <a:cs typeface="Lucida Sans Unicode" pitchFamily="34" charset="0"/>
              </a:rPr>
              <a:t> </a:t>
            </a:r>
            <a:r>
              <a:rPr lang="en-GB" dirty="0" err="1" smtClean="0">
                <a:cs typeface="Lucida Sans Unicode" pitchFamily="34" charset="0"/>
              </a:rPr>
              <a:t>mappe</a:t>
            </a:r>
            <a:r>
              <a:rPr lang="en-GB" dirty="0" smtClean="0">
                <a:cs typeface="Lucida Sans Unicode" pitchFamily="34" charset="0"/>
              </a:rPr>
              <a:t>. </a:t>
            </a:r>
            <a:r>
              <a:rPr lang="en-GB" dirty="0" err="1" smtClean="0">
                <a:cs typeface="Lucida Sans Unicode" pitchFamily="34" charset="0"/>
              </a:rPr>
              <a:t>Denne</a:t>
            </a:r>
            <a:r>
              <a:rPr lang="en-GB" dirty="0" smtClean="0">
                <a:cs typeface="Lucida Sans Unicode" pitchFamily="34" charset="0"/>
              </a:rPr>
              <a:t> </a:t>
            </a:r>
            <a:r>
              <a:rPr lang="en-GB" dirty="0" err="1" smtClean="0">
                <a:cs typeface="Lucida Sans Unicode" pitchFamily="34" charset="0"/>
              </a:rPr>
              <a:t>mappen</a:t>
            </a:r>
            <a:r>
              <a:rPr lang="en-GB" dirty="0" smtClean="0">
                <a:cs typeface="Lucida Sans Unicode" pitchFamily="34" charset="0"/>
              </a:rPr>
              <a:t> </a:t>
            </a:r>
            <a:r>
              <a:rPr lang="en-GB" dirty="0" err="1" smtClean="0">
                <a:cs typeface="Lucida Sans Unicode" pitchFamily="34" charset="0"/>
              </a:rPr>
              <a:t>inneholder</a:t>
            </a:r>
            <a:r>
              <a:rPr lang="en-GB" dirty="0" smtClean="0">
                <a:cs typeface="Lucida Sans Unicode" pitchFamily="34" charset="0"/>
              </a:rPr>
              <a:t> to </a:t>
            </a:r>
            <a:r>
              <a:rPr lang="en-GB" dirty="0" err="1" smtClean="0">
                <a:cs typeface="Lucida Sans Unicode" pitchFamily="34" charset="0"/>
              </a:rPr>
              <a:t>registreringer</a:t>
            </a:r>
            <a:r>
              <a:rPr lang="en-GB" dirty="0" smtClean="0">
                <a:cs typeface="Lucida Sans Unicode" pitchFamily="34" charset="0"/>
              </a:rPr>
              <a:t> (</a:t>
            </a:r>
            <a:r>
              <a:rPr lang="en-GB" dirty="0" err="1" smtClean="0">
                <a:cs typeface="Lucida Sans Unicode" pitchFamily="34" charset="0"/>
              </a:rPr>
              <a:t>journalposter</a:t>
            </a:r>
            <a:r>
              <a:rPr lang="en-GB" dirty="0" smtClean="0">
                <a:cs typeface="Lucida Sans Unicode" pitchFamily="34" charset="0"/>
              </a:rPr>
              <a:t>). </a:t>
            </a:r>
            <a:r>
              <a:rPr lang="en-GB" dirty="0" err="1" smtClean="0">
                <a:cs typeface="Lucida Sans Unicode" pitchFamily="34" charset="0"/>
              </a:rPr>
              <a:t>Første</a:t>
            </a:r>
            <a:r>
              <a:rPr lang="en-GB" dirty="0" smtClean="0">
                <a:cs typeface="Lucida Sans Unicode" pitchFamily="34" charset="0"/>
              </a:rPr>
              <a:t> </a:t>
            </a:r>
            <a:r>
              <a:rPr lang="en-GB" dirty="0" err="1" smtClean="0">
                <a:cs typeface="Lucida Sans Unicode" pitchFamily="34" charset="0"/>
              </a:rPr>
              <a:t>registrering</a:t>
            </a:r>
            <a:r>
              <a:rPr lang="en-GB" dirty="0" smtClean="0">
                <a:cs typeface="Lucida Sans Unicode" pitchFamily="34" charset="0"/>
              </a:rPr>
              <a:t> </a:t>
            </a:r>
            <a:r>
              <a:rPr lang="en-GB" dirty="0" err="1" smtClean="0">
                <a:cs typeface="Lucida Sans Unicode" pitchFamily="34" charset="0"/>
              </a:rPr>
              <a:t>refererer</a:t>
            </a:r>
            <a:r>
              <a:rPr lang="en-GB" dirty="0" smtClean="0">
                <a:cs typeface="Lucida Sans Unicode" pitchFamily="34" charset="0"/>
              </a:rPr>
              <a:t> </a:t>
            </a:r>
            <a:r>
              <a:rPr lang="en-GB" dirty="0" err="1" smtClean="0">
                <a:cs typeface="Lucida Sans Unicode" pitchFamily="34" charset="0"/>
              </a:rPr>
              <a:t>til</a:t>
            </a:r>
            <a:r>
              <a:rPr lang="en-GB" dirty="0" smtClean="0">
                <a:cs typeface="Lucida Sans Unicode" pitchFamily="34" charset="0"/>
              </a:rPr>
              <a:t> to </a:t>
            </a:r>
            <a:r>
              <a:rPr lang="en-GB" dirty="0" err="1" smtClean="0">
                <a:cs typeface="Lucida Sans Unicode" pitchFamily="34" charset="0"/>
              </a:rPr>
              <a:t>enkeltdokumenter</a:t>
            </a:r>
            <a:r>
              <a:rPr lang="en-GB" dirty="0" smtClean="0">
                <a:cs typeface="Lucida Sans Unicode" pitchFamily="34" charset="0"/>
              </a:rPr>
              <a:t>, </a:t>
            </a:r>
            <a:r>
              <a:rPr lang="en-GB" dirty="0" err="1" smtClean="0">
                <a:cs typeface="Lucida Sans Unicode" pitchFamily="34" charset="0"/>
              </a:rPr>
              <a:t>hoveddokument</a:t>
            </a:r>
            <a:r>
              <a:rPr lang="en-GB" dirty="0" smtClean="0">
                <a:cs typeface="Lucida Sans Unicode" pitchFamily="34" charset="0"/>
              </a:rPr>
              <a:t> </a:t>
            </a:r>
            <a:r>
              <a:rPr lang="en-GB" dirty="0" err="1" smtClean="0">
                <a:cs typeface="Lucida Sans Unicode" pitchFamily="34" charset="0"/>
              </a:rPr>
              <a:t>og</a:t>
            </a:r>
            <a:r>
              <a:rPr lang="en-GB" dirty="0" smtClean="0">
                <a:cs typeface="Lucida Sans Unicode" pitchFamily="34" charset="0"/>
              </a:rPr>
              <a:t> </a:t>
            </a:r>
            <a:r>
              <a:rPr lang="en-GB" dirty="0" err="1" smtClean="0">
                <a:cs typeface="Lucida Sans Unicode" pitchFamily="34" charset="0"/>
              </a:rPr>
              <a:t>vedlegg</a:t>
            </a:r>
            <a:r>
              <a:rPr lang="en-GB" dirty="0" smtClean="0">
                <a:cs typeface="Lucida Sans Unicode" pitchFamily="34" charset="0"/>
              </a:rPr>
              <a:t>. Andre </a:t>
            </a:r>
            <a:r>
              <a:rPr lang="en-GB" dirty="0" err="1" smtClean="0">
                <a:cs typeface="Lucida Sans Unicode" pitchFamily="34" charset="0"/>
              </a:rPr>
              <a:t>registrering</a:t>
            </a:r>
            <a:r>
              <a:rPr lang="en-GB" dirty="0" smtClean="0">
                <a:cs typeface="Lucida Sans Unicode" pitchFamily="34" charset="0"/>
              </a:rPr>
              <a:t> </a:t>
            </a:r>
            <a:r>
              <a:rPr lang="en-GB" dirty="0" err="1" smtClean="0">
                <a:cs typeface="Lucida Sans Unicode" pitchFamily="34" charset="0"/>
              </a:rPr>
              <a:t>refererer</a:t>
            </a:r>
            <a:r>
              <a:rPr lang="en-GB" dirty="0" smtClean="0">
                <a:cs typeface="Lucida Sans Unicode" pitchFamily="34" charset="0"/>
              </a:rPr>
              <a:t> bare </a:t>
            </a:r>
            <a:r>
              <a:rPr lang="en-GB" dirty="0" err="1" smtClean="0">
                <a:cs typeface="Lucida Sans Unicode" pitchFamily="34" charset="0"/>
              </a:rPr>
              <a:t>til</a:t>
            </a:r>
            <a:r>
              <a:rPr lang="en-GB" dirty="0" smtClean="0">
                <a:cs typeface="Lucida Sans Unicode" pitchFamily="34" charset="0"/>
              </a:rPr>
              <a:t> </a:t>
            </a:r>
            <a:r>
              <a:rPr lang="en-GB" dirty="0" err="1" smtClean="0">
                <a:cs typeface="Lucida Sans Unicode" pitchFamily="34" charset="0"/>
              </a:rPr>
              <a:t>ett</a:t>
            </a:r>
            <a:r>
              <a:rPr lang="en-GB" dirty="0" smtClean="0">
                <a:cs typeface="Lucida Sans Unicode" pitchFamily="34" charset="0"/>
              </a:rPr>
              <a:t> </a:t>
            </a:r>
            <a:r>
              <a:rPr lang="en-GB" dirty="0" err="1" smtClean="0">
                <a:cs typeface="Lucida Sans Unicode" pitchFamily="34" charset="0"/>
              </a:rPr>
              <a:t>dokument</a:t>
            </a:r>
            <a:r>
              <a:rPr lang="en-GB" dirty="0" smtClean="0">
                <a:cs typeface="Lucida Sans Unicode" pitchFamily="34" charset="0"/>
              </a:rPr>
              <a:t>. </a:t>
            </a:r>
            <a:r>
              <a:rPr lang="en-GB" dirty="0" err="1" smtClean="0">
                <a:cs typeface="Lucida Sans Unicode" pitchFamily="34" charset="0"/>
              </a:rPr>
              <a:t>Alle</a:t>
            </a:r>
            <a:r>
              <a:rPr lang="en-GB" dirty="0" smtClean="0">
                <a:cs typeface="Lucida Sans Unicode" pitchFamily="34" charset="0"/>
              </a:rPr>
              <a:t> </a:t>
            </a:r>
            <a:r>
              <a:rPr lang="en-GB" dirty="0" err="1" smtClean="0">
                <a:cs typeface="Lucida Sans Unicode" pitchFamily="34" charset="0"/>
              </a:rPr>
              <a:t>dokumenter</a:t>
            </a:r>
            <a:r>
              <a:rPr lang="en-GB" dirty="0" smtClean="0">
                <a:cs typeface="Lucida Sans Unicode" pitchFamily="34" charset="0"/>
              </a:rPr>
              <a:t> </a:t>
            </a:r>
            <a:r>
              <a:rPr lang="en-GB" dirty="0" err="1" smtClean="0">
                <a:cs typeface="Lucida Sans Unicode" pitchFamily="34" charset="0"/>
              </a:rPr>
              <a:t>avleveres</a:t>
            </a:r>
            <a:r>
              <a:rPr lang="en-GB" dirty="0" smtClean="0">
                <a:cs typeface="Lucida Sans Unicode" pitchFamily="34" charset="0"/>
              </a:rPr>
              <a:t> </a:t>
            </a:r>
            <a:r>
              <a:rPr lang="en-GB" dirty="0" err="1" smtClean="0">
                <a:cs typeface="Lucida Sans Unicode" pitchFamily="34" charset="0"/>
              </a:rPr>
              <a:t>i</a:t>
            </a:r>
            <a:r>
              <a:rPr lang="en-GB" dirty="0" smtClean="0">
                <a:cs typeface="Lucida Sans Unicode" pitchFamily="34" charset="0"/>
              </a:rPr>
              <a:t> bare </a:t>
            </a:r>
            <a:r>
              <a:rPr lang="en-GB" dirty="0" err="1" smtClean="0">
                <a:cs typeface="Lucida Sans Unicode" pitchFamily="34" charset="0"/>
              </a:rPr>
              <a:t>én</a:t>
            </a:r>
            <a:r>
              <a:rPr lang="en-GB" dirty="0" smtClean="0">
                <a:cs typeface="Lucida Sans Unicode" pitchFamily="34" charset="0"/>
              </a:rPr>
              <a:t> </a:t>
            </a:r>
            <a:r>
              <a:rPr lang="en-GB" dirty="0" err="1" smtClean="0">
                <a:cs typeface="Lucida Sans Unicode" pitchFamily="34" charset="0"/>
              </a:rPr>
              <a:t>versjon</a:t>
            </a:r>
            <a:r>
              <a:rPr lang="en-GB" dirty="0" smtClean="0">
                <a:cs typeface="Lucida Sans Unicode" pitchFamily="34" charset="0"/>
              </a:rPr>
              <a:t> (</a:t>
            </a:r>
            <a:r>
              <a:rPr lang="en-GB" dirty="0" err="1" smtClean="0">
                <a:cs typeface="Lucida Sans Unicode" pitchFamily="34" charset="0"/>
              </a:rPr>
              <a:t>eller</a:t>
            </a:r>
            <a:r>
              <a:rPr lang="en-GB" dirty="0" smtClean="0">
                <a:cs typeface="Lucida Sans Unicode" pitchFamily="34" charset="0"/>
              </a:rPr>
              <a:t> variant).</a:t>
            </a:r>
            <a:r>
              <a:rPr lang="en-GB" b="1" i="1" dirty="0" smtClean="0">
                <a:cs typeface="Lucida Sans Unicode" pitchFamily="34" charset="0"/>
              </a:rPr>
              <a:t> </a:t>
            </a:r>
          </a:p>
          <a:p>
            <a:pPr>
              <a:lnSpc>
                <a:spcPct val="95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b="1" i="1" dirty="0" smtClean="0">
              <a:cs typeface="Lucida Sans Unicode"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2"/>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19ECA4F-B813-44E8-B1A1-309E563957EB}" type="slidenum">
              <a:rPr lang="nb-NO">
                <a:solidFill>
                  <a:srgbClr val="000000"/>
                </a:solidFill>
                <a:ea typeface="MS Gothic" pitchFamily="49" charset="-128"/>
              </a:rPr>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nb-NO">
              <a:solidFill>
                <a:srgbClr val="000000"/>
              </a:solidFill>
              <a:ea typeface="MS Gothic" pitchFamily="49" charset="-128"/>
            </a:endParaRPr>
          </a:p>
        </p:txBody>
      </p:sp>
      <p:sp>
        <p:nvSpPr>
          <p:cNvPr id="91139" name="Text Box 1"/>
          <p:cNvSpPr txBox="1">
            <a:spLocks noChangeArrowheads="1"/>
          </p:cNvSpPr>
          <p:nvPr/>
        </p:nvSpPr>
        <p:spPr bwMode="auto">
          <a:xfrm>
            <a:off x="3884613" y="8685213"/>
            <a:ext cx="2963862" cy="449262"/>
          </a:xfrm>
          <a:prstGeom prst="rect">
            <a:avLst/>
          </a:prstGeom>
          <a:noFill/>
          <a:ln w="9525">
            <a:noFill/>
            <a:miter lim="800000"/>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10E77AF-981B-4E3F-8F37-8F15BD78C939}" type="slidenum">
              <a:rPr lang="nb-NO" sz="1200">
                <a:solidFill>
                  <a:srgbClr val="000000"/>
                </a:solidFill>
                <a:latin typeface="Calibri" pitchFamily="34" charset="0"/>
                <a:ea typeface="MS Gothic" pitchFamily="49" charset="-128"/>
                <a:cs typeface="Arial Unicode MS" pitchFamily="34" charset="-128"/>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nb-NO" sz="1200">
              <a:solidFill>
                <a:srgbClr val="000000"/>
              </a:solidFill>
              <a:latin typeface="Calibri" pitchFamily="34" charset="0"/>
              <a:ea typeface="MS Gothic" pitchFamily="49" charset="-128"/>
              <a:cs typeface="Arial Unicode MS" pitchFamily="34" charset="-128"/>
            </a:endParaRPr>
          </a:p>
        </p:txBody>
      </p:sp>
      <p:sp>
        <p:nvSpPr>
          <p:cNvPr id="91140"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b-NO">
              <a:latin typeface="Calibri" pitchFamily="34" charset="0"/>
            </a:endParaRPr>
          </a:p>
        </p:txBody>
      </p:sp>
      <p:sp>
        <p:nvSpPr>
          <p:cNvPr id="91141" name="Rectangle 3"/>
          <p:cNvSpPr>
            <a:spLocks noGrp="1" noChangeArrowheads="1"/>
          </p:cNvSpPr>
          <p:nvPr>
            <p:ph type="body"/>
          </p:nvPr>
        </p:nvSpPr>
        <p:spPr bwMode="auto">
          <a:xfrm>
            <a:off x="685800" y="4343400"/>
            <a:ext cx="5478463" cy="4200525"/>
          </a:xfrm>
          <a:noFill/>
        </p:spPr>
        <p:txBody>
          <a:bodyPr wrap="none" numCol="1" anchor="ctr" anchorCtr="0" compatLnSpc="1">
            <a:prstTxWarp prst="textNoShape">
              <a:avLst/>
            </a:prstTxWarp>
          </a:bodyPr>
          <a:lstStyle/>
          <a:p>
            <a:pPr>
              <a:spcBef>
                <a:spcPct val="0"/>
              </a:spcBef>
            </a:pPr>
            <a:endParaRPr lang="nb-N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ssholder for lysbilde 1"/>
          <p:cNvSpPr>
            <a:spLocks noGrp="1" noRot="1" noChangeAspect="1" noTextEdit="1"/>
          </p:cNvSpPr>
          <p:nvPr>
            <p:ph type="sldImg"/>
          </p:nvPr>
        </p:nvSpPr>
        <p:spPr>
          <a:ln/>
        </p:spPr>
      </p:sp>
      <p:sp>
        <p:nvSpPr>
          <p:cNvPr id="31747" name="Plassholder for notater 2"/>
          <p:cNvSpPr>
            <a:spLocks noGrp="1"/>
          </p:cNvSpPr>
          <p:nvPr>
            <p:ph type="body" idx="1"/>
          </p:nvPr>
        </p:nvSpPr>
        <p:spPr>
          <a:noFill/>
          <a:ln w="9525"/>
        </p:spPr>
        <p:txBody>
          <a:bodyPr/>
          <a:lstStyle/>
          <a:p>
            <a:endParaRPr lang="nb-NO" smtClean="0"/>
          </a:p>
        </p:txBody>
      </p:sp>
      <p:sp>
        <p:nvSpPr>
          <p:cNvPr id="31748" name="Plassholder for lysbildenummer 3"/>
          <p:cNvSpPr>
            <a:spLocks noGrp="1"/>
          </p:cNvSpPr>
          <p:nvPr>
            <p:ph type="sldNum" sz="quarter" idx="5"/>
          </p:nvPr>
        </p:nvSpPr>
        <p:spPr>
          <a:noFill/>
        </p:spPr>
        <p:txBody>
          <a:bodyPr/>
          <a:lstStyle/>
          <a:p>
            <a:fld id="{B175A622-CE6B-4115-BDFF-B49A7B5DC287}" type="slidenum">
              <a:rPr lang="nb-NO" smtClean="0"/>
              <a:pPr/>
              <a:t>9</a:t>
            </a:fld>
            <a:endParaRPr lang="nb-N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ssholder for lysbilde 1"/>
          <p:cNvSpPr>
            <a:spLocks noGrp="1" noRot="1" noChangeAspect="1" noTextEdit="1"/>
          </p:cNvSpPr>
          <p:nvPr>
            <p:ph type="sldImg"/>
          </p:nvPr>
        </p:nvSpPr>
        <p:spPr>
          <a:ln/>
        </p:spPr>
      </p:sp>
      <p:sp>
        <p:nvSpPr>
          <p:cNvPr id="57347" name="Plassholder for notater 2"/>
          <p:cNvSpPr>
            <a:spLocks noGrp="1"/>
          </p:cNvSpPr>
          <p:nvPr>
            <p:ph type="body" idx="1"/>
          </p:nvPr>
        </p:nvSpPr>
        <p:spPr>
          <a:noFill/>
          <a:ln w="9525"/>
        </p:spPr>
        <p:txBody>
          <a:bodyPr/>
          <a:lstStyle/>
          <a:p>
            <a:endParaRPr lang="nb-NO" smtClean="0">
              <a:latin typeface="Times New Roman" pitchFamily="18" charset="0"/>
            </a:endParaRPr>
          </a:p>
        </p:txBody>
      </p:sp>
      <p:sp>
        <p:nvSpPr>
          <p:cNvPr id="57348" name="Plassholder for lysbildenummer 3"/>
          <p:cNvSpPr>
            <a:spLocks noGrp="1"/>
          </p:cNvSpPr>
          <p:nvPr>
            <p:ph type="sldNum" sz="quarter" idx="5"/>
          </p:nvPr>
        </p:nvSpPr>
        <p:spPr>
          <a:noFill/>
        </p:spPr>
        <p:txBody>
          <a:bodyPr/>
          <a:lstStyle/>
          <a:p>
            <a:fld id="{3859B5C4-D20F-4F55-9407-6965E267AB35}" type="slidenum">
              <a:rPr lang="nb-NO" smtClean="0">
                <a:latin typeface="Times New Roman" pitchFamily="18" charset="0"/>
              </a:rPr>
              <a:pPr/>
              <a:t>10</a:t>
            </a:fld>
            <a:endParaRPr lang="nb-NO"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ssholder for lysbilde 1"/>
          <p:cNvSpPr>
            <a:spLocks noGrp="1" noRot="1" noChangeAspect="1" noTextEdit="1"/>
          </p:cNvSpPr>
          <p:nvPr>
            <p:ph type="sldImg"/>
          </p:nvPr>
        </p:nvSpPr>
        <p:spPr>
          <a:ln/>
        </p:spPr>
      </p:sp>
      <p:sp>
        <p:nvSpPr>
          <p:cNvPr id="58371" name="Plassholder for notater 2"/>
          <p:cNvSpPr>
            <a:spLocks noGrp="1"/>
          </p:cNvSpPr>
          <p:nvPr>
            <p:ph type="body" idx="1"/>
          </p:nvPr>
        </p:nvSpPr>
        <p:spPr>
          <a:noFill/>
          <a:ln w="9525"/>
        </p:spPr>
        <p:txBody>
          <a:bodyPr/>
          <a:lstStyle/>
          <a:p>
            <a:endParaRPr lang="nb-NO" smtClean="0">
              <a:latin typeface="Times New Roman" pitchFamily="18" charset="0"/>
            </a:endParaRPr>
          </a:p>
        </p:txBody>
      </p:sp>
      <p:sp>
        <p:nvSpPr>
          <p:cNvPr id="58372" name="Plassholder for lysbildenummer 3"/>
          <p:cNvSpPr>
            <a:spLocks noGrp="1"/>
          </p:cNvSpPr>
          <p:nvPr>
            <p:ph type="sldNum" sz="quarter" idx="5"/>
          </p:nvPr>
        </p:nvSpPr>
        <p:spPr>
          <a:noFill/>
        </p:spPr>
        <p:txBody>
          <a:bodyPr/>
          <a:lstStyle/>
          <a:p>
            <a:fld id="{3BB4942B-EC6A-4E2C-BA5D-A51AFBB887B1}" type="slidenum">
              <a:rPr lang="nb-NO" smtClean="0">
                <a:latin typeface="Times New Roman" pitchFamily="18" charset="0"/>
                <a:cs typeface="Arial" pitchFamily="34" charset="0"/>
              </a:rPr>
              <a:pPr/>
              <a:t>11</a:t>
            </a:fld>
            <a:endParaRPr lang="nb-NO" smtClean="0">
              <a:latin typeface="Times New Roman" pitchFamily="18"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ssholder for lysbilde 1"/>
          <p:cNvSpPr>
            <a:spLocks noGrp="1" noRot="1" noChangeAspect="1" noTextEdit="1"/>
          </p:cNvSpPr>
          <p:nvPr>
            <p:ph type="sldImg"/>
          </p:nvPr>
        </p:nvSpPr>
        <p:spPr>
          <a:ln/>
        </p:spPr>
      </p:sp>
      <p:sp>
        <p:nvSpPr>
          <p:cNvPr id="59395" name="Plassholder for notater 2"/>
          <p:cNvSpPr>
            <a:spLocks noGrp="1"/>
          </p:cNvSpPr>
          <p:nvPr>
            <p:ph type="body" idx="1"/>
          </p:nvPr>
        </p:nvSpPr>
        <p:spPr>
          <a:noFill/>
          <a:ln w="9525"/>
        </p:spPr>
        <p:txBody>
          <a:bodyPr/>
          <a:lstStyle/>
          <a:p>
            <a:endParaRPr lang="nb-NO" smtClean="0">
              <a:latin typeface="Times New Roman" pitchFamily="18" charset="0"/>
            </a:endParaRPr>
          </a:p>
        </p:txBody>
      </p:sp>
      <p:sp>
        <p:nvSpPr>
          <p:cNvPr id="59396" name="Plassholder for lysbildenummer 3"/>
          <p:cNvSpPr>
            <a:spLocks noGrp="1"/>
          </p:cNvSpPr>
          <p:nvPr>
            <p:ph type="sldNum" sz="quarter" idx="5"/>
          </p:nvPr>
        </p:nvSpPr>
        <p:spPr>
          <a:noFill/>
        </p:spPr>
        <p:txBody>
          <a:bodyPr/>
          <a:lstStyle/>
          <a:p>
            <a:fld id="{E9E2CED1-0B45-4358-B196-9A61ABD84E4B}" type="slidenum">
              <a:rPr lang="nb-NO" smtClean="0">
                <a:latin typeface="Times New Roman" pitchFamily="18" charset="0"/>
              </a:rPr>
              <a:pPr/>
              <a:t>12</a:t>
            </a:fld>
            <a:endParaRPr lang="nb-NO"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ssholder for lysbilde 1"/>
          <p:cNvSpPr>
            <a:spLocks noGrp="1" noRot="1" noChangeAspect="1" noTextEdit="1"/>
          </p:cNvSpPr>
          <p:nvPr>
            <p:ph type="sldImg"/>
          </p:nvPr>
        </p:nvSpPr>
        <p:spPr>
          <a:ln/>
        </p:spPr>
      </p:sp>
      <p:sp>
        <p:nvSpPr>
          <p:cNvPr id="64515" name="Plassholder for notater 2"/>
          <p:cNvSpPr>
            <a:spLocks noGrp="1"/>
          </p:cNvSpPr>
          <p:nvPr>
            <p:ph type="body" idx="1"/>
          </p:nvPr>
        </p:nvSpPr>
        <p:spPr>
          <a:noFill/>
          <a:ln w="9525"/>
        </p:spPr>
        <p:txBody>
          <a:bodyPr/>
          <a:lstStyle/>
          <a:p>
            <a:endParaRPr lang="nb-NO" smtClean="0"/>
          </a:p>
        </p:txBody>
      </p:sp>
      <p:sp>
        <p:nvSpPr>
          <p:cNvPr id="64516" name="Plassholder for lysbildenummer 3"/>
          <p:cNvSpPr>
            <a:spLocks noGrp="1"/>
          </p:cNvSpPr>
          <p:nvPr>
            <p:ph type="sldNum" sz="quarter" idx="5"/>
          </p:nvPr>
        </p:nvSpPr>
        <p:spPr>
          <a:noFill/>
        </p:spPr>
        <p:txBody>
          <a:bodyPr/>
          <a:lstStyle/>
          <a:p>
            <a:fld id="{2A20E4A9-ED79-40C8-8A93-77F65D27C3E2}" type="slidenum">
              <a:rPr lang="nb-NO"/>
              <a:pPr/>
              <a:t>13</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72250" y="762000"/>
            <a:ext cx="2038350" cy="55626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762000"/>
            <a:ext cx="5962650" cy="55626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609600" y="304800"/>
            <a:ext cx="8001000" cy="91440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533400" y="1447800"/>
            <a:ext cx="8153400" cy="4495800"/>
          </a:xfrm>
        </p:spPr>
        <p:txBody>
          <a:bodyPr/>
          <a:lstStyle/>
          <a:p>
            <a:pPr lvl="0"/>
            <a:endParaRPr lang="nb-NO"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8288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10100" y="18288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vmlDrawing" Target="../drawings/vmlDrawing1.vml"/><Relationship Id="rId15" Type="http://schemas.openxmlformats.org/officeDocument/2006/relationships/oleObject" Target="../embeddings/oleObject1.bin"/><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533400" y="762000"/>
            <a:ext cx="8001000" cy="9144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nb-NO" smtClean="0"/>
              <a:t>Klikk for å redigere tittelstilen i delmalen</a:t>
            </a:r>
          </a:p>
        </p:txBody>
      </p:sp>
      <p:sp>
        <p:nvSpPr>
          <p:cNvPr id="1029" name="Rectangle 3"/>
          <p:cNvSpPr>
            <a:spLocks noGrp="1" noChangeArrowheads="1"/>
          </p:cNvSpPr>
          <p:nvPr>
            <p:ph type="body" idx="1"/>
          </p:nvPr>
        </p:nvSpPr>
        <p:spPr bwMode="auto">
          <a:xfrm>
            <a:off x="457200" y="1828800"/>
            <a:ext cx="81534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nb-NO" smtClean="0"/>
              <a:t>Klikk for å redigere tekststilene i delmalen</a:t>
            </a:r>
          </a:p>
          <a:p>
            <a:pPr lvl="1"/>
            <a:r>
              <a:rPr lang="nb-NO" smtClean="0"/>
              <a:t>Andre nivå</a:t>
            </a:r>
          </a:p>
          <a:p>
            <a:pPr lvl="2"/>
            <a:r>
              <a:rPr lang="nb-NO" smtClean="0"/>
              <a:t>Tredje nivå</a:t>
            </a:r>
          </a:p>
        </p:txBody>
      </p:sp>
      <p:sp>
        <p:nvSpPr>
          <p:cNvPr id="3076" name="Rectangle 4"/>
          <p:cNvSpPr>
            <a:spLocks noChangeArrowheads="1"/>
          </p:cNvSpPr>
          <p:nvPr/>
        </p:nvSpPr>
        <p:spPr bwMode="auto">
          <a:xfrm>
            <a:off x="8154988" y="6249988"/>
            <a:ext cx="530225" cy="363537"/>
          </a:xfrm>
          <a:prstGeom prst="rect">
            <a:avLst/>
          </a:prstGeom>
          <a:noFill/>
          <a:ln w="12700">
            <a:noFill/>
            <a:miter lim="800000"/>
            <a:headEnd/>
            <a:tailEnd/>
          </a:ln>
          <a:effectLst/>
        </p:spPr>
        <p:txBody>
          <a:bodyPr lIns="90488" tIns="44450" rIns="90488" bIns="44450">
            <a:spAutoFit/>
          </a:bodyPr>
          <a:lstStyle/>
          <a:p>
            <a:pPr>
              <a:defRPr/>
            </a:pPr>
            <a:fld id="{D61ACCE9-A042-42D4-91AD-B0EB9B226B7B}" type="slidenum">
              <a:rPr lang="nb-NO" sz="1800">
                <a:latin typeface="Times New Roman" charset="0"/>
              </a:rPr>
              <a:pPr>
                <a:defRPr/>
              </a:pPr>
              <a:t>‹#›</a:t>
            </a:fld>
            <a:endParaRPr lang="nb-NO" sz="1800">
              <a:solidFill>
                <a:srgbClr val="FF0000"/>
              </a:solidFill>
              <a:latin typeface="Times New Roman" charset="0"/>
            </a:endParaRPr>
          </a:p>
        </p:txBody>
      </p:sp>
      <p:graphicFrame>
        <p:nvGraphicFramePr>
          <p:cNvPr id="1026" name="Object 6"/>
          <p:cNvGraphicFramePr>
            <a:graphicFrameLocks noChangeAspect="1"/>
          </p:cNvGraphicFramePr>
          <p:nvPr/>
        </p:nvGraphicFramePr>
        <p:xfrm>
          <a:off x="228600" y="0"/>
          <a:ext cx="2257425" cy="742950"/>
        </p:xfrm>
        <a:graphic>
          <a:graphicData uri="http://schemas.openxmlformats.org/presentationml/2006/ole">
            <mc:AlternateContent xmlns:mc="http://schemas.openxmlformats.org/markup-compatibility/2006">
              <mc:Choice xmlns:v="urn:schemas-microsoft-com:vml" Requires="v">
                <p:oleObj spid="_x0000_s1034" name="Photo Editor-foto" r:id="rId15" imgW="2257740" imgH="743054" progId="">
                  <p:embed/>
                </p:oleObj>
              </mc:Choice>
              <mc:Fallback>
                <p:oleObj name="Photo Editor-foto" r:id="rId15" imgW="2257740" imgH="743054" progId="">
                  <p:embed/>
                  <p:pic>
                    <p:nvPicPr>
                      <p:cNvPr id="0"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0"/>
                        <a:ext cx="2257425" cy="74295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EAEC5E">
                                  <a:alpha val="74998"/>
                                </a:srgbClr>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hf sldNum="0" hdr="0" ft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Lucida Sans" pitchFamily="34" charset="0"/>
        </a:defRPr>
      </a:lvl2pPr>
      <a:lvl3pPr algn="l" rtl="0" eaLnBrk="0" fontAlgn="base" hangingPunct="0">
        <a:spcBef>
          <a:spcPct val="0"/>
        </a:spcBef>
        <a:spcAft>
          <a:spcPct val="0"/>
        </a:spcAft>
        <a:defRPr sz="3200" b="1">
          <a:solidFill>
            <a:srgbClr val="FF0000"/>
          </a:solidFill>
          <a:latin typeface="Lucida Sans" pitchFamily="34" charset="0"/>
        </a:defRPr>
      </a:lvl3pPr>
      <a:lvl4pPr algn="l" rtl="0" eaLnBrk="0" fontAlgn="base" hangingPunct="0">
        <a:spcBef>
          <a:spcPct val="0"/>
        </a:spcBef>
        <a:spcAft>
          <a:spcPct val="0"/>
        </a:spcAft>
        <a:defRPr sz="3200" b="1">
          <a:solidFill>
            <a:srgbClr val="FF0000"/>
          </a:solidFill>
          <a:latin typeface="Lucida Sans" pitchFamily="34" charset="0"/>
        </a:defRPr>
      </a:lvl4pPr>
      <a:lvl5pPr algn="l" rtl="0" eaLnBrk="0" fontAlgn="base" hangingPunct="0">
        <a:spcBef>
          <a:spcPct val="0"/>
        </a:spcBef>
        <a:spcAft>
          <a:spcPct val="0"/>
        </a:spcAft>
        <a:defRPr sz="3200" b="1">
          <a:solidFill>
            <a:srgbClr val="FF0000"/>
          </a:solidFill>
          <a:latin typeface="Lucida Sans" pitchFamily="34" charset="0"/>
        </a:defRPr>
      </a:lvl5pPr>
      <a:lvl6pPr marL="457200" algn="l" rtl="0" eaLnBrk="0" fontAlgn="base" hangingPunct="0">
        <a:spcBef>
          <a:spcPct val="0"/>
        </a:spcBef>
        <a:spcAft>
          <a:spcPct val="0"/>
        </a:spcAft>
        <a:defRPr sz="3200" b="1">
          <a:solidFill>
            <a:srgbClr val="FF0000"/>
          </a:solidFill>
          <a:latin typeface="Lucida Sans" pitchFamily="34" charset="0"/>
        </a:defRPr>
      </a:lvl6pPr>
      <a:lvl7pPr marL="914400" algn="l" rtl="0" eaLnBrk="0" fontAlgn="base" hangingPunct="0">
        <a:spcBef>
          <a:spcPct val="0"/>
        </a:spcBef>
        <a:spcAft>
          <a:spcPct val="0"/>
        </a:spcAft>
        <a:defRPr sz="3200" b="1">
          <a:solidFill>
            <a:srgbClr val="FF0000"/>
          </a:solidFill>
          <a:latin typeface="Lucida Sans" pitchFamily="34" charset="0"/>
        </a:defRPr>
      </a:lvl7pPr>
      <a:lvl8pPr marL="1371600" algn="l" rtl="0" eaLnBrk="0" fontAlgn="base" hangingPunct="0">
        <a:spcBef>
          <a:spcPct val="0"/>
        </a:spcBef>
        <a:spcAft>
          <a:spcPct val="0"/>
        </a:spcAft>
        <a:defRPr sz="3200" b="1">
          <a:solidFill>
            <a:srgbClr val="FF0000"/>
          </a:solidFill>
          <a:latin typeface="Lucida Sans" pitchFamily="34" charset="0"/>
        </a:defRPr>
      </a:lvl8pPr>
      <a:lvl9pPr marL="1828800" algn="l" rtl="0" eaLnBrk="0" fontAlgn="base" hangingPunct="0">
        <a:spcBef>
          <a:spcPct val="0"/>
        </a:spcBef>
        <a:spcAft>
          <a:spcPct val="0"/>
        </a:spcAft>
        <a:defRPr sz="3200" b="1">
          <a:solidFill>
            <a:srgbClr val="FF0000"/>
          </a:solidFill>
          <a:latin typeface="Lucida Sans" pitchFamily="34" charset="0"/>
        </a:defRPr>
      </a:lvl9pPr>
    </p:titleStyle>
    <p:bodyStyle>
      <a:lvl1pPr marL="342900" indent="-342900" algn="l" rtl="0" eaLnBrk="0" fontAlgn="base" hangingPunct="0">
        <a:spcBef>
          <a:spcPct val="20000"/>
        </a:spcBef>
        <a:spcAft>
          <a:spcPct val="0"/>
        </a:spcAft>
        <a:buClr>
          <a:srgbClr val="FF0000"/>
        </a:buClr>
        <a:buSzPct val="110000"/>
        <a:buFont typeface="Symbol" pitchFamily="18" charset="2"/>
        <a:buChar char="·"/>
        <a:defRPr sz="2400" i="1">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SzPct val="100000"/>
        <a:buFont typeface="Monotype Sorts" pitchFamily="2" charset="2"/>
        <a:buChar char="3"/>
        <a:defRPr sz="2000" i="1">
          <a:solidFill>
            <a:schemeClr val="tx1"/>
          </a:solidFill>
          <a:latin typeface="+mn-lt"/>
        </a:defRPr>
      </a:lvl2pPr>
      <a:lvl3pPr marL="1143000" indent="-228600" algn="l" rtl="0" eaLnBrk="0" fontAlgn="base" hangingPunct="0">
        <a:spcBef>
          <a:spcPct val="20000"/>
        </a:spcBef>
        <a:spcAft>
          <a:spcPct val="0"/>
        </a:spcAft>
        <a:buClr>
          <a:srgbClr val="FF0000"/>
        </a:buClr>
        <a:buSzPct val="100000"/>
        <a:buChar char="–"/>
        <a:defRPr sz="1600" i="1">
          <a:solidFill>
            <a:schemeClr val="tx1"/>
          </a:solidFill>
          <a:latin typeface="+mn-lt"/>
        </a:defRPr>
      </a:lvl3pPr>
      <a:lvl4pPr marL="1600200" indent="-228600" algn="l" rtl="0" eaLnBrk="0" fontAlgn="base" hangingPunct="0">
        <a:spcBef>
          <a:spcPct val="20000"/>
        </a:spcBef>
        <a:spcAft>
          <a:spcPct val="0"/>
        </a:spcAft>
        <a:buClr>
          <a:schemeClr val="tx1"/>
        </a:buClr>
        <a:buSzPct val="63000"/>
        <a:buFont typeface="Monotype Sorts" pitchFamily="2" charset="2"/>
        <a:buChar char="u"/>
        <a:defRPr sz="2000">
          <a:solidFill>
            <a:srgbClr val="006600"/>
          </a:solidFill>
          <a:latin typeface="Times New Roman" charset="0"/>
        </a:defRPr>
      </a:lvl4pPr>
      <a:lvl5pPr marL="2057400" indent="-228600" algn="l" rtl="0" eaLnBrk="0" fontAlgn="base" hangingPunct="0">
        <a:spcBef>
          <a:spcPct val="20000"/>
        </a:spcBef>
        <a:spcAft>
          <a:spcPct val="0"/>
        </a:spcAft>
        <a:buClr>
          <a:schemeClr val="tx1"/>
        </a:buClr>
        <a:buSzPct val="100000"/>
        <a:buChar char="–"/>
        <a:defRPr sz="2000">
          <a:solidFill>
            <a:srgbClr val="006600"/>
          </a:solidFill>
          <a:latin typeface="Times New Roman" charset="0"/>
        </a:defRPr>
      </a:lvl5pPr>
      <a:lvl6pPr marL="2514600" indent="-228600" algn="l" rtl="0" eaLnBrk="0" fontAlgn="base" hangingPunct="0">
        <a:spcBef>
          <a:spcPct val="20000"/>
        </a:spcBef>
        <a:spcAft>
          <a:spcPct val="0"/>
        </a:spcAft>
        <a:buClr>
          <a:schemeClr val="tx1"/>
        </a:buClr>
        <a:buSzPct val="100000"/>
        <a:buChar char="–"/>
        <a:defRPr sz="2000">
          <a:solidFill>
            <a:srgbClr val="006600"/>
          </a:solidFill>
          <a:latin typeface="Times New Roman" charset="0"/>
        </a:defRPr>
      </a:lvl6pPr>
      <a:lvl7pPr marL="2971800" indent="-228600" algn="l" rtl="0" eaLnBrk="0" fontAlgn="base" hangingPunct="0">
        <a:spcBef>
          <a:spcPct val="20000"/>
        </a:spcBef>
        <a:spcAft>
          <a:spcPct val="0"/>
        </a:spcAft>
        <a:buClr>
          <a:schemeClr val="tx1"/>
        </a:buClr>
        <a:buSzPct val="100000"/>
        <a:buChar char="–"/>
        <a:defRPr sz="2000">
          <a:solidFill>
            <a:srgbClr val="006600"/>
          </a:solidFill>
          <a:latin typeface="Times New Roman" charset="0"/>
        </a:defRPr>
      </a:lvl7pPr>
      <a:lvl8pPr marL="3429000" indent="-228600" algn="l" rtl="0" eaLnBrk="0" fontAlgn="base" hangingPunct="0">
        <a:spcBef>
          <a:spcPct val="20000"/>
        </a:spcBef>
        <a:spcAft>
          <a:spcPct val="0"/>
        </a:spcAft>
        <a:buClr>
          <a:schemeClr val="tx1"/>
        </a:buClr>
        <a:buSzPct val="100000"/>
        <a:buChar char="–"/>
        <a:defRPr sz="2000">
          <a:solidFill>
            <a:srgbClr val="006600"/>
          </a:solidFill>
          <a:latin typeface="Times New Roman" charset="0"/>
        </a:defRPr>
      </a:lvl8pPr>
      <a:lvl9pPr marL="3886200" indent="-228600" algn="l" rtl="0" eaLnBrk="0" fontAlgn="base" hangingPunct="0">
        <a:spcBef>
          <a:spcPct val="20000"/>
        </a:spcBef>
        <a:spcAft>
          <a:spcPct val="0"/>
        </a:spcAft>
        <a:buClr>
          <a:schemeClr val="tx1"/>
        </a:buClr>
        <a:buSzPct val="100000"/>
        <a:buChar char="–"/>
        <a:defRPr sz="2000">
          <a:solidFill>
            <a:srgbClr val="006600"/>
          </a:solidFill>
          <a:latin typeface="Times New Roman" charset="0"/>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8.w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9.wmf"/><Relationship Id="rId5" Type="http://schemas.openxmlformats.org/officeDocument/2006/relationships/oleObject" Target="../embeddings/oleObject3.bin"/><Relationship Id="rId6" Type="http://schemas.openxmlformats.org/officeDocument/2006/relationships/image" Target="../media/image10.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1.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3400" y="1196752"/>
            <a:ext cx="8001000" cy="1562472"/>
          </a:xfrm>
        </p:spPr>
        <p:txBody>
          <a:bodyPr/>
          <a:lstStyle/>
          <a:p>
            <a:pPr algn="ctr"/>
            <a:r>
              <a:rPr lang="nb-NO" dirty="0" smtClean="0"/>
              <a:t/>
            </a:r>
            <a:br>
              <a:rPr lang="nb-NO" dirty="0" smtClean="0"/>
            </a:br>
            <a:r>
              <a:rPr lang="nb-NO" dirty="0" smtClean="0"/>
              <a:t>DRI2020</a:t>
            </a:r>
            <a:br>
              <a:rPr lang="nb-NO" dirty="0" smtClean="0"/>
            </a:br>
            <a:r>
              <a:rPr lang="nb-NO" dirty="0" smtClean="0"/>
              <a:t>Emne: Om databaser og norske arkiver /NOARK (7) </a:t>
            </a:r>
            <a:endParaRPr lang="nb-NO" dirty="0"/>
          </a:p>
        </p:txBody>
      </p:sp>
      <p:sp>
        <p:nvSpPr>
          <p:cNvPr id="3" name="TekstSylinder 2"/>
          <p:cNvSpPr txBox="1"/>
          <p:nvPr/>
        </p:nvSpPr>
        <p:spPr>
          <a:xfrm>
            <a:off x="971600" y="3573016"/>
            <a:ext cx="7200800" cy="830997"/>
          </a:xfrm>
          <a:prstGeom prst="rect">
            <a:avLst/>
          </a:prstGeom>
          <a:noFill/>
        </p:spPr>
        <p:txBody>
          <a:bodyPr wrap="square" rtlCol="0">
            <a:spAutoFit/>
          </a:bodyPr>
          <a:lstStyle/>
          <a:p>
            <a:pPr algn="ctr"/>
            <a:r>
              <a:rPr lang="nb-NO" dirty="0" smtClean="0"/>
              <a:t>Onsdag </a:t>
            </a:r>
            <a:r>
              <a:rPr lang="nb-NO" dirty="0" smtClean="0"/>
              <a:t>10. </a:t>
            </a:r>
            <a:r>
              <a:rPr lang="nb-NO" dirty="0" smtClean="0"/>
              <a:t>oktober </a:t>
            </a:r>
            <a:r>
              <a:rPr lang="nb-NO" dirty="0" smtClean="0"/>
              <a:t>2012 </a:t>
            </a:r>
            <a:r>
              <a:rPr lang="nb-NO" dirty="0" smtClean="0"/>
              <a:t/>
            </a:r>
            <a:br>
              <a:rPr lang="nb-NO" dirty="0" smtClean="0"/>
            </a:br>
            <a:r>
              <a:rPr lang="nb-NO" dirty="0" smtClean="0"/>
              <a:t>Foreleser: Anne Mette Dørum , Riksarkivet</a:t>
            </a:r>
            <a:endParaRPr lang="nb-NO"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p:txBody>
          <a:bodyPr/>
          <a:lstStyle/>
          <a:p>
            <a:r>
              <a:rPr lang="nb-NO" smtClean="0"/>
              <a:t>Noen begrepsavklaringer</a:t>
            </a:r>
          </a:p>
        </p:txBody>
      </p:sp>
      <p:sp>
        <p:nvSpPr>
          <p:cNvPr id="3" name="Ellipse 2"/>
          <p:cNvSpPr/>
          <p:nvPr/>
        </p:nvSpPr>
        <p:spPr bwMode="auto">
          <a:xfrm>
            <a:off x="2786063" y="2214563"/>
            <a:ext cx="5786437" cy="4000500"/>
          </a:xfrm>
          <a:prstGeom prst="ellips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nb-NO">
              <a:latin typeface="Times New Roman" charset="0"/>
            </a:endParaRPr>
          </a:p>
        </p:txBody>
      </p:sp>
      <p:sp>
        <p:nvSpPr>
          <p:cNvPr id="4" name="Ellipse 3"/>
          <p:cNvSpPr/>
          <p:nvPr/>
        </p:nvSpPr>
        <p:spPr bwMode="auto">
          <a:xfrm>
            <a:off x="4143375" y="3143250"/>
            <a:ext cx="3643313" cy="2428875"/>
          </a:xfrm>
          <a:prstGeom prst="ellips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nb-NO">
              <a:latin typeface="Times New Roman" charset="0"/>
            </a:endParaRPr>
          </a:p>
        </p:txBody>
      </p:sp>
      <p:sp>
        <p:nvSpPr>
          <p:cNvPr id="5" name="Frihåndsform 4"/>
          <p:cNvSpPr/>
          <p:nvPr/>
        </p:nvSpPr>
        <p:spPr bwMode="auto">
          <a:xfrm>
            <a:off x="5702300" y="2428875"/>
            <a:ext cx="2084388" cy="2066925"/>
          </a:xfrm>
          <a:custGeom>
            <a:avLst/>
            <a:gdLst>
              <a:gd name="connsiteX0" fmla="*/ 649224 w 2084832"/>
              <a:gd name="connsiteY0" fmla="*/ 18288 h 2066544"/>
              <a:gd name="connsiteX1" fmla="*/ 557784 w 2084832"/>
              <a:gd name="connsiteY1" fmla="*/ 45720 h 2066544"/>
              <a:gd name="connsiteX2" fmla="*/ 530352 w 2084832"/>
              <a:gd name="connsiteY2" fmla="*/ 109728 h 2066544"/>
              <a:gd name="connsiteX3" fmla="*/ 484632 w 2084832"/>
              <a:gd name="connsiteY3" fmla="*/ 164592 h 2066544"/>
              <a:gd name="connsiteX4" fmla="*/ 448056 w 2084832"/>
              <a:gd name="connsiteY4" fmla="*/ 219456 h 2066544"/>
              <a:gd name="connsiteX5" fmla="*/ 384048 w 2084832"/>
              <a:gd name="connsiteY5" fmla="*/ 338328 h 2066544"/>
              <a:gd name="connsiteX6" fmla="*/ 338328 w 2084832"/>
              <a:gd name="connsiteY6" fmla="*/ 420624 h 2066544"/>
              <a:gd name="connsiteX7" fmla="*/ 310896 w 2084832"/>
              <a:gd name="connsiteY7" fmla="*/ 457200 h 2066544"/>
              <a:gd name="connsiteX8" fmla="*/ 292608 w 2084832"/>
              <a:gd name="connsiteY8" fmla="*/ 493776 h 2066544"/>
              <a:gd name="connsiteX9" fmla="*/ 256032 w 2084832"/>
              <a:gd name="connsiteY9" fmla="*/ 548640 h 2066544"/>
              <a:gd name="connsiteX10" fmla="*/ 246888 w 2084832"/>
              <a:gd name="connsiteY10" fmla="*/ 576072 h 2066544"/>
              <a:gd name="connsiteX11" fmla="*/ 210312 w 2084832"/>
              <a:gd name="connsiteY11" fmla="*/ 630936 h 2066544"/>
              <a:gd name="connsiteX12" fmla="*/ 192024 w 2084832"/>
              <a:gd name="connsiteY12" fmla="*/ 658368 h 2066544"/>
              <a:gd name="connsiteX13" fmla="*/ 173736 w 2084832"/>
              <a:gd name="connsiteY13" fmla="*/ 694944 h 2066544"/>
              <a:gd name="connsiteX14" fmla="*/ 146304 w 2084832"/>
              <a:gd name="connsiteY14" fmla="*/ 777240 h 2066544"/>
              <a:gd name="connsiteX15" fmla="*/ 128016 w 2084832"/>
              <a:gd name="connsiteY15" fmla="*/ 850392 h 2066544"/>
              <a:gd name="connsiteX16" fmla="*/ 82296 w 2084832"/>
              <a:gd name="connsiteY16" fmla="*/ 923544 h 2066544"/>
              <a:gd name="connsiteX17" fmla="*/ 54864 w 2084832"/>
              <a:gd name="connsiteY17" fmla="*/ 960120 h 2066544"/>
              <a:gd name="connsiteX18" fmla="*/ 36576 w 2084832"/>
              <a:gd name="connsiteY18" fmla="*/ 996696 h 2066544"/>
              <a:gd name="connsiteX19" fmla="*/ 27432 w 2084832"/>
              <a:gd name="connsiteY19" fmla="*/ 1051560 h 2066544"/>
              <a:gd name="connsiteX20" fmla="*/ 0 w 2084832"/>
              <a:gd name="connsiteY20" fmla="*/ 1088136 h 2066544"/>
              <a:gd name="connsiteX21" fmla="*/ 27432 w 2084832"/>
              <a:gd name="connsiteY21" fmla="*/ 1901952 h 2066544"/>
              <a:gd name="connsiteX22" fmla="*/ 64008 w 2084832"/>
              <a:gd name="connsiteY22" fmla="*/ 1929384 h 2066544"/>
              <a:gd name="connsiteX23" fmla="*/ 146304 w 2084832"/>
              <a:gd name="connsiteY23" fmla="*/ 1938528 h 2066544"/>
              <a:gd name="connsiteX24" fmla="*/ 548640 w 2084832"/>
              <a:gd name="connsiteY24" fmla="*/ 1993392 h 2066544"/>
              <a:gd name="connsiteX25" fmla="*/ 612648 w 2084832"/>
              <a:gd name="connsiteY25" fmla="*/ 2029968 h 2066544"/>
              <a:gd name="connsiteX26" fmla="*/ 768096 w 2084832"/>
              <a:gd name="connsiteY26" fmla="*/ 2066544 h 2066544"/>
              <a:gd name="connsiteX27" fmla="*/ 1444752 w 2084832"/>
              <a:gd name="connsiteY27" fmla="*/ 2066544 h 2066544"/>
              <a:gd name="connsiteX28" fmla="*/ 1874520 w 2084832"/>
              <a:gd name="connsiteY28" fmla="*/ 2057400 h 2066544"/>
              <a:gd name="connsiteX29" fmla="*/ 1883664 w 2084832"/>
              <a:gd name="connsiteY29" fmla="*/ 2029968 h 2066544"/>
              <a:gd name="connsiteX30" fmla="*/ 1911096 w 2084832"/>
              <a:gd name="connsiteY30" fmla="*/ 2011680 h 2066544"/>
              <a:gd name="connsiteX31" fmla="*/ 1938528 w 2084832"/>
              <a:gd name="connsiteY31" fmla="*/ 1984248 h 2066544"/>
              <a:gd name="connsiteX32" fmla="*/ 2011680 w 2084832"/>
              <a:gd name="connsiteY32" fmla="*/ 1901952 h 2066544"/>
              <a:gd name="connsiteX33" fmla="*/ 2057400 w 2084832"/>
              <a:gd name="connsiteY33" fmla="*/ 1892808 h 2066544"/>
              <a:gd name="connsiteX34" fmla="*/ 2084832 w 2084832"/>
              <a:gd name="connsiteY34" fmla="*/ 1837944 h 2066544"/>
              <a:gd name="connsiteX35" fmla="*/ 2075688 w 2084832"/>
              <a:gd name="connsiteY35" fmla="*/ 630936 h 2066544"/>
              <a:gd name="connsiteX36" fmla="*/ 2066544 w 2084832"/>
              <a:gd name="connsiteY36" fmla="*/ 512064 h 2066544"/>
              <a:gd name="connsiteX37" fmla="*/ 2057400 w 2084832"/>
              <a:gd name="connsiteY37" fmla="*/ 466344 h 2066544"/>
              <a:gd name="connsiteX38" fmla="*/ 1947672 w 2084832"/>
              <a:gd name="connsiteY38" fmla="*/ 457200 h 2066544"/>
              <a:gd name="connsiteX39" fmla="*/ 1673352 w 2084832"/>
              <a:gd name="connsiteY39" fmla="*/ 429768 h 2066544"/>
              <a:gd name="connsiteX40" fmla="*/ 1618488 w 2084832"/>
              <a:gd name="connsiteY40" fmla="*/ 356616 h 2066544"/>
              <a:gd name="connsiteX41" fmla="*/ 1600200 w 2084832"/>
              <a:gd name="connsiteY41" fmla="*/ 274320 h 2066544"/>
              <a:gd name="connsiteX42" fmla="*/ 1563624 w 2084832"/>
              <a:gd name="connsiteY42" fmla="*/ 219456 h 2066544"/>
              <a:gd name="connsiteX43" fmla="*/ 1490472 w 2084832"/>
              <a:gd name="connsiteY43" fmla="*/ 201168 h 2066544"/>
              <a:gd name="connsiteX44" fmla="*/ 1280160 w 2084832"/>
              <a:gd name="connsiteY44" fmla="*/ 182880 h 2066544"/>
              <a:gd name="connsiteX45" fmla="*/ 1252728 w 2084832"/>
              <a:gd name="connsiteY45" fmla="*/ 164592 h 2066544"/>
              <a:gd name="connsiteX46" fmla="*/ 1197864 w 2084832"/>
              <a:gd name="connsiteY46" fmla="*/ 137160 h 2066544"/>
              <a:gd name="connsiteX47" fmla="*/ 1179576 w 2084832"/>
              <a:gd name="connsiteY47" fmla="*/ 109728 h 2066544"/>
              <a:gd name="connsiteX48" fmla="*/ 1152144 w 2084832"/>
              <a:gd name="connsiteY48" fmla="*/ 100584 h 2066544"/>
              <a:gd name="connsiteX49" fmla="*/ 950976 w 2084832"/>
              <a:gd name="connsiteY49" fmla="*/ 91440 h 2066544"/>
              <a:gd name="connsiteX50" fmla="*/ 868680 w 2084832"/>
              <a:gd name="connsiteY50" fmla="*/ 82296 h 2066544"/>
              <a:gd name="connsiteX51" fmla="*/ 859536 w 2084832"/>
              <a:gd name="connsiteY51" fmla="*/ 54864 h 2066544"/>
              <a:gd name="connsiteX52" fmla="*/ 832104 w 2084832"/>
              <a:gd name="connsiteY52" fmla="*/ 36576 h 2066544"/>
              <a:gd name="connsiteX53" fmla="*/ 768096 w 2084832"/>
              <a:gd name="connsiteY53" fmla="*/ 18288 h 2066544"/>
              <a:gd name="connsiteX54" fmla="*/ 658368 w 2084832"/>
              <a:gd name="connsiteY54" fmla="*/ 0 h 2066544"/>
              <a:gd name="connsiteX55" fmla="*/ 649224 w 2084832"/>
              <a:gd name="connsiteY55" fmla="*/ 18288 h 206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84832" h="2066544">
                <a:moveTo>
                  <a:pt x="649224" y="18288"/>
                </a:moveTo>
                <a:cubicBezTo>
                  <a:pt x="632460" y="25908"/>
                  <a:pt x="586247" y="31489"/>
                  <a:pt x="557784" y="45720"/>
                </a:cubicBezTo>
                <a:cubicBezTo>
                  <a:pt x="536914" y="56155"/>
                  <a:pt x="537142" y="93885"/>
                  <a:pt x="530352" y="109728"/>
                </a:cubicBezTo>
                <a:cubicBezTo>
                  <a:pt x="516985" y="140918"/>
                  <a:pt x="505604" y="137628"/>
                  <a:pt x="484632" y="164592"/>
                </a:cubicBezTo>
                <a:cubicBezTo>
                  <a:pt x="471138" y="181942"/>
                  <a:pt x="460248" y="201168"/>
                  <a:pt x="448056" y="219456"/>
                </a:cubicBezTo>
                <a:cubicBezTo>
                  <a:pt x="425023" y="311587"/>
                  <a:pt x="461342" y="183740"/>
                  <a:pt x="384048" y="338328"/>
                </a:cubicBezTo>
                <a:cubicBezTo>
                  <a:pt x="366618" y="373188"/>
                  <a:pt x="361291" y="386179"/>
                  <a:pt x="338328" y="420624"/>
                </a:cubicBezTo>
                <a:cubicBezTo>
                  <a:pt x="329874" y="433304"/>
                  <a:pt x="318973" y="444277"/>
                  <a:pt x="310896" y="457200"/>
                </a:cubicBezTo>
                <a:cubicBezTo>
                  <a:pt x="303672" y="468759"/>
                  <a:pt x="299621" y="482087"/>
                  <a:pt x="292608" y="493776"/>
                </a:cubicBezTo>
                <a:cubicBezTo>
                  <a:pt x="281300" y="512623"/>
                  <a:pt x="262983" y="527788"/>
                  <a:pt x="256032" y="548640"/>
                </a:cubicBezTo>
                <a:cubicBezTo>
                  <a:pt x="252984" y="557784"/>
                  <a:pt x="251569" y="567646"/>
                  <a:pt x="246888" y="576072"/>
                </a:cubicBezTo>
                <a:cubicBezTo>
                  <a:pt x="236214" y="595285"/>
                  <a:pt x="222504" y="612648"/>
                  <a:pt x="210312" y="630936"/>
                </a:cubicBezTo>
                <a:cubicBezTo>
                  <a:pt x="204216" y="640080"/>
                  <a:pt x="196939" y="648538"/>
                  <a:pt x="192024" y="658368"/>
                </a:cubicBezTo>
                <a:lnTo>
                  <a:pt x="173736" y="694944"/>
                </a:lnTo>
                <a:cubicBezTo>
                  <a:pt x="147531" y="825971"/>
                  <a:pt x="184162" y="663667"/>
                  <a:pt x="146304" y="777240"/>
                </a:cubicBezTo>
                <a:cubicBezTo>
                  <a:pt x="138356" y="801085"/>
                  <a:pt x="140948" y="828839"/>
                  <a:pt x="128016" y="850392"/>
                </a:cubicBezTo>
                <a:cubicBezTo>
                  <a:pt x="111999" y="877086"/>
                  <a:pt x="99888" y="898916"/>
                  <a:pt x="82296" y="923544"/>
                </a:cubicBezTo>
                <a:cubicBezTo>
                  <a:pt x="73438" y="935945"/>
                  <a:pt x="62941" y="947197"/>
                  <a:pt x="54864" y="960120"/>
                </a:cubicBezTo>
                <a:cubicBezTo>
                  <a:pt x="47640" y="971679"/>
                  <a:pt x="42672" y="984504"/>
                  <a:pt x="36576" y="996696"/>
                </a:cubicBezTo>
                <a:cubicBezTo>
                  <a:pt x="33528" y="1014984"/>
                  <a:pt x="34318" y="1034346"/>
                  <a:pt x="27432" y="1051560"/>
                </a:cubicBezTo>
                <a:cubicBezTo>
                  <a:pt x="21772" y="1065710"/>
                  <a:pt x="0" y="1072896"/>
                  <a:pt x="0" y="1088136"/>
                </a:cubicBezTo>
                <a:cubicBezTo>
                  <a:pt x="0" y="1359562"/>
                  <a:pt x="6840" y="1631308"/>
                  <a:pt x="27432" y="1901952"/>
                </a:cubicBezTo>
                <a:cubicBezTo>
                  <a:pt x="28588" y="1917148"/>
                  <a:pt x="49442" y="1924902"/>
                  <a:pt x="64008" y="1929384"/>
                </a:cubicBezTo>
                <a:cubicBezTo>
                  <a:pt x="90388" y="1937501"/>
                  <a:pt x="118872" y="1935480"/>
                  <a:pt x="146304" y="1938528"/>
                </a:cubicBezTo>
                <a:cubicBezTo>
                  <a:pt x="283573" y="2041480"/>
                  <a:pt x="144553" y="1947473"/>
                  <a:pt x="548640" y="1993392"/>
                </a:cubicBezTo>
                <a:cubicBezTo>
                  <a:pt x="569386" y="1995749"/>
                  <a:pt x="594562" y="2020925"/>
                  <a:pt x="612648" y="2029968"/>
                </a:cubicBezTo>
                <a:cubicBezTo>
                  <a:pt x="668752" y="2058020"/>
                  <a:pt x="696496" y="2054611"/>
                  <a:pt x="768096" y="2066544"/>
                </a:cubicBezTo>
                <a:cubicBezTo>
                  <a:pt x="1327252" y="2045835"/>
                  <a:pt x="638464" y="2066544"/>
                  <a:pt x="1444752" y="2066544"/>
                </a:cubicBezTo>
                <a:cubicBezTo>
                  <a:pt x="1588040" y="2066544"/>
                  <a:pt x="1731264" y="2060448"/>
                  <a:pt x="1874520" y="2057400"/>
                </a:cubicBezTo>
                <a:cubicBezTo>
                  <a:pt x="1877568" y="2048256"/>
                  <a:pt x="1877643" y="2037494"/>
                  <a:pt x="1883664" y="2029968"/>
                </a:cubicBezTo>
                <a:cubicBezTo>
                  <a:pt x="1890529" y="2021386"/>
                  <a:pt x="1902653" y="2018715"/>
                  <a:pt x="1911096" y="2011680"/>
                </a:cubicBezTo>
                <a:cubicBezTo>
                  <a:pt x="1921030" y="2003401"/>
                  <a:pt x="1930112" y="1994066"/>
                  <a:pt x="1938528" y="1984248"/>
                </a:cubicBezTo>
                <a:cubicBezTo>
                  <a:pt x="1962564" y="1956206"/>
                  <a:pt x="1978274" y="1921995"/>
                  <a:pt x="2011680" y="1901952"/>
                </a:cubicBezTo>
                <a:cubicBezTo>
                  <a:pt x="2025007" y="1893956"/>
                  <a:pt x="2042160" y="1895856"/>
                  <a:pt x="2057400" y="1892808"/>
                </a:cubicBezTo>
                <a:cubicBezTo>
                  <a:pt x="2066646" y="1878938"/>
                  <a:pt x="2084832" y="1856873"/>
                  <a:pt x="2084832" y="1837944"/>
                </a:cubicBezTo>
                <a:cubicBezTo>
                  <a:pt x="2084832" y="1435596"/>
                  <a:pt x="2081237" y="1033245"/>
                  <a:pt x="2075688" y="630936"/>
                </a:cubicBezTo>
                <a:cubicBezTo>
                  <a:pt x="2075140" y="591199"/>
                  <a:pt x="2070933" y="551562"/>
                  <a:pt x="2066544" y="512064"/>
                </a:cubicBezTo>
                <a:cubicBezTo>
                  <a:pt x="2064828" y="496617"/>
                  <a:pt x="2071511" y="472857"/>
                  <a:pt x="2057400" y="466344"/>
                </a:cubicBezTo>
                <a:cubicBezTo>
                  <a:pt x="2024075" y="450963"/>
                  <a:pt x="1984209" y="460680"/>
                  <a:pt x="1947672" y="457200"/>
                </a:cubicBezTo>
                <a:lnTo>
                  <a:pt x="1673352" y="429768"/>
                </a:lnTo>
                <a:cubicBezTo>
                  <a:pt x="1655064" y="405384"/>
                  <a:pt x="1624466" y="386504"/>
                  <a:pt x="1618488" y="356616"/>
                </a:cubicBezTo>
                <a:cubicBezTo>
                  <a:pt x="1617526" y="351806"/>
                  <a:pt x="1604504" y="282929"/>
                  <a:pt x="1600200" y="274320"/>
                </a:cubicBezTo>
                <a:cubicBezTo>
                  <a:pt x="1590370" y="254661"/>
                  <a:pt x="1584476" y="226407"/>
                  <a:pt x="1563624" y="219456"/>
                </a:cubicBezTo>
                <a:cubicBezTo>
                  <a:pt x="1535494" y="210079"/>
                  <a:pt x="1522994" y="204653"/>
                  <a:pt x="1490472" y="201168"/>
                </a:cubicBezTo>
                <a:cubicBezTo>
                  <a:pt x="1420504" y="193671"/>
                  <a:pt x="1350264" y="188976"/>
                  <a:pt x="1280160" y="182880"/>
                </a:cubicBezTo>
                <a:cubicBezTo>
                  <a:pt x="1271016" y="176784"/>
                  <a:pt x="1262558" y="169507"/>
                  <a:pt x="1252728" y="164592"/>
                </a:cubicBezTo>
                <a:cubicBezTo>
                  <a:pt x="1177012" y="126734"/>
                  <a:pt x="1276480" y="189571"/>
                  <a:pt x="1197864" y="137160"/>
                </a:cubicBezTo>
                <a:cubicBezTo>
                  <a:pt x="1191768" y="128016"/>
                  <a:pt x="1188158" y="116593"/>
                  <a:pt x="1179576" y="109728"/>
                </a:cubicBezTo>
                <a:cubicBezTo>
                  <a:pt x="1172050" y="103707"/>
                  <a:pt x="1161752" y="101353"/>
                  <a:pt x="1152144" y="100584"/>
                </a:cubicBezTo>
                <a:cubicBezTo>
                  <a:pt x="1085233" y="95231"/>
                  <a:pt x="1018032" y="94488"/>
                  <a:pt x="950976" y="91440"/>
                </a:cubicBezTo>
                <a:cubicBezTo>
                  <a:pt x="923544" y="88392"/>
                  <a:pt x="894307" y="92547"/>
                  <a:pt x="868680" y="82296"/>
                </a:cubicBezTo>
                <a:cubicBezTo>
                  <a:pt x="859731" y="78716"/>
                  <a:pt x="865557" y="62390"/>
                  <a:pt x="859536" y="54864"/>
                </a:cubicBezTo>
                <a:cubicBezTo>
                  <a:pt x="852671" y="46282"/>
                  <a:pt x="841934" y="41491"/>
                  <a:pt x="832104" y="36576"/>
                </a:cubicBezTo>
                <a:cubicBezTo>
                  <a:pt x="819885" y="30466"/>
                  <a:pt x="778643" y="20632"/>
                  <a:pt x="768096" y="18288"/>
                </a:cubicBezTo>
                <a:cubicBezTo>
                  <a:pt x="719961" y="7591"/>
                  <a:pt x="711803" y="7634"/>
                  <a:pt x="658368" y="0"/>
                </a:cubicBezTo>
                <a:cubicBezTo>
                  <a:pt x="615878" y="10622"/>
                  <a:pt x="665988" y="10668"/>
                  <a:pt x="649224" y="18288"/>
                </a:cubicBezTo>
                <a:close/>
              </a:path>
            </a:pathLst>
          </a:custGeom>
          <a:solidFill>
            <a:schemeClr val="bg2">
              <a:lumMod val="7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nb-NO">
              <a:latin typeface="Times New Roman" charset="0"/>
            </a:endParaRPr>
          </a:p>
        </p:txBody>
      </p:sp>
      <p:sp>
        <p:nvSpPr>
          <p:cNvPr id="6" name="TekstSylinder 5"/>
          <p:cNvSpPr txBox="1">
            <a:spLocks noChangeArrowheads="1"/>
          </p:cNvSpPr>
          <p:nvPr/>
        </p:nvSpPr>
        <p:spPr bwMode="auto">
          <a:xfrm>
            <a:off x="285750" y="2071688"/>
            <a:ext cx="3714750" cy="461962"/>
          </a:xfrm>
          <a:prstGeom prst="rect">
            <a:avLst/>
          </a:prstGeom>
          <a:noFill/>
          <a:ln w="9525">
            <a:noFill/>
            <a:miter lim="800000"/>
            <a:headEnd/>
            <a:tailEnd/>
          </a:ln>
        </p:spPr>
        <p:txBody>
          <a:bodyPr>
            <a:spAutoFit/>
          </a:bodyPr>
          <a:lstStyle/>
          <a:p>
            <a:pPr eaLnBrk="0" hangingPunct="0"/>
            <a:r>
              <a:rPr lang="nb-NO" dirty="0"/>
              <a:t>Arkiveringsplikt</a:t>
            </a:r>
          </a:p>
        </p:txBody>
      </p:sp>
      <p:sp>
        <p:nvSpPr>
          <p:cNvPr id="7" name="TekstSylinder 6"/>
          <p:cNvSpPr txBox="1">
            <a:spLocks noChangeArrowheads="1"/>
          </p:cNvSpPr>
          <p:nvPr/>
        </p:nvSpPr>
        <p:spPr bwMode="auto">
          <a:xfrm>
            <a:off x="285750" y="2714625"/>
            <a:ext cx="2990106" cy="461963"/>
          </a:xfrm>
          <a:prstGeom prst="rect">
            <a:avLst/>
          </a:prstGeom>
          <a:noFill/>
          <a:ln w="9525">
            <a:noFill/>
            <a:miter lim="800000"/>
            <a:headEnd/>
            <a:tailEnd/>
          </a:ln>
        </p:spPr>
        <p:txBody>
          <a:bodyPr wrap="square">
            <a:spAutoFit/>
          </a:bodyPr>
          <a:lstStyle/>
          <a:p>
            <a:pPr eaLnBrk="0" hangingPunct="0"/>
            <a:r>
              <a:rPr lang="nb-NO" dirty="0"/>
              <a:t>Journalføringsplikt</a:t>
            </a:r>
          </a:p>
        </p:txBody>
      </p:sp>
      <p:sp>
        <p:nvSpPr>
          <p:cNvPr id="8" name="TekstSylinder 7"/>
          <p:cNvSpPr txBox="1">
            <a:spLocks noChangeArrowheads="1"/>
          </p:cNvSpPr>
          <p:nvPr/>
        </p:nvSpPr>
        <p:spPr bwMode="auto">
          <a:xfrm>
            <a:off x="285750" y="3429000"/>
            <a:ext cx="2428875" cy="461963"/>
          </a:xfrm>
          <a:prstGeom prst="rect">
            <a:avLst/>
          </a:prstGeom>
          <a:noFill/>
          <a:ln w="9525">
            <a:noFill/>
            <a:miter lim="800000"/>
            <a:headEnd/>
            <a:tailEnd/>
          </a:ln>
        </p:spPr>
        <p:txBody>
          <a:bodyPr>
            <a:spAutoFit/>
          </a:bodyPr>
          <a:lstStyle/>
          <a:p>
            <a:pPr eaLnBrk="0" hangingPunct="0"/>
            <a:r>
              <a:rPr lang="nb-NO"/>
              <a:t>Bevaringsplikt</a:t>
            </a:r>
          </a:p>
        </p:txBody>
      </p:sp>
    </p:spTree>
    <p:extLst>
      <p:ext uri="{BB962C8B-B14F-4D97-AF65-F5344CB8AC3E}">
        <p14:creationId xmlns:p14="http://schemas.microsoft.com/office/powerpoint/2010/main" val="2955244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5E-6 1.85185E-6 L 0.35226 0.09074 " pathEditMode="relative" rAng="0" ptsTypes="AA">
                                      <p:cBhvr>
                                        <p:cTn id="6" dur="2000" fill="hold"/>
                                        <p:tgtEl>
                                          <p:spTgt spid="6"/>
                                        </p:tgtEl>
                                        <p:attrNameLst>
                                          <p:attrName>ppt_x</p:attrName>
                                          <p:attrName>ppt_y</p:attrName>
                                        </p:attrNameLst>
                                      </p:cBhvr>
                                      <p:rCtr x="17600" y="4500"/>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5E-6 1.85185E-6 L 0.46198 0.28055 " pathEditMode="relative" rAng="0" ptsTypes="AA">
                                      <p:cBhvr>
                                        <p:cTn id="10" dur="2000" fill="hold"/>
                                        <p:tgtEl>
                                          <p:spTgt spid="7"/>
                                        </p:tgtEl>
                                        <p:attrNameLst>
                                          <p:attrName>ppt_x</p:attrName>
                                          <p:attrName>ppt_y</p:attrName>
                                        </p:attrNameLst>
                                      </p:cBhvr>
                                      <p:rCtr x="23100" y="1400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2.5E-6 -4.81481E-6 L 0.59584 -0.00208 " pathEditMode="relative" rAng="0" ptsTypes="AA">
                                      <p:cBhvr>
                                        <p:cTn id="14" dur="2000" fill="hold"/>
                                        <p:tgtEl>
                                          <p:spTgt spid="8"/>
                                        </p:tgtEl>
                                        <p:attrNameLst>
                                          <p:attrName>ppt_x</p:attrName>
                                          <p:attrName>ppt_y</p:attrName>
                                        </p:attrNameLst>
                                      </p:cBhvr>
                                      <p:rCtr x="298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tel 1"/>
          <p:cNvSpPr>
            <a:spLocks noGrp="1"/>
          </p:cNvSpPr>
          <p:nvPr>
            <p:ph type="title"/>
          </p:nvPr>
        </p:nvSpPr>
        <p:spPr>
          <a:xfrm>
            <a:off x="500063" y="642938"/>
            <a:ext cx="8001000" cy="914400"/>
          </a:xfrm>
        </p:spPr>
        <p:txBody>
          <a:bodyPr/>
          <a:lstStyle/>
          <a:p>
            <a:r>
              <a:rPr lang="nb-NO" smtClean="0"/>
              <a:t>Arkiveringsplikten</a:t>
            </a:r>
          </a:p>
        </p:txBody>
      </p:sp>
      <p:sp>
        <p:nvSpPr>
          <p:cNvPr id="15363" name="Rectangle 3"/>
          <p:cNvSpPr>
            <a:spLocks noGrp="1" noChangeArrowheads="1"/>
          </p:cNvSpPr>
          <p:nvPr>
            <p:ph idx="1"/>
          </p:nvPr>
        </p:nvSpPr>
        <p:spPr>
          <a:xfrm>
            <a:off x="428625" y="1643063"/>
            <a:ext cx="8286750" cy="4495800"/>
          </a:xfrm>
        </p:spPr>
        <p:txBody>
          <a:bodyPr/>
          <a:lstStyle/>
          <a:p>
            <a:pPr>
              <a:lnSpc>
                <a:spcPct val="90000"/>
              </a:lnSpc>
            </a:pPr>
            <a:r>
              <a:rPr lang="nb-NO" dirty="0" smtClean="0"/>
              <a:t>Offentlige organ plikter å ha </a:t>
            </a:r>
          </a:p>
          <a:p>
            <a:pPr>
              <a:lnSpc>
                <a:spcPct val="90000"/>
              </a:lnSpc>
              <a:buFont typeface="Symbol" pitchFamily="18" charset="2"/>
              <a:buNone/>
            </a:pPr>
            <a:r>
              <a:rPr lang="nb-NO" dirty="0" smtClean="0"/>
              <a:t>	arkiv, som skal være ordnet og </a:t>
            </a:r>
          </a:p>
          <a:p>
            <a:pPr>
              <a:lnSpc>
                <a:spcPct val="90000"/>
              </a:lnSpc>
              <a:buFont typeface="Symbol" pitchFamily="18" charset="2"/>
              <a:buNone/>
            </a:pPr>
            <a:r>
              <a:rPr lang="nb-NO" dirty="0" smtClean="0"/>
              <a:t>	innrettet slik at dokumentene er sikret </a:t>
            </a:r>
          </a:p>
          <a:p>
            <a:pPr>
              <a:lnSpc>
                <a:spcPct val="90000"/>
              </a:lnSpc>
              <a:buFont typeface="Symbol" pitchFamily="18" charset="2"/>
              <a:buNone/>
            </a:pPr>
            <a:r>
              <a:rPr lang="nb-NO" dirty="0" smtClean="0"/>
              <a:t>	som informasjonskilder for samtid og ettertid (arkivloven § 6)</a:t>
            </a:r>
          </a:p>
          <a:p>
            <a:pPr lvl="1">
              <a:lnSpc>
                <a:spcPct val="90000"/>
              </a:lnSpc>
              <a:buFont typeface="Arial" pitchFamily="34" charset="0"/>
              <a:buChar char="•"/>
            </a:pPr>
            <a:r>
              <a:rPr lang="nb-NO" dirty="0" smtClean="0">
                <a:solidFill>
                  <a:schemeClr val="tx1"/>
                </a:solidFill>
              </a:rPr>
              <a:t>Arkiv: dokument som blir til som ledd i virksomheten</a:t>
            </a:r>
          </a:p>
          <a:p>
            <a:pPr lvl="1">
              <a:lnSpc>
                <a:spcPct val="90000"/>
              </a:lnSpc>
              <a:buFont typeface="Arial" pitchFamily="34" charset="0"/>
              <a:buChar char="•"/>
            </a:pPr>
            <a:r>
              <a:rPr lang="nb-NO" dirty="0" smtClean="0">
                <a:solidFill>
                  <a:schemeClr val="tx1"/>
                </a:solidFill>
              </a:rPr>
              <a:t>Dokument: logisk avgrenset informasjonsmengde lagret på et medium for senere avlesning, avlytting, fremvisning eller overføring</a:t>
            </a:r>
          </a:p>
          <a:p>
            <a:pPr>
              <a:lnSpc>
                <a:spcPct val="90000"/>
              </a:lnSpc>
            </a:pPr>
            <a:r>
              <a:rPr lang="nb-NO" dirty="0" smtClean="0"/>
              <a:t>Arkivforskriften §§ 3-18 og 3-19 begrenser dette, med at dokument som verken er gjenstand for saksbehandling eller har verdi som dokumentasjon, skal holdes utenfor arkivet – arkivbegrensning </a:t>
            </a:r>
          </a:p>
        </p:txBody>
      </p:sp>
      <p:grpSp>
        <p:nvGrpSpPr>
          <p:cNvPr id="2" name="Gruppe 10"/>
          <p:cNvGrpSpPr>
            <a:grpSpLocks/>
          </p:cNvGrpSpPr>
          <p:nvPr/>
        </p:nvGrpSpPr>
        <p:grpSpPr bwMode="auto">
          <a:xfrm>
            <a:off x="5286375" y="142875"/>
            <a:ext cx="3786188" cy="2500313"/>
            <a:chOff x="5000628" y="357166"/>
            <a:chExt cx="3857652" cy="2643206"/>
          </a:xfrm>
        </p:grpSpPr>
        <p:grpSp>
          <p:nvGrpSpPr>
            <p:cNvPr id="3" name="Gruppe 6"/>
            <p:cNvGrpSpPr>
              <a:grpSpLocks/>
            </p:cNvGrpSpPr>
            <p:nvPr/>
          </p:nvGrpSpPr>
          <p:grpSpPr bwMode="auto">
            <a:xfrm>
              <a:off x="5000628" y="357166"/>
              <a:ext cx="3857652" cy="2643206"/>
              <a:chOff x="5000628" y="357166"/>
              <a:chExt cx="3857652" cy="2643206"/>
            </a:xfrm>
          </p:grpSpPr>
          <p:sp>
            <p:nvSpPr>
              <p:cNvPr id="15369" name="Ellipse 2"/>
              <p:cNvSpPr>
                <a:spLocks noChangeArrowheads="1"/>
              </p:cNvSpPr>
              <p:nvPr/>
            </p:nvSpPr>
            <p:spPr bwMode="auto">
              <a:xfrm>
                <a:off x="5000628" y="357166"/>
                <a:ext cx="3857652" cy="2643206"/>
              </a:xfrm>
              <a:prstGeom prst="ellipse">
                <a:avLst/>
              </a:prstGeom>
              <a:solidFill>
                <a:srgbClr val="FF0000"/>
              </a:solidFill>
              <a:ln w="12700" algn="ctr">
                <a:solidFill>
                  <a:schemeClr val="tx1"/>
                </a:solidFill>
                <a:round/>
                <a:headEnd/>
                <a:tailEnd/>
              </a:ln>
            </p:spPr>
            <p:txBody>
              <a:bodyPr/>
              <a:lstStyle/>
              <a:p>
                <a:pPr eaLnBrk="0" hangingPunct="0"/>
                <a:endParaRPr lang="nb-NO"/>
              </a:p>
            </p:txBody>
          </p:sp>
          <p:sp>
            <p:nvSpPr>
              <p:cNvPr id="10" name="Ellipse 9"/>
              <p:cNvSpPr/>
              <p:nvPr/>
            </p:nvSpPr>
            <p:spPr bwMode="auto">
              <a:xfrm>
                <a:off x="5904791" y="971397"/>
                <a:ext cx="2429431" cy="1602706"/>
              </a:xfrm>
              <a:prstGeom prst="ellips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nb-NO">
                  <a:latin typeface="Times New Roman" charset="0"/>
                </a:endParaRPr>
              </a:p>
            </p:txBody>
          </p:sp>
          <p:sp>
            <p:nvSpPr>
              <p:cNvPr id="11" name="Frihåndsform 10"/>
              <p:cNvSpPr/>
              <p:nvPr/>
            </p:nvSpPr>
            <p:spPr bwMode="auto">
              <a:xfrm>
                <a:off x="6943203" y="498137"/>
                <a:ext cx="1391019" cy="1366076"/>
              </a:xfrm>
              <a:custGeom>
                <a:avLst/>
                <a:gdLst>
                  <a:gd name="connsiteX0" fmla="*/ 649224 w 2084832"/>
                  <a:gd name="connsiteY0" fmla="*/ 18288 h 2066544"/>
                  <a:gd name="connsiteX1" fmla="*/ 557784 w 2084832"/>
                  <a:gd name="connsiteY1" fmla="*/ 45720 h 2066544"/>
                  <a:gd name="connsiteX2" fmla="*/ 530352 w 2084832"/>
                  <a:gd name="connsiteY2" fmla="*/ 109728 h 2066544"/>
                  <a:gd name="connsiteX3" fmla="*/ 484632 w 2084832"/>
                  <a:gd name="connsiteY3" fmla="*/ 164592 h 2066544"/>
                  <a:gd name="connsiteX4" fmla="*/ 448056 w 2084832"/>
                  <a:gd name="connsiteY4" fmla="*/ 219456 h 2066544"/>
                  <a:gd name="connsiteX5" fmla="*/ 384048 w 2084832"/>
                  <a:gd name="connsiteY5" fmla="*/ 338328 h 2066544"/>
                  <a:gd name="connsiteX6" fmla="*/ 338328 w 2084832"/>
                  <a:gd name="connsiteY6" fmla="*/ 420624 h 2066544"/>
                  <a:gd name="connsiteX7" fmla="*/ 310896 w 2084832"/>
                  <a:gd name="connsiteY7" fmla="*/ 457200 h 2066544"/>
                  <a:gd name="connsiteX8" fmla="*/ 292608 w 2084832"/>
                  <a:gd name="connsiteY8" fmla="*/ 493776 h 2066544"/>
                  <a:gd name="connsiteX9" fmla="*/ 256032 w 2084832"/>
                  <a:gd name="connsiteY9" fmla="*/ 548640 h 2066544"/>
                  <a:gd name="connsiteX10" fmla="*/ 246888 w 2084832"/>
                  <a:gd name="connsiteY10" fmla="*/ 576072 h 2066544"/>
                  <a:gd name="connsiteX11" fmla="*/ 210312 w 2084832"/>
                  <a:gd name="connsiteY11" fmla="*/ 630936 h 2066544"/>
                  <a:gd name="connsiteX12" fmla="*/ 192024 w 2084832"/>
                  <a:gd name="connsiteY12" fmla="*/ 658368 h 2066544"/>
                  <a:gd name="connsiteX13" fmla="*/ 173736 w 2084832"/>
                  <a:gd name="connsiteY13" fmla="*/ 694944 h 2066544"/>
                  <a:gd name="connsiteX14" fmla="*/ 146304 w 2084832"/>
                  <a:gd name="connsiteY14" fmla="*/ 777240 h 2066544"/>
                  <a:gd name="connsiteX15" fmla="*/ 128016 w 2084832"/>
                  <a:gd name="connsiteY15" fmla="*/ 850392 h 2066544"/>
                  <a:gd name="connsiteX16" fmla="*/ 82296 w 2084832"/>
                  <a:gd name="connsiteY16" fmla="*/ 923544 h 2066544"/>
                  <a:gd name="connsiteX17" fmla="*/ 54864 w 2084832"/>
                  <a:gd name="connsiteY17" fmla="*/ 960120 h 2066544"/>
                  <a:gd name="connsiteX18" fmla="*/ 36576 w 2084832"/>
                  <a:gd name="connsiteY18" fmla="*/ 996696 h 2066544"/>
                  <a:gd name="connsiteX19" fmla="*/ 27432 w 2084832"/>
                  <a:gd name="connsiteY19" fmla="*/ 1051560 h 2066544"/>
                  <a:gd name="connsiteX20" fmla="*/ 0 w 2084832"/>
                  <a:gd name="connsiteY20" fmla="*/ 1088136 h 2066544"/>
                  <a:gd name="connsiteX21" fmla="*/ 27432 w 2084832"/>
                  <a:gd name="connsiteY21" fmla="*/ 1901952 h 2066544"/>
                  <a:gd name="connsiteX22" fmla="*/ 64008 w 2084832"/>
                  <a:gd name="connsiteY22" fmla="*/ 1929384 h 2066544"/>
                  <a:gd name="connsiteX23" fmla="*/ 146304 w 2084832"/>
                  <a:gd name="connsiteY23" fmla="*/ 1938528 h 2066544"/>
                  <a:gd name="connsiteX24" fmla="*/ 548640 w 2084832"/>
                  <a:gd name="connsiteY24" fmla="*/ 1993392 h 2066544"/>
                  <a:gd name="connsiteX25" fmla="*/ 612648 w 2084832"/>
                  <a:gd name="connsiteY25" fmla="*/ 2029968 h 2066544"/>
                  <a:gd name="connsiteX26" fmla="*/ 768096 w 2084832"/>
                  <a:gd name="connsiteY26" fmla="*/ 2066544 h 2066544"/>
                  <a:gd name="connsiteX27" fmla="*/ 1444752 w 2084832"/>
                  <a:gd name="connsiteY27" fmla="*/ 2066544 h 2066544"/>
                  <a:gd name="connsiteX28" fmla="*/ 1874520 w 2084832"/>
                  <a:gd name="connsiteY28" fmla="*/ 2057400 h 2066544"/>
                  <a:gd name="connsiteX29" fmla="*/ 1883664 w 2084832"/>
                  <a:gd name="connsiteY29" fmla="*/ 2029968 h 2066544"/>
                  <a:gd name="connsiteX30" fmla="*/ 1911096 w 2084832"/>
                  <a:gd name="connsiteY30" fmla="*/ 2011680 h 2066544"/>
                  <a:gd name="connsiteX31" fmla="*/ 1938528 w 2084832"/>
                  <a:gd name="connsiteY31" fmla="*/ 1984248 h 2066544"/>
                  <a:gd name="connsiteX32" fmla="*/ 2011680 w 2084832"/>
                  <a:gd name="connsiteY32" fmla="*/ 1901952 h 2066544"/>
                  <a:gd name="connsiteX33" fmla="*/ 2057400 w 2084832"/>
                  <a:gd name="connsiteY33" fmla="*/ 1892808 h 2066544"/>
                  <a:gd name="connsiteX34" fmla="*/ 2084832 w 2084832"/>
                  <a:gd name="connsiteY34" fmla="*/ 1837944 h 2066544"/>
                  <a:gd name="connsiteX35" fmla="*/ 2075688 w 2084832"/>
                  <a:gd name="connsiteY35" fmla="*/ 630936 h 2066544"/>
                  <a:gd name="connsiteX36" fmla="*/ 2066544 w 2084832"/>
                  <a:gd name="connsiteY36" fmla="*/ 512064 h 2066544"/>
                  <a:gd name="connsiteX37" fmla="*/ 2057400 w 2084832"/>
                  <a:gd name="connsiteY37" fmla="*/ 466344 h 2066544"/>
                  <a:gd name="connsiteX38" fmla="*/ 1947672 w 2084832"/>
                  <a:gd name="connsiteY38" fmla="*/ 457200 h 2066544"/>
                  <a:gd name="connsiteX39" fmla="*/ 1673352 w 2084832"/>
                  <a:gd name="connsiteY39" fmla="*/ 429768 h 2066544"/>
                  <a:gd name="connsiteX40" fmla="*/ 1618488 w 2084832"/>
                  <a:gd name="connsiteY40" fmla="*/ 356616 h 2066544"/>
                  <a:gd name="connsiteX41" fmla="*/ 1600200 w 2084832"/>
                  <a:gd name="connsiteY41" fmla="*/ 274320 h 2066544"/>
                  <a:gd name="connsiteX42" fmla="*/ 1563624 w 2084832"/>
                  <a:gd name="connsiteY42" fmla="*/ 219456 h 2066544"/>
                  <a:gd name="connsiteX43" fmla="*/ 1490472 w 2084832"/>
                  <a:gd name="connsiteY43" fmla="*/ 201168 h 2066544"/>
                  <a:gd name="connsiteX44" fmla="*/ 1280160 w 2084832"/>
                  <a:gd name="connsiteY44" fmla="*/ 182880 h 2066544"/>
                  <a:gd name="connsiteX45" fmla="*/ 1252728 w 2084832"/>
                  <a:gd name="connsiteY45" fmla="*/ 164592 h 2066544"/>
                  <a:gd name="connsiteX46" fmla="*/ 1197864 w 2084832"/>
                  <a:gd name="connsiteY46" fmla="*/ 137160 h 2066544"/>
                  <a:gd name="connsiteX47" fmla="*/ 1179576 w 2084832"/>
                  <a:gd name="connsiteY47" fmla="*/ 109728 h 2066544"/>
                  <a:gd name="connsiteX48" fmla="*/ 1152144 w 2084832"/>
                  <a:gd name="connsiteY48" fmla="*/ 100584 h 2066544"/>
                  <a:gd name="connsiteX49" fmla="*/ 950976 w 2084832"/>
                  <a:gd name="connsiteY49" fmla="*/ 91440 h 2066544"/>
                  <a:gd name="connsiteX50" fmla="*/ 868680 w 2084832"/>
                  <a:gd name="connsiteY50" fmla="*/ 82296 h 2066544"/>
                  <a:gd name="connsiteX51" fmla="*/ 859536 w 2084832"/>
                  <a:gd name="connsiteY51" fmla="*/ 54864 h 2066544"/>
                  <a:gd name="connsiteX52" fmla="*/ 832104 w 2084832"/>
                  <a:gd name="connsiteY52" fmla="*/ 36576 h 2066544"/>
                  <a:gd name="connsiteX53" fmla="*/ 768096 w 2084832"/>
                  <a:gd name="connsiteY53" fmla="*/ 18288 h 2066544"/>
                  <a:gd name="connsiteX54" fmla="*/ 658368 w 2084832"/>
                  <a:gd name="connsiteY54" fmla="*/ 0 h 2066544"/>
                  <a:gd name="connsiteX55" fmla="*/ 649224 w 2084832"/>
                  <a:gd name="connsiteY55" fmla="*/ 18288 h 206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84832" h="2066544">
                    <a:moveTo>
                      <a:pt x="649224" y="18288"/>
                    </a:moveTo>
                    <a:cubicBezTo>
                      <a:pt x="632460" y="25908"/>
                      <a:pt x="586247" y="31489"/>
                      <a:pt x="557784" y="45720"/>
                    </a:cubicBezTo>
                    <a:cubicBezTo>
                      <a:pt x="536914" y="56155"/>
                      <a:pt x="537142" y="93885"/>
                      <a:pt x="530352" y="109728"/>
                    </a:cubicBezTo>
                    <a:cubicBezTo>
                      <a:pt x="516985" y="140918"/>
                      <a:pt x="505604" y="137628"/>
                      <a:pt x="484632" y="164592"/>
                    </a:cubicBezTo>
                    <a:cubicBezTo>
                      <a:pt x="471138" y="181942"/>
                      <a:pt x="460248" y="201168"/>
                      <a:pt x="448056" y="219456"/>
                    </a:cubicBezTo>
                    <a:cubicBezTo>
                      <a:pt x="425023" y="311587"/>
                      <a:pt x="461342" y="183740"/>
                      <a:pt x="384048" y="338328"/>
                    </a:cubicBezTo>
                    <a:cubicBezTo>
                      <a:pt x="366618" y="373188"/>
                      <a:pt x="361291" y="386179"/>
                      <a:pt x="338328" y="420624"/>
                    </a:cubicBezTo>
                    <a:cubicBezTo>
                      <a:pt x="329874" y="433304"/>
                      <a:pt x="318973" y="444277"/>
                      <a:pt x="310896" y="457200"/>
                    </a:cubicBezTo>
                    <a:cubicBezTo>
                      <a:pt x="303672" y="468759"/>
                      <a:pt x="299621" y="482087"/>
                      <a:pt x="292608" y="493776"/>
                    </a:cubicBezTo>
                    <a:cubicBezTo>
                      <a:pt x="281300" y="512623"/>
                      <a:pt x="262983" y="527788"/>
                      <a:pt x="256032" y="548640"/>
                    </a:cubicBezTo>
                    <a:cubicBezTo>
                      <a:pt x="252984" y="557784"/>
                      <a:pt x="251569" y="567646"/>
                      <a:pt x="246888" y="576072"/>
                    </a:cubicBezTo>
                    <a:cubicBezTo>
                      <a:pt x="236214" y="595285"/>
                      <a:pt x="222504" y="612648"/>
                      <a:pt x="210312" y="630936"/>
                    </a:cubicBezTo>
                    <a:cubicBezTo>
                      <a:pt x="204216" y="640080"/>
                      <a:pt x="196939" y="648538"/>
                      <a:pt x="192024" y="658368"/>
                    </a:cubicBezTo>
                    <a:lnTo>
                      <a:pt x="173736" y="694944"/>
                    </a:lnTo>
                    <a:cubicBezTo>
                      <a:pt x="147531" y="825971"/>
                      <a:pt x="184162" y="663667"/>
                      <a:pt x="146304" y="777240"/>
                    </a:cubicBezTo>
                    <a:cubicBezTo>
                      <a:pt x="138356" y="801085"/>
                      <a:pt x="140948" y="828839"/>
                      <a:pt x="128016" y="850392"/>
                    </a:cubicBezTo>
                    <a:cubicBezTo>
                      <a:pt x="111999" y="877086"/>
                      <a:pt x="99888" y="898916"/>
                      <a:pt x="82296" y="923544"/>
                    </a:cubicBezTo>
                    <a:cubicBezTo>
                      <a:pt x="73438" y="935945"/>
                      <a:pt x="62941" y="947197"/>
                      <a:pt x="54864" y="960120"/>
                    </a:cubicBezTo>
                    <a:cubicBezTo>
                      <a:pt x="47640" y="971679"/>
                      <a:pt x="42672" y="984504"/>
                      <a:pt x="36576" y="996696"/>
                    </a:cubicBezTo>
                    <a:cubicBezTo>
                      <a:pt x="33528" y="1014984"/>
                      <a:pt x="34318" y="1034346"/>
                      <a:pt x="27432" y="1051560"/>
                    </a:cubicBezTo>
                    <a:cubicBezTo>
                      <a:pt x="21772" y="1065710"/>
                      <a:pt x="0" y="1072896"/>
                      <a:pt x="0" y="1088136"/>
                    </a:cubicBezTo>
                    <a:cubicBezTo>
                      <a:pt x="0" y="1359562"/>
                      <a:pt x="6840" y="1631308"/>
                      <a:pt x="27432" y="1901952"/>
                    </a:cubicBezTo>
                    <a:cubicBezTo>
                      <a:pt x="28588" y="1917148"/>
                      <a:pt x="49442" y="1924902"/>
                      <a:pt x="64008" y="1929384"/>
                    </a:cubicBezTo>
                    <a:cubicBezTo>
                      <a:pt x="90388" y="1937501"/>
                      <a:pt x="118872" y="1935480"/>
                      <a:pt x="146304" y="1938528"/>
                    </a:cubicBezTo>
                    <a:cubicBezTo>
                      <a:pt x="283573" y="2041480"/>
                      <a:pt x="144553" y="1947473"/>
                      <a:pt x="548640" y="1993392"/>
                    </a:cubicBezTo>
                    <a:cubicBezTo>
                      <a:pt x="569386" y="1995749"/>
                      <a:pt x="594562" y="2020925"/>
                      <a:pt x="612648" y="2029968"/>
                    </a:cubicBezTo>
                    <a:cubicBezTo>
                      <a:pt x="668752" y="2058020"/>
                      <a:pt x="696496" y="2054611"/>
                      <a:pt x="768096" y="2066544"/>
                    </a:cubicBezTo>
                    <a:cubicBezTo>
                      <a:pt x="1327252" y="2045835"/>
                      <a:pt x="638464" y="2066544"/>
                      <a:pt x="1444752" y="2066544"/>
                    </a:cubicBezTo>
                    <a:cubicBezTo>
                      <a:pt x="1588040" y="2066544"/>
                      <a:pt x="1731264" y="2060448"/>
                      <a:pt x="1874520" y="2057400"/>
                    </a:cubicBezTo>
                    <a:cubicBezTo>
                      <a:pt x="1877568" y="2048256"/>
                      <a:pt x="1877643" y="2037494"/>
                      <a:pt x="1883664" y="2029968"/>
                    </a:cubicBezTo>
                    <a:cubicBezTo>
                      <a:pt x="1890529" y="2021386"/>
                      <a:pt x="1902653" y="2018715"/>
                      <a:pt x="1911096" y="2011680"/>
                    </a:cubicBezTo>
                    <a:cubicBezTo>
                      <a:pt x="1921030" y="2003401"/>
                      <a:pt x="1930112" y="1994066"/>
                      <a:pt x="1938528" y="1984248"/>
                    </a:cubicBezTo>
                    <a:cubicBezTo>
                      <a:pt x="1962564" y="1956206"/>
                      <a:pt x="1978274" y="1921995"/>
                      <a:pt x="2011680" y="1901952"/>
                    </a:cubicBezTo>
                    <a:cubicBezTo>
                      <a:pt x="2025007" y="1893956"/>
                      <a:pt x="2042160" y="1895856"/>
                      <a:pt x="2057400" y="1892808"/>
                    </a:cubicBezTo>
                    <a:cubicBezTo>
                      <a:pt x="2066646" y="1878938"/>
                      <a:pt x="2084832" y="1856873"/>
                      <a:pt x="2084832" y="1837944"/>
                    </a:cubicBezTo>
                    <a:cubicBezTo>
                      <a:pt x="2084832" y="1435596"/>
                      <a:pt x="2081237" y="1033245"/>
                      <a:pt x="2075688" y="630936"/>
                    </a:cubicBezTo>
                    <a:cubicBezTo>
                      <a:pt x="2075140" y="591199"/>
                      <a:pt x="2070933" y="551562"/>
                      <a:pt x="2066544" y="512064"/>
                    </a:cubicBezTo>
                    <a:cubicBezTo>
                      <a:pt x="2064828" y="496617"/>
                      <a:pt x="2071511" y="472857"/>
                      <a:pt x="2057400" y="466344"/>
                    </a:cubicBezTo>
                    <a:cubicBezTo>
                      <a:pt x="2024075" y="450963"/>
                      <a:pt x="1984209" y="460680"/>
                      <a:pt x="1947672" y="457200"/>
                    </a:cubicBezTo>
                    <a:lnTo>
                      <a:pt x="1673352" y="429768"/>
                    </a:lnTo>
                    <a:cubicBezTo>
                      <a:pt x="1655064" y="405384"/>
                      <a:pt x="1624466" y="386504"/>
                      <a:pt x="1618488" y="356616"/>
                    </a:cubicBezTo>
                    <a:cubicBezTo>
                      <a:pt x="1617526" y="351806"/>
                      <a:pt x="1604504" y="282929"/>
                      <a:pt x="1600200" y="274320"/>
                    </a:cubicBezTo>
                    <a:cubicBezTo>
                      <a:pt x="1590370" y="254661"/>
                      <a:pt x="1584476" y="226407"/>
                      <a:pt x="1563624" y="219456"/>
                    </a:cubicBezTo>
                    <a:cubicBezTo>
                      <a:pt x="1535494" y="210079"/>
                      <a:pt x="1522994" y="204653"/>
                      <a:pt x="1490472" y="201168"/>
                    </a:cubicBezTo>
                    <a:cubicBezTo>
                      <a:pt x="1420504" y="193671"/>
                      <a:pt x="1350264" y="188976"/>
                      <a:pt x="1280160" y="182880"/>
                    </a:cubicBezTo>
                    <a:cubicBezTo>
                      <a:pt x="1271016" y="176784"/>
                      <a:pt x="1262558" y="169507"/>
                      <a:pt x="1252728" y="164592"/>
                    </a:cubicBezTo>
                    <a:cubicBezTo>
                      <a:pt x="1177012" y="126734"/>
                      <a:pt x="1276480" y="189571"/>
                      <a:pt x="1197864" y="137160"/>
                    </a:cubicBezTo>
                    <a:cubicBezTo>
                      <a:pt x="1191768" y="128016"/>
                      <a:pt x="1188158" y="116593"/>
                      <a:pt x="1179576" y="109728"/>
                    </a:cubicBezTo>
                    <a:cubicBezTo>
                      <a:pt x="1172050" y="103707"/>
                      <a:pt x="1161752" y="101353"/>
                      <a:pt x="1152144" y="100584"/>
                    </a:cubicBezTo>
                    <a:cubicBezTo>
                      <a:pt x="1085233" y="95231"/>
                      <a:pt x="1018032" y="94488"/>
                      <a:pt x="950976" y="91440"/>
                    </a:cubicBezTo>
                    <a:cubicBezTo>
                      <a:pt x="923544" y="88392"/>
                      <a:pt x="894307" y="92547"/>
                      <a:pt x="868680" y="82296"/>
                    </a:cubicBezTo>
                    <a:cubicBezTo>
                      <a:pt x="859731" y="78716"/>
                      <a:pt x="865557" y="62390"/>
                      <a:pt x="859536" y="54864"/>
                    </a:cubicBezTo>
                    <a:cubicBezTo>
                      <a:pt x="852671" y="46282"/>
                      <a:pt x="841934" y="41491"/>
                      <a:pt x="832104" y="36576"/>
                    </a:cubicBezTo>
                    <a:cubicBezTo>
                      <a:pt x="819885" y="30466"/>
                      <a:pt x="778643" y="20632"/>
                      <a:pt x="768096" y="18288"/>
                    </a:cubicBezTo>
                    <a:cubicBezTo>
                      <a:pt x="719961" y="7591"/>
                      <a:pt x="711803" y="7634"/>
                      <a:pt x="658368" y="0"/>
                    </a:cubicBezTo>
                    <a:cubicBezTo>
                      <a:pt x="615878" y="10622"/>
                      <a:pt x="665988" y="10668"/>
                      <a:pt x="649224" y="18288"/>
                    </a:cubicBezTo>
                    <a:close/>
                  </a:path>
                </a:pathLst>
              </a:custGeom>
              <a:solidFill>
                <a:schemeClr val="bg2">
                  <a:lumMod val="7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nb-NO">
                  <a:latin typeface="Times New Roman" charset="0"/>
                </a:endParaRPr>
              </a:p>
            </p:txBody>
          </p:sp>
        </p:grpSp>
        <p:sp>
          <p:nvSpPr>
            <p:cNvPr id="15366" name="TekstSylinder 7"/>
            <p:cNvSpPr txBox="1">
              <a:spLocks noChangeArrowheads="1"/>
            </p:cNvSpPr>
            <p:nvPr/>
          </p:nvSpPr>
          <p:spPr bwMode="auto">
            <a:xfrm>
              <a:off x="5500694" y="642918"/>
              <a:ext cx="1643074" cy="307777"/>
            </a:xfrm>
            <a:prstGeom prst="rect">
              <a:avLst/>
            </a:prstGeom>
            <a:noFill/>
            <a:ln w="9525">
              <a:noFill/>
              <a:miter lim="800000"/>
              <a:headEnd/>
              <a:tailEnd/>
            </a:ln>
          </p:spPr>
          <p:txBody>
            <a:bodyPr>
              <a:spAutoFit/>
            </a:bodyPr>
            <a:lstStyle/>
            <a:p>
              <a:pPr eaLnBrk="0" hangingPunct="0"/>
              <a:r>
                <a:rPr lang="nb-NO" sz="1400"/>
                <a:t>Arkiveringsplikt</a:t>
              </a:r>
            </a:p>
          </p:txBody>
        </p:sp>
        <p:sp>
          <p:nvSpPr>
            <p:cNvPr id="15367" name="TekstSylinder 8"/>
            <p:cNvSpPr txBox="1">
              <a:spLocks noChangeArrowheads="1"/>
            </p:cNvSpPr>
            <p:nvPr/>
          </p:nvSpPr>
          <p:spPr bwMode="auto">
            <a:xfrm>
              <a:off x="6286512" y="1978215"/>
              <a:ext cx="1571636" cy="307777"/>
            </a:xfrm>
            <a:prstGeom prst="rect">
              <a:avLst/>
            </a:prstGeom>
            <a:noFill/>
            <a:ln w="9525">
              <a:noFill/>
              <a:miter lim="800000"/>
              <a:headEnd/>
              <a:tailEnd/>
            </a:ln>
          </p:spPr>
          <p:txBody>
            <a:bodyPr>
              <a:spAutoFit/>
            </a:bodyPr>
            <a:lstStyle/>
            <a:p>
              <a:pPr eaLnBrk="0" hangingPunct="0"/>
              <a:r>
                <a:rPr lang="nb-NO" sz="1400"/>
                <a:t>Journalføringsplikt</a:t>
              </a:r>
            </a:p>
          </p:txBody>
        </p:sp>
        <p:sp>
          <p:nvSpPr>
            <p:cNvPr id="15368" name="TekstSylinder 9"/>
            <p:cNvSpPr txBox="1">
              <a:spLocks noChangeArrowheads="1"/>
            </p:cNvSpPr>
            <p:nvPr/>
          </p:nvSpPr>
          <p:spPr bwMode="auto">
            <a:xfrm>
              <a:off x="6929454" y="1142984"/>
              <a:ext cx="1357322" cy="307777"/>
            </a:xfrm>
            <a:prstGeom prst="rect">
              <a:avLst/>
            </a:prstGeom>
            <a:noFill/>
            <a:ln w="9525">
              <a:noFill/>
              <a:miter lim="800000"/>
              <a:headEnd/>
              <a:tailEnd/>
            </a:ln>
          </p:spPr>
          <p:txBody>
            <a:bodyPr>
              <a:spAutoFit/>
            </a:bodyPr>
            <a:lstStyle/>
            <a:p>
              <a:pPr eaLnBrk="0" hangingPunct="0"/>
              <a:r>
                <a:rPr lang="nb-NO" sz="1400"/>
                <a:t>Bevaringsplikt</a:t>
              </a:r>
            </a:p>
          </p:txBody>
        </p:sp>
      </p:grpSp>
    </p:spTree>
    <p:extLst>
      <p:ext uri="{BB962C8B-B14F-4D97-AF65-F5344CB8AC3E}">
        <p14:creationId xmlns:p14="http://schemas.microsoft.com/office/powerpoint/2010/main" val="14208785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a:xfrm>
            <a:off x="500063" y="5286375"/>
            <a:ext cx="8034337" cy="1214438"/>
          </a:xfrm>
        </p:spPr>
        <p:txBody>
          <a:bodyPr/>
          <a:lstStyle/>
          <a:p>
            <a:r>
              <a:rPr lang="nb-NO" sz="2000" dirty="0" smtClean="0"/>
              <a:t>Christian VI (dansk/norsk konge 1730–1746) </a:t>
            </a:r>
            <a:br>
              <a:rPr lang="nb-NO" sz="2000" dirty="0" smtClean="0"/>
            </a:br>
            <a:r>
              <a:rPr lang="nb-NO" sz="2000" dirty="0" smtClean="0"/>
              <a:t>– kjent for innføring av </a:t>
            </a:r>
            <a:r>
              <a:rPr lang="nb-NO" sz="2000" dirty="0" err="1" smtClean="0"/>
              <a:t>almueskole</a:t>
            </a:r>
            <a:r>
              <a:rPr lang="nb-NO" sz="2000" dirty="0" smtClean="0"/>
              <a:t>,, bystatus til Kristiansund, bedre jusstudier, konfirmasjon, statspietisme og journalføring</a:t>
            </a:r>
          </a:p>
        </p:txBody>
      </p:sp>
      <p:pic>
        <p:nvPicPr>
          <p:cNvPr id="16387" name="Picture 2" descr="http://www.danmarkskonger.dk/tn_B44.jpg"/>
          <p:cNvPicPr>
            <a:picLocks noChangeAspect="1" noChangeArrowheads="1"/>
          </p:cNvPicPr>
          <p:nvPr/>
        </p:nvPicPr>
        <p:blipFill>
          <a:blip r:embed="rId3" cstate="print"/>
          <a:srcRect/>
          <a:stretch>
            <a:fillRect/>
          </a:stretch>
        </p:blipFill>
        <p:spPr bwMode="auto">
          <a:xfrm>
            <a:off x="3071813" y="1643063"/>
            <a:ext cx="2932112" cy="3663950"/>
          </a:xfrm>
          <a:prstGeom prst="rect">
            <a:avLst/>
          </a:prstGeom>
          <a:noFill/>
          <a:ln w="12700">
            <a:noFill/>
            <a:miter lim="800000"/>
            <a:headEnd/>
            <a:tailEnd/>
          </a:ln>
        </p:spPr>
      </p:pic>
      <p:sp>
        <p:nvSpPr>
          <p:cNvPr id="12" name="Frihåndsform 11"/>
          <p:cNvSpPr/>
          <p:nvPr/>
        </p:nvSpPr>
        <p:spPr bwMode="auto">
          <a:xfrm>
            <a:off x="7158038" y="284163"/>
            <a:ext cx="1390650" cy="1365250"/>
          </a:xfrm>
          <a:custGeom>
            <a:avLst/>
            <a:gdLst>
              <a:gd name="connsiteX0" fmla="*/ 649224 w 2084832"/>
              <a:gd name="connsiteY0" fmla="*/ 18288 h 2066544"/>
              <a:gd name="connsiteX1" fmla="*/ 557784 w 2084832"/>
              <a:gd name="connsiteY1" fmla="*/ 45720 h 2066544"/>
              <a:gd name="connsiteX2" fmla="*/ 530352 w 2084832"/>
              <a:gd name="connsiteY2" fmla="*/ 109728 h 2066544"/>
              <a:gd name="connsiteX3" fmla="*/ 484632 w 2084832"/>
              <a:gd name="connsiteY3" fmla="*/ 164592 h 2066544"/>
              <a:gd name="connsiteX4" fmla="*/ 448056 w 2084832"/>
              <a:gd name="connsiteY4" fmla="*/ 219456 h 2066544"/>
              <a:gd name="connsiteX5" fmla="*/ 384048 w 2084832"/>
              <a:gd name="connsiteY5" fmla="*/ 338328 h 2066544"/>
              <a:gd name="connsiteX6" fmla="*/ 338328 w 2084832"/>
              <a:gd name="connsiteY6" fmla="*/ 420624 h 2066544"/>
              <a:gd name="connsiteX7" fmla="*/ 310896 w 2084832"/>
              <a:gd name="connsiteY7" fmla="*/ 457200 h 2066544"/>
              <a:gd name="connsiteX8" fmla="*/ 292608 w 2084832"/>
              <a:gd name="connsiteY8" fmla="*/ 493776 h 2066544"/>
              <a:gd name="connsiteX9" fmla="*/ 256032 w 2084832"/>
              <a:gd name="connsiteY9" fmla="*/ 548640 h 2066544"/>
              <a:gd name="connsiteX10" fmla="*/ 246888 w 2084832"/>
              <a:gd name="connsiteY10" fmla="*/ 576072 h 2066544"/>
              <a:gd name="connsiteX11" fmla="*/ 210312 w 2084832"/>
              <a:gd name="connsiteY11" fmla="*/ 630936 h 2066544"/>
              <a:gd name="connsiteX12" fmla="*/ 192024 w 2084832"/>
              <a:gd name="connsiteY12" fmla="*/ 658368 h 2066544"/>
              <a:gd name="connsiteX13" fmla="*/ 173736 w 2084832"/>
              <a:gd name="connsiteY13" fmla="*/ 694944 h 2066544"/>
              <a:gd name="connsiteX14" fmla="*/ 146304 w 2084832"/>
              <a:gd name="connsiteY14" fmla="*/ 777240 h 2066544"/>
              <a:gd name="connsiteX15" fmla="*/ 128016 w 2084832"/>
              <a:gd name="connsiteY15" fmla="*/ 850392 h 2066544"/>
              <a:gd name="connsiteX16" fmla="*/ 82296 w 2084832"/>
              <a:gd name="connsiteY16" fmla="*/ 923544 h 2066544"/>
              <a:gd name="connsiteX17" fmla="*/ 54864 w 2084832"/>
              <a:gd name="connsiteY17" fmla="*/ 960120 h 2066544"/>
              <a:gd name="connsiteX18" fmla="*/ 36576 w 2084832"/>
              <a:gd name="connsiteY18" fmla="*/ 996696 h 2066544"/>
              <a:gd name="connsiteX19" fmla="*/ 27432 w 2084832"/>
              <a:gd name="connsiteY19" fmla="*/ 1051560 h 2066544"/>
              <a:gd name="connsiteX20" fmla="*/ 0 w 2084832"/>
              <a:gd name="connsiteY20" fmla="*/ 1088136 h 2066544"/>
              <a:gd name="connsiteX21" fmla="*/ 27432 w 2084832"/>
              <a:gd name="connsiteY21" fmla="*/ 1901952 h 2066544"/>
              <a:gd name="connsiteX22" fmla="*/ 64008 w 2084832"/>
              <a:gd name="connsiteY22" fmla="*/ 1929384 h 2066544"/>
              <a:gd name="connsiteX23" fmla="*/ 146304 w 2084832"/>
              <a:gd name="connsiteY23" fmla="*/ 1938528 h 2066544"/>
              <a:gd name="connsiteX24" fmla="*/ 548640 w 2084832"/>
              <a:gd name="connsiteY24" fmla="*/ 1993392 h 2066544"/>
              <a:gd name="connsiteX25" fmla="*/ 612648 w 2084832"/>
              <a:gd name="connsiteY25" fmla="*/ 2029968 h 2066544"/>
              <a:gd name="connsiteX26" fmla="*/ 768096 w 2084832"/>
              <a:gd name="connsiteY26" fmla="*/ 2066544 h 2066544"/>
              <a:gd name="connsiteX27" fmla="*/ 1444752 w 2084832"/>
              <a:gd name="connsiteY27" fmla="*/ 2066544 h 2066544"/>
              <a:gd name="connsiteX28" fmla="*/ 1874520 w 2084832"/>
              <a:gd name="connsiteY28" fmla="*/ 2057400 h 2066544"/>
              <a:gd name="connsiteX29" fmla="*/ 1883664 w 2084832"/>
              <a:gd name="connsiteY29" fmla="*/ 2029968 h 2066544"/>
              <a:gd name="connsiteX30" fmla="*/ 1911096 w 2084832"/>
              <a:gd name="connsiteY30" fmla="*/ 2011680 h 2066544"/>
              <a:gd name="connsiteX31" fmla="*/ 1938528 w 2084832"/>
              <a:gd name="connsiteY31" fmla="*/ 1984248 h 2066544"/>
              <a:gd name="connsiteX32" fmla="*/ 2011680 w 2084832"/>
              <a:gd name="connsiteY32" fmla="*/ 1901952 h 2066544"/>
              <a:gd name="connsiteX33" fmla="*/ 2057400 w 2084832"/>
              <a:gd name="connsiteY33" fmla="*/ 1892808 h 2066544"/>
              <a:gd name="connsiteX34" fmla="*/ 2084832 w 2084832"/>
              <a:gd name="connsiteY34" fmla="*/ 1837944 h 2066544"/>
              <a:gd name="connsiteX35" fmla="*/ 2075688 w 2084832"/>
              <a:gd name="connsiteY35" fmla="*/ 630936 h 2066544"/>
              <a:gd name="connsiteX36" fmla="*/ 2066544 w 2084832"/>
              <a:gd name="connsiteY36" fmla="*/ 512064 h 2066544"/>
              <a:gd name="connsiteX37" fmla="*/ 2057400 w 2084832"/>
              <a:gd name="connsiteY37" fmla="*/ 466344 h 2066544"/>
              <a:gd name="connsiteX38" fmla="*/ 1947672 w 2084832"/>
              <a:gd name="connsiteY38" fmla="*/ 457200 h 2066544"/>
              <a:gd name="connsiteX39" fmla="*/ 1673352 w 2084832"/>
              <a:gd name="connsiteY39" fmla="*/ 429768 h 2066544"/>
              <a:gd name="connsiteX40" fmla="*/ 1618488 w 2084832"/>
              <a:gd name="connsiteY40" fmla="*/ 356616 h 2066544"/>
              <a:gd name="connsiteX41" fmla="*/ 1600200 w 2084832"/>
              <a:gd name="connsiteY41" fmla="*/ 274320 h 2066544"/>
              <a:gd name="connsiteX42" fmla="*/ 1563624 w 2084832"/>
              <a:gd name="connsiteY42" fmla="*/ 219456 h 2066544"/>
              <a:gd name="connsiteX43" fmla="*/ 1490472 w 2084832"/>
              <a:gd name="connsiteY43" fmla="*/ 201168 h 2066544"/>
              <a:gd name="connsiteX44" fmla="*/ 1280160 w 2084832"/>
              <a:gd name="connsiteY44" fmla="*/ 182880 h 2066544"/>
              <a:gd name="connsiteX45" fmla="*/ 1252728 w 2084832"/>
              <a:gd name="connsiteY45" fmla="*/ 164592 h 2066544"/>
              <a:gd name="connsiteX46" fmla="*/ 1197864 w 2084832"/>
              <a:gd name="connsiteY46" fmla="*/ 137160 h 2066544"/>
              <a:gd name="connsiteX47" fmla="*/ 1179576 w 2084832"/>
              <a:gd name="connsiteY47" fmla="*/ 109728 h 2066544"/>
              <a:gd name="connsiteX48" fmla="*/ 1152144 w 2084832"/>
              <a:gd name="connsiteY48" fmla="*/ 100584 h 2066544"/>
              <a:gd name="connsiteX49" fmla="*/ 950976 w 2084832"/>
              <a:gd name="connsiteY49" fmla="*/ 91440 h 2066544"/>
              <a:gd name="connsiteX50" fmla="*/ 868680 w 2084832"/>
              <a:gd name="connsiteY50" fmla="*/ 82296 h 2066544"/>
              <a:gd name="connsiteX51" fmla="*/ 859536 w 2084832"/>
              <a:gd name="connsiteY51" fmla="*/ 54864 h 2066544"/>
              <a:gd name="connsiteX52" fmla="*/ 832104 w 2084832"/>
              <a:gd name="connsiteY52" fmla="*/ 36576 h 2066544"/>
              <a:gd name="connsiteX53" fmla="*/ 768096 w 2084832"/>
              <a:gd name="connsiteY53" fmla="*/ 18288 h 2066544"/>
              <a:gd name="connsiteX54" fmla="*/ 658368 w 2084832"/>
              <a:gd name="connsiteY54" fmla="*/ 0 h 2066544"/>
              <a:gd name="connsiteX55" fmla="*/ 649224 w 2084832"/>
              <a:gd name="connsiteY55" fmla="*/ 18288 h 206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84832" h="2066544">
                <a:moveTo>
                  <a:pt x="649224" y="18288"/>
                </a:moveTo>
                <a:cubicBezTo>
                  <a:pt x="632460" y="25908"/>
                  <a:pt x="586247" y="31489"/>
                  <a:pt x="557784" y="45720"/>
                </a:cubicBezTo>
                <a:cubicBezTo>
                  <a:pt x="536914" y="56155"/>
                  <a:pt x="537142" y="93885"/>
                  <a:pt x="530352" y="109728"/>
                </a:cubicBezTo>
                <a:cubicBezTo>
                  <a:pt x="516985" y="140918"/>
                  <a:pt x="505604" y="137628"/>
                  <a:pt x="484632" y="164592"/>
                </a:cubicBezTo>
                <a:cubicBezTo>
                  <a:pt x="471138" y="181942"/>
                  <a:pt x="460248" y="201168"/>
                  <a:pt x="448056" y="219456"/>
                </a:cubicBezTo>
                <a:cubicBezTo>
                  <a:pt x="425023" y="311587"/>
                  <a:pt x="461342" y="183740"/>
                  <a:pt x="384048" y="338328"/>
                </a:cubicBezTo>
                <a:cubicBezTo>
                  <a:pt x="366618" y="373188"/>
                  <a:pt x="361291" y="386179"/>
                  <a:pt x="338328" y="420624"/>
                </a:cubicBezTo>
                <a:cubicBezTo>
                  <a:pt x="329874" y="433304"/>
                  <a:pt x="318973" y="444277"/>
                  <a:pt x="310896" y="457200"/>
                </a:cubicBezTo>
                <a:cubicBezTo>
                  <a:pt x="303672" y="468759"/>
                  <a:pt x="299621" y="482087"/>
                  <a:pt x="292608" y="493776"/>
                </a:cubicBezTo>
                <a:cubicBezTo>
                  <a:pt x="281300" y="512623"/>
                  <a:pt x="262983" y="527788"/>
                  <a:pt x="256032" y="548640"/>
                </a:cubicBezTo>
                <a:cubicBezTo>
                  <a:pt x="252984" y="557784"/>
                  <a:pt x="251569" y="567646"/>
                  <a:pt x="246888" y="576072"/>
                </a:cubicBezTo>
                <a:cubicBezTo>
                  <a:pt x="236214" y="595285"/>
                  <a:pt x="222504" y="612648"/>
                  <a:pt x="210312" y="630936"/>
                </a:cubicBezTo>
                <a:cubicBezTo>
                  <a:pt x="204216" y="640080"/>
                  <a:pt x="196939" y="648538"/>
                  <a:pt x="192024" y="658368"/>
                </a:cubicBezTo>
                <a:lnTo>
                  <a:pt x="173736" y="694944"/>
                </a:lnTo>
                <a:cubicBezTo>
                  <a:pt x="147531" y="825971"/>
                  <a:pt x="184162" y="663667"/>
                  <a:pt x="146304" y="777240"/>
                </a:cubicBezTo>
                <a:cubicBezTo>
                  <a:pt x="138356" y="801085"/>
                  <a:pt x="140948" y="828839"/>
                  <a:pt x="128016" y="850392"/>
                </a:cubicBezTo>
                <a:cubicBezTo>
                  <a:pt x="111999" y="877086"/>
                  <a:pt x="99888" y="898916"/>
                  <a:pt x="82296" y="923544"/>
                </a:cubicBezTo>
                <a:cubicBezTo>
                  <a:pt x="73438" y="935945"/>
                  <a:pt x="62941" y="947197"/>
                  <a:pt x="54864" y="960120"/>
                </a:cubicBezTo>
                <a:cubicBezTo>
                  <a:pt x="47640" y="971679"/>
                  <a:pt x="42672" y="984504"/>
                  <a:pt x="36576" y="996696"/>
                </a:cubicBezTo>
                <a:cubicBezTo>
                  <a:pt x="33528" y="1014984"/>
                  <a:pt x="34318" y="1034346"/>
                  <a:pt x="27432" y="1051560"/>
                </a:cubicBezTo>
                <a:cubicBezTo>
                  <a:pt x="21772" y="1065710"/>
                  <a:pt x="0" y="1072896"/>
                  <a:pt x="0" y="1088136"/>
                </a:cubicBezTo>
                <a:cubicBezTo>
                  <a:pt x="0" y="1359562"/>
                  <a:pt x="6840" y="1631308"/>
                  <a:pt x="27432" y="1901952"/>
                </a:cubicBezTo>
                <a:cubicBezTo>
                  <a:pt x="28588" y="1917148"/>
                  <a:pt x="49442" y="1924902"/>
                  <a:pt x="64008" y="1929384"/>
                </a:cubicBezTo>
                <a:cubicBezTo>
                  <a:pt x="90388" y="1937501"/>
                  <a:pt x="118872" y="1935480"/>
                  <a:pt x="146304" y="1938528"/>
                </a:cubicBezTo>
                <a:cubicBezTo>
                  <a:pt x="283573" y="2041480"/>
                  <a:pt x="144553" y="1947473"/>
                  <a:pt x="548640" y="1993392"/>
                </a:cubicBezTo>
                <a:cubicBezTo>
                  <a:pt x="569386" y="1995749"/>
                  <a:pt x="594562" y="2020925"/>
                  <a:pt x="612648" y="2029968"/>
                </a:cubicBezTo>
                <a:cubicBezTo>
                  <a:pt x="668752" y="2058020"/>
                  <a:pt x="696496" y="2054611"/>
                  <a:pt x="768096" y="2066544"/>
                </a:cubicBezTo>
                <a:cubicBezTo>
                  <a:pt x="1327252" y="2045835"/>
                  <a:pt x="638464" y="2066544"/>
                  <a:pt x="1444752" y="2066544"/>
                </a:cubicBezTo>
                <a:cubicBezTo>
                  <a:pt x="1588040" y="2066544"/>
                  <a:pt x="1731264" y="2060448"/>
                  <a:pt x="1874520" y="2057400"/>
                </a:cubicBezTo>
                <a:cubicBezTo>
                  <a:pt x="1877568" y="2048256"/>
                  <a:pt x="1877643" y="2037494"/>
                  <a:pt x="1883664" y="2029968"/>
                </a:cubicBezTo>
                <a:cubicBezTo>
                  <a:pt x="1890529" y="2021386"/>
                  <a:pt x="1902653" y="2018715"/>
                  <a:pt x="1911096" y="2011680"/>
                </a:cubicBezTo>
                <a:cubicBezTo>
                  <a:pt x="1921030" y="2003401"/>
                  <a:pt x="1930112" y="1994066"/>
                  <a:pt x="1938528" y="1984248"/>
                </a:cubicBezTo>
                <a:cubicBezTo>
                  <a:pt x="1962564" y="1956206"/>
                  <a:pt x="1978274" y="1921995"/>
                  <a:pt x="2011680" y="1901952"/>
                </a:cubicBezTo>
                <a:cubicBezTo>
                  <a:pt x="2025007" y="1893956"/>
                  <a:pt x="2042160" y="1895856"/>
                  <a:pt x="2057400" y="1892808"/>
                </a:cubicBezTo>
                <a:cubicBezTo>
                  <a:pt x="2066646" y="1878938"/>
                  <a:pt x="2084832" y="1856873"/>
                  <a:pt x="2084832" y="1837944"/>
                </a:cubicBezTo>
                <a:cubicBezTo>
                  <a:pt x="2084832" y="1435596"/>
                  <a:pt x="2081237" y="1033245"/>
                  <a:pt x="2075688" y="630936"/>
                </a:cubicBezTo>
                <a:cubicBezTo>
                  <a:pt x="2075140" y="591199"/>
                  <a:pt x="2070933" y="551562"/>
                  <a:pt x="2066544" y="512064"/>
                </a:cubicBezTo>
                <a:cubicBezTo>
                  <a:pt x="2064828" y="496617"/>
                  <a:pt x="2071511" y="472857"/>
                  <a:pt x="2057400" y="466344"/>
                </a:cubicBezTo>
                <a:cubicBezTo>
                  <a:pt x="2024075" y="450963"/>
                  <a:pt x="1984209" y="460680"/>
                  <a:pt x="1947672" y="457200"/>
                </a:cubicBezTo>
                <a:lnTo>
                  <a:pt x="1673352" y="429768"/>
                </a:lnTo>
                <a:cubicBezTo>
                  <a:pt x="1655064" y="405384"/>
                  <a:pt x="1624466" y="386504"/>
                  <a:pt x="1618488" y="356616"/>
                </a:cubicBezTo>
                <a:cubicBezTo>
                  <a:pt x="1617526" y="351806"/>
                  <a:pt x="1604504" y="282929"/>
                  <a:pt x="1600200" y="274320"/>
                </a:cubicBezTo>
                <a:cubicBezTo>
                  <a:pt x="1590370" y="254661"/>
                  <a:pt x="1584476" y="226407"/>
                  <a:pt x="1563624" y="219456"/>
                </a:cubicBezTo>
                <a:cubicBezTo>
                  <a:pt x="1535494" y="210079"/>
                  <a:pt x="1522994" y="204653"/>
                  <a:pt x="1490472" y="201168"/>
                </a:cubicBezTo>
                <a:cubicBezTo>
                  <a:pt x="1420504" y="193671"/>
                  <a:pt x="1350264" y="188976"/>
                  <a:pt x="1280160" y="182880"/>
                </a:cubicBezTo>
                <a:cubicBezTo>
                  <a:pt x="1271016" y="176784"/>
                  <a:pt x="1262558" y="169507"/>
                  <a:pt x="1252728" y="164592"/>
                </a:cubicBezTo>
                <a:cubicBezTo>
                  <a:pt x="1177012" y="126734"/>
                  <a:pt x="1276480" y="189571"/>
                  <a:pt x="1197864" y="137160"/>
                </a:cubicBezTo>
                <a:cubicBezTo>
                  <a:pt x="1191768" y="128016"/>
                  <a:pt x="1188158" y="116593"/>
                  <a:pt x="1179576" y="109728"/>
                </a:cubicBezTo>
                <a:cubicBezTo>
                  <a:pt x="1172050" y="103707"/>
                  <a:pt x="1161752" y="101353"/>
                  <a:pt x="1152144" y="100584"/>
                </a:cubicBezTo>
                <a:cubicBezTo>
                  <a:pt x="1085233" y="95231"/>
                  <a:pt x="1018032" y="94488"/>
                  <a:pt x="950976" y="91440"/>
                </a:cubicBezTo>
                <a:cubicBezTo>
                  <a:pt x="923544" y="88392"/>
                  <a:pt x="894307" y="92547"/>
                  <a:pt x="868680" y="82296"/>
                </a:cubicBezTo>
                <a:cubicBezTo>
                  <a:pt x="859731" y="78716"/>
                  <a:pt x="865557" y="62390"/>
                  <a:pt x="859536" y="54864"/>
                </a:cubicBezTo>
                <a:cubicBezTo>
                  <a:pt x="852671" y="46282"/>
                  <a:pt x="841934" y="41491"/>
                  <a:pt x="832104" y="36576"/>
                </a:cubicBezTo>
                <a:cubicBezTo>
                  <a:pt x="819885" y="30466"/>
                  <a:pt x="778643" y="20632"/>
                  <a:pt x="768096" y="18288"/>
                </a:cubicBezTo>
                <a:cubicBezTo>
                  <a:pt x="719961" y="7591"/>
                  <a:pt x="711803" y="7634"/>
                  <a:pt x="658368" y="0"/>
                </a:cubicBezTo>
                <a:cubicBezTo>
                  <a:pt x="615878" y="10622"/>
                  <a:pt x="665988" y="10668"/>
                  <a:pt x="649224" y="18288"/>
                </a:cubicBezTo>
                <a:close/>
              </a:path>
            </a:pathLst>
          </a:custGeom>
          <a:solidFill>
            <a:schemeClr val="bg2">
              <a:lumMod val="7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nb-NO">
              <a:latin typeface="Times New Roman" charset="0"/>
            </a:endParaRPr>
          </a:p>
        </p:txBody>
      </p:sp>
      <p:sp>
        <p:nvSpPr>
          <p:cNvPr id="14" name="Tittel 1"/>
          <p:cNvSpPr txBox="1">
            <a:spLocks/>
          </p:cNvSpPr>
          <p:nvPr/>
        </p:nvSpPr>
        <p:spPr bwMode="auto">
          <a:xfrm>
            <a:off x="533400" y="714375"/>
            <a:ext cx="4752975" cy="642938"/>
          </a:xfrm>
          <a:prstGeom prst="rect">
            <a:avLst/>
          </a:prstGeom>
          <a:noFill/>
          <a:ln w="12700">
            <a:noFill/>
            <a:miter lim="800000"/>
            <a:headEnd/>
            <a:tailEnd/>
          </a:ln>
          <a:effectLst/>
        </p:spPr>
        <p:txBody>
          <a:bodyPr lIns="90488" tIns="44450" rIns="90488" bIns="44450" anchor="b"/>
          <a:lstStyle/>
          <a:p>
            <a:pPr eaLnBrk="0" hangingPunct="0">
              <a:defRPr/>
            </a:pPr>
            <a:r>
              <a:rPr lang="nb-NO" sz="3200" b="1" kern="0" dirty="0">
                <a:latin typeface="Calibri" pitchFamily="34" charset="0"/>
                <a:ea typeface="+mj-ea"/>
                <a:cs typeface="Calibri" pitchFamily="34" charset="0"/>
              </a:rPr>
              <a:t>Journalføringsplikten</a:t>
            </a:r>
          </a:p>
        </p:txBody>
      </p:sp>
      <p:grpSp>
        <p:nvGrpSpPr>
          <p:cNvPr id="2" name="Gruppe 17"/>
          <p:cNvGrpSpPr>
            <a:grpSpLocks/>
          </p:cNvGrpSpPr>
          <p:nvPr/>
        </p:nvGrpSpPr>
        <p:grpSpPr bwMode="auto">
          <a:xfrm>
            <a:off x="5214938" y="142875"/>
            <a:ext cx="3857625" cy="2643188"/>
            <a:chOff x="5214942" y="142852"/>
            <a:chExt cx="3857652" cy="2643206"/>
          </a:xfrm>
        </p:grpSpPr>
        <p:grpSp>
          <p:nvGrpSpPr>
            <p:cNvPr id="3" name="Gruppe 14"/>
            <p:cNvGrpSpPr>
              <a:grpSpLocks/>
            </p:cNvGrpSpPr>
            <p:nvPr/>
          </p:nvGrpSpPr>
          <p:grpSpPr bwMode="auto">
            <a:xfrm>
              <a:off x="5214942" y="142852"/>
              <a:ext cx="3857652" cy="2643206"/>
              <a:chOff x="5214942" y="142852"/>
              <a:chExt cx="3857652" cy="2643206"/>
            </a:xfrm>
          </p:grpSpPr>
          <p:sp>
            <p:nvSpPr>
              <p:cNvPr id="10" name="Ellipse 2"/>
              <p:cNvSpPr/>
              <p:nvPr/>
            </p:nvSpPr>
            <p:spPr bwMode="auto">
              <a:xfrm>
                <a:off x="5214942" y="142852"/>
                <a:ext cx="3857652" cy="2643206"/>
              </a:xfrm>
              <a:prstGeom prst="ellips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nb-NO">
                  <a:latin typeface="Times New Roman" charset="0"/>
                </a:endParaRPr>
              </a:p>
            </p:txBody>
          </p:sp>
          <p:sp>
            <p:nvSpPr>
              <p:cNvPr id="16395" name="Ellipse 10"/>
              <p:cNvSpPr>
                <a:spLocks noChangeArrowheads="1"/>
              </p:cNvSpPr>
              <p:nvPr/>
            </p:nvSpPr>
            <p:spPr bwMode="auto">
              <a:xfrm>
                <a:off x="6119823" y="756453"/>
                <a:ext cx="2428892" cy="1604804"/>
              </a:xfrm>
              <a:prstGeom prst="ellipse">
                <a:avLst/>
              </a:prstGeom>
              <a:solidFill>
                <a:srgbClr val="FF0000"/>
              </a:solidFill>
              <a:ln w="12700" algn="ctr">
                <a:solidFill>
                  <a:schemeClr val="tx1"/>
                </a:solidFill>
                <a:round/>
                <a:headEnd/>
                <a:tailEnd/>
              </a:ln>
            </p:spPr>
            <p:txBody>
              <a:bodyPr/>
              <a:lstStyle/>
              <a:p>
                <a:pPr eaLnBrk="0" hangingPunct="0"/>
                <a:endParaRPr lang="nb-NO"/>
              </a:p>
            </p:txBody>
          </p:sp>
          <p:sp>
            <p:nvSpPr>
              <p:cNvPr id="16396" name="TekstSylinder 6"/>
              <p:cNvSpPr txBox="1">
                <a:spLocks noChangeArrowheads="1"/>
              </p:cNvSpPr>
              <p:nvPr/>
            </p:nvSpPr>
            <p:spPr bwMode="auto">
              <a:xfrm>
                <a:off x="5715008" y="428604"/>
                <a:ext cx="1643074" cy="307777"/>
              </a:xfrm>
              <a:prstGeom prst="rect">
                <a:avLst/>
              </a:prstGeom>
              <a:noFill/>
              <a:ln w="9525">
                <a:noFill/>
                <a:miter lim="800000"/>
                <a:headEnd/>
                <a:tailEnd/>
              </a:ln>
            </p:spPr>
            <p:txBody>
              <a:bodyPr>
                <a:spAutoFit/>
              </a:bodyPr>
              <a:lstStyle/>
              <a:p>
                <a:pPr eaLnBrk="0" hangingPunct="0"/>
                <a:r>
                  <a:rPr lang="nb-NO" sz="1400"/>
                  <a:t>Arkiveringsplikt</a:t>
                </a:r>
              </a:p>
            </p:txBody>
          </p:sp>
          <p:sp>
            <p:nvSpPr>
              <p:cNvPr id="16397" name="TekstSylinder 7"/>
              <p:cNvSpPr txBox="1">
                <a:spLocks noChangeArrowheads="1"/>
              </p:cNvSpPr>
              <p:nvPr/>
            </p:nvSpPr>
            <p:spPr bwMode="auto">
              <a:xfrm>
                <a:off x="6500826" y="1763901"/>
                <a:ext cx="1571636" cy="307777"/>
              </a:xfrm>
              <a:prstGeom prst="rect">
                <a:avLst/>
              </a:prstGeom>
              <a:noFill/>
              <a:ln w="9525">
                <a:noFill/>
                <a:miter lim="800000"/>
                <a:headEnd/>
                <a:tailEnd/>
              </a:ln>
            </p:spPr>
            <p:txBody>
              <a:bodyPr>
                <a:spAutoFit/>
              </a:bodyPr>
              <a:lstStyle/>
              <a:p>
                <a:pPr eaLnBrk="0" hangingPunct="0"/>
                <a:r>
                  <a:rPr lang="nb-NO" sz="1400"/>
                  <a:t>Journalføringsplikt</a:t>
                </a:r>
              </a:p>
            </p:txBody>
          </p:sp>
        </p:grpSp>
        <p:sp>
          <p:nvSpPr>
            <p:cNvPr id="16" name="Frihåndsform 15"/>
            <p:cNvSpPr/>
            <p:nvPr/>
          </p:nvSpPr>
          <p:spPr bwMode="auto">
            <a:xfrm>
              <a:off x="7310457" y="436542"/>
              <a:ext cx="1390660" cy="1365259"/>
            </a:xfrm>
            <a:custGeom>
              <a:avLst/>
              <a:gdLst>
                <a:gd name="connsiteX0" fmla="*/ 649224 w 2084832"/>
                <a:gd name="connsiteY0" fmla="*/ 18288 h 2066544"/>
                <a:gd name="connsiteX1" fmla="*/ 557784 w 2084832"/>
                <a:gd name="connsiteY1" fmla="*/ 45720 h 2066544"/>
                <a:gd name="connsiteX2" fmla="*/ 530352 w 2084832"/>
                <a:gd name="connsiteY2" fmla="*/ 109728 h 2066544"/>
                <a:gd name="connsiteX3" fmla="*/ 484632 w 2084832"/>
                <a:gd name="connsiteY3" fmla="*/ 164592 h 2066544"/>
                <a:gd name="connsiteX4" fmla="*/ 448056 w 2084832"/>
                <a:gd name="connsiteY4" fmla="*/ 219456 h 2066544"/>
                <a:gd name="connsiteX5" fmla="*/ 384048 w 2084832"/>
                <a:gd name="connsiteY5" fmla="*/ 338328 h 2066544"/>
                <a:gd name="connsiteX6" fmla="*/ 338328 w 2084832"/>
                <a:gd name="connsiteY6" fmla="*/ 420624 h 2066544"/>
                <a:gd name="connsiteX7" fmla="*/ 310896 w 2084832"/>
                <a:gd name="connsiteY7" fmla="*/ 457200 h 2066544"/>
                <a:gd name="connsiteX8" fmla="*/ 292608 w 2084832"/>
                <a:gd name="connsiteY8" fmla="*/ 493776 h 2066544"/>
                <a:gd name="connsiteX9" fmla="*/ 256032 w 2084832"/>
                <a:gd name="connsiteY9" fmla="*/ 548640 h 2066544"/>
                <a:gd name="connsiteX10" fmla="*/ 246888 w 2084832"/>
                <a:gd name="connsiteY10" fmla="*/ 576072 h 2066544"/>
                <a:gd name="connsiteX11" fmla="*/ 210312 w 2084832"/>
                <a:gd name="connsiteY11" fmla="*/ 630936 h 2066544"/>
                <a:gd name="connsiteX12" fmla="*/ 192024 w 2084832"/>
                <a:gd name="connsiteY12" fmla="*/ 658368 h 2066544"/>
                <a:gd name="connsiteX13" fmla="*/ 173736 w 2084832"/>
                <a:gd name="connsiteY13" fmla="*/ 694944 h 2066544"/>
                <a:gd name="connsiteX14" fmla="*/ 146304 w 2084832"/>
                <a:gd name="connsiteY14" fmla="*/ 777240 h 2066544"/>
                <a:gd name="connsiteX15" fmla="*/ 128016 w 2084832"/>
                <a:gd name="connsiteY15" fmla="*/ 850392 h 2066544"/>
                <a:gd name="connsiteX16" fmla="*/ 82296 w 2084832"/>
                <a:gd name="connsiteY16" fmla="*/ 923544 h 2066544"/>
                <a:gd name="connsiteX17" fmla="*/ 54864 w 2084832"/>
                <a:gd name="connsiteY17" fmla="*/ 960120 h 2066544"/>
                <a:gd name="connsiteX18" fmla="*/ 36576 w 2084832"/>
                <a:gd name="connsiteY18" fmla="*/ 996696 h 2066544"/>
                <a:gd name="connsiteX19" fmla="*/ 27432 w 2084832"/>
                <a:gd name="connsiteY19" fmla="*/ 1051560 h 2066544"/>
                <a:gd name="connsiteX20" fmla="*/ 0 w 2084832"/>
                <a:gd name="connsiteY20" fmla="*/ 1088136 h 2066544"/>
                <a:gd name="connsiteX21" fmla="*/ 27432 w 2084832"/>
                <a:gd name="connsiteY21" fmla="*/ 1901952 h 2066544"/>
                <a:gd name="connsiteX22" fmla="*/ 64008 w 2084832"/>
                <a:gd name="connsiteY22" fmla="*/ 1929384 h 2066544"/>
                <a:gd name="connsiteX23" fmla="*/ 146304 w 2084832"/>
                <a:gd name="connsiteY23" fmla="*/ 1938528 h 2066544"/>
                <a:gd name="connsiteX24" fmla="*/ 548640 w 2084832"/>
                <a:gd name="connsiteY24" fmla="*/ 1993392 h 2066544"/>
                <a:gd name="connsiteX25" fmla="*/ 612648 w 2084832"/>
                <a:gd name="connsiteY25" fmla="*/ 2029968 h 2066544"/>
                <a:gd name="connsiteX26" fmla="*/ 768096 w 2084832"/>
                <a:gd name="connsiteY26" fmla="*/ 2066544 h 2066544"/>
                <a:gd name="connsiteX27" fmla="*/ 1444752 w 2084832"/>
                <a:gd name="connsiteY27" fmla="*/ 2066544 h 2066544"/>
                <a:gd name="connsiteX28" fmla="*/ 1874520 w 2084832"/>
                <a:gd name="connsiteY28" fmla="*/ 2057400 h 2066544"/>
                <a:gd name="connsiteX29" fmla="*/ 1883664 w 2084832"/>
                <a:gd name="connsiteY29" fmla="*/ 2029968 h 2066544"/>
                <a:gd name="connsiteX30" fmla="*/ 1911096 w 2084832"/>
                <a:gd name="connsiteY30" fmla="*/ 2011680 h 2066544"/>
                <a:gd name="connsiteX31" fmla="*/ 1938528 w 2084832"/>
                <a:gd name="connsiteY31" fmla="*/ 1984248 h 2066544"/>
                <a:gd name="connsiteX32" fmla="*/ 2011680 w 2084832"/>
                <a:gd name="connsiteY32" fmla="*/ 1901952 h 2066544"/>
                <a:gd name="connsiteX33" fmla="*/ 2057400 w 2084832"/>
                <a:gd name="connsiteY33" fmla="*/ 1892808 h 2066544"/>
                <a:gd name="connsiteX34" fmla="*/ 2084832 w 2084832"/>
                <a:gd name="connsiteY34" fmla="*/ 1837944 h 2066544"/>
                <a:gd name="connsiteX35" fmla="*/ 2075688 w 2084832"/>
                <a:gd name="connsiteY35" fmla="*/ 630936 h 2066544"/>
                <a:gd name="connsiteX36" fmla="*/ 2066544 w 2084832"/>
                <a:gd name="connsiteY36" fmla="*/ 512064 h 2066544"/>
                <a:gd name="connsiteX37" fmla="*/ 2057400 w 2084832"/>
                <a:gd name="connsiteY37" fmla="*/ 466344 h 2066544"/>
                <a:gd name="connsiteX38" fmla="*/ 1947672 w 2084832"/>
                <a:gd name="connsiteY38" fmla="*/ 457200 h 2066544"/>
                <a:gd name="connsiteX39" fmla="*/ 1673352 w 2084832"/>
                <a:gd name="connsiteY39" fmla="*/ 429768 h 2066544"/>
                <a:gd name="connsiteX40" fmla="*/ 1618488 w 2084832"/>
                <a:gd name="connsiteY40" fmla="*/ 356616 h 2066544"/>
                <a:gd name="connsiteX41" fmla="*/ 1600200 w 2084832"/>
                <a:gd name="connsiteY41" fmla="*/ 274320 h 2066544"/>
                <a:gd name="connsiteX42" fmla="*/ 1563624 w 2084832"/>
                <a:gd name="connsiteY42" fmla="*/ 219456 h 2066544"/>
                <a:gd name="connsiteX43" fmla="*/ 1490472 w 2084832"/>
                <a:gd name="connsiteY43" fmla="*/ 201168 h 2066544"/>
                <a:gd name="connsiteX44" fmla="*/ 1280160 w 2084832"/>
                <a:gd name="connsiteY44" fmla="*/ 182880 h 2066544"/>
                <a:gd name="connsiteX45" fmla="*/ 1252728 w 2084832"/>
                <a:gd name="connsiteY45" fmla="*/ 164592 h 2066544"/>
                <a:gd name="connsiteX46" fmla="*/ 1197864 w 2084832"/>
                <a:gd name="connsiteY46" fmla="*/ 137160 h 2066544"/>
                <a:gd name="connsiteX47" fmla="*/ 1179576 w 2084832"/>
                <a:gd name="connsiteY47" fmla="*/ 109728 h 2066544"/>
                <a:gd name="connsiteX48" fmla="*/ 1152144 w 2084832"/>
                <a:gd name="connsiteY48" fmla="*/ 100584 h 2066544"/>
                <a:gd name="connsiteX49" fmla="*/ 950976 w 2084832"/>
                <a:gd name="connsiteY49" fmla="*/ 91440 h 2066544"/>
                <a:gd name="connsiteX50" fmla="*/ 868680 w 2084832"/>
                <a:gd name="connsiteY50" fmla="*/ 82296 h 2066544"/>
                <a:gd name="connsiteX51" fmla="*/ 859536 w 2084832"/>
                <a:gd name="connsiteY51" fmla="*/ 54864 h 2066544"/>
                <a:gd name="connsiteX52" fmla="*/ 832104 w 2084832"/>
                <a:gd name="connsiteY52" fmla="*/ 36576 h 2066544"/>
                <a:gd name="connsiteX53" fmla="*/ 768096 w 2084832"/>
                <a:gd name="connsiteY53" fmla="*/ 18288 h 2066544"/>
                <a:gd name="connsiteX54" fmla="*/ 658368 w 2084832"/>
                <a:gd name="connsiteY54" fmla="*/ 0 h 2066544"/>
                <a:gd name="connsiteX55" fmla="*/ 649224 w 2084832"/>
                <a:gd name="connsiteY55" fmla="*/ 18288 h 206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84832" h="2066544">
                  <a:moveTo>
                    <a:pt x="649224" y="18288"/>
                  </a:moveTo>
                  <a:cubicBezTo>
                    <a:pt x="632460" y="25908"/>
                    <a:pt x="586247" y="31489"/>
                    <a:pt x="557784" y="45720"/>
                  </a:cubicBezTo>
                  <a:cubicBezTo>
                    <a:pt x="536914" y="56155"/>
                    <a:pt x="537142" y="93885"/>
                    <a:pt x="530352" y="109728"/>
                  </a:cubicBezTo>
                  <a:cubicBezTo>
                    <a:pt x="516985" y="140918"/>
                    <a:pt x="505604" y="137628"/>
                    <a:pt x="484632" y="164592"/>
                  </a:cubicBezTo>
                  <a:cubicBezTo>
                    <a:pt x="471138" y="181942"/>
                    <a:pt x="460248" y="201168"/>
                    <a:pt x="448056" y="219456"/>
                  </a:cubicBezTo>
                  <a:cubicBezTo>
                    <a:pt x="425023" y="311587"/>
                    <a:pt x="461342" y="183740"/>
                    <a:pt x="384048" y="338328"/>
                  </a:cubicBezTo>
                  <a:cubicBezTo>
                    <a:pt x="366618" y="373188"/>
                    <a:pt x="361291" y="386179"/>
                    <a:pt x="338328" y="420624"/>
                  </a:cubicBezTo>
                  <a:cubicBezTo>
                    <a:pt x="329874" y="433304"/>
                    <a:pt x="318973" y="444277"/>
                    <a:pt x="310896" y="457200"/>
                  </a:cubicBezTo>
                  <a:cubicBezTo>
                    <a:pt x="303672" y="468759"/>
                    <a:pt x="299621" y="482087"/>
                    <a:pt x="292608" y="493776"/>
                  </a:cubicBezTo>
                  <a:cubicBezTo>
                    <a:pt x="281300" y="512623"/>
                    <a:pt x="262983" y="527788"/>
                    <a:pt x="256032" y="548640"/>
                  </a:cubicBezTo>
                  <a:cubicBezTo>
                    <a:pt x="252984" y="557784"/>
                    <a:pt x="251569" y="567646"/>
                    <a:pt x="246888" y="576072"/>
                  </a:cubicBezTo>
                  <a:cubicBezTo>
                    <a:pt x="236214" y="595285"/>
                    <a:pt x="222504" y="612648"/>
                    <a:pt x="210312" y="630936"/>
                  </a:cubicBezTo>
                  <a:cubicBezTo>
                    <a:pt x="204216" y="640080"/>
                    <a:pt x="196939" y="648538"/>
                    <a:pt x="192024" y="658368"/>
                  </a:cubicBezTo>
                  <a:lnTo>
                    <a:pt x="173736" y="694944"/>
                  </a:lnTo>
                  <a:cubicBezTo>
                    <a:pt x="147531" y="825971"/>
                    <a:pt x="184162" y="663667"/>
                    <a:pt x="146304" y="777240"/>
                  </a:cubicBezTo>
                  <a:cubicBezTo>
                    <a:pt x="138356" y="801085"/>
                    <a:pt x="140948" y="828839"/>
                    <a:pt x="128016" y="850392"/>
                  </a:cubicBezTo>
                  <a:cubicBezTo>
                    <a:pt x="111999" y="877086"/>
                    <a:pt x="99888" y="898916"/>
                    <a:pt x="82296" y="923544"/>
                  </a:cubicBezTo>
                  <a:cubicBezTo>
                    <a:pt x="73438" y="935945"/>
                    <a:pt x="62941" y="947197"/>
                    <a:pt x="54864" y="960120"/>
                  </a:cubicBezTo>
                  <a:cubicBezTo>
                    <a:pt x="47640" y="971679"/>
                    <a:pt x="42672" y="984504"/>
                    <a:pt x="36576" y="996696"/>
                  </a:cubicBezTo>
                  <a:cubicBezTo>
                    <a:pt x="33528" y="1014984"/>
                    <a:pt x="34318" y="1034346"/>
                    <a:pt x="27432" y="1051560"/>
                  </a:cubicBezTo>
                  <a:cubicBezTo>
                    <a:pt x="21772" y="1065710"/>
                    <a:pt x="0" y="1072896"/>
                    <a:pt x="0" y="1088136"/>
                  </a:cubicBezTo>
                  <a:cubicBezTo>
                    <a:pt x="0" y="1359562"/>
                    <a:pt x="6840" y="1631308"/>
                    <a:pt x="27432" y="1901952"/>
                  </a:cubicBezTo>
                  <a:cubicBezTo>
                    <a:pt x="28588" y="1917148"/>
                    <a:pt x="49442" y="1924902"/>
                    <a:pt x="64008" y="1929384"/>
                  </a:cubicBezTo>
                  <a:cubicBezTo>
                    <a:pt x="90388" y="1937501"/>
                    <a:pt x="118872" y="1935480"/>
                    <a:pt x="146304" y="1938528"/>
                  </a:cubicBezTo>
                  <a:cubicBezTo>
                    <a:pt x="283573" y="2041480"/>
                    <a:pt x="144553" y="1947473"/>
                    <a:pt x="548640" y="1993392"/>
                  </a:cubicBezTo>
                  <a:cubicBezTo>
                    <a:pt x="569386" y="1995749"/>
                    <a:pt x="594562" y="2020925"/>
                    <a:pt x="612648" y="2029968"/>
                  </a:cubicBezTo>
                  <a:cubicBezTo>
                    <a:pt x="668752" y="2058020"/>
                    <a:pt x="696496" y="2054611"/>
                    <a:pt x="768096" y="2066544"/>
                  </a:cubicBezTo>
                  <a:cubicBezTo>
                    <a:pt x="1327252" y="2045835"/>
                    <a:pt x="638464" y="2066544"/>
                    <a:pt x="1444752" y="2066544"/>
                  </a:cubicBezTo>
                  <a:cubicBezTo>
                    <a:pt x="1588040" y="2066544"/>
                    <a:pt x="1731264" y="2060448"/>
                    <a:pt x="1874520" y="2057400"/>
                  </a:cubicBezTo>
                  <a:cubicBezTo>
                    <a:pt x="1877568" y="2048256"/>
                    <a:pt x="1877643" y="2037494"/>
                    <a:pt x="1883664" y="2029968"/>
                  </a:cubicBezTo>
                  <a:cubicBezTo>
                    <a:pt x="1890529" y="2021386"/>
                    <a:pt x="1902653" y="2018715"/>
                    <a:pt x="1911096" y="2011680"/>
                  </a:cubicBezTo>
                  <a:cubicBezTo>
                    <a:pt x="1921030" y="2003401"/>
                    <a:pt x="1930112" y="1994066"/>
                    <a:pt x="1938528" y="1984248"/>
                  </a:cubicBezTo>
                  <a:cubicBezTo>
                    <a:pt x="1962564" y="1956206"/>
                    <a:pt x="1978274" y="1921995"/>
                    <a:pt x="2011680" y="1901952"/>
                  </a:cubicBezTo>
                  <a:cubicBezTo>
                    <a:pt x="2025007" y="1893956"/>
                    <a:pt x="2042160" y="1895856"/>
                    <a:pt x="2057400" y="1892808"/>
                  </a:cubicBezTo>
                  <a:cubicBezTo>
                    <a:pt x="2066646" y="1878938"/>
                    <a:pt x="2084832" y="1856873"/>
                    <a:pt x="2084832" y="1837944"/>
                  </a:cubicBezTo>
                  <a:cubicBezTo>
                    <a:pt x="2084832" y="1435596"/>
                    <a:pt x="2081237" y="1033245"/>
                    <a:pt x="2075688" y="630936"/>
                  </a:cubicBezTo>
                  <a:cubicBezTo>
                    <a:pt x="2075140" y="591199"/>
                    <a:pt x="2070933" y="551562"/>
                    <a:pt x="2066544" y="512064"/>
                  </a:cubicBezTo>
                  <a:cubicBezTo>
                    <a:pt x="2064828" y="496617"/>
                    <a:pt x="2071511" y="472857"/>
                    <a:pt x="2057400" y="466344"/>
                  </a:cubicBezTo>
                  <a:cubicBezTo>
                    <a:pt x="2024075" y="450963"/>
                    <a:pt x="1984209" y="460680"/>
                    <a:pt x="1947672" y="457200"/>
                  </a:cubicBezTo>
                  <a:lnTo>
                    <a:pt x="1673352" y="429768"/>
                  </a:lnTo>
                  <a:cubicBezTo>
                    <a:pt x="1655064" y="405384"/>
                    <a:pt x="1624466" y="386504"/>
                    <a:pt x="1618488" y="356616"/>
                  </a:cubicBezTo>
                  <a:cubicBezTo>
                    <a:pt x="1617526" y="351806"/>
                    <a:pt x="1604504" y="282929"/>
                    <a:pt x="1600200" y="274320"/>
                  </a:cubicBezTo>
                  <a:cubicBezTo>
                    <a:pt x="1590370" y="254661"/>
                    <a:pt x="1584476" y="226407"/>
                    <a:pt x="1563624" y="219456"/>
                  </a:cubicBezTo>
                  <a:cubicBezTo>
                    <a:pt x="1535494" y="210079"/>
                    <a:pt x="1522994" y="204653"/>
                    <a:pt x="1490472" y="201168"/>
                  </a:cubicBezTo>
                  <a:cubicBezTo>
                    <a:pt x="1420504" y="193671"/>
                    <a:pt x="1350264" y="188976"/>
                    <a:pt x="1280160" y="182880"/>
                  </a:cubicBezTo>
                  <a:cubicBezTo>
                    <a:pt x="1271016" y="176784"/>
                    <a:pt x="1262558" y="169507"/>
                    <a:pt x="1252728" y="164592"/>
                  </a:cubicBezTo>
                  <a:cubicBezTo>
                    <a:pt x="1177012" y="126734"/>
                    <a:pt x="1276480" y="189571"/>
                    <a:pt x="1197864" y="137160"/>
                  </a:cubicBezTo>
                  <a:cubicBezTo>
                    <a:pt x="1191768" y="128016"/>
                    <a:pt x="1188158" y="116593"/>
                    <a:pt x="1179576" y="109728"/>
                  </a:cubicBezTo>
                  <a:cubicBezTo>
                    <a:pt x="1172050" y="103707"/>
                    <a:pt x="1161752" y="101353"/>
                    <a:pt x="1152144" y="100584"/>
                  </a:cubicBezTo>
                  <a:cubicBezTo>
                    <a:pt x="1085233" y="95231"/>
                    <a:pt x="1018032" y="94488"/>
                    <a:pt x="950976" y="91440"/>
                  </a:cubicBezTo>
                  <a:cubicBezTo>
                    <a:pt x="923544" y="88392"/>
                    <a:pt x="894307" y="92547"/>
                    <a:pt x="868680" y="82296"/>
                  </a:cubicBezTo>
                  <a:cubicBezTo>
                    <a:pt x="859731" y="78716"/>
                    <a:pt x="865557" y="62390"/>
                    <a:pt x="859536" y="54864"/>
                  </a:cubicBezTo>
                  <a:cubicBezTo>
                    <a:pt x="852671" y="46282"/>
                    <a:pt x="841934" y="41491"/>
                    <a:pt x="832104" y="36576"/>
                  </a:cubicBezTo>
                  <a:cubicBezTo>
                    <a:pt x="819885" y="30466"/>
                    <a:pt x="778643" y="20632"/>
                    <a:pt x="768096" y="18288"/>
                  </a:cubicBezTo>
                  <a:cubicBezTo>
                    <a:pt x="719961" y="7591"/>
                    <a:pt x="711803" y="7634"/>
                    <a:pt x="658368" y="0"/>
                  </a:cubicBezTo>
                  <a:cubicBezTo>
                    <a:pt x="615878" y="10622"/>
                    <a:pt x="665988" y="10668"/>
                    <a:pt x="649224" y="18288"/>
                  </a:cubicBezTo>
                  <a:close/>
                </a:path>
              </a:pathLst>
            </a:custGeom>
            <a:solidFill>
              <a:schemeClr val="bg2">
                <a:lumMod val="7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nb-NO">
                <a:latin typeface="Times New Roman" charset="0"/>
              </a:endParaRPr>
            </a:p>
          </p:txBody>
        </p:sp>
        <p:sp>
          <p:nvSpPr>
            <p:cNvPr id="16393" name="TekstSylinder 16"/>
            <p:cNvSpPr txBox="1">
              <a:spLocks noChangeArrowheads="1"/>
            </p:cNvSpPr>
            <p:nvPr/>
          </p:nvSpPr>
          <p:spPr bwMode="auto">
            <a:xfrm>
              <a:off x="7429520" y="1071546"/>
              <a:ext cx="1428760" cy="307777"/>
            </a:xfrm>
            <a:prstGeom prst="rect">
              <a:avLst/>
            </a:prstGeom>
            <a:noFill/>
            <a:ln w="9525">
              <a:noFill/>
              <a:miter lim="800000"/>
              <a:headEnd/>
              <a:tailEnd/>
            </a:ln>
          </p:spPr>
          <p:txBody>
            <a:bodyPr>
              <a:spAutoFit/>
            </a:bodyPr>
            <a:lstStyle/>
            <a:p>
              <a:pPr eaLnBrk="0" hangingPunct="0"/>
              <a:r>
                <a:rPr lang="nb-NO" sz="1400"/>
                <a:t>Bevaringsplikt</a:t>
              </a:r>
            </a:p>
          </p:txBody>
        </p:sp>
      </p:grpSp>
    </p:spTree>
    <p:extLst>
      <p:ext uri="{BB962C8B-B14F-4D97-AF65-F5344CB8AC3E}">
        <p14:creationId xmlns:p14="http://schemas.microsoft.com/office/powerpoint/2010/main" val="24341902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188640"/>
            <a:ext cx="8001000" cy="914400"/>
          </a:xfrm>
        </p:spPr>
        <p:txBody>
          <a:bodyPr/>
          <a:lstStyle/>
          <a:p>
            <a:pPr algn="ctr"/>
            <a:r>
              <a:rPr lang="nb-NO" dirty="0" smtClean="0"/>
              <a:t>Journalføring – hva er det?</a:t>
            </a:r>
          </a:p>
        </p:txBody>
      </p:sp>
      <p:sp>
        <p:nvSpPr>
          <p:cNvPr id="14339" name="Rectangle 4"/>
          <p:cNvSpPr>
            <a:spLocks noGrp="1" noChangeArrowheads="1"/>
          </p:cNvSpPr>
          <p:nvPr>
            <p:ph type="body" idx="1"/>
          </p:nvPr>
        </p:nvSpPr>
        <p:spPr>
          <a:xfrm>
            <a:off x="457200" y="1268760"/>
            <a:ext cx="8153400" cy="4896544"/>
          </a:xfrm>
          <a:noFill/>
        </p:spPr>
        <p:txBody>
          <a:bodyPr/>
          <a:lstStyle/>
          <a:p>
            <a:r>
              <a:rPr lang="nb-NO" dirty="0" smtClean="0"/>
              <a:t>Systematisk og fortløpende notering (”logging”) av opplysninger om saksdokumenter</a:t>
            </a:r>
          </a:p>
          <a:p>
            <a:pPr lvl="1">
              <a:buFont typeface="Arial" pitchFamily="34" charset="0"/>
              <a:buChar char="•"/>
            </a:pPr>
            <a:r>
              <a:rPr lang="nb-NO" dirty="0" smtClean="0">
                <a:solidFill>
                  <a:schemeClr val="tx1"/>
                </a:solidFill>
              </a:rPr>
              <a:t>Om avsender/mottaker, datering, ekspedering</a:t>
            </a:r>
          </a:p>
          <a:p>
            <a:pPr lvl="1">
              <a:buFont typeface="Arial" pitchFamily="34" charset="0"/>
              <a:buChar char="•"/>
            </a:pPr>
            <a:r>
              <a:rPr lang="nb-NO" dirty="0" smtClean="0">
                <a:solidFill>
                  <a:schemeClr val="tx1"/>
                </a:solidFill>
              </a:rPr>
              <a:t>Om dokumentene, sammenhengen mellom dem og plasseringen av dem i arkiv</a:t>
            </a:r>
          </a:p>
          <a:p>
            <a:pPr lvl="1">
              <a:buFont typeface="Arial" pitchFamily="34" charset="0"/>
              <a:buChar char="•"/>
            </a:pPr>
            <a:r>
              <a:rPr lang="nb-NO" dirty="0" smtClean="0">
                <a:solidFill>
                  <a:schemeClr val="tx1"/>
                </a:solidFill>
              </a:rPr>
              <a:t>Om behandlingen av dokumentene</a:t>
            </a:r>
          </a:p>
          <a:p>
            <a:r>
              <a:rPr lang="nb-NO" dirty="0" smtClean="0"/>
              <a:t>Instrument for å håndtere virksomhetens eget dokumentasjonsbehov i form av kontrollert og styrt behandlingsoppfølging og arkivering</a:t>
            </a:r>
          </a:p>
          <a:p>
            <a:r>
              <a:rPr lang="nb-NO" dirty="0" smtClean="0"/>
              <a:t>Ivaretar deler av allmennhetens lovbestemte rettigheter (innsyn og offentlighet). Innskjerpet i </a:t>
            </a:r>
            <a:r>
              <a:rPr lang="nb-NO" dirty="0" err="1" smtClean="0"/>
              <a:t>offentleglova</a:t>
            </a:r>
            <a:endParaRPr lang="nb-NO" dirty="0" smtClean="0"/>
          </a:p>
          <a:p>
            <a:r>
              <a:rPr lang="nb-NO" dirty="0" smtClean="0"/>
              <a:t>Ivaretar deler av parteres lovbeststemte innsynsrett</a:t>
            </a:r>
          </a:p>
          <a:p>
            <a:endParaRPr lang="nb-NO" dirty="0" smtClean="0"/>
          </a:p>
        </p:txBody>
      </p:sp>
    </p:spTree>
    <p:extLst>
      <p:ext uri="{BB962C8B-B14F-4D97-AF65-F5344CB8AC3E}">
        <p14:creationId xmlns:p14="http://schemas.microsoft.com/office/powerpoint/2010/main" val="17530360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tel 1"/>
          <p:cNvSpPr>
            <a:spLocks noGrp="1"/>
          </p:cNvSpPr>
          <p:nvPr>
            <p:ph type="title"/>
          </p:nvPr>
        </p:nvSpPr>
        <p:spPr/>
        <p:txBody>
          <a:bodyPr/>
          <a:lstStyle/>
          <a:p>
            <a:r>
              <a:rPr lang="nb-NO" dirty="0" smtClean="0"/>
              <a:t>Journalføringsplikten</a:t>
            </a:r>
          </a:p>
        </p:txBody>
      </p:sp>
      <p:sp>
        <p:nvSpPr>
          <p:cNvPr id="19459" name="Plassholder for innhold 2"/>
          <p:cNvSpPr>
            <a:spLocks noGrp="1"/>
          </p:cNvSpPr>
          <p:nvPr>
            <p:ph idx="1"/>
          </p:nvPr>
        </p:nvSpPr>
        <p:spPr/>
        <p:txBody>
          <a:bodyPr/>
          <a:lstStyle/>
          <a:p>
            <a:pPr>
              <a:lnSpc>
                <a:spcPct val="90000"/>
              </a:lnSpc>
            </a:pPr>
            <a:r>
              <a:rPr lang="nb-NO" sz="2200" dirty="0" smtClean="0"/>
              <a:t>Arkivforskriften § 2-6: </a:t>
            </a:r>
          </a:p>
          <a:p>
            <a:pPr lvl="1">
              <a:lnSpc>
                <a:spcPct val="90000"/>
              </a:lnSpc>
              <a:buFont typeface="Arial" pitchFamily="34" charset="0"/>
              <a:buChar char="•"/>
            </a:pPr>
            <a:r>
              <a:rPr lang="nb-NO" sz="2200" dirty="0" smtClean="0">
                <a:solidFill>
                  <a:schemeClr val="tx1"/>
                </a:solidFill>
              </a:rPr>
              <a:t>Det skal være en eller flere journaler for registrering av dokument i de sakene organet oppretter</a:t>
            </a:r>
          </a:p>
          <a:p>
            <a:pPr lvl="1">
              <a:lnSpc>
                <a:spcPct val="90000"/>
              </a:lnSpc>
              <a:buFont typeface="Arial" pitchFamily="34" charset="0"/>
              <a:buChar char="•"/>
            </a:pPr>
            <a:r>
              <a:rPr lang="nb-NO" sz="2200" dirty="0" smtClean="0">
                <a:solidFill>
                  <a:schemeClr val="tx1"/>
                </a:solidFill>
              </a:rPr>
              <a:t>Tre betingelser for at et dokument er journalføringspliktig: </a:t>
            </a:r>
          </a:p>
          <a:p>
            <a:pPr lvl="2">
              <a:lnSpc>
                <a:spcPct val="90000"/>
              </a:lnSpc>
            </a:pPr>
            <a:r>
              <a:rPr lang="nb-NO" sz="2200" dirty="0" smtClean="0"/>
              <a:t>Det må regnes som et saksdokument for organet, definert i offentlighetsloven § 4</a:t>
            </a:r>
          </a:p>
          <a:p>
            <a:pPr lvl="2">
              <a:lnSpc>
                <a:spcPct val="90000"/>
              </a:lnSpc>
            </a:pPr>
            <a:r>
              <a:rPr lang="nb-NO" sz="2200" dirty="0" smtClean="0"/>
              <a:t>Gjelder dokumenter som er kommet inn til eller lagt frem for organet</a:t>
            </a:r>
          </a:p>
          <a:p>
            <a:pPr lvl="2">
              <a:lnSpc>
                <a:spcPct val="90000"/>
              </a:lnSpc>
            </a:pPr>
            <a:r>
              <a:rPr lang="nb-NO" sz="2200" dirty="0" smtClean="0"/>
              <a:t>Og kun dersom dokumentet er gjenstand for saksbehandling og har verdi som dokumentasjon</a:t>
            </a:r>
          </a:p>
          <a:p>
            <a:pPr lvl="1">
              <a:lnSpc>
                <a:spcPct val="90000"/>
              </a:lnSpc>
              <a:buFont typeface="Arial" pitchFamily="34" charset="0"/>
              <a:buChar char="•"/>
            </a:pPr>
            <a:r>
              <a:rPr lang="nb-NO" sz="2200" dirty="0" smtClean="0">
                <a:solidFill>
                  <a:schemeClr val="tx1"/>
                </a:solidFill>
              </a:rPr>
              <a:t>Organinterne dokument journalføres i den grad organet finner det tjenlig</a:t>
            </a:r>
          </a:p>
        </p:txBody>
      </p:sp>
      <p:grpSp>
        <p:nvGrpSpPr>
          <p:cNvPr id="2" name="Gruppe 9"/>
          <p:cNvGrpSpPr>
            <a:grpSpLocks/>
          </p:cNvGrpSpPr>
          <p:nvPr/>
        </p:nvGrpSpPr>
        <p:grpSpPr bwMode="auto">
          <a:xfrm>
            <a:off x="5929313" y="142875"/>
            <a:ext cx="3143250" cy="2143125"/>
            <a:chOff x="5214942" y="142852"/>
            <a:chExt cx="3857652" cy="2643206"/>
          </a:xfrm>
        </p:grpSpPr>
        <p:grpSp>
          <p:nvGrpSpPr>
            <p:cNvPr id="3" name="Gruppe 14"/>
            <p:cNvGrpSpPr>
              <a:grpSpLocks/>
            </p:cNvGrpSpPr>
            <p:nvPr/>
          </p:nvGrpSpPr>
          <p:grpSpPr bwMode="auto">
            <a:xfrm>
              <a:off x="5214942" y="142852"/>
              <a:ext cx="3857652" cy="2643206"/>
              <a:chOff x="5214942" y="142852"/>
              <a:chExt cx="3857652" cy="2643206"/>
            </a:xfrm>
          </p:grpSpPr>
          <p:sp>
            <p:nvSpPr>
              <p:cNvPr id="8" name="Ellipse 2"/>
              <p:cNvSpPr/>
              <p:nvPr/>
            </p:nvSpPr>
            <p:spPr bwMode="auto">
              <a:xfrm>
                <a:off x="5214942" y="142852"/>
                <a:ext cx="3857652" cy="2643206"/>
              </a:xfrm>
              <a:prstGeom prst="ellips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nb-NO">
                  <a:latin typeface="Times New Roman" charset="0"/>
                </a:endParaRPr>
              </a:p>
            </p:txBody>
          </p:sp>
          <p:sp>
            <p:nvSpPr>
              <p:cNvPr id="19465" name="Ellipse 14"/>
              <p:cNvSpPr>
                <a:spLocks noChangeArrowheads="1"/>
              </p:cNvSpPr>
              <p:nvPr/>
            </p:nvSpPr>
            <p:spPr bwMode="auto">
              <a:xfrm>
                <a:off x="6119823" y="756453"/>
                <a:ext cx="2428892" cy="1604804"/>
              </a:xfrm>
              <a:prstGeom prst="ellipse">
                <a:avLst/>
              </a:prstGeom>
              <a:solidFill>
                <a:srgbClr val="FF0000"/>
              </a:solidFill>
              <a:ln w="12700" algn="ctr">
                <a:solidFill>
                  <a:schemeClr val="tx1"/>
                </a:solidFill>
                <a:round/>
                <a:headEnd/>
                <a:tailEnd/>
              </a:ln>
            </p:spPr>
            <p:txBody>
              <a:bodyPr/>
              <a:lstStyle/>
              <a:p>
                <a:pPr eaLnBrk="0" hangingPunct="0"/>
                <a:endParaRPr lang="nb-NO"/>
              </a:p>
            </p:txBody>
          </p:sp>
          <p:sp>
            <p:nvSpPr>
              <p:cNvPr id="19466" name="TekstSylinder 15"/>
              <p:cNvSpPr txBox="1">
                <a:spLocks noChangeArrowheads="1"/>
              </p:cNvSpPr>
              <p:nvPr/>
            </p:nvSpPr>
            <p:spPr bwMode="auto">
              <a:xfrm>
                <a:off x="5828659" y="398647"/>
                <a:ext cx="1841152" cy="367347"/>
              </a:xfrm>
              <a:prstGeom prst="rect">
                <a:avLst/>
              </a:prstGeom>
              <a:noFill/>
              <a:ln w="9525">
                <a:noFill/>
                <a:miter lim="800000"/>
                <a:headEnd/>
                <a:tailEnd/>
              </a:ln>
            </p:spPr>
            <p:txBody>
              <a:bodyPr>
                <a:spAutoFit/>
              </a:bodyPr>
              <a:lstStyle/>
              <a:p>
                <a:pPr eaLnBrk="0" hangingPunct="0"/>
                <a:r>
                  <a:rPr lang="nb-NO" sz="1400"/>
                  <a:t>Arkiveringsplikt</a:t>
                </a:r>
              </a:p>
            </p:txBody>
          </p:sp>
          <p:sp>
            <p:nvSpPr>
              <p:cNvPr id="19467" name="TekstSylinder 16"/>
              <p:cNvSpPr txBox="1">
                <a:spLocks noChangeArrowheads="1"/>
              </p:cNvSpPr>
              <p:nvPr/>
            </p:nvSpPr>
            <p:spPr bwMode="auto">
              <a:xfrm>
                <a:off x="6442377" y="1677617"/>
                <a:ext cx="1571636" cy="307777"/>
              </a:xfrm>
              <a:prstGeom prst="rect">
                <a:avLst/>
              </a:prstGeom>
              <a:noFill/>
              <a:ln w="9525">
                <a:noFill/>
                <a:miter lim="800000"/>
                <a:headEnd/>
                <a:tailEnd/>
              </a:ln>
            </p:spPr>
            <p:txBody>
              <a:bodyPr>
                <a:spAutoFit/>
              </a:bodyPr>
              <a:lstStyle/>
              <a:p>
                <a:pPr eaLnBrk="0" hangingPunct="0"/>
                <a:r>
                  <a:rPr lang="nb-NO" sz="1400"/>
                  <a:t>Journalføringsplikt</a:t>
                </a:r>
              </a:p>
            </p:txBody>
          </p:sp>
        </p:grpSp>
        <p:sp>
          <p:nvSpPr>
            <p:cNvPr id="6" name="Frihåndsform 5"/>
            <p:cNvSpPr/>
            <p:nvPr/>
          </p:nvSpPr>
          <p:spPr bwMode="auto">
            <a:xfrm>
              <a:off x="7311323" y="436542"/>
              <a:ext cx="1389144" cy="1366635"/>
            </a:xfrm>
            <a:custGeom>
              <a:avLst/>
              <a:gdLst>
                <a:gd name="connsiteX0" fmla="*/ 649224 w 2084832"/>
                <a:gd name="connsiteY0" fmla="*/ 18288 h 2066544"/>
                <a:gd name="connsiteX1" fmla="*/ 557784 w 2084832"/>
                <a:gd name="connsiteY1" fmla="*/ 45720 h 2066544"/>
                <a:gd name="connsiteX2" fmla="*/ 530352 w 2084832"/>
                <a:gd name="connsiteY2" fmla="*/ 109728 h 2066544"/>
                <a:gd name="connsiteX3" fmla="*/ 484632 w 2084832"/>
                <a:gd name="connsiteY3" fmla="*/ 164592 h 2066544"/>
                <a:gd name="connsiteX4" fmla="*/ 448056 w 2084832"/>
                <a:gd name="connsiteY4" fmla="*/ 219456 h 2066544"/>
                <a:gd name="connsiteX5" fmla="*/ 384048 w 2084832"/>
                <a:gd name="connsiteY5" fmla="*/ 338328 h 2066544"/>
                <a:gd name="connsiteX6" fmla="*/ 338328 w 2084832"/>
                <a:gd name="connsiteY6" fmla="*/ 420624 h 2066544"/>
                <a:gd name="connsiteX7" fmla="*/ 310896 w 2084832"/>
                <a:gd name="connsiteY7" fmla="*/ 457200 h 2066544"/>
                <a:gd name="connsiteX8" fmla="*/ 292608 w 2084832"/>
                <a:gd name="connsiteY8" fmla="*/ 493776 h 2066544"/>
                <a:gd name="connsiteX9" fmla="*/ 256032 w 2084832"/>
                <a:gd name="connsiteY9" fmla="*/ 548640 h 2066544"/>
                <a:gd name="connsiteX10" fmla="*/ 246888 w 2084832"/>
                <a:gd name="connsiteY10" fmla="*/ 576072 h 2066544"/>
                <a:gd name="connsiteX11" fmla="*/ 210312 w 2084832"/>
                <a:gd name="connsiteY11" fmla="*/ 630936 h 2066544"/>
                <a:gd name="connsiteX12" fmla="*/ 192024 w 2084832"/>
                <a:gd name="connsiteY12" fmla="*/ 658368 h 2066544"/>
                <a:gd name="connsiteX13" fmla="*/ 173736 w 2084832"/>
                <a:gd name="connsiteY13" fmla="*/ 694944 h 2066544"/>
                <a:gd name="connsiteX14" fmla="*/ 146304 w 2084832"/>
                <a:gd name="connsiteY14" fmla="*/ 777240 h 2066544"/>
                <a:gd name="connsiteX15" fmla="*/ 128016 w 2084832"/>
                <a:gd name="connsiteY15" fmla="*/ 850392 h 2066544"/>
                <a:gd name="connsiteX16" fmla="*/ 82296 w 2084832"/>
                <a:gd name="connsiteY16" fmla="*/ 923544 h 2066544"/>
                <a:gd name="connsiteX17" fmla="*/ 54864 w 2084832"/>
                <a:gd name="connsiteY17" fmla="*/ 960120 h 2066544"/>
                <a:gd name="connsiteX18" fmla="*/ 36576 w 2084832"/>
                <a:gd name="connsiteY18" fmla="*/ 996696 h 2066544"/>
                <a:gd name="connsiteX19" fmla="*/ 27432 w 2084832"/>
                <a:gd name="connsiteY19" fmla="*/ 1051560 h 2066544"/>
                <a:gd name="connsiteX20" fmla="*/ 0 w 2084832"/>
                <a:gd name="connsiteY20" fmla="*/ 1088136 h 2066544"/>
                <a:gd name="connsiteX21" fmla="*/ 27432 w 2084832"/>
                <a:gd name="connsiteY21" fmla="*/ 1901952 h 2066544"/>
                <a:gd name="connsiteX22" fmla="*/ 64008 w 2084832"/>
                <a:gd name="connsiteY22" fmla="*/ 1929384 h 2066544"/>
                <a:gd name="connsiteX23" fmla="*/ 146304 w 2084832"/>
                <a:gd name="connsiteY23" fmla="*/ 1938528 h 2066544"/>
                <a:gd name="connsiteX24" fmla="*/ 548640 w 2084832"/>
                <a:gd name="connsiteY24" fmla="*/ 1993392 h 2066544"/>
                <a:gd name="connsiteX25" fmla="*/ 612648 w 2084832"/>
                <a:gd name="connsiteY25" fmla="*/ 2029968 h 2066544"/>
                <a:gd name="connsiteX26" fmla="*/ 768096 w 2084832"/>
                <a:gd name="connsiteY26" fmla="*/ 2066544 h 2066544"/>
                <a:gd name="connsiteX27" fmla="*/ 1444752 w 2084832"/>
                <a:gd name="connsiteY27" fmla="*/ 2066544 h 2066544"/>
                <a:gd name="connsiteX28" fmla="*/ 1874520 w 2084832"/>
                <a:gd name="connsiteY28" fmla="*/ 2057400 h 2066544"/>
                <a:gd name="connsiteX29" fmla="*/ 1883664 w 2084832"/>
                <a:gd name="connsiteY29" fmla="*/ 2029968 h 2066544"/>
                <a:gd name="connsiteX30" fmla="*/ 1911096 w 2084832"/>
                <a:gd name="connsiteY30" fmla="*/ 2011680 h 2066544"/>
                <a:gd name="connsiteX31" fmla="*/ 1938528 w 2084832"/>
                <a:gd name="connsiteY31" fmla="*/ 1984248 h 2066544"/>
                <a:gd name="connsiteX32" fmla="*/ 2011680 w 2084832"/>
                <a:gd name="connsiteY32" fmla="*/ 1901952 h 2066544"/>
                <a:gd name="connsiteX33" fmla="*/ 2057400 w 2084832"/>
                <a:gd name="connsiteY33" fmla="*/ 1892808 h 2066544"/>
                <a:gd name="connsiteX34" fmla="*/ 2084832 w 2084832"/>
                <a:gd name="connsiteY34" fmla="*/ 1837944 h 2066544"/>
                <a:gd name="connsiteX35" fmla="*/ 2075688 w 2084832"/>
                <a:gd name="connsiteY35" fmla="*/ 630936 h 2066544"/>
                <a:gd name="connsiteX36" fmla="*/ 2066544 w 2084832"/>
                <a:gd name="connsiteY36" fmla="*/ 512064 h 2066544"/>
                <a:gd name="connsiteX37" fmla="*/ 2057400 w 2084832"/>
                <a:gd name="connsiteY37" fmla="*/ 466344 h 2066544"/>
                <a:gd name="connsiteX38" fmla="*/ 1947672 w 2084832"/>
                <a:gd name="connsiteY38" fmla="*/ 457200 h 2066544"/>
                <a:gd name="connsiteX39" fmla="*/ 1673352 w 2084832"/>
                <a:gd name="connsiteY39" fmla="*/ 429768 h 2066544"/>
                <a:gd name="connsiteX40" fmla="*/ 1618488 w 2084832"/>
                <a:gd name="connsiteY40" fmla="*/ 356616 h 2066544"/>
                <a:gd name="connsiteX41" fmla="*/ 1600200 w 2084832"/>
                <a:gd name="connsiteY41" fmla="*/ 274320 h 2066544"/>
                <a:gd name="connsiteX42" fmla="*/ 1563624 w 2084832"/>
                <a:gd name="connsiteY42" fmla="*/ 219456 h 2066544"/>
                <a:gd name="connsiteX43" fmla="*/ 1490472 w 2084832"/>
                <a:gd name="connsiteY43" fmla="*/ 201168 h 2066544"/>
                <a:gd name="connsiteX44" fmla="*/ 1280160 w 2084832"/>
                <a:gd name="connsiteY44" fmla="*/ 182880 h 2066544"/>
                <a:gd name="connsiteX45" fmla="*/ 1252728 w 2084832"/>
                <a:gd name="connsiteY45" fmla="*/ 164592 h 2066544"/>
                <a:gd name="connsiteX46" fmla="*/ 1197864 w 2084832"/>
                <a:gd name="connsiteY46" fmla="*/ 137160 h 2066544"/>
                <a:gd name="connsiteX47" fmla="*/ 1179576 w 2084832"/>
                <a:gd name="connsiteY47" fmla="*/ 109728 h 2066544"/>
                <a:gd name="connsiteX48" fmla="*/ 1152144 w 2084832"/>
                <a:gd name="connsiteY48" fmla="*/ 100584 h 2066544"/>
                <a:gd name="connsiteX49" fmla="*/ 950976 w 2084832"/>
                <a:gd name="connsiteY49" fmla="*/ 91440 h 2066544"/>
                <a:gd name="connsiteX50" fmla="*/ 868680 w 2084832"/>
                <a:gd name="connsiteY50" fmla="*/ 82296 h 2066544"/>
                <a:gd name="connsiteX51" fmla="*/ 859536 w 2084832"/>
                <a:gd name="connsiteY51" fmla="*/ 54864 h 2066544"/>
                <a:gd name="connsiteX52" fmla="*/ 832104 w 2084832"/>
                <a:gd name="connsiteY52" fmla="*/ 36576 h 2066544"/>
                <a:gd name="connsiteX53" fmla="*/ 768096 w 2084832"/>
                <a:gd name="connsiteY53" fmla="*/ 18288 h 2066544"/>
                <a:gd name="connsiteX54" fmla="*/ 658368 w 2084832"/>
                <a:gd name="connsiteY54" fmla="*/ 0 h 2066544"/>
                <a:gd name="connsiteX55" fmla="*/ 649224 w 2084832"/>
                <a:gd name="connsiteY55" fmla="*/ 18288 h 206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84832" h="2066544">
                  <a:moveTo>
                    <a:pt x="649224" y="18288"/>
                  </a:moveTo>
                  <a:cubicBezTo>
                    <a:pt x="632460" y="25908"/>
                    <a:pt x="586247" y="31489"/>
                    <a:pt x="557784" y="45720"/>
                  </a:cubicBezTo>
                  <a:cubicBezTo>
                    <a:pt x="536914" y="56155"/>
                    <a:pt x="537142" y="93885"/>
                    <a:pt x="530352" y="109728"/>
                  </a:cubicBezTo>
                  <a:cubicBezTo>
                    <a:pt x="516985" y="140918"/>
                    <a:pt x="505604" y="137628"/>
                    <a:pt x="484632" y="164592"/>
                  </a:cubicBezTo>
                  <a:cubicBezTo>
                    <a:pt x="471138" y="181942"/>
                    <a:pt x="460248" y="201168"/>
                    <a:pt x="448056" y="219456"/>
                  </a:cubicBezTo>
                  <a:cubicBezTo>
                    <a:pt x="425023" y="311587"/>
                    <a:pt x="461342" y="183740"/>
                    <a:pt x="384048" y="338328"/>
                  </a:cubicBezTo>
                  <a:cubicBezTo>
                    <a:pt x="366618" y="373188"/>
                    <a:pt x="361291" y="386179"/>
                    <a:pt x="338328" y="420624"/>
                  </a:cubicBezTo>
                  <a:cubicBezTo>
                    <a:pt x="329874" y="433304"/>
                    <a:pt x="318973" y="444277"/>
                    <a:pt x="310896" y="457200"/>
                  </a:cubicBezTo>
                  <a:cubicBezTo>
                    <a:pt x="303672" y="468759"/>
                    <a:pt x="299621" y="482087"/>
                    <a:pt x="292608" y="493776"/>
                  </a:cubicBezTo>
                  <a:cubicBezTo>
                    <a:pt x="281300" y="512623"/>
                    <a:pt x="262983" y="527788"/>
                    <a:pt x="256032" y="548640"/>
                  </a:cubicBezTo>
                  <a:cubicBezTo>
                    <a:pt x="252984" y="557784"/>
                    <a:pt x="251569" y="567646"/>
                    <a:pt x="246888" y="576072"/>
                  </a:cubicBezTo>
                  <a:cubicBezTo>
                    <a:pt x="236214" y="595285"/>
                    <a:pt x="222504" y="612648"/>
                    <a:pt x="210312" y="630936"/>
                  </a:cubicBezTo>
                  <a:cubicBezTo>
                    <a:pt x="204216" y="640080"/>
                    <a:pt x="196939" y="648538"/>
                    <a:pt x="192024" y="658368"/>
                  </a:cubicBezTo>
                  <a:lnTo>
                    <a:pt x="173736" y="694944"/>
                  </a:lnTo>
                  <a:cubicBezTo>
                    <a:pt x="147531" y="825971"/>
                    <a:pt x="184162" y="663667"/>
                    <a:pt x="146304" y="777240"/>
                  </a:cubicBezTo>
                  <a:cubicBezTo>
                    <a:pt x="138356" y="801085"/>
                    <a:pt x="140948" y="828839"/>
                    <a:pt x="128016" y="850392"/>
                  </a:cubicBezTo>
                  <a:cubicBezTo>
                    <a:pt x="111999" y="877086"/>
                    <a:pt x="99888" y="898916"/>
                    <a:pt x="82296" y="923544"/>
                  </a:cubicBezTo>
                  <a:cubicBezTo>
                    <a:pt x="73438" y="935945"/>
                    <a:pt x="62941" y="947197"/>
                    <a:pt x="54864" y="960120"/>
                  </a:cubicBezTo>
                  <a:cubicBezTo>
                    <a:pt x="47640" y="971679"/>
                    <a:pt x="42672" y="984504"/>
                    <a:pt x="36576" y="996696"/>
                  </a:cubicBezTo>
                  <a:cubicBezTo>
                    <a:pt x="33528" y="1014984"/>
                    <a:pt x="34318" y="1034346"/>
                    <a:pt x="27432" y="1051560"/>
                  </a:cubicBezTo>
                  <a:cubicBezTo>
                    <a:pt x="21772" y="1065710"/>
                    <a:pt x="0" y="1072896"/>
                    <a:pt x="0" y="1088136"/>
                  </a:cubicBezTo>
                  <a:cubicBezTo>
                    <a:pt x="0" y="1359562"/>
                    <a:pt x="6840" y="1631308"/>
                    <a:pt x="27432" y="1901952"/>
                  </a:cubicBezTo>
                  <a:cubicBezTo>
                    <a:pt x="28588" y="1917148"/>
                    <a:pt x="49442" y="1924902"/>
                    <a:pt x="64008" y="1929384"/>
                  </a:cubicBezTo>
                  <a:cubicBezTo>
                    <a:pt x="90388" y="1937501"/>
                    <a:pt x="118872" y="1935480"/>
                    <a:pt x="146304" y="1938528"/>
                  </a:cubicBezTo>
                  <a:cubicBezTo>
                    <a:pt x="283573" y="2041480"/>
                    <a:pt x="144553" y="1947473"/>
                    <a:pt x="548640" y="1993392"/>
                  </a:cubicBezTo>
                  <a:cubicBezTo>
                    <a:pt x="569386" y="1995749"/>
                    <a:pt x="594562" y="2020925"/>
                    <a:pt x="612648" y="2029968"/>
                  </a:cubicBezTo>
                  <a:cubicBezTo>
                    <a:pt x="668752" y="2058020"/>
                    <a:pt x="696496" y="2054611"/>
                    <a:pt x="768096" y="2066544"/>
                  </a:cubicBezTo>
                  <a:cubicBezTo>
                    <a:pt x="1327252" y="2045835"/>
                    <a:pt x="638464" y="2066544"/>
                    <a:pt x="1444752" y="2066544"/>
                  </a:cubicBezTo>
                  <a:cubicBezTo>
                    <a:pt x="1588040" y="2066544"/>
                    <a:pt x="1731264" y="2060448"/>
                    <a:pt x="1874520" y="2057400"/>
                  </a:cubicBezTo>
                  <a:cubicBezTo>
                    <a:pt x="1877568" y="2048256"/>
                    <a:pt x="1877643" y="2037494"/>
                    <a:pt x="1883664" y="2029968"/>
                  </a:cubicBezTo>
                  <a:cubicBezTo>
                    <a:pt x="1890529" y="2021386"/>
                    <a:pt x="1902653" y="2018715"/>
                    <a:pt x="1911096" y="2011680"/>
                  </a:cubicBezTo>
                  <a:cubicBezTo>
                    <a:pt x="1921030" y="2003401"/>
                    <a:pt x="1930112" y="1994066"/>
                    <a:pt x="1938528" y="1984248"/>
                  </a:cubicBezTo>
                  <a:cubicBezTo>
                    <a:pt x="1962564" y="1956206"/>
                    <a:pt x="1978274" y="1921995"/>
                    <a:pt x="2011680" y="1901952"/>
                  </a:cubicBezTo>
                  <a:cubicBezTo>
                    <a:pt x="2025007" y="1893956"/>
                    <a:pt x="2042160" y="1895856"/>
                    <a:pt x="2057400" y="1892808"/>
                  </a:cubicBezTo>
                  <a:cubicBezTo>
                    <a:pt x="2066646" y="1878938"/>
                    <a:pt x="2084832" y="1856873"/>
                    <a:pt x="2084832" y="1837944"/>
                  </a:cubicBezTo>
                  <a:cubicBezTo>
                    <a:pt x="2084832" y="1435596"/>
                    <a:pt x="2081237" y="1033245"/>
                    <a:pt x="2075688" y="630936"/>
                  </a:cubicBezTo>
                  <a:cubicBezTo>
                    <a:pt x="2075140" y="591199"/>
                    <a:pt x="2070933" y="551562"/>
                    <a:pt x="2066544" y="512064"/>
                  </a:cubicBezTo>
                  <a:cubicBezTo>
                    <a:pt x="2064828" y="496617"/>
                    <a:pt x="2071511" y="472857"/>
                    <a:pt x="2057400" y="466344"/>
                  </a:cubicBezTo>
                  <a:cubicBezTo>
                    <a:pt x="2024075" y="450963"/>
                    <a:pt x="1984209" y="460680"/>
                    <a:pt x="1947672" y="457200"/>
                  </a:cubicBezTo>
                  <a:lnTo>
                    <a:pt x="1673352" y="429768"/>
                  </a:lnTo>
                  <a:cubicBezTo>
                    <a:pt x="1655064" y="405384"/>
                    <a:pt x="1624466" y="386504"/>
                    <a:pt x="1618488" y="356616"/>
                  </a:cubicBezTo>
                  <a:cubicBezTo>
                    <a:pt x="1617526" y="351806"/>
                    <a:pt x="1604504" y="282929"/>
                    <a:pt x="1600200" y="274320"/>
                  </a:cubicBezTo>
                  <a:cubicBezTo>
                    <a:pt x="1590370" y="254661"/>
                    <a:pt x="1584476" y="226407"/>
                    <a:pt x="1563624" y="219456"/>
                  </a:cubicBezTo>
                  <a:cubicBezTo>
                    <a:pt x="1535494" y="210079"/>
                    <a:pt x="1522994" y="204653"/>
                    <a:pt x="1490472" y="201168"/>
                  </a:cubicBezTo>
                  <a:cubicBezTo>
                    <a:pt x="1420504" y="193671"/>
                    <a:pt x="1350264" y="188976"/>
                    <a:pt x="1280160" y="182880"/>
                  </a:cubicBezTo>
                  <a:cubicBezTo>
                    <a:pt x="1271016" y="176784"/>
                    <a:pt x="1262558" y="169507"/>
                    <a:pt x="1252728" y="164592"/>
                  </a:cubicBezTo>
                  <a:cubicBezTo>
                    <a:pt x="1177012" y="126734"/>
                    <a:pt x="1276480" y="189571"/>
                    <a:pt x="1197864" y="137160"/>
                  </a:cubicBezTo>
                  <a:cubicBezTo>
                    <a:pt x="1191768" y="128016"/>
                    <a:pt x="1188158" y="116593"/>
                    <a:pt x="1179576" y="109728"/>
                  </a:cubicBezTo>
                  <a:cubicBezTo>
                    <a:pt x="1172050" y="103707"/>
                    <a:pt x="1161752" y="101353"/>
                    <a:pt x="1152144" y="100584"/>
                  </a:cubicBezTo>
                  <a:cubicBezTo>
                    <a:pt x="1085233" y="95231"/>
                    <a:pt x="1018032" y="94488"/>
                    <a:pt x="950976" y="91440"/>
                  </a:cubicBezTo>
                  <a:cubicBezTo>
                    <a:pt x="923544" y="88392"/>
                    <a:pt x="894307" y="92547"/>
                    <a:pt x="868680" y="82296"/>
                  </a:cubicBezTo>
                  <a:cubicBezTo>
                    <a:pt x="859731" y="78716"/>
                    <a:pt x="865557" y="62390"/>
                    <a:pt x="859536" y="54864"/>
                  </a:cubicBezTo>
                  <a:cubicBezTo>
                    <a:pt x="852671" y="46282"/>
                    <a:pt x="841934" y="41491"/>
                    <a:pt x="832104" y="36576"/>
                  </a:cubicBezTo>
                  <a:cubicBezTo>
                    <a:pt x="819885" y="30466"/>
                    <a:pt x="778643" y="20632"/>
                    <a:pt x="768096" y="18288"/>
                  </a:cubicBezTo>
                  <a:cubicBezTo>
                    <a:pt x="719961" y="7591"/>
                    <a:pt x="711803" y="7634"/>
                    <a:pt x="658368" y="0"/>
                  </a:cubicBezTo>
                  <a:cubicBezTo>
                    <a:pt x="615878" y="10622"/>
                    <a:pt x="665988" y="10668"/>
                    <a:pt x="649224" y="18288"/>
                  </a:cubicBezTo>
                  <a:close/>
                </a:path>
              </a:pathLst>
            </a:custGeom>
            <a:solidFill>
              <a:schemeClr val="bg2">
                <a:lumMod val="7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nb-NO">
                <a:latin typeface="Times New Roman" charset="0"/>
              </a:endParaRPr>
            </a:p>
          </p:txBody>
        </p:sp>
        <p:sp>
          <p:nvSpPr>
            <p:cNvPr id="19463" name="TekstSylinder 12"/>
            <p:cNvSpPr txBox="1">
              <a:spLocks noChangeArrowheads="1"/>
            </p:cNvSpPr>
            <p:nvPr/>
          </p:nvSpPr>
          <p:spPr bwMode="auto">
            <a:xfrm>
              <a:off x="7429520" y="1071546"/>
              <a:ext cx="1428760" cy="624488"/>
            </a:xfrm>
            <a:prstGeom prst="rect">
              <a:avLst/>
            </a:prstGeom>
            <a:noFill/>
            <a:ln w="9525">
              <a:noFill/>
              <a:miter lim="800000"/>
              <a:headEnd/>
              <a:tailEnd/>
            </a:ln>
          </p:spPr>
          <p:txBody>
            <a:bodyPr>
              <a:spAutoFit/>
            </a:bodyPr>
            <a:lstStyle/>
            <a:p>
              <a:pPr eaLnBrk="0" hangingPunct="0"/>
              <a:r>
                <a:rPr lang="nb-NO" sz="1400"/>
                <a:t>Bevarings-plikt</a:t>
              </a:r>
            </a:p>
          </p:txBody>
        </p:sp>
      </p:grpSp>
    </p:spTree>
    <p:extLst>
      <p:ext uri="{BB962C8B-B14F-4D97-AF65-F5344CB8AC3E}">
        <p14:creationId xmlns:p14="http://schemas.microsoft.com/office/powerpoint/2010/main" val="23966637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tel 1"/>
          <p:cNvSpPr>
            <a:spLocks noGrp="1"/>
          </p:cNvSpPr>
          <p:nvPr>
            <p:ph type="title"/>
          </p:nvPr>
        </p:nvSpPr>
        <p:spPr>
          <a:xfrm>
            <a:off x="533400" y="657225"/>
            <a:ext cx="8001000" cy="914400"/>
          </a:xfrm>
        </p:spPr>
        <p:txBody>
          <a:bodyPr/>
          <a:lstStyle/>
          <a:p>
            <a:r>
              <a:rPr lang="nb-NO" dirty="0" smtClean="0"/>
              <a:t>Hvor åpen bør forvaltningen være?</a:t>
            </a:r>
            <a:br>
              <a:rPr lang="nb-NO" dirty="0" smtClean="0"/>
            </a:br>
            <a:r>
              <a:rPr lang="nb-NO" dirty="0" smtClean="0"/>
              <a:t>- første bud er journalføring</a:t>
            </a:r>
          </a:p>
        </p:txBody>
      </p:sp>
      <p:sp>
        <p:nvSpPr>
          <p:cNvPr id="21507" name="Plassholder for innhold 2"/>
          <p:cNvSpPr>
            <a:spLocks noGrp="1"/>
          </p:cNvSpPr>
          <p:nvPr>
            <p:ph idx="1"/>
          </p:nvPr>
        </p:nvSpPr>
        <p:spPr>
          <a:xfrm>
            <a:off x="214313" y="1571625"/>
            <a:ext cx="8715375" cy="5000625"/>
          </a:xfrm>
        </p:spPr>
        <p:txBody>
          <a:bodyPr/>
          <a:lstStyle/>
          <a:p>
            <a:r>
              <a:rPr lang="nb-NO" dirty="0" smtClean="0"/>
              <a:t>Journalførings</a:t>
            </a:r>
            <a:r>
              <a:rPr lang="nb-NO" dirty="0" smtClean="0">
                <a:solidFill>
                  <a:srgbClr val="FF0000"/>
                </a:solidFill>
              </a:rPr>
              <a:t>plikt</a:t>
            </a:r>
            <a:r>
              <a:rPr lang="nb-NO" dirty="0" smtClean="0"/>
              <a:t> har vi snakka om</a:t>
            </a:r>
          </a:p>
          <a:p>
            <a:r>
              <a:rPr lang="nb-NO" dirty="0" smtClean="0"/>
              <a:t>Journalføring ut fra </a:t>
            </a:r>
            <a:r>
              <a:rPr lang="nb-NO" dirty="0" smtClean="0">
                <a:solidFill>
                  <a:srgbClr val="FF0000"/>
                </a:solidFill>
              </a:rPr>
              <a:t>eget behov </a:t>
            </a:r>
            <a:r>
              <a:rPr lang="nb-NO" dirty="0" smtClean="0"/>
              <a:t>(</a:t>
            </a:r>
            <a:r>
              <a:rPr lang="nb-NO" dirty="0" err="1" smtClean="0"/>
              <a:t>compliance</a:t>
            </a:r>
            <a:r>
              <a:rPr lang="nb-NO" dirty="0" smtClean="0"/>
              <a:t>)</a:t>
            </a:r>
          </a:p>
          <a:p>
            <a:pPr lvl="1">
              <a:buFont typeface="Arial" pitchFamily="34" charset="0"/>
              <a:buChar char="•"/>
            </a:pPr>
            <a:r>
              <a:rPr lang="nb-NO" sz="2400" dirty="0" smtClean="0">
                <a:solidFill>
                  <a:schemeClr val="tx1"/>
                </a:solidFill>
              </a:rPr>
              <a:t>Ryddighet i håndtering, oppbevaring og mulighet for gjenfinning av dokumenter – dette er evige krav!</a:t>
            </a:r>
          </a:p>
          <a:p>
            <a:pPr lvl="1">
              <a:buFont typeface="Arial" pitchFamily="34" charset="0"/>
              <a:buChar char="•"/>
            </a:pPr>
            <a:r>
              <a:rPr lang="nb-NO" sz="2400" dirty="0" smtClean="0">
                <a:solidFill>
                  <a:schemeClr val="tx1"/>
                </a:solidFill>
              </a:rPr>
              <a:t>Også organinterne dokumenter (notater, e-post, SMS, MMS mv) skal håndteres i tråd med god arkivskikk </a:t>
            </a:r>
          </a:p>
          <a:p>
            <a:pPr lvl="1">
              <a:buFont typeface="Arial" pitchFamily="34" charset="0"/>
              <a:buChar char="•"/>
            </a:pPr>
            <a:r>
              <a:rPr lang="en-US" sz="2400" dirty="0" smtClean="0">
                <a:solidFill>
                  <a:schemeClr val="tx1"/>
                </a:solidFill>
              </a:rPr>
              <a:t>“Good records management is simply good business practice”</a:t>
            </a:r>
          </a:p>
          <a:p>
            <a:r>
              <a:rPr lang="nb-NO" dirty="0" smtClean="0"/>
              <a:t>Utilgivelig </a:t>
            </a:r>
            <a:r>
              <a:rPr lang="nb-NO" dirty="0" smtClean="0"/>
              <a:t>(”kommet bort” fra arkivsynspunkt)</a:t>
            </a:r>
          </a:p>
          <a:p>
            <a:pPr lvl="1">
              <a:buFont typeface="Arial" pitchFamily="34" charset="0"/>
              <a:buChar char="•"/>
            </a:pPr>
            <a:r>
              <a:rPr lang="nb-NO" sz="2400" dirty="0" smtClean="0">
                <a:solidFill>
                  <a:schemeClr val="tx1"/>
                </a:solidFill>
              </a:rPr>
              <a:t>Fravær av ryddighet i dokumenthåndteringen</a:t>
            </a:r>
          </a:p>
        </p:txBody>
      </p:sp>
    </p:spTree>
    <p:extLst>
      <p:ext uri="{BB962C8B-B14F-4D97-AF65-F5344CB8AC3E}">
        <p14:creationId xmlns:p14="http://schemas.microsoft.com/office/powerpoint/2010/main" val="12618004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1"/>
          <p:cNvSpPr>
            <a:spLocks noGrp="1"/>
          </p:cNvSpPr>
          <p:nvPr>
            <p:ph type="title"/>
          </p:nvPr>
        </p:nvSpPr>
        <p:spPr>
          <a:xfrm>
            <a:off x="571500" y="332656"/>
            <a:ext cx="8001000" cy="914400"/>
          </a:xfrm>
        </p:spPr>
        <p:txBody>
          <a:bodyPr/>
          <a:lstStyle/>
          <a:p>
            <a:r>
              <a:rPr lang="nb-NO" dirty="0" smtClean="0"/>
              <a:t>Bevaringsplikten</a:t>
            </a:r>
          </a:p>
        </p:txBody>
      </p:sp>
      <p:sp>
        <p:nvSpPr>
          <p:cNvPr id="14339" name="Plassholder for innhold 2"/>
          <p:cNvSpPr>
            <a:spLocks noGrp="1"/>
          </p:cNvSpPr>
          <p:nvPr>
            <p:ph idx="1"/>
          </p:nvPr>
        </p:nvSpPr>
        <p:spPr>
          <a:xfrm>
            <a:off x="428625" y="1484784"/>
            <a:ext cx="8181975" cy="4786313"/>
          </a:xfrm>
        </p:spPr>
        <p:txBody>
          <a:bodyPr/>
          <a:lstStyle/>
          <a:p>
            <a:pPr>
              <a:defRPr/>
            </a:pPr>
            <a:r>
              <a:rPr lang="nb-NO" sz="2200" spc="50" dirty="0" smtClean="0"/>
              <a:t>Arkivloven fastsetter i § 9 et uttrykkelig </a:t>
            </a:r>
          </a:p>
          <a:p>
            <a:pPr>
              <a:buFont typeface="Symbol" pitchFamily="18" charset="2"/>
              <a:buNone/>
              <a:defRPr/>
            </a:pPr>
            <a:r>
              <a:rPr lang="nb-NO" sz="2200" spc="50" dirty="0" smtClean="0"/>
              <a:t>	forbud mot kassasjon av arkivmateriale i </a:t>
            </a:r>
          </a:p>
          <a:p>
            <a:pPr>
              <a:buFont typeface="Symbol" pitchFamily="18" charset="2"/>
              <a:buNone/>
              <a:defRPr/>
            </a:pPr>
            <a:r>
              <a:rPr lang="nb-NO" sz="2200" spc="50" dirty="0" smtClean="0"/>
              <a:t>	forvaltningen, med mindre det skjer i medhold av generelle bestemmelser eller etter særskilt samtykke fra Riksarkivaren i det enkelte tilfelle. </a:t>
            </a:r>
          </a:p>
          <a:p>
            <a:pPr>
              <a:defRPr/>
            </a:pPr>
            <a:r>
              <a:rPr lang="nb-NO" sz="2200" spc="50" dirty="0" smtClean="0"/>
              <a:t>Dette forbudet gjeld selv om det finnes bestemmelser om kassasjon, sletting, makulering eller lignende i andre lover. Heller ikke sletting etter personopplysningsloven eller helseregisterloven kan gjennomføres uten at det først er innhentet uttalelse fra Riksarkivaren. </a:t>
            </a:r>
          </a:p>
          <a:p>
            <a:pPr>
              <a:defRPr/>
            </a:pPr>
            <a:r>
              <a:rPr lang="nb-NO" sz="2200" spc="50" dirty="0" smtClean="0"/>
              <a:t>Den som med vilje handler i strid med kassasjonsforbudet kan straffes med bøter.</a:t>
            </a:r>
          </a:p>
          <a:p>
            <a:pPr>
              <a:defRPr/>
            </a:pPr>
            <a:r>
              <a:rPr lang="nb-NO" sz="2200" spc="50" dirty="0" smtClean="0"/>
              <a:t>Arkiv som skal bevares skal avleveres til arkivdepot.</a:t>
            </a:r>
          </a:p>
        </p:txBody>
      </p:sp>
      <p:grpSp>
        <p:nvGrpSpPr>
          <p:cNvPr id="2" name="Gruppe 11"/>
          <p:cNvGrpSpPr>
            <a:grpSpLocks/>
          </p:cNvGrpSpPr>
          <p:nvPr/>
        </p:nvGrpSpPr>
        <p:grpSpPr bwMode="auto">
          <a:xfrm>
            <a:off x="5857875" y="142875"/>
            <a:ext cx="3143250" cy="2214563"/>
            <a:chOff x="5857884" y="142852"/>
            <a:chExt cx="3143272" cy="2214578"/>
          </a:xfrm>
        </p:grpSpPr>
        <p:grpSp>
          <p:nvGrpSpPr>
            <p:cNvPr id="3" name="Gruppe 14"/>
            <p:cNvGrpSpPr>
              <a:grpSpLocks/>
            </p:cNvGrpSpPr>
            <p:nvPr/>
          </p:nvGrpSpPr>
          <p:grpSpPr bwMode="auto">
            <a:xfrm>
              <a:off x="5857884" y="142852"/>
              <a:ext cx="3143272" cy="2214578"/>
              <a:chOff x="5214942" y="142852"/>
              <a:chExt cx="3857652" cy="2643206"/>
            </a:xfrm>
          </p:grpSpPr>
          <p:sp>
            <p:nvSpPr>
              <p:cNvPr id="8" name="Ellipse 2"/>
              <p:cNvSpPr/>
              <p:nvPr/>
            </p:nvSpPr>
            <p:spPr bwMode="auto">
              <a:xfrm>
                <a:off x="5214942" y="142852"/>
                <a:ext cx="3857652" cy="2643206"/>
              </a:xfrm>
              <a:prstGeom prst="ellips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nb-NO">
                  <a:latin typeface="Times New Roman" charset="0"/>
                </a:endParaRPr>
              </a:p>
            </p:txBody>
          </p:sp>
          <p:sp>
            <p:nvSpPr>
              <p:cNvPr id="9" name="Ellipse 8"/>
              <p:cNvSpPr/>
              <p:nvPr/>
            </p:nvSpPr>
            <p:spPr bwMode="auto">
              <a:xfrm>
                <a:off x="6118957" y="756758"/>
                <a:ext cx="2429542" cy="1604872"/>
              </a:xfrm>
              <a:prstGeom prst="ellips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nb-NO">
                  <a:latin typeface="Times New Roman" charset="0"/>
                </a:endParaRPr>
              </a:p>
            </p:txBody>
          </p:sp>
          <p:sp>
            <p:nvSpPr>
              <p:cNvPr id="20490" name="TekstSylinder 9"/>
              <p:cNvSpPr txBox="1">
                <a:spLocks noChangeArrowheads="1"/>
              </p:cNvSpPr>
              <p:nvPr/>
            </p:nvSpPr>
            <p:spPr bwMode="auto">
              <a:xfrm>
                <a:off x="5828659" y="398647"/>
                <a:ext cx="1841152" cy="367347"/>
              </a:xfrm>
              <a:prstGeom prst="rect">
                <a:avLst/>
              </a:prstGeom>
              <a:noFill/>
              <a:ln w="9525">
                <a:noFill/>
                <a:miter lim="800000"/>
                <a:headEnd/>
                <a:tailEnd/>
              </a:ln>
            </p:spPr>
            <p:txBody>
              <a:bodyPr>
                <a:spAutoFit/>
              </a:bodyPr>
              <a:lstStyle/>
              <a:p>
                <a:pPr eaLnBrk="0" hangingPunct="0"/>
                <a:r>
                  <a:rPr lang="nb-NO" sz="1400"/>
                  <a:t>Arkiveringsplikt</a:t>
                </a:r>
              </a:p>
            </p:txBody>
          </p:sp>
          <p:sp>
            <p:nvSpPr>
              <p:cNvPr id="20491" name="TekstSylinder 10"/>
              <p:cNvSpPr txBox="1">
                <a:spLocks noChangeArrowheads="1"/>
              </p:cNvSpPr>
              <p:nvPr/>
            </p:nvSpPr>
            <p:spPr bwMode="auto">
              <a:xfrm>
                <a:off x="6442377" y="1677617"/>
                <a:ext cx="1571636" cy="307777"/>
              </a:xfrm>
              <a:prstGeom prst="rect">
                <a:avLst/>
              </a:prstGeom>
              <a:noFill/>
              <a:ln w="9525">
                <a:noFill/>
                <a:miter lim="800000"/>
                <a:headEnd/>
                <a:tailEnd/>
              </a:ln>
            </p:spPr>
            <p:txBody>
              <a:bodyPr>
                <a:spAutoFit/>
              </a:bodyPr>
              <a:lstStyle/>
              <a:p>
                <a:pPr eaLnBrk="0" hangingPunct="0"/>
                <a:r>
                  <a:rPr lang="nb-NO" sz="1400"/>
                  <a:t>Journalføringsplikt</a:t>
                </a:r>
              </a:p>
            </p:txBody>
          </p:sp>
        </p:grpSp>
        <p:sp>
          <p:nvSpPr>
            <p:cNvPr id="20486" name="Frihåndsform 5"/>
            <p:cNvSpPr>
              <a:spLocks noChangeArrowheads="1"/>
            </p:cNvSpPr>
            <p:nvPr/>
          </p:nvSpPr>
          <p:spPr bwMode="auto">
            <a:xfrm>
              <a:off x="7565968" y="389176"/>
              <a:ext cx="1132501" cy="1143980"/>
            </a:xfrm>
            <a:custGeom>
              <a:avLst/>
              <a:gdLst>
                <a:gd name="T0" fmla="*/ 789 w 2084832"/>
                <a:gd name="T1" fmla="*/ 27 h 2066544"/>
                <a:gd name="T2" fmla="*/ 678 w 2084832"/>
                <a:gd name="T3" fmla="*/ 69 h 2066544"/>
                <a:gd name="T4" fmla="*/ 644 w 2084832"/>
                <a:gd name="T5" fmla="*/ 164 h 2066544"/>
                <a:gd name="T6" fmla="*/ 589 w 2084832"/>
                <a:gd name="T7" fmla="*/ 246 h 2066544"/>
                <a:gd name="T8" fmla="*/ 544 w 2084832"/>
                <a:gd name="T9" fmla="*/ 328 h 2066544"/>
                <a:gd name="T10" fmla="*/ 467 w 2084832"/>
                <a:gd name="T11" fmla="*/ 507 h 2066544"/>
                <a:gd name="T12" fmla="*/ 411 w 2084832"/>
                <a:gd name="T13" fmla="*/ 629 h 2066544"/>
                <a:gd name="T14" fmla="*/ 378 w 2084832"/>
                <a:gd name="T15" fmla="*/ 684 h 2066544"/>
                <a:gd name="T16" fmla="*/ 356 w 2084832"/>
                <a:gd name="T17" fmla="*/ 738 h 2066544"/>
                <a:gd name="T18" fmla="*/ 311 w 2084832"/>
                <a:gd name="T19" fmla="*/ 820 h 2066544"/>
                <a:gd name="T20" fmla="*/ 300 w 2084832"/>
                <a:gd name="T21" fmla="*/ 862 h 2066544"/>
                <a:gd name="T22" fmla="*/ 255 w 2084832"/>
                <a:gd name="T23" fmla="*/ 944 h 2066544"/>
                <a:gd name="T24" fmla="*/ 234 w 2084832"/>
                <a:gd name="T25" fmla="*/ 985 h 2066544"/>
                <a:gd name="T26" fmla="*/ 211 w 2084832"/>
                <a:gd name="T27" fmla="*/ 1040 h 2066544"/>
                <a:gd name="T28" fmla="*/ 178 w 2084832"/>
                <a:gd name="T29" fmla="*/ 1163 h 2066544"/>
                <a:gd name="T30" fmla="*/ 155 w 2084832"/>
                <a:gd name="T31" fmla="*/ 1272 h 2066544"/>
                <a:gd name="T32" fmla="*/ 100 w 2084832"/>
                <a:gd name="T33" fmla="*/ 1382 h 2066544"/>
                <a:gd name="T34" fmla="*/ 67 w 2084832"/>
                <a:gd name="T35" fmla="*/ 1437 h 2066544"/>
                <a:gd name="T36" fmla="*/ 45 w 2084832"/>
                <a:gd name="T37" fmla="*/ 1491 h 2066544"/>
                <a:gd name="T38" fmla="*/ 33 w 2084832"/>
                <a:gd name="T39" fmla="*/ 1573 h 2066544"/>
                <a:gd name="T40" fmla="*/ 0 w 2084832"/>
                <a:gd name="T41" fmla="*/ 1628 h 2066544"/>
                <a:gd name="T42" fmla="*/ 33 w 2084832"/>
                <a:gd name="T43" fmla="*/ 2845 h 2066544"/>
                <a:gd name="T44" fmla="*/ 78 w 2084832"/>
                <a:gd name="T45" fmla="*/ 2886 h 2066544"/>
                <a:gd name="T46" fmla="*/ 178 w 2084832"/>
                <a:gd name="T47" fmla="*/ 2900 h 2066544"/>
                <a:gd name="T48" fmla="*/ 667 w 2084832"/>
                <a:gd name="T49" fmla="*/ 2982 h 2066544"/>
                <a:gd name="T50" fmla="*/ 745 w 2084832"/>
                <a:gd name="T51" fmla="*/ 3036 h 2066544"/>
                <a:gd name="T52" fmla="*/ 933 w 2084832"/>
                <a:gd name="T53" fmla="*/ 3091 h 2066544"/>
                <a:gd name="T54" fmla="*/ 1756 w 2084832"/>
                <a:gd name="T55" fmla="*/ 3091 h 2066544"/>
                <a:gd name="T56" fmla="*/ 2278 w 2084832"/>
                <a:gd name="T57" fmla="*/ 3078 h 2066544"/>
                <a:gd name="T58" fmla="*/ 2289 w 2084832"/>
                <a:gd name="T59" fmla="*/ 3036 h 2066544"/>
                <a:gd name="T60" fmla="*/ 2322 w 2084832"/>
                <a:gd name="T61" fmla="*/ 3009 h 2066544"/>
                <a:gd name="T62" fmla="*/ 2356 w 2084832"/>
                <a:gd name="T63" fmla="*/ 2968 h 2066544"/>
                <a:gd name="T64" fmla="*/ 2444 w 2084832"/>
                <a:gd name="T65" fmla="*/ 2845 h 2066544"/>
                <a:gd name="T66" fmla="*/ 2500 w 2084832"/>
                <a:gd name="T67" fmla="*/ 2832 h 2066544"/>
                <a:gd name="T68" fmla="*/ 2533 w 2084832"/>
                <a:gd name="T69" fmla="*/ 2750 h 2066544"/>
                <a:gd name="T70" fmla="*/ 2522 w 2084832"/>
                <a:gd name="T71" fmla="*/ 944 h 2066544"/>
                <a:gd name="T72" fmla="*/ 2511 w 2084832"/>
                <a:gd name="T73" fmla="*/ 766 h 2066544"/>
                <a:gd name="T74" fmla="*/ 2500 w 2084832"/>
                <a:gd name="T75" fmla="*/ 698 h 2066544"/>
                <a:gd name="T76" fmla="*/ 2367 w 2084832"/>
                <a:gd name="T77" fmla="*/ 684 h 2066544"/>
                <a:gd name="T78" fmla="*/ 2033 w 2084832"/>
                <a:gd name="T79" fmla="*/ 643 h 2066544"/>
                <a:gd name="T80" fmla="*/ 1966 w 2084832"/>
                <a:gd name="T81" fmla="*/ 534 h 2066544"/>
                <a:gd name="T82" fmla="*/ 1945 w 2084832"/>
                <a:gd name="T83" fmla="*/ 410 h 2066544"/>
                <a:gd name="T84" fmla="*/ 1900 w 2084832"/>
                <a:gd name="T85" fmla="*/ 328 h 2066544"/>
                <a:gd name="T86" fmla="*/ 1811 w 2084832"/>
                <a:gd name="T87" fmla="*/ 301 h 2066544"/>
                <a:gd name="T88" fmla="*/ 1556 w 2084832"/>
                <a:gd name="T89" fmla="*/ 273 h 2066544"/>
                <a:gd name="T90" fmla="*/ 1522 w 2084832"/>
                <a:gd name="T91" fmla="*/ 246 h 2066544"/>
                <a:gd name="T92" fmla="*/ 1456 w 2084832"/>
                <a:gd name="T93" fmla="*/ 205 h 2066544"/>
                <a:gd name="T94" fmla="*/ 1434 w 2084832"/>
                <a:gd name="T95" fmla="*/ 164 h 2066544"/>
                <a:gd name="T96" fmla="*/ 1400 w 2084832"/>
                <a:gd name="T97" fmla="*/ 151 h 2066544"/>
                <a:gd name="T98" fmla="*/ 1155 w 2084832"/>
                <a:gd name="T99" fmla="*/ 137 h 2066544"/>
                <a:gd name="T100" fmla="*/ 1055 w 2084832"/>
                <a:gd name="T101" fmla="*/ 123 h 2066544"/>
                <a:gd name="T102" fmla="*/ 1045 w 2084832"/>
                <a:gd name="T103" fmla="*/ 82 h 2066544"/>
                <a:gd name="T104" fmla="*/ 1011 w 2084832"/>
                <a:gd name="T105" fmla="*/ 55 h 2066544"/>
                <a:gd name="T106" fmla="*/ 933 w 2084832"/>
                <a:gd name="T107" fmla="*/ 27 h 2066544"/>
                <a:gd name="T108" fmla="*/ 800 w 2084832"/>
                <a:gd name="T109" fmla="*/ 0 h 2066544"/>
                <a:gd name="T110" fmla="*/ 789 w 2084832"/>
                <a:gd name="T111" fmla="*/ 27 h 20665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84832"/>
                <a:gd name="T169" fmla="*/ 0 h 2066544"/>
                <a:gd name="T170" fmla="*/ 2084832 w 2084832"/>
                <a:gd name="T171" fmla="*/ 2066544 h 20665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84832" h="2066544">
                  <a:moveTo>
                    <a:pt x="649224" y="18288"/>
                  </a:moveTo>
                  <a:cubicBezTo>
                    <a:pt x="632460" y="25908"/>
                    <a:pt x="586247" y="31489"/>
                    <a:pt x="557784" y="45720"/>
                  </a:cubicBezTo>
                  <a:cubicBezTo>
                    <a:pt x="536914" y="56155"/>
                    <a:pt x="537142" y="93885"/>
                    <a:pt x="530352" y="109728"/>
                  </a:cubicBezTo>
                  <a:cubicBezTo>
                    <a:pt x="516985" y="140918"/>
                    <a:pt x="505604" y="137628"/>
                    <a:pt x="484632" y="164592"/>
                  </a:cubicBezTo>
                  <a:cubicBezTo>
                    <a:pt x="471138" y="181942"/>
                    <a:pt x="460248" y="201168"/>
                    <a:pt x="448056" y="219456"/>
                  </a:cubicBezTo>
                  <a:cubicBezTo>
                    <a:pt x="425023" y="311587"/>
                    <a:pt x="461342" y="183740"/>
                    <a:pt x="384048" y="338328"/>
                  </a:cubicBezTo>
                  <a:cubicBezTo>
                    <a:pt x="366618" y="373188"/>
                    <a:pt x="361291" y="386179"/>
                    <a:pt x="338328" y="420624"/>
                  </a:cubicBezTo>
                  <a:cubicBezTo>
                    <a:pt x="329874" y="433304"/>
                    <a:pt x="318973" y="444277"/>
                    <a:pt x="310896" y="457200"/>
                  </a:cubicBezTo>
                  <a:cubicBezTo>
                    <a:pt x="303672" y="468759"/>
                    <a:pt x="299621" y="482087"/>
                    <a:pt x="292608" y="493776"/>
                  </a:cubicBezTo>
                  <a:cubicBezTo>
                    <a:pt x="281300" y="512623"/>
                    <a:pt x="262983" y="527788"/>
                    <a:pt x="256032" y="548640"/>
                  </a:cubicBezTo>
                  <a:cubicBezTo>
                    <a:pt x="252984" y="557784"/>
                    <a:pt x="251569" y="567646"/>
                    <a:pt x="246888" y="576072"/>
                  </a:cubicBezTo>
                  <a:cubicBezTo>
                    <a:pt x="236214" y="595285"/>
                    <a:pt x="222504" y="612648"/>
                    <a:pt x="210312" y="630936"/>
                  </a:cubicBezTo>
                  <a:cubicBezTo>
                    <a:pt x="204216" y="640080"/>
                    <a:pt x="196939" y="648538"/>
                    <a:pt x="192024" y="658368"/>
                  </a:cubicBezTo>
                  <a:lnTo>
                    <a:pt x="173736" y="694944"/>
                  </a:lnTo>
                  <a:cubicBezTo>
                    <a:pt x="147531" y="825971"/>
                    <a:pt x="184162" y="663667"/>
                    <a:pt x="146304" y="777240"/>
                  </a:cubicBezTo>
                  <a:cubicBezTo>
                    <a:pt x="138356" y="801085"/>
                    <a:pt x="140948" y="828839"/>
                    <a:pt x="128016" y="850392"/>
                  </a:cubicBezTo>
                  <a:cubicBezTo>
                    <a:pt x="111999" y="877086"/>
                    <a:pt x="99888" y="898916"/>
                    <a:pt x="82296" y="923544"/>
                  </a:cubicBezTo>
                  <a:cubicBezTo>
                    <a:pt x="73438" y="935945"/>
                    <a:pt x="62941" y="947197"/>
                    <a:pt x="54864" y="960120"/>
                  </a:cubicBezTo>
                  <a:cubicBezTo>
                    <a:pt x="47640" y="971679"/>
                    <a:pt x="42672" y="984504"/>
                    <a:pt x="36576" y="996696"/>
                  </a:cubicBezTo>
                  <a:cubicBezTo>
                    <a:pt x="33528" y="1014984"/>
                    <a:pt x="34318" y="1034346"/>
                    <a:pt x="27432" y="1051560"/>
                  </a:cubicBezTo>
                  <a:cubicBezTo>
                    <a:pt x="21772" y="1065710"/>
                    <a:pt x="0" y="1072896"/>
                    <a:pt x="0" y="1088136"/>
                  </a:cubicBezTo>
                  <a:cubicBezTo>
                    <a:pt x="0" y="1359562"/>
                    <a:pt x="6840" y="1631308"/>
                    <a:pt x="27432" y="1901952"/>
                  </a:cubicBezTo>
                  <a:cubicBezTo>
                    <a:pt x="28588" y="1917148"/>
                    <a:pt x="49442" y="1924902"/>
                    <a:pt x="64008" y="1929384"/>
                  </a:cubicBezTo>
                  <a:cubicBezTo>
                    <a:pt x="90388" y="1937501"/>
                    <a:pt x="118872" y="1935480"/>
                    <a:pt x="146304" y="1938528"/>
                  </a:cubicBezTo>
                  <a:cubicBezTo>
                    <a:pt x="283573" y="2041480"/>
                    <a:pt x="144553" y="1947473"/>
                    <a:pt x="548640" y="1993392"/>
                  </a:cubicBezTo>
                  <a:cubicBezTo>
                    <a:pt x="569386" y="1995749"/>
                    <a:pt x="594562" y="2020925"/>
                    <a:pt x="612648" y="2029968"/>
                  </a:cubicBezTo>
                  <a:cubicBezTo>
                    <a:pt x="668752" y="2058020"/>
                    <a:pt x="696496" y="2054611"/>
                    <a:pt x="768096" y="2066544"/>
                  </a:cubicBezTo>
                  <a:cubicBezTo>
                    <a:pt x="1327252" y="2045835"/>
                    <a:pt x="638464" y="2066544"/>
                    <a:pt x="1444752" y="2066544"/>
                  </a:cubicBezTo>
                  <a:cubicBezTo>
                    <a:pt x="1588040" y="2066544"/>
                    <a:pt x="1731264" y="2060448"/>
                    <a:pt x="1874520" y="2057400"/>
                  </a:cubicBezTo>
                  <a:cubicBezTo>
                    <a:pt x="1877568" y="2048256"/>
                    <a:pt x="1877643" y="2037494"/>
                    <a:pt x="1883664" y="2029968"/>
                  </a:cubicBezTo>
                  <a:cubicBezTo>
                    <a:pt x="1890529" y="2021386"/>
                    <a:pt x="1902653" y="2018715"/>
                    <a:pt x="1911096" y="2011680"/>
                  </a:cubicBezTo>
                  <a:cubicBezTo>
                    <a:pt x="1921030" y="2003401"/>
                    <a:pt x="1930112" y="1994066"/>
                    <a:pt x="1938528" y="1984248"/>
                  </a:cubicBezTo>
                  <a:cubicBezTo>
                    <a:pt x="1962564" y="1956206"/>
                    <a:pt x="1978274" y="1921995"/>
                    <a:pt x="2011680" y="1901952"/>
                  </a:cubicBezTo>
                  <a:cubicBezTo>
                    <a:pt x="2025007" y="1893956"/>
                    <a:pt x="2042160" y="1895856"/>
                    <a:pt x="2057400" y="1892808"/>
                  </a:cubicBezTo>
                  <a:cubicBezTo>
                    <a:pt x="2066646" y="1878938"/>
                    <a:pt x="2084832" y="1856873"/>
                    <a:pt x="2084832" y="1837944"/>
                  </a:cubicBezTo>
                  <a:cubicBezTo>
                    <a:pt x="2084832" y="1435596"/>
                    <a:pt x="2081237" y="1033245"/>
                    <a:pt x="2075688" y="630936"/>
                  </a:cubicBezTo>
                  <a:cubicBezTo>
                    <a:pt x="2075140" y="591199"/>
                    <a:pt x="2070933" y="551562"/>
                    <a:pt x="2066544" y="512064"/>
                  </a:cubicBezTo>
                  <a:cubicBezTo>
                    <a:pt x="2064828" y="496617"/>
                    <a:pt x="2071511" y="472857"/>
                    <a:pt x="2057400" y="466344"/>
                  </a:cubicBezTo>
                  <a:cubicBezTo>
                    <a:pt x="2024075" y="450963"/>
                    <a:pt x="1984209" y="460680"/>
                    <a:pt x="1947672" y="457200"/>
                  </a:cubicBezTo>
                  <a:lnTo>
                    <a:pt x="1673352" y="429768"/>
                  </a:lnTo>
                  <a:cubicBezTo>
                    <a:pt x="1655064" y="405384"/>
                    <a:pt x="1624466" y="386504"/>
                    <a:pt x="1618488" y="356616"/>
                  </a:cubicBezTo>
                  <a:cubicBezTo>
                    <a:pt x="1617526" y="351806"/>
                    <a:pt x="1604504" y="282929"/>
                    <a:pt x="1600200" y="274320"/>
                  </a:cubicBezTo>
                  <a:cubicBezTo>
                    <a:pt x="1590370" y="254661"/>
                    <a:pt x="1584476" y="226407"/>
                    <a:pt x="1563624" y="219456"/>
                  </a:cubicBezTo>
                  <a:cubicBezTo>
                    <a:pt x="1535494" y="210079"/>
                    <a:pt x="1522994" y="204653"/>
                    <a:pt x="1490472" y="201168"/>
                  </a:cubicBezTo>
                  <a:cubicBezTo>
                    <a:pt x="1420504" y="193671"/>
                    <a:pt x="1350264" y="188976"/>
                    <a:pt x="1280160" y="182880"/>
                  </a:cubicBezTo>
                  <a:cubicBezTo>
                    <a:pt x="1271016" y="176784"/>
                    <a:pt x="1262558" y="169507"/>
                    <a:pt x="1252728" y="164592"/>
                  </a:cubicBezTo>
                  <a:cubicBezTo>
                    <a:pt x="1177012" y="126734"/>
                    <a:pt x="1276480" y="189571"/>
                    <a:pt x="1197864" y="137160"/>
                  </a:cubicBezTo>
                  <a:cubicBezTo>
                    <a:pt x="1191768" y="128016"/>
                    <a:pt x="1188158" y="116593"/>
                    <a:pt x="1179576" y="109728"/>
                  </a:cubicBezTo>
                  <a:cubicBezTo>
                    <a:pt x="1172050" y="103707"/>
                    <a:pt x="1161752" y="101353"/>
                    <a:pt x="1152144" y="100584"/>
                  </a:cubicBezTo>
                  <a:cubicBezTo>
                    <a:pt x="1085233" y="95231"/>
                    <a:pt x="1018032" y="94488"/>
                    <a:pt x="950976" y="91440"/>
                  </a:cubicBezTo>
                  <a:cubicBezTo>
                    <a:pt x="923544" y="88392"/>
                    <a:pt x="894307" y="92547"/>
                    <a:pt x="868680" y="82296"/>
                  </a:cubicBezTo>
                  <a:cubicBezTo>
                    <a:pt x="859731" y="78716"/>
                    <a:pt x="865557" y="62390"/>
                    <a:pt x="859536" y="54864"/>
                  </a:cubicBezTo>
                  <a:cubicBezTo>
                    <a:pt x="852671" y="46282"/>
                    <a:pt x="841934" y="41491"/>
                    <a:pt x="832104" y="36576"/>
                  </a:cubicBezTo>
                  <a:cubicBezTo>
                    <a:pt x="819885" y="30466"/>
                    <a:pt x="778643" y="20632"/>
                    <a:pt x="768096" y="18288"/>
                  </a:cubicBezTo>
                  <a:cubicBezTo>
                    <a:pt x="719961" y="7591"/>
                    <a:pt x="711803" y="7634"/>
                    <a:pt x="658368" y="0"/>
                  </a:cubicBezTo>
                  <a:cubicBezTo>
                    <a:pt x="615878" y="10622"/>
                    <a:pt x="665988" y="10668"/>
                    <a:pt x="649224" y="18288"/>
                  </a:cubicBezTo>
                  <a:close/>
                </a:path>
              </a:pathLst>
            </a:custGeom>
            <a:solidFill>
              <a:srgbClr val="FF0000"/>
            </a:solidFill>
            <a:ln w="12700" algn="ctr">
              <a:solidFill>
                <a:schemeClr val="tx1"/>
              </a:solidFill>
              <a:round/>
              <a:headEnd/>
              <a:tailEnd/>
            </a:ln>
          </p:spPr>
          <p:txBody>
            <a:bodyPr/>
            <a:lstStyle/>
            <a:p>
              <a:pPr eaLnBrk="0" hangingPunct="0"/>
              <a:endParaRPr lang="nb-NO"/>
            </a:p>
          </p:txBody>
        </p:sp>
        <p:sp>
          <p:nvSpPr>
            <p:cNvPr id="20487" name="TekstSylinder 6"/>
            <p:cNvSpPr txBox="1">
              <a:spLocks noChangeArrowheads="1"/>
            </p:cNvSpPr>
            <p:nvPr/>
          </p:nvSpPr>
          <p:spPr bwMode="auto">
            <a:xfrm>
              <a:off x="7662355" y="920947"/>
              <a:ext cx="1164175" cy="523220"/>
            </a:xfrm>
            <a:prstGeom prst="rect">
              <a:avLst/>
            </a:prstGeom>
            <a:noFill/>
            <a:ln w="9525">
              <a:noFill/>
              <a:miter lim="800000"/>
              <a:headEnd/>
              <a:tailEnd/>
            </a:ln>
          </p:spPr>
          <p:txBody>
            <a:bodyPr>
              <a:spAutoFit/>
            </a:bodyPr>
            <a:lstStyle/>
            <a:p>
              <a:pPr eaLnBrk="0" hangingPunct="0"/>
              <a:r>
                <a:rPr lang="nb-NO" sz="1400"/>
                <a:t>Bevarings-plikt</a:t>
              </a:r>
            </a:p>
          </p:txBody>
        </p:sp>
      </p:grpSp>
    </p:spTree>
    <p:extLst>
      <p:ext uri="{BB962C8B-B14F-4D97-AF65-F5344CB8AC3E}">
        <p14:creationId xmlns:p14="http://schemas.microsoft.com/office/powerpoint/2010/main" val="8161240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990600" y="1143000"/>
            <a:ext cx="3048000" cy="3962400"/>
          </a:xfrm>
          <a:prstGeom prst="ellipse">
            <a:avLst/>
          </a:prstGeom>
          <a:solidFill>
            <a:srgbClr val="CCFFFF">
              <a:alpha val="50195"/>
            </a:srgbClr>
          </a:solidFill>
          <a:ln w="9525">
            <a:solidFill>
              <a:schemeClr val="tx1"/>
            </a:solidFill>
            <a:round/>
            <a:headEnd/>
            <a:tailEnd/>
          </a:ln>
        </p:spPr>
        <p:txBody>
          <a:bodyPr wrap="none" anchor="ctr"/>
          <a:lstStyle/>
          <a:p>
            <a:pPr eaLnBrk="0" hangingPunct="0"/>
            <a:endParaRPr lang="nb-NO">
              <a:latin typeface="Calibri" pitchFamily="34" charset="0"/>
            </a:endParaRPr>
          </a:p>
        </p:txBody>
      </p:sp>
      <p:sp>
        <p:nvSpPr>
          <p:cNvPr id="37891" name="Line 3"/>
          <p:cNvSpPr>
            <a:spLocks noChangeShapeType="1"/>
          </p:cNvSpPr>
          <p:nvPr/>
        </p:nvSpPr>
        <p:spPr bwMode="auto">
          <a:xfrm flipH="1" flipV="1">
            <a:off x="1295400" y="5715000"/>
            <a:ext cx="1143000" cy="0"/>
          </a:xfrm>
          <a:prstGeom prst="line">
            <a:avLst/>
          </a:prstGeom>
          <a:noFill/>
          <a:ln w="25400">
            <a:solidFill>
              <a:schemeClr val="accent2"/>
            </a:solidFill>
            <a:round/>
            <a:headEnd/>
            <a:tailEnd type="triangle" w="med" len="med"/>
          </a:ln>
        </p:spPr>
        <p:txBody>
          <a:bodyPr/>
          <a:lstStyle/>
          <a:p>
            <a:endParaRPr lang="nb-NO"/>
          </a:p>
        </p:txBody>
      </p:sp>
      <p:sp>
        <p:nvSpPr>
          <p:cNvPr id="37892" name="Line 4"/>
          <p:cNvSpPr>
            <a:spLocks noChangeShapeType="1"/>
          </p:cNvSpPr>
          <p:nvPr/>
        </p:nvSpPr>
        <p:spPr bwMode="auto">
          <a:xfrm flipH="1">
            <a:off x="3733800" y="3810000"/>
            <a:ext cx="2590800" cy="1600200"/>
          </a:xfrm>
          <a:prstGeom prst="line">
            <a:avLst/>
          </a:prstGeom>
          <a:noFill/>
          <a:ln w="25400">
            <a:solidFill>
              <a:schemeClr val="accent1"/>
            </a:solidFill>
            <a:round/>
            <a:headEnd/>
            <a:tailEnd type="triangle" w="med" len="med"/>
          </a:ln>
        </p:spPr>
        <p:txBody>
          <a:bodyPr/>
          <a:lstStyle/>
          <a:p>
            <a:endParaRPr lang="nb-NO"/>
          </a:p>
        </p:txBody>
      </p:sp>
      <p:sp>
        <p:nvSpPr>
          <p:cNvPr id="37893" name="Line 5"/>
          <p:cNvSpPr>
            <a:spLocks noChangeShapeType="1"/>
          </p:cNvSpPr>
          <p:nvPr/>
        </p:nvSpPr>
        <p:spPr bwMode="auto">
          <a:xfrm flipH="1">
            <a:off x="3733800" y="5334000"/>
            <a:ext cx="2438400" cy="152400"/>
          </a:xfrm>
          <a:prstGeom prst="line">
            <a:avLst/>
          </a:prstGeom>
          <a:noFill/>
          <a:ln w="25400">
            <a:solidFill>
              <a:schemeClr val="accent1"/>
            </a:solidFill>
            <a:round/>
            <a:headEnd/>
            <a:tailEnd type="triangle" w="med" len="med"/>
          </a:ln>
        </p:spPr>
        <p:txBody>
          <a:bodyPr/>
          <a:lstStyle/>
          <a:p>
            <a:endParaRPr lang="nb-NO"/>
          </a:p>
        </p:txBody>
      </p:sp>
      <p:sp>
        <p:nvSpPr>
          <p:cNvPr id="37894" name="Line 6"/>
          <p:cNvSpPr>
            <a:spLocks noChangeShapeType="1"/>
          </p:cNvSpPr>
          <p:nvPr/>
        </p:nvSpPr>
        <p:spPr bwMode="auto">
          <a:xfrm flipH="1" flipV="1">
            <a:off x="2209800" y="4343400"/>
            <a:ext cx="304800" cy="990600"/>
          </a:xfrm>
          <a:prstGeom prst="line">
            <a:avLst/>
          </a:prstGeom>
          <a:noFill/>
          <a:ln w="25400">
            <a:solidFill>
              <a:schemeClr val="accent1"/>
            </a:solidFill>
            <a:round/>
            <a:headEnd/>
            <a:tailEnd type="triangle" w="med" len="med"/>
          </a:ln>
        </p:spPr>
        <p:txBody>
          <a:bodyPr/>
          <a:lstStyle/>
          <a:p>
            <a:endParaRPr lang="nb-NO"/>
          </a:p>
        </p:txBody>
      </p:sp>
      <p:sp>
        <p:nvSpPr>
          <p:cNvPr id="37895" name="Line 7"/>
          <p:cNvSpPr>
            <a:spLocks noChangeShapeType="1"/>
          </p:cNvSpPr>
          <p:nvPr/>
        </p:nvSpPr>
        <p:spPr bwMode="auto">
          <a:xfrm flipH="1">
            <a:off x="5486400" y="5486400"/>
            <a:ext cx="685800" cy="533400"/>
          </a:xfrm>
          <a:prstGeom prst="line">
            <a:avLst/>
          </a:prstGeom>
          <a:noFill/>
          <a:ln w="25400">
            <a:solidFill>
              <a:schemeClr val="accent1"/>
            </a:solidFill>
            <a:round/>
            <a:headEnd/>
            <a:tailEnd type="triangle" w="med" len="med"/>
          </a:ln>
        </p:spPr>
        <p:txBody>
          <a:bodyPr/>
          <a:lstStyle/>
          <a:p>
            <a:endParaRPr lang="nb-NO"/>
          </a:p>
        </p:txBody>
      </p:sp>
      <p:sp>
        <p:nvSpPr>
          <p:cNvPr id="37896" name="Line 8"/>
          <p:cNvSpPr>
            <a:spLocks noChangeShapeType="1"/>
          </p:cNvSpPr>
          <p:nvPr/>
        </p:nvSpPr>
        <p:spPr bwMode="auto">
          <a:xfrm flipH="1" flipV="1">
            <a:off x="6781800" y="3886200"/>
            <a:ext cx="0" cy="838200"/>
          </a:xfrm>
          <a:prstGeom prst="line">
            <a:avLst/>
          </a:prstGeom>
          <a:noFill/>
          <a:ln w="25400">
            <a:solidFill>
              <a:schemeClr val="accent1"/>
            </a:solidFill>
            <a:round/>
            <a:headEnd/>
            <a:tailEnd type="triangle" w="med" len="med"/>
          </a:ln>
        </p:spPr>
        <p:txBody>
          <a:bodyPr/>
          <a:lstStyle/>
          <a:p>
            <a:endParaRPr lang="nb-NO"/>
          </a:p>
        </p:txBody>
      </p:sp>
      <p:sp>
        <p:nvSpPr>
          <p:cNvPr id="37897" name="Text Box 9"/>
          <p:cNvSpPr txBox="1">
            <a:spLocks noChangeArrowheads="1"/>
          </p:cNvSpPr>
          <p:nvPr/>
        </p:nvSpPr>
        <p:spPr bwMode="auto">
          <a:xfrm>
            <a:off x="1711325" y="497111"/>
            <a:ext cx="5715000" cy="555625"/>
          </a:xfrm>
          <a:prstGeom prst="rect">
            <a:avLst/>
          </a:prstGeom>
          <a:noFill/>
          <a:ln w="9525">
            <a:noFill/>
            <a:miter lim="800000"/>
            <a:headEnd/>
            <a:tailEnd/>
          </a:ln>
        </p:spPr>
        <p:txBody>
          <a:bodyPr>
            <a:spAutoFit/>
          </a:bodyPr>
          <a:lstStyle/>
          <a:p>
            <a:pPr eaLnBrk="0" hangingPunct="0">
              <a:lnSpc>
                <a:spcPct val="95000"/>
              </a:lnSpc>
              <a:spcBef>
                <a:spcPct val="50000"/>
              </a:spcBef>
              <a:buClr>
                <a:srgbClr val="000000"/>
              </a:buClr>
              <a:buSzPct val="100000"/>
              <a:buFont typeface="Times New Roman" pitchFamily="18" charset="0"/>
              <a:buNone/>
            </a:pPr>
            <a:r>
              <a:rPr lang="nb-NO" sz="3200" b="1" dirty="0">
                <a:latin typeface="Calibri" pitchFamily="34" charset="0"/>
              </a:rPr>
              <a:t>Tradisjonell saksgang på papir</a:t>
            </a:r>
          </a:p>
        </p:txBody>
      </p:sp>
      <p:sp>
        <p:nvSpPr>
          <p:cNvPr id="37898" name="Text Box 10"/>
          <p:cNvSpPr txBox="1">
            <a:spLocks noChangeArrowheads="1"/>
          </p:cNvSpPr>
          <p:nvPr/>
        </p:nvSpPr>
        <p:spPr bwMode="auto">
          <a:xfrm>
            <a:off x="990600" y="1447800"/>
            <a:ext cx="890588" cy="323850"/>
          </a:xfrm>
          <a:prstGeom prst="rect">
            <a:avLst/>
          </a:prstGeom>
          <a:noFill/>
          <a:ln w="9525">
            <a:no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sz="1600">
                <a:latin typeface="Calibri" pitchFamily="34" charset="0"/>
              </a:rPr>
              <a:t>Brev inn</a:t>
            </a:r>
          </a:p>
        </p:txBody>
      </p:sp>
      <p:sp>
        <p:nvSpPr>
          <p:cNvPr id="37899" name="Line 11"/>
          <p:cNvSpPr>
            <a:spLocks noChangeShapeType="1"/>
          </p:cNvSpPr>
          <p:nvPr/>
        </p:nvSpPr>
        <p:spPr bwMode="auto">
          <a:xfrm>
            <a:off x="1143000" y="1828800"/>
            <a:ext cx="762000" cy="0"/>
          </a:xfrm>
          <a:prstGeom prst="line">
            <a:avLst/>
          </a:prstGeom>
          <a:noFill/>
          <a:ln w="25400">
            <a:solidFill>
              <a:schemeClr val="accent1"/>
            </a:solidFill>
            <a:round/>
            <a:headEnd/>
            <a:tailEnd type="triangle" w="med" len="med"/>
          </a:ln>
        </p:spPr>
        <p:txBody>
          <a:bodyPr/>
          <a:lstStyle/>
          <a:p>
            <a:endParaRPr lang="nb-NO"/>
          </a:p>
        </p:txBody>
      </p:sp>
      <p:sp>
        <p:nvSpPr>
          <p:cNvPr id="37900" name="Text Box 12"/>
          <p:cNvSpPr txBox="1">
            <a:spLocks noChangeArrowheads="1"/>
          </p:cNvSpPr>
          <p:nvPr/>
        </p:nvSpPr>
        <p:spPr bwMode="auto">
          <a:xfrm>
            <a:off x="1905000" y="1371600"/>
            <a:ext cx="1539875" cy="1571625"/>
          </a:xfrm>
          <a:prstGeom prst="rect">
            <a:avLst/>
          </a:prstGeom>
          <a:solidFill>
            <a:srgbClr val="CCFFFF"/>
          </a:solidFill>
          <a:ln w="9525">
            <a:solidFill>
              <a:schemeClr val="tx1"/>
            </a:solid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a:latin typeface="Calibri" pitchFamily="34" charset="0"/>
              </a:rPr>
              <a:t>Arkivet</a:t>
            </a:r>
          </a:p>
          <a:p>
            <a:pPr eaLnBrk="0" hangingPunct="0">
              <a:lnSpc>
                <a:spcPct val="95000"/>
              </a:lnSpc>
              <a:buClr>
                <a:srgbClr val="000000"/>
              </a:buClr>
              <a:buSzPct val="100000"/>
              <a:buFont typeface="Times New Roman" pitchFamily="18" charset="0"/>
              <a:buChar char="•"/>
            </a:pPr>
            <a:r>
              <a:rPr lang="nb-NO" sz="1400">
                <a:latin typeface="Calibri" pitchFamily="34" charset="0"/>
              </a:rPr>
              <a:t>Poståpning</a:t>
            </a:r>
          </a:p>
          <a:p>
            <a:pPr eaLnBrk="0" hangingPunct="0">
              <a:lnSpc>
                <a:spcPct val="95000"/>
              </a:lnSpc>
              <a:buClr>
                <a:srgbClr val="000000"/>
              </a:buClr>
              <a:buSzPct val="100000"/>
              <a:buFont typeface="Times New Roman" pitchFamily="18" charset="0"/>
              <a:buChar char="•"/>
            </a:pPr>
            <a:r>
              <a:rPr lang="nb-NO" sz="1400">
                <a:latin typeface="Calibri" pitchFamily="34" charset="0"/>
              </a:rPr>
              <a:t>Arkivavgrensning</a:t>
            </a:r>
          </a:p>
          <a:p>
            <a:pPr eaLnBrk="0" hangingPunct="0">
              <a:lnSpc>
                <a:spcPct val="95000"/>
              </a:lnSpc>
              <a:buClr>
                <a:srgbClr val="000000"/>
              </a:buClr>
              <a:buSzPct val="100000"/>
              <a:buFont typeface="Times New Roman" pitchFamily="18" charset="0"/>
              <a:buChar char="•"/>
            </a:pPr>
            <a:r>
              <a:rPr lang="nb-NO" sz="1400">
                <a:latin typeface="Calibri" pitchFamily="34" charset="0"/>
              </a:rPr>
              <a:t>Utskrift (e-post)</a:t>
            </a:r>
          </a:p>
          <a:p>
            <a:pPr eaLnBrk="0" hangingPunct="0">
              <a:lnSpc>
                <a:spcPct val="95000"/>
              </a:lnSpc>
              <a:buClr>
                <a:srgbClr val="000000"/>
              </a:buClr>
              <a:buSzPct val="100000"/>
              <a:buFont typeface="Times New Roman" pitchFamily="18" charset="0"/>
              <a:buChar char="•"/>
            </a:pPr>
            <a:r>
              <a:rPr lang="nb-NO" sz="1400">
                <a:latin typeface="Calibri" pitchFamily="34" charset="0"/>
              </a:rPr>
              <a:t>Journalføring</a:t>
            </a:r>
          </a:p>
          <a:p>
            <a:pPr eaLnBrk="0" hangingPunct="0">
              <a:lnSpc>
                <a:spcPct val="95000"/>
              </a:lnSpc>
              <a:buClr>
                <a:srgbClr val="000000"/>
              </a:buClr>
              <a:buSzPct val="100000"/>
              <a:buFont typeface="Times New Roman" pitchFamily="18" charset="0"/>
              <a:buChar char="•"/>
            </a:pPr>
            <a:r>
              <a:rPr lang="nb-NO" sz="1400">
                <a:latin typeface="Calibri" pitchFamily="34" charset="0"/>
              </a:rPr>
              <a:t>Postlister (intern)</a:t>
            </a:r>
          </a:p>
          <a:p>
            <a:pPr eaLnBrk="0" hangingPunct="0">
              <a:lnSpc>
                <a:spcPct val="95000"/>
              </a:lnSpc>
              <a:buClr>
                <a:srgbClr val="000000"/>
              </a:buClr>
              <a:buSzPct val="100000"/>
              <a:buFont typeface="Times New Roman" pitchFamily="18" charset="0"/>
              <a:buChar char="•"/>
            </a:pPr>
            <a:r>
              <a:rPr lang="nb-NO" sz="1400">
                <a:latin typeface="Calibri" pitchFamily="34" charset="0"/>
              </a:rPr>
              <a:t>Offentlig journal</a:t>
            </a:r>
          </a:p>
        </p:txBody>
      </p:sp>
      <p:sp>
        <p:nvSpPr>
          <p:cNvPr id="37901" name="Line 13"/>
          <p:cNvSpPr>
            <a:spLocks noChangeShapeType="1"/>
          </p:cNvSpPr>
          <p:nvPr/>
        </p:nvSpPr>
        <p:spPr bwMode="auto">
          <a:xfrm>
            <a:off x="3429000" y="1828800"/>
            <a:ext cx="685800" cy="0"/>
          </a:xfrm>
          <a:prstGeom prst="line">
            <a:avLst/>
          </a:prstGeom>
          <a:noFill/>
          <a:ln w="25400">
            <a:solidFill>
              <a:schemeClr val="accent1"/>
            </a:solidFill>
            <a:round/>
            <a:headEnd/>
            <a:tailEnd type="triangle" w="med" len="med"/>
          </a:ln>
        </p:spPr>
        <p:txBody>
          <a:bodyPr/>
          <a:lstStyle/>
          <a:p>
            <a:endParaRPr lang="nb-NO"/>
          </a:p>
        </p:txBody>
      </p:sp>
      <p:sp>
        <p:nvSpPr>
          <p:cNvPr id="37902" name="Text Box 14"/>
          <p:cNvSpPr txBox="1">
            <a:spLocks noChangeArrowheads="1"/>
          </p:cNvSpPr>
          <p:nvPr/>
        </p:nvSpPr>
        <p:spPr bwMode="auto">
          <a:xfrm>
            <a:off x="4114800" y="1676400"/>
            <a:ext cx="1741488" cy="966788"/>
          </a:xfrm>
          <a:prstGeom prst="rect">
            <a:avLst/>
          </a:prstGeom>
          <a:solidFill>
            <a:srgbClr val="CCFFFF"/>
          </a:solidFill>
          <a:ln w="9525">
            <a:solidFill>
              <a:schemeClr val="tx1"/>
            </a:solid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a:latin typeface="Calibri" pitchFamily="34" charset="0"/>
              </a:rPr>
              <a:t>Leder</a:t>
            </a:r>
          </a:p>
          <a:p>
            <a:pPr eaLnBrk="0" hangingPunct="0">
              <a:lnSpc>
                <a:spcPct val="95000"/>
              </a:lnSpc>
              <a:buClr>
                <a:srgbClr val="000000"/>
              </a:buClr>
              <a:buSzPct val="100000"/>
              <a:buFont typeface="Times New Roman" pitchFamily="18" charset="0"/>
              <a:buChar char="•"/>
            </a:pPr>
            <a:r>
              <a:rPr lang="nb-NO" sz="1400">
                <a:latin typeface="Calibri" pitchFamily="34" charset="0"/>
              </a:rPr>
              <a:t>Kontroll/oversikt</a:t>
            </a:r>
          </a:p>
          <a:p>
            <a:pPr eaLnBrk="0" hangingPunct="0">
              <a:lnSpc>
                <a:spcPct val="95000"/>
              </a:lnSpc>
              <a:buClr>
                <a:srgbClr val="000000"/>
              </a:buClr>
              <a:buSzPct val="100000"/>
              <a:buFont typeface="Times New Roman" pitchFamily="18" charset="0"/>
              <a:buChar char="•"/>
            </a:pPr>
            <a:r>
              <a:rPr lang="nb-NO" sz="1400">
                <a:latin typeface="Calibri" pitchFamily="34" charset="0"/>
              </a:rPr>
              <a:t>Fordele</a:t>
            </a:r>
          </a:p>
          <a:p>
            <a:pPr eaLnBrk="0" hangingPunct="0">
              <a:lnSpc>
                <a:spcPct val="95000"/>
              </a:lnSpc>
              <a:buClr>
                <a:srgbClr val="000000"/>
              </a:buClr>
              <a:buSzPct val="100000"/>
              <a:buFont typeface="Times New Roman" pitchFamily="18" charset="0"/>
              <a:buChar char="•"/>
            </a:pPr>
            <a:r>
              <a:rPr lang="nb-NO" sz="1400">
                <a:latin typeface="Calibri" pitchFamily="34" charset="0"/>
              </a:rPr>
              <a:t>Unntatt offentlighet?</a:t>
            </a:r>
          </a:p>
        </p:txBody>
      </p:sp>
      <p:sp>
        <p:nvSpPr>
          <p:cNvPr id="37903" name="Line 15"/>
          <p:cNvSpPr>
            <a:spLocks noChangeShapeType="1"/>
          </p:cNvSpPr>
          <p:nvPr/>
        </p:nvSpPr>
        <p:spPr bwMode="auto">
          <a:xfrm>
            <a:off x="5867400" y="2667000"/>
            <a:ext cx="457200" cy="457200"/>
          </a:xfrm>
          <a:prstGeom prst="line">
            <a:avLst/>
          </a:prstGeom>
          <a:noFill/>
          <a:ln w="25400">
            <a:solidFill>
              <a:schemeClr val="accent1"/>
            </a:solidFill>
            <a:round/>
            <a:headEnd/>
            <a:tailEnd type="triangle" w="med" len="med"/>
          </a:ln>
        </p:spPr>
        <p:txBody>
          <a:bodyPr/>
          <a:lstStyle/>
          <a:p>
            <a:endParaRPr lang="nb-NO"/>
          </a:p>
        </p:txBody>
      </p:sp>
      <p:sp>
        <p:nvSpPr>
          <p:cNvPr id="37904" name="Text Box 16"/>
          <p:cNvSpPr txBox="1">
            <a:spLocks noChangeArrowheads="1"/>
          </p:cNvSpPr>
          <p:nvPr/>
        </p:nvSpPr>
        <p:spPr bwMode="auto">
          <a:xfrm>
            <a:off x="6324600" y="2895600"/>
            <a:ext cx="1527175" cy="966788"/>
          </a:xfrm>
          <a:prstGeom prst="rect">
            <a:avLst/>
          </a:prstGeom>
          <a:solidFill>
            <a:srgbClr val="CCFFFF"/>
          </a:solidFill>
          <a:ln w="9525">
            <a:solidFill>
              <a:schemeClr val="tx1"/>
            </a:solid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a:latin typeface="Calibri" pitchFamily="34" charset="0"/>
              </a:rPr>
              <a:t>Saksbehandler</a:t>
            </a:r>
          </a:p>
          <a:p>
            <a:pPr eaLnBrk="0" hangingPunct="0">
              <a:lnSpc>
                <a:spcPct val="95000"/>
              </a:lnSpc>
              <a:buClr>
                <a:srgbClr val="000000"/>
              </a:buClr>
              <a:buSzPct val="100000"/>
              <a:buFont typeface="Times New Roman" pitchFamily="18" charset="0"/>
              <a:buChar char="•"/>
            </a:pPr>
            <a:r>
              <a:rPr lang="nb-NO" sz="1400">
                <a:latin typeface="Calibri" pitchFamily="34" charset="0"/>
              </a:rPr>
              <a:t>Vurdere saken</a:t>
            </a:r>
          </a:p>
          <a:p>
            <a:pPr eaLnBrk="0" hangingPunct="0">
              <a:lnSpc>
                <a:spcPct val="95000"/>
              </a:lnSpc>
              <a:buClr>
                <a:srgbClr val="000000"/>
              </a:buClr>
              <a:buSzPct val="100000"/>
              <a:buFont typeface="Times New Roman" pitchFamily="18" charset="0"/>
              <a:buChar char="•"/>
            </a:pPr>
            <a:r>
              <a:rPr lang="nb-NO" sz="1400">
                <a:latin typeface="Calibri" pitchFamily="34" charset="0"/>
              </a:rPr>
              <a:t>Forberede vedtak</a:t>
            </a:r>
          </a:p>
          <a:p>
            <a:pPr eaLnBrk="0" hangingPunct="0">
              <a:lnSpc>
                <a:spcPct val="95000"/>
              </a:lnSpc>
              <a:buClr>
                <a:srgbClr val="000000"/>
              </a:buClr>
              <a:buSzPct val="100000"/>
              <a:buFont typeface="Times New Roman" pitchFamily="18" charset="0"/>
              <a:buChar char="•"/>
            </a:pPr>
            <a:r>
              <a:rPr lang="nb-NO" sz="1400">
                <a:latin typeface="Calibri" pitchFamily="34" charset="0"/>
              </a:rPr>
              <a:t>Skrive utkast</a:t>
            </a:r>
          </a:p>
        </p:txBody>
      </p:sp>
      <p:pic>
        <p:nvPicPr>
          <p:cNvPr id="37905" name="Picture 17"/>
          <p:cNvPicPr>
            <a:picLocks noChangeArrowheads="1"/>
          </p:cNvPicPr>
          <p:nvPr/>
        </p:nvPicPr>
        <p:blipFill>
          <a:blip r:embed="rId3" cstate="print"/>
          <a:srcRect/>
          <a:stretch>
            <a:fillRect/>
          </a:stretch>
        </p:blipFill>
        <p:spPr bwMode="auto">
          <a:xfrm rot="10800000" flipV="1">
            <a:off x="2895600" y="3048000"/>
            <a:ext cx="381000" cy="381000"/>
          </a:xfrm>
          <a:prstGeom prst="rect">
            <a:avLst/>
          </a:prstGeom>
          <a:noFill/>
          <a:ln w="9525">
            <a:noFill/>
            <a:miter lim="800000"/>
            <a:headEnd/>
            <a:tailEnd/>
          </a:ln>
        </p:spPr>
      </p:pic>
      <p:grpSp>
        <p:nvGrpSpPr>
          <p:cNvPr id="2" name="Group 18"/>
          <p:cNvGrpSpPr>
            <a:grpSpLocks/>
          </p:cNvGrpSpPr>
          <p:nvPr/>
        </p:nvGrpSpPr>
        <p:grpSpPr bwMode="auto">
          <a:xfrm>
            <a:off x="3429000" y="1371600"/>
            <a:ext cx="609600" cy="381000"/>
            <a:chOff x="2910" y="1624"/>
            <a:chExt cx="815" cy="570"/>
          </a:xfrm>
        </p:grpSpPr>
        <p:grpSp>
          <p:nvGrpSpPr>
            <p:cNvPr id="3" name="Group 19"/>
            <p:cNvGrpSpPr>
              <a:grpSpLocks/>
            </p:cNvGrpSpPr>
            <p:nvPr/>
          </p:nvGrpSpPr>
          <p:grpSpPr bwMode="auto">
            <a:xfrm>
              <a:off x="2910" y="1624"/>
              <a:ext cx="815" cy="570"/>
              <a:chOff x="2910" y="1624"/>
              <a:chExt cx="815" cy="570"/>
            </a:xfrm>
          </p:grpSpPr>
          <p:sp>
            <p:nvSpPr>
              <p:cNvPr id="38201" name="Freeform 20"/>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8202" name="Freeform 21"/>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8203" name="Freeform 22"/>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204" name="Freeform 23"/>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205" name="Freeform 24"/>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206" name="Freeform 25"/>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8199" name="Text Box 26"/>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sp>
          <p:nvSpPr>
            <p:cNvPr id="38200" name="Text Box 27"/>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grpSp>
        <p:nvGrpSpPr>
          <p:cNvPr id="4" name="Group 28"/>
          <p:cNvGrpSpPr>
            <a:grpSpLocks/>
          </p:cNvGrpSpPr>
          <p:nvPr/>
        </p:nvGrpSpPr>
        <p:grpSpPr bwMode="auto">
          <a:xfrm>
            <a:off x="3352800" y="1371600"/>
            <a:ext cx="609600" cy="381000"/>
            <a:chOff x="2910" y="1624"/>
            <a:chExt cx="815" cy="570"/>
          </a:xfrm>
        </p:grpSpPr>
        <p:grpSp>
          <p:nvGrpSpPr>
            <p:cNvPr id="5" name="Group 29"/>
            <p:cNvGrpSpPr>
              <a:grpSpLocks/>
            </p:cNvGrpSpPr>
            <p:nvPr/>
          </p:nvGrpSpPr>
          <p:grpSpPr bwMode="auto">
            <a:xfrm>
              <a:off x="2910" y="1624"/>
              <a:ext cx="815" cy="570"/>
              <a:chOff x="2910" y="1624"/>
              <a:chExt cx="815" cy="570"/>
            </a:xfrm>
          </p:grpSpPr>
          <p:sp>
            <p:nvSpPr>
              <p:cNvPr id="38192" name="Freeform 30"/>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8193" name="Freeform 31"/>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8194" name="Freeform 32"/>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95" name="Freeform 33"/>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96" name="Freeform 34"/>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97" name="Freeform 35"/>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8190" name="Text Box 36"/>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sp>
          <p:nvSpPr>
            <p:cNvPr id="38191" name="Text Box 37"/>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grpSp>
        <p:nvGrpSpPr>
          <p:cNvPr id="6" name="Group 38"/>
          <p:cNvGrpSpPr>
            <a:grpSpLocks/>
          </p:cNvGrpSpPr>
          <p:nvPr/>
        </p:nvGrpSpPr>
        <p:grpSpPr bwMode="auto">
          <a:xfrm>
            <a:off x="3352800" y="1295400"/>
            <a:ext cx="609600" cy="381000"/>
            <a:chOff x="2910" y="1624"/>
            <a:chExt cx="815" cy="570"/>
          </a:xfrm>
        </p:grpSpPr>
        <p:grpSp>
          <p:nvGrpSpPr>
            <p:cNvPr id="7" name="Group 39"/>
            <p:cNvGrpSpPr>
              <a:grpSpLocks/>
            </p:cNvGrpSpPr>
            <p:nvPr/>
          </p:nvGrpSpPr>
          <p:grpSpPr bwMode="auto">
            <a:xfrm>
              <a:off x="2910" y="1624"/>
              <a:ext cx="815" cy="570"/>
              <a:chOff x="2910" y="1624"/>
              <a:chExt cx="815" cy="570"/>
            </a:xfrm>
          </p:grpSpPr>
          <p:sp>
            <p:nvSpPr>
              <p:cNvPr id="38183" name="Freeform 40"/>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8184" name="Freeform 41"/>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8185" name="Freeform 42"/>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86" name="Freeform 43"/>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87" name="Freeform 44"/>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88" name="Freeform 45"/>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8181" name="Text Box 46"/>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sp>
          <p:nvSpPr>
            <p:cNvPr id="38182" name="Text Box 47"/>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grpSp>
        <p:nvGrpSpPr>
          <p:cNvPr id="8" name="Group 48"/>
          <p:cNvGrpSpPr>
            <a:grpSpLocks/>
          </p:cNvGrpSpPr>
          <p:nvPr/>
        </p:nvGrpSpPr>
        <p:grpSpPr bwMode="auto">
          <a:xfrm>
            <a:off x="5867400" y="2590800"/>
            <a:ext cx="609600" cy="381000"/>
            <a:chOff x="2910" y="1624"/>
            <a:chExt cx="815" cy="570"/>
          </a:xfrm>
        </p:grpSpPr>
        <p:grpSp>
          <p:nvGrpSpPr>
            <p:cNvPr id="9" name="Group 49"/>
            <p:cNvGrpSpPr>
              <a:grpSpLocks/>
            </p:cNvGrpSpPr>
            <p:nvPr/>
          </p:nvGrpSpPr>
          <p:grpSpPr bwMode="auto">
            <a:xfrm>
              <a:off x="2910" y="1624"/>
              <a:ext cx="815" cy="570"/>
              <a:chOff x="2910" y="1624"/>
              <a:chExt cx="815" cy="570"/>
            </a:xfrm>
          </p:grpSpPr>
          <p:sp>
            <p:nvSpPr>
              <p:cNvPr id="38174" name="Freeform 50"/>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8175" name="Freeform 51"/>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8176" name="Freeform 52"/>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77" name="Freeform 53"/>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78" name="Freeform 54"/>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79" name="Freeform 55"/>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8172" name="Text Box 56"/>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sp>
          <p:nvSpPr>
            <p:cNvPr id="38173" name="Text Box 57"/>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grpSp>
        <p:nvGrpSpPr>
          <p:cNvPr id="10" name="Group 58"/>
          <p:cNvGrpSpPr>
            <a:grpSpLocks/>
          </p:cNvGrpSpPr>
          <p:nvPr/>
        </p:nvGrpSpPr>
        <p:grpSpPr bwMode="auto">
          <a:xfrm>
            <a:off x="3352800" y="1219200"/>
            <a:ext cx="609600" cy="381000"/>
            <a:chOff x="2910" y="1624"/>
            <a:chExt cx="815" cy="570"/>
          </a:xfrm>
        </p:grpSpPr>
        <p:grpSp>
          <p:nvGrpSpPr>
            <p:cNvPr id="11" name="Group 59"/>
            <p:cNvGrpSpPr>
              <a:grpSpLocks/>
            </p:cNvGrpSpPr>
            <p:nvPr/>
          </p:nvGrpSpPr>
          <p:grpSpPr bwMode="auto">
            <a:xfrm>
              <a:off x="2910" y="1624"/>
              <a:ext cx="815" cy="570"/>
              <a:chOff x="2910" y="1624"/>
              <a:chExt cx="815" cy="570"/>
            </a:xfrm>
          </p:grpSpPr>
          <p:sp>
            <p:nvSpPr>
              <p:cNvPr id="38165" name="Freeform 60"/>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8166" name="Freeform 61"/>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8167" name="Freeform 62"/>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68" name="Freeform 63"/>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69" name="Freeform 64"/>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70" name="Freeform 65"/>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8163" name="Text Box 66"/>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sp>
          <p:nvSpPr>
            <p:cNvPr id="38164" name="Text Box 67"/>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grpSp>
        <p:nvGrpSpPr>
          <p:cNvPr id="12" name="Group 68"/>
          <p:cNvGrpSpPr>
            <a:grpSpLocks/>
          </p:cNvGrpSpPr>
          <p:nvPr/>
        </p:nvGrpSpPr>
        <p:grpSpPr bwMode="auto">
          <a:xfrm>
            <a:off x="3352800" y="1143000"/>
            <a:ext cx="609600" cy="381000"/>
            <a:chOff x="2910" y="1624"/>
            <a:chExt cx="815" cy="570"/>
          </a:xfrm>
        </p:grpSpPr>
        <p:grpSp>
          <p:nvGrpSpPr>
            <p:cNvPr id="13" name="Group 69"/>
            <p:cNvGrpSpPr>
              <a:grpSpLocks/>
            </p:cNvGrpSpPr>
            <p:nvPr/>
          </p:nvGrpSpPr>
          <p:grpSpPr bwMode="auto">
            <a:xfrm>
              <a:off x="2910" y="1624"/>
              <a:ext cx="815" cy="570"/>
              <a:chOff x="2910" y="1624"/>
              <a:chExt cx="815" cy="570"/>
            </a:xfrm>
          </p:grpSpPr>
          <p:sp>
            <p:nvSpPr>
              <p:cNvPr id="38156" name="Freeform 70"/>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8157" name="Freeform 71"/>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8158" name="Freeform 72"/>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59" name="Freeform 73"/>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60" name="Freeform 74"/>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61" name="Freeform 75"/>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8154" name="Text Box 76"/>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sp>
          <p:nvSpPr>
            <p:cNvPr id="38155" name="Text Box 77"/>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pic>
        <p:nvPicPr>
          <p:cNvPr id="37912" name="Picture 78"/>
          <p:cNvPicPr>
            <a:picLocks noChangeArrowheads="1"/>
          </p:cNvPicPr>
          <p:nvPr/>
        </p:nvPicPr>
        <p:blipFill>
          <a:blip r:embed="rId3" cstate="print"/>
          <a:srcRect/>
          <a:stretch>
            <a:fillRect/>
          </a:stretch>
        </p:blipFill>
        <p:spPr bwMode="auto">
          <a:xfrm rot="10800000" flipV="1">
            <a:off x="7772400" y="3276600"/>
            <a:ext cx="468313" cy="493713"/>
          </a:xfrm>
          <a:prstGeom prst="rect">
            <a:avLst/>
          </a:prstGeom>
          <a:noFill/>
          <a:ln w="9525">
            <a:noFill/>
            <a:miter lim="800000"/>
            <a:headEnd/>
            <a:tailEnd/>
          </a:ln>
        </p:spPr>
      </p:pic>
      <p:grpSp>
        <p:nvGrpSpPr>
          <p:cNvPr id="14" name="Group 79"/>
          <p:cNvGrpSpPr>
            <a:grpSpLocks/>
          </p:cNvGrpSpPr>
          <p:nvPr/>
        </p:nvGrpSpPr>
        <p:grpSpPr bwMode="auto">
          <a:xfrm>
            <a:off x="1524000" y="3048000"/>
            <a:ext cx="685800" cy="1296988"/>
            <a:chOff x="2424" y="3490"/>
            <a:chExt cx="476" cy="925"/>
          </a:xfrm>
        </p:grpSpPr>
        <p:sp>
          <p:nvSpPr>
            <p:cNvPr id="38126" name="Freeform 80"/>
            <p:cNvSpPr>
              <a:spLocks/>
            </p:cNvSpPr>
            <p:nvPr/>
          </p:nvSpPr>
          <p:spPr bwMode="auto">
            <a:xfrm>
              <a:off x="2424" y="3501"/>
              <a:ext cx="476" cy="893"/>
            </a:xfrm>
            <a:custGeom>
              <a:avLst/>
              <a:gdLst>
                <a:gd name="T0" fmla="*/ 17 w 476"/>
                <a:gd name="T1" fmla="*/ 0 h 893"/>
                <a:gd name="T2" fmla="*/ 17 w 476"/>
                <a:gd name="T3" fmla="*/ 441 h 893"/>
                <a:gd name="T4" fmla="*/ 0 w 476"/>
                <a:gd name="T5" fmla="*/ 449 h 893"/>
                <a:gd name="T6" fmla="*/ 0 w 476"/>
                <a:gd name="T7" fmla="*/ 816 h 893"/>
                <a:gd name="T8" fmla="*/ 17 w 476"/>
                <a:gd name="T9" fmla="*/ 816 h 893"/>
                <a:gd name="T10" fmla="*/ 17 w 476"/>
                <a:gd name="T11" fmla="*/ 892 h 893"/>
                <a:gd name="T12" fmla="*/ 454 w 476"/>
                <a:gd name="T13" fmla="*/ 892 h 893"/>
                <a:gd name="T14" fmla="*/ 454 w 476"/>
                <a:gd name="T15" fmla="*/ 816 h 893"/>
                <a:gd name="T16" fmla="*/ 475 w 476"/>
                <a:gd name="T17" fmla="*/ 816 h 893"/>
                <a:gd name="T18" fmla="*/ 475 w 476"/>
                <a:gd name="T19" fmla="*/ 449 h 893"/>
                <a:gd name="T20" fmla="*/ 454 w 476"/>
                <a:gd name="T21" fmla="*/ 441 h 893"/>
                <a:gd name="T22" fmla="*/ 454 w 476"/>
                <a:gd name="T23" fmla="*/ 0 h 893"/>
                <a:gd name="T24" fmla="*/ 17 w 476"/>
                <a:gd name="T25" fmla="*/ 0 h 893"/>
                <a:gd name="T26" fmla="*/ 17 w 476"/>
                <a:gd name="T27" fmla="*/ 0 h 8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6"/>
                <a:gd name="T43" fmla="*/ 0 h 893"/>
                <a:gd name="T44" fmla="*/ 476 w 476"/>
                <a:gd name="T45" fmla="*/ 893 h 8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6" h="893">
                  <a:moveTo>
                    <a:pt x="17" y="0"/>
                  </a:moveTo>
                  <a:lnTo>
                    <a:pt x="17" y="441"/>
                  </a:lnTo>
                  <a:lnTo>
                    <a:pt x="0" y="449"/>
                  </a:lnTo>
                  <a:lnTo>
                    <a:pt x="0" y="816"/>
                  </a:lnTo>
                  <a:lnTo>
                    <a:pt x="17" y="816"/>
                  </a:lnTo>
                  <a:lnTo>
                    <a:pt x="17" y="892"/>
                  </a:lnTo>
                  <a:lnTo>
                    <a:pt x="454" y="892"/>
                  </a:lnTo>
                  <a:lnTo>
                    <a:pt x="454" y="816"/>
                  </a:lnTo>
                  <a:lnTo>
                    <a:pt x="475" y="816"/>
                  </a:lnTo>
                  <a:lnTo>
                    <a:pt x="475" y="449"/>
                  </a:lnTo>
                  <a:lnTo>
                    <a:pt x="454" y="441"/>
                  </a:lnTo>
                  <a:lnTo>
                    <a:pt x="454" y="0"/>
                  </a:lnTo>
                  <a:lnTo>
                    <a:pt x="17" y="0"/>
                  </a:lnTo>
                </a:path>
              </a:pathLst>
            </a:custGeom>
            <a:solidFill>
              <a:srgbClr val="D2D2D2"/>
            </a:solidFill>
            <a:ln w="9255">
              <a:solidFill>
                <a:srgbClr val="D2D2D2"/>
              </a:solidFill>
              <a:round/>
              <a:headEnd/>
              <a:tailEnd/>
            </a:ln>
          </p:spPr>
          <p:txBody>
            <a:bodyPr/>
            <a:lstStyle/>
            <a:p>
              <a:pPr eaLnBrk="0" hangingPunct="0"/>
              <a:endParaRPr lang="nb-NO">
                <a:latin typeface="Calibri" pitchFamily="34" charset="0"/>
              </a:endParaRPr>
            </a:p>
          </p:txBody>
        </p:sp>
        <p:sp>
          <p:nvSpPr>
            <p:cNvPr id="38127" name="Freeform 81"/>
            <p:cNvSpPr>
              <a:spLocks/>
            </p:cNvSpPr>
            <p:nvPr/>
          </p:nvSpPr>
          <p:spPr bwMode="auto">
            <a:xfrm>
              <a:off x="2441" y="4355"/>
              <a:ext cx="438" cy="17"/>
            </a:xfrm>
            <a:custGeom>
              <a:avLst/>
              <a:gdLst>
                <a:gd name="T0" fmla="*/ 0 w 438"/>
                <a:gd name="T1" fmla="*/ 0 h 17"/>
                <a:gd name="T2" fmla="*/ 0 w 438"/>
                <a:gd name="T3" fmla="*/ 16 h 17"/>
                <a:gd name="T4" fmla="*/ 437 w 438"/>
                <a:gd name="T5" fmla="*/ 16 h 17"/>
                <a:gd name="T6" fmla="*/ 437 w 438"/>
                <a:gd name="T7" fmla="*/ 0 h 17"/>
                <a:gd name="T8" fmla="*/ 0 w 438"/>
                <a:gd name="T9" fmla="*/ 0 h 17"/>
                <a:gd name="T10" fmla="*/ 0 w 438"/>
                <a:gd name="T11" fmla="*/ 0 h 17"/>
                <a:gd name="T12" fmla="*/ 0 60000 65536"/>
                <a:gd name="T13" fmla="*/ 0 60000 65536"/>
                <a:gd name="T14" fmla="*/ 0 60000 65536"/>
                <a:gd name="T15" fmla="*/ 0 60000 65536"/>
                <a:gd name="T16" fmla="*/ 0 60000 65536"/>
                <a:gd name="T17" fmla="*/ 0 60000 65536"/>
                <a:gd name="T18" fmla="*/ 0 w 438"/>
                <a:gd name="T19" fmla="*/ 0 h 17"/>
                <a:gd name="T20" fmla="*/ 438 w 43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38" h="17">
                  <a:moveTo>
                    <a:pt x="0" y="0"/>
                  </a:moveTo>
                  <a:lnTo>
                    <a:pt x="0" y="16"/>
                  </a:lnTo>
                  <a:lnTo>
                    <a:pt x="437" y="16"/>
                  </a:lnTo>
                  <a:lnTo>
                    <a:pt x="437" y="0"/>
                  </a:lnTo>
                  <a:lnTo>
                    <a:pt x="0" y="0"/>
                  </a:lnTo>
                </a:path>
              </a:pathLst>
            </a:custGeom>
            <a:solidFill>
              <a:srgbClr val="404040"/>
            </a:solidFill>
            <a:ln w="9255">
              <a:solidFill>
                <a:srgbClr val="404040"/>
              </a:solidFill>
              <a:round/>
              <a:headEnd/>
              <a:tailEnd/>
            </a:ln>
          </p:spPr>
          <p:txBody>
            <a:bodyPr/>
            <a:lstStyle/>
            <a:p>
              <a:pPr eaLnBrk="0" hangingPunct="0"/>
              <a:endParaRPr lang="nb-NO">
                <a:latin typeface="Calibri" pitchFamily="34" charset="0"/>
              </a:endParaRPr>
            </a:p>
          </p:txBody>
        </p:sp>
        <p:sp>
          <p:nvSpPr>
            <p:cNvPr id="38128" name="Freeform 82"/>
            <p:cNvSpPr>
              <a:spLocks/>
            </p:cNvSpPr>
            <p:nvPr/>
          </p:nvSpPr>
          <p:spPr bwMode="auto">
            <a:xfrm>
              <a:off x="2424" y="3814"/>
              <a:ext cx="476" cy="137"/>
            </a:xfrm>
            <a:custGeom>
              <a:avLst/>
              <a:gdLst>
                <a:gd name="T0" fmla="*/ 0 w 476"/>
                <a:gd name="T1" fmla="*/ 136 h 137"/>
                <a:gd name="T2" fmla="*/ 17 w 476"/>
                <a:gd name="T3" fmla="*/ 128 h 137"/>
                <a:gd name="T4" fmla="*/ 43 w 476"/>
                <a:gd name="T5" fmla="*/ 128 h 137"/>
                <a:gd name="T6" fmla="*/ 35 w 476"/>
                <a:gd name="T7" fmla="*/ 91 h 137"/>
                <a:gd name="T8" fmla="*/ 39 w 476"/>
                <a:gd name="T9" fmla="*/ 85 h 137"/>
                <a:gd name="T10" fmla="*/ 47 w 476"/>
                <a:gd name="T11" fmla="*/ 76 h 137"/>
                <a:gd name="T12" fmla="*/ 64 w 476"/>
                <a:gd name="T13" fmla="*/ 68 h 137"/>
                <a:gd name="T14" fmla="*/ 315 w 476"/>
                <a:gd name="T15" fmla="*/ 0 h 137"/>
                <a:gd name="T16" fmla="*/ 327 w 476"/>
                <a:gd name="T17" fmla="*/ 0 h 137"/>
                <a:gd name="T18" fmla="*/ 340 w 476"/>
                <a:gd name="T19" fmla="*/ 9 h 137"/>
                <a:gd name="T20" fmla="*/ 346 w 476"/>
                <a:gd name="T21" fmla="*/ 20 h 137"/>
                <a:gd name="T22" fmla="*/ 373 w 476"/>
                <a:gd name="T23" fmla="*/ 128 h 137"/>
                <a:gd name="T24" fmla="*/ 457 w 476"/>
                <a:gd name="T25" fmla="*/ 128 h 137"/>
                <a:gd name="T26" fmla="*/ 475 w 476"/>
                <a:gd name="T27" fmla="*/ 136 h 137"/>
                <a:gd name="T28" fmla="*/ 0 w 476"/>
                <a:gd name="T29" fmla="*/ 136 h 137"/>
                <a:gd name="T30" fmla="*/ 0 w 476"/>
                <a:gd name="T31" fmla="*/ 136 h 1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6"/>
                <a:gd name="T49" fmla="*/ 0 h 137"/>
                <a:gd name="T50" fmla="*/ 476 w 476"/>
                <a:gd name="T51" fmla="*/ 137 h 1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6" h="137">
                  <a:moveTo>
                    <a:pt x="0" y="136"/>
                  </a:moveTo>
                  <a:lnTo>
                    <a:pt x="17" y="128"/>
                  </a:lnTo>
                  <a:lnTo>
                    <a:pt x="43" y="128"/>
                  </a:lnTo>
                  <a:lnTo>
                    <a:pt x="35" y="91"/>
                  </a:lnTo>
                  <a:lnTo>
                    <a:pt x="39" y="85"/>
                  </a:lnTo>
                  <a:lnTo>
                    <a:pt x="47" y="76"/>
                  </a:lnTo>
                  <a:lnTo>
                    <a:pt x="64" y="68"/>
                  </a:lnTo>
                  <a:lnTo>
                    <a:pt x="315" y="0"/>
                  </a:lnTo>
                  <a:lnTo>
                    <a:pt x="327" y="0"/>
                  </a:lnTo>
                  <a:lnTo>
                    <a:pt x="340" y="9"/>
                  </a:lnTo>
                  <a:lnTo>
                    <a:pt x="346" y="20"/>
                  </a:lnTo>
                  <a:lnTo>
                    <a:pt x="373" y="128"/>
                  </a:lnTo>
                  <a:lnTo>
                    <a:pt x="457" y="128"/>
                  </a:lnTo>
                  <a:lnTo>
                    <a:pt x="475" y="136"/>
                  </a:lnTo>
                  <a:lnTo>
                    <a:pt x="0" y="136"/>
                  </a:lnTo>
                </a:path>
              </a:pathLst>
            </a:custGeom>
            <a:solidFill>
              <a:srgbClr val="404040"/>
            </a:solidFill>
            <a:ln w="9255">
              <a:solidFill>
                <a:srgbClr val="404040"/>
              </a:solidFill>
              <a:round/>
              <a:headEnd/>
              <a:tailEnd/>
            </a:ln>
          </p:spPr>
          <p:txBody>
            <a:bodyPr/>
            <a:lstStyle/>
            <a:p>
              <a:pPr eaLnBrk="0" hangingPunct="0"/>
              <a:endParaRPr lang="nb-NO">
                <a:latin typeface="Calibri" pitchFamily="34" charset="0"/>
              </a:endParaRPr>
            </a:p>
          </p:txBody>
        </p:sp>
        <p:sp>
          <p:nvSpPr>
            <p:cNvPr id="38129" name="Freeform 83"/>
            <p:cNvSpPr>
              <a:spLocks/>
            </p:cNvSpPr>
            <p:nvPr/>
          </p:nvSpPr>
          <p:spPr bwMode="auto">
            <a:xfrm>
              <a:off x="2441" y="3490"/>
              <a:ext cx="438" cy="12"/>
            </a:xfrm>
            <a:custGeom>
              <a:avLst/>
              <a:gdLst>
                <a:gd name="T0" fmla="*/ 0 w 438"/>
                <a:gd name="T1" fmla="*/ 11 h 12"/>
                <a:gd name="T2" fmla="*/ 41 w 438"/>
                <a:gd name="T3" fmla="*/ 0 h 12"/>
                <a:gd name="T4" fmla="*/ 399 w 438"/>
                <a:gd name="T5" fmla="*/ 0 h 12"/>
                <a:gd name="T6" fmla="*/ 437 w 438"/>
                <a:gd name="T7" fmla="*/ 11 h 12"/>
                <a:gd name="T8" fmla="*/ 0 w 438"/>
                <a:gd name="T9" fmla="*/ 11 h 12"/>
                <a:gd name="T10" fmla="*/ 0 w 438"/>
                <a:gd name="T11" fmla="*/ 11 h 12"/>
                <a:gd name="T12" fmla="*/ 0 60000 65536"/>
                <a:gd name="T13" fmla="*/ 0 60000 65536"/>
                <a:gd name="T14" fmla="*/ 0 60000 65536"/>
                <a:gd name="T15" fmla="*/ 0 60000 65536"/>
                <a:gd name="T16" fmla="*/ 0 60000 65536"/>
                <a:gd name="T17" fmla="*/ 0 60000 65536"/>
                <a:gd name="T18" fmla="*/ 0 w 438"/>
                <a:gd name="T19" fmla="*/ 0 h 12"/>
                <a:gd name="T20" fmla="*/ 438 w 43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438" h="12">
                  <a:moveTo>
                    <a:pt x="0" y="11"/>
                  </a:moveTo>
                  <a:lnTo>
                    <a:pt x="41" y="0"/>
                  </a:lnTo>
                  <a:lnTo>
                    <a:pt x="399" y="0"/>
                  </a:lnTo>
                  <a:lnTo>
                    <a:pt x="437" y="11"/>
                  </a:lnTo>
                  <a:lnTo>
                    <a:pt x="0" y="11"/>
                  </a:lnTo>
                </a:path>
              </a:pathLst>
            </a:custGeom>
            <a:solidFill>
              <a:srgbClr val="404040"/>
            </a:solidFill>
            <a:ln w="9255">
              <a:solidFill>
                <a:srgbClr val="404040"/>
              </a:solidFill>
              <a:round/>
              <a:headEnd/>
              <a:tailEnd/>
            </a:ln>
          </p:spPr>
          <p:txBody>
            <a:bodyPr/>
            <a:lstStyle/>
            <a:p>
              <a:pPr eaLnBrk="0" hangingPunct="0"/>
              <a:endParaRPr lang="nb-NO">
                <a:latin typeface="Calibri" pitchFamily="34" charset="0"/>
              </a:endParaRPr>
            </a:p>
          </p:txBody>
        </p:sp>
        <p:sp>
          <p:nvSpPr>
            <p:cNvPr id="38130" name="Freeform 84"/>
            <p:cNvSpPr>
              <a:spLocks/>
            </p:cNvSpPr>
            <p:nvPr/>
          </p:nvSpPr>
          <p:spPr bwMode="auto">
            <a:xfrm>
              <a:off x="2646" y="3519"/>
              <a:ext cx="34" cy="34"/>
            </a:xfrm>
            <a:custGeom>
              <a:avLst/>
              <a:gdLst>
                <a:gd name="T0" fmla="*/ 33 w 34"/>
                <a:gd name="T1" fmla="*/ 17 h 34"/>
                <a:gd name="T2" fmla="*/ 33 w 34"/>
                <a:gd name="T3" fmla="*/ 14 h 34"/>
                <a:gd name="T4" fmla="*/ 31 w 34"/>
                <a:gd name="T5" fmla="*/ 10 h 34"/>
                <a:gd name="T6" fmla="*/ 30 w 34"/>
                <a:gd name="T7" fmla="*/ 8 h 34"/>
                <a:gd name="T8" fmla="*/ 28 w 34"/>
                <a:gd name="T9" fmla="*/ 4 h 34"/>
                <a:gd name="T10" fmla="*/ 24 w 34"/>
                <a:gd name="T11" fmla="*/ 3 h 34"/>
                <a:gd name="T12" fmla="*/ 22 w 34"/>
                <a:gd name="T13" fmla="*/ 1 h 34"/>
                <a:gd name="T14" fmla="*/ 18 w 34"/>
                <a:gd name="T15" fmla="*/ 0 h 34"/>
                <a:gd name="T16" fmla="*/ 14 w 34"/>
                <a:gd name="T17" fmla="*/ 0 h 34"/>
                <a:gd name="T18" fmla="*/ 11 w 34"/>
                <a:gd name="T19" fmla="*/ 1 h 34"/>
                <a:gd name="T20" fmla="*/ 8 w 34"/>
                <a:gd name="T21" fmla="*/ 3 h 34"/>
                <a:gd name="T22" fmla="*/ 5 w 34"/>
                <a:gd name="T23" fmla="*/ 5 h 34"/>
                <a:gd name="T24" fmla="*/ 3 w 34"/>
                <a:gd name="T25" fmla="*/ 8 h 34"/>
                <a:gd name="T26" fmla="*/ 2 w 34"/>
                <a:gd name="T27" fmla="*/ 10 h 34"/>
                <a:gd name="T28" fmla="*/ 0 w 34"/>
                <a:gd name="T29" fmla="*/ 15 h 34"/>
                <a:gd name="T30" fmla="*/ 0 w 34"/>
                <a:gd name="T31" fmla="*/ 18 h 34"/>
                <a:gd name="T32" fmla="*/ 0 w 34"/>
                <a:gd name="T33" fmla="*/ 20 h 34"/>
                <a:gd name="T34" fmla="*/ 2 w 34"/>
                <a:gd name="T35" fmla="*/ 25 h 34"/>
                <a:gd name="T36" fmla="*/ 4 w 34"/>
                <a:gd name="T37" fmla="*/ 28 h 34"/>
                <a:gd name="T38" fmla="*/ 7 w 34"/>
                <a:gd name="T39" fmla="*/ 31 h 34"/>
                <a:gd name="T40" fmla="*/ 9 w 34"/>
                <a:gd name="T41" fmla="*/ 33 h 34"/>
                <a:gd name="T42" fmla="*/ 12 w 34"/>
                <a:gd name="T43" fmla="*/ 33 h 34"/>
                <a:gd name="T44" fmla="*/ 16 w 34"/>
                <a:gd name="T45" fmla="*/ 33 h 34"/>
                <a:gd name="T46" fmla="*/ 19 w 34"/>
                <a:gd name="T47" fmla="*/ 33 h 34"/>
                <a:gd name="T48" fmla="*/ 24 w 34"/>
                <a:gd name="T49" fmla="*/ 33 h 34"/>
                <a:gd name="T50" fmla="*/ 26 w 34"/>
                <a:gd name="T51" fmla="*/ 31 h 34"/>
                <a:gd name="T52" fmla="*/ 29 w 34"/>
                <a:gd name="T53" fmla="*/ 28 h 34"/>
                <a:gd name="T54" fmla="*/ 30 w 34"/>
                <a:gd name="T55" fmla="*/ 25 h 34"/>
                <a:gd name="T56" fmla="*/ 32 w 34"/>
                <a:gd name="T57" fmla="*/ 22 h 34"/>
                <a:gd name="T58" fmla="*/ 33 w 34"/>
                <a:gd name="T59" fmla="*/ 20 h 34"/>
                <a:gd name="T60" fmla="*/ 33 w 34"/>
                <a:gd name="T61" fmla="*/ 17 h 34"/>
                <a:gd name="T62" fmla="*/ 33 w 34"/>
                <a:gd name="T63" fmla="*/ 17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34"/>
                <a:gd name="T98" fmla="*/ 34 w 34"/>
                <a:gd name="T99" fmla="*/ 34 h 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34">
                  <a:moveTo>
                    <a:pt x="33" y="17"/>
                  </a:moveTo>
                  <a:lnTo>
                    <a:pt x="33" y="14"/>
                  </a:lnTo>
                  <a:lnTo>
                    <a:pt x="31" y="10"/>
                  </a:lnTo>
                  <a:lnTo>
                    <a:pt x="30" y="8"/>
                  </a:lnTo>
                  <a:lnTo>
                    <a:pt x="28" y="4"/>
                  </a:lnTo>
                  <a:lnTo>
                    <a:pt x="24" y="3"/>
                  </a:lnTo>
                  <a:lnTo>
                    <a:pt x="22" y="1"/>
                  </a:lnTo>
                  <a:lnTo>
                    <a:pt x="18" y="0"/>
                  </a:lnTo>
                  <a:lnTo>
                    <a:pt x="14" y="0"/>
                  </a:lnTo>
                  <a:lnTo>
                    <a:pt x="11" y="1"/>
                  </a:lnTo>
                  <a:lnTo>
                    <a:pt x="8" y="3"/>
                  </a:lnTo>
                  <a:lnTo>
                    <a:pt x="5" y="5"/>
                  </a:lnTo>
                  <a:lnTo>
                    <a:pt x="3" y="8"/>
                  </a:lnTo>
                  <a:lnTo>
                    <a:pt x="2" y="10"/>
                  </a:lnTo>
                  <a:lnTo>
                    <a:pt x="0" y="15"/>
                  </a:lnTo>
                  <a:lnTo>
                    <a:pt x="0" y="18"/>
                  </a:lnTo>
                  <a:lnTo>
                    <a:pt x="0" y="20"/>
                  </a:lnTo>
                  <a:lnTo>
                    <a:pt x="2" y="25"/>
                  </a:lnTo>
                  <a:lnTo>
                    <a:pt x="4" y="28"/>
                  </a:lnTo>
                  <a:lnTo>
                    <a:pt x="7" y="31"/>
                  </a:lnTo>
                  <a:lnTo>
                    <a:pt x="9" y="33"/>
                  </a:lnTo>
                  <a:lnTo>
                    <a:pt x="12" y="33"/>
                  </a:lnTo>
                  <a:lnTo>
                    <a:pt x="16" y="33"/>
                  </a:lnTo>
                  <a:lnTo>
                    <a:pt x="19" y="33"/>
                  </a:lnTo>
                  <a:lnTo>
                    <a:pt x="24" y="33"/>
                  </a:lnTo>
                  <a:lnTo>
                    <a:pt x="26" y="31"/>
                  </a:lnTo>
                  <a:lnTo>
                    <a:pt x="29" y="28"/>
                  </a:lnTo>
                  <a:lnTo>
                    <a:pt x="30" y="25"/>
                  </a:lnTo>
                  <a:lnTo>
                    <a:pt x="32" y="22"/>
                  </a:lnTo>
                  <a:lnTo>
                    <a:pt x="33" y="20"/>
                  </a:lnTo>
                  <a:lnTo>
                    <a:pt x="33" y="17"/>
                  </a:lnTo>
                </a:path>
              </a:pathLst>
            </a:custGeom>
            <a:solidFill>
              <a:srgbClr val="FFFFFF"/>
            </a:solidFill>
            <a:ln w="9255">
              <a:solidFill>
                <a:srgbClr val="FFFFFF"/>
              </a:solidFill>
              <a:round/>
              <a:headEnd/>
              <a:tailEnd/>
            </a:ln>
          </p:spPr>
          <p:txBody>
            <a:bodyPr/>
            <a:lstStyle/>
            <a:p>
              <a:pPr eaLnBrk="0" hangingPunct="0"/>
              <a:endParaRPr lang="nb-NO">
                <a:latin typeface="Calibri" pitchFamily="34" charset="0"/>
              </a:endParaRPr>
            </a:p>
          </p:txBody>
        </p:sp>
        <p:sp>
          <p:nvSpPr>
            <p:cNvPr id="38131" name="Freeform 85"/>
            <p:cNvSpPr>
              <a:spLocks/>
            </p:cNvSpPr>
            <p:nvPr/>
          </p:nvSpPr>
          <p:spPr bwMode="auto">
            <a:xfrm>
              <a:off x="2598" y="4100"/>
              <a:ext cx="126" cy="34"/>
            </a:xfrm>
            <a:custGeom>
              <a:avLst/>
              <a:gdLst>
                <a:gd name="T0" fmla="*/ 0 w 126"/>
                <a:gd name="T1" fmla="*/ 0 h 34"/>
                <a:gd name="T2" fmla="*/ 0 w 126"/>
                <a:gd name="T3" fmla="*/ 33 h 34"/>
                <a:gd name="T4" fmla="*/ 125 w 126"/>
                <a:gd name="T5" fmla="*/ 33 h 34"/>
                <a:gd name="T6" fmla="*/ 125 w 126"/>
                <a:gd name="T7" fmla="*/ 0 h 34"/>
                <a:gd name="T8" fmla="*/ 0 w 126"/>
                <a:gd name="T9" fmla="*/ 0 h 34"/>
                <a:gd name="T10" fmla="*/ 0 w 126"/>
                <a:gd name="T11" fmla="*/ 0 h 34"/>
                <a:gd name="T12" fmla="*/ 0 60000 65536"/>
                <a:gd name="T13" fmla="*/ 0 60000 65536"/>
                <a:gd name="T14" fmla="*/ 0 60000 65536"/>
                <a:gd name="T15" fmla="*/ 0 60000 65536"/>
                <a:gd name="T16" fmla="*/ 0 60000 65536"/>
                <a:gd name="T17" fmla="*/ 0 60000 65536"/>
                <a:gd name="T18" fmla="*/ 0 w 126"/>
                <a:gd name="T19" fmla="*/ 0 h 34"/>
                <a:gd name="T20" fmla="*/ 126 w 12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26" h="34">
                  <a:moveTo>
                    <a:pt x="0" y="0"/>
                  </a:moveTo>
                  <a:lnTo>
                    <a:pt x="0" y="33"/>
                  </a:lnTo>
                  <a:lnTo>
                    <a:pt x="125" y="33"/>
                  </a:lnTo>
                  <a:lnTo>
                    <a:pt x="125" y="0"/>
                  </a:lnTo>
                  <a:lnTo>
                    <a:pt x="0" y="0"/>
                  </a:lnTo>
                </a:path>
              </a:pathLst>
            </a:custGeom>
            <a:solidFill>
              <a:srgbClr val="404040"/>
            </a:solidFill>
            <a:ln w="9255">
              <a:solidFill>
                <a:srgbClr val="404040"/>
              </a:solidFill>
              <a:round/>
              <a:headEnd/>
              <a:tailEnd/>
            </a:ln>
          </p:spPr>
          <p:txBody>
            <a:bodyPr/>
            <a:lstStyle/>
            <a:p>
              <a:pPr eaLnBrk="0" hangingPunct="0"/>
              <a:endParaRPr lang="nb-NO">
                <a:latin typeface="Calibri" pitchFamily="34" charset="0"/>
              </a:endParaRPr>
            </a:p>
          </p:txBody>
        </p:sp>
        <p:sp>
          <p:nvSpPr>
            <p:cNvPr id="38132" name="Freeform 86"/>
            <p:cNvSpPr>
              <a:spLocks/>
            </p:cNvSpPr>
            <p:nvPr/>
          </p:nvSpPr>
          <p:spPr bwMode="auto">
            <a:xfrm>
              <a:off x="2611" y="3692"/>
              <a:ext cx="99" cy="31"/>
            </a:xfrm>
            <a:custGeom>
              <a:avLst/>
              <a:gdLst>
                <a:gd name="T0" fmla="*/ 0 w 99"/>
                <a:gd name="T1" fmla="*/ 0 h 31"/>
                <a:gd name="T2" fmla="*/ 0 w 99"/>
                <a:gd name="T3" fmla="*/ 30 h 31"/>
                <a:gd name="T4" fmla="*/ 98 w 99"/>
                <a:gd name="T5" fmla="*/ 30 h 31"/>
                <a:gd name="T6" fmla="*/ 98 w 99"/>
                <a:gd name="T7" fmla="*/ 0 h 31"/>
                <a:gd name="T8" fmla="*/ 0 w 99"/>
                <a:gd name="T9" fmla="*/ 0 h 31"/>
                <a:gd name="T10" fmla="*/ 0 w 99"/>
                <a:gd name="T11" fmla="*/ 0 h 31"/>
                <a:gd name="T12" fmla="*/ 0 60000 65536"/>
                <a:gd name="T13" fmla="*/ 0 60000 65536"/>
                <a:gd name="T14" fmla="*/ 0 60000 65536"/>
                <a:gd name="T15" fmla="*/ 0 60000 65536"/>
                <a:gd name="T16" fmla="*/ 0 60000 65536"/>
                <a:gd name="T17" fmla="*/ 0 60000 65536"/>
                <a:gd name="T18" fmla="*/ 0 w 99"/>
                <a:gd name="T19" fmla="*/ 0 h 31"/>
                <a:gd name="T20" fmla="*/ 99 w 99"/>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99" h="31">
                  <a:moveTo>
                    <a:pt x="0" y="0"/>
                  </a:moveTo>
                  <a:lnTo>
                    <a:pt x="0" y="30"/>
                  </a:lnTo>
                  <a:lnTo>
                    <a:pt x="98" y="30"/>
                  </a:lnTo>
                  <a:lnTo>
                    <a:pt x="98" y="0"/>
                  </a:lnTo>
                  <a:lnTo>
                    <a:pt x="0" y="0"/>
                  </a:lnTo>
                </a:path>
              </a:pathLst>
            </a:custGeom>
            <a:solidFill>
              <a:srgbClr val="404040"/>
            </a:solidFill>
            <a:ln w="9255">
              <a:solidFill>
                <a:srgbClr val="404040"/>
              </a:solidFill>
              <a:round/>
              <a:headEnd/>
              <a:tailEnd/>
            </a:ln>
          </p:spPr>
          <p:txBody>
            <a:bodyPr/>
            <a:lstStyle/>
            <a:p>
              <a:pPr eaLnBrk="0" hangingPunct="0"/>
              <a:endParaRPr lang="nb-NO">
                <a:latin typeface="Calibri" pitchFamily="34" charset="0"/>
              </a:endParaRPr>
            </a:p>
          </p:txBody>
        </p:sp>
        <p:sp>
          <p:nvSpPr>
            <p:cNvPr id="38133" name="Freeform 87"/>
            <p:cNvSpPr>
              <a:spLocks/>
            </p:cNvSpPr>
            <p:nvPr/>
          </p:nvSpPr>
          <p:spPr bwMode="auto">
            <a:xfrm>
              <a:off x="2476" y="3778"/>
              <a:ext cx="346" cy="160"/>
            </a:xfrm>
            <a:custGeom>
              <a:avLst/>
              <a:gdLst>
                <a:gd name="T0" fmla="*/ 20 w 346"/>
                <a:gd name="T1" fmla="*/ 158 h 160"/>
                <a:gd name="T2" fmla="*/ 0 w 346"/>
                <a:gd name="T3" fmla="*/ 86 h 160"/>
                <a:gd name="T4" fmla="*/ 1 w 346"/>
                <a:gd name="T5" fmla="*/ 81 h 160"/>
                <a:gd name="T6" fmla="*/ 3 w 346"/>
                <a:gd name="T7" fmla="*/ 77 h 160"/>
                <a:gd name="T8" fmla="*/ 6 w 346"/>
                <a:gd name="T9" fmla="*/ 74 h 160"/>
                <a:gd name="T10" fmla="*/ 11 w 346"/>
                <a:gd name="T11" fmla="*/ 71 h 160"/>
                <a:gd name="T12" fmla="*/ 306 w 346"/>
                <a:gd name="T13" fmla="*/ 0 h 160"/>
                <a:gd name="T14" fmla="*/ 345 w 346"/>
                <a:gd name="T15" fmla="*/ 159 h 160"/>
                <a:gd name="T16" fmla="*/ 20 w 346"/>
                <a:gd name="T17" fmla="*/ 158 h 160"/>
                <a:gd name="T18" fmla="*/ 20 w 346"/>
                <a:gd name="T19" fmla="*/ 158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6"/>
                <a:gd name="T31" fmla="*/ 0 h 160"/>
                <a:gd name="T32" fmla="*/ 346 w 346"/>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6" h="160">
                  <a:moveTo>
                    <a:pt x="20" y="158"/>
                  </a:moveTo>
                  <a:lnTo>
                    <a:pt x="0" y="86"/>
                  </a:lnTo>
                  <a:lnTo>
                    <a:pt x="1" y="81"/>
                  </a:lnTo>
                  <a:lnTo>
                    <a:pt x="3" y="77"/>
                  </a:lnTo>
                  <a:lnTo>
                    <a:pt x="6" y="74"/>
                  </a:lnTo>
                  <a:lnTo>
                    <a:pt x="11" y="71"/>
                  </a:lnTo>
                  <a:lnTo>
                    <a:pt x="306" y="0"/>
                  </a:lnTo>
                  <a:lnTo>
                    <a:pt x="345" y="159"/>
                  </a:lnTo>
                  <a:lnTo>
                    <a:pt x="20" y="158"/>
                  </a:lnTo>
                </a:path>
              </a:pathLst>
            </a:custGeom>
            <a:solidFill>
              <a:srgbClr val="3FC0FF"/>
            </a:solidFill>
            <a:ln w="9255">
              <a:solidFill>
                <a:srgbClr val="3FC0FF"/>
              </a:solidFill>
              <a:round/>
              <a:headEnd/>
              <a:tailEnd/>
            </a:ln>
          </p:spPr>
          <p:txBody>
            <a:bodyPr/>
            <a:lstStyle/>
            <a:p>
              <a:pPr eaLnBrk="0" hangingPunct="0"/>
              <a:endParaRPr lang="nb-NO">
                <a:latin typeface="Calibri" pitchFamily="34" charset="0"/>
              </a:endParaRPr>
            </a:p>
          </p:txBody>
        </p:sp>
        <p:sp>
          <p:nvSpPr>
            <p:cNvPr id="38134" name="Freeform 88"/>
            <p:cNvSpPr>
              <a:spLocks/>
            </p:cNvSpPr>
            <p:nvPr/>
          </p:nvSpPr>
          <p:spPr bwMode="auto">
            <a:xfrm>
              <a:off x="2424" y="3950"/>
              <a:ext cx="476" cy="368"/>
            </a:xfrm>
            <a:custGeom>
              <a:avLst/>
              <a:gdLst>
                <a:gd name="T0" fmla="*/ 0 w 476"/>
                <a:gd name="T1" fmla="*/ 367 h 368"/>
                <a:gd name="T2" fmla="*/ 0 w 476"/>
                <a:gd name="T3" fmla="*/ 0 h 368"/>
                <a:gd name="T4" fmla="*/ 475 w 476"/>
                <a:gd name="T5" fmla="*/ 0 h 368"/>
                <a:gd name="T6" fmla="*/ 475 w 476"/>
                <a:gd name="T7" fmla="*/ 367 h 368"/>
                <a:gd name="T8" fmla="*/ 0 w 476"/>
                <a:gd name="T9" fmla="*/ 367 h 368"/>
                <a:gd name="T10" fmla="*/ 0 w 476"/>
                <a:gd name="T11" fmla="*/ 367 h 368"/>
                <a:gd name="T12" fmla="*/ 0 60000 65536"/>
                <a:gd name="T13" fmla="*/ 0 60000 65536"/>
                <a:gd name="T14" fmla="*/ 0 60000 65536"/>
                <a:gd name="T15" fmla="*/ 0 60000 65536"/>
                <a:gd name="T16" fmla="*/ 0 60000 65536"/>
                <a:gd name="T17" fmla="*/ 0 60000 65536"/>
                <a:gd name="T18" fmla="*/ 0 w 476"/>
                <a:gd name="T19" fmla="*/ 0 h 368"/>
                <a:gd name="T20" fmla="*/ 476 w 476"/>
                <a:gd name="T21" fmla="*/ 368 h 368"/>
              </a:gdLst>
              <a:ahLst/>
              <a:cxnLst>
                <a:cxn ang="T12">
                  <a:pos x="T0" y="T1"/>
                </a:cxn>
                <a:cxn ang="T13">
                  <a:pos x="T2" y="T3"/>
                </a:cxn>
                <a:cxn ang="T14">
                  <a:pos x="T4" y="T5"/>
                </a:cxn>
                <a:cxn ang="T15">
                  <a:pos x="T6" y="T7"/>
                </a:cxn>
                <a:cxn ang="T16">
                  <a:pos x="T8" y="T9"/>
                </a:cxn>
                <a:cxn ang="T17">
                  <a:pos x="T10" y="T11"/>
                </a:cxn>
              </a:cxnLst>
              <a:rect l="T18" t="T19" r="T20" b="T21"/>
              <a:pathLst>
                <a:path w="476" h="368">
                  <a:moveTo>
                    <a:pt x="0" y="367"/>
                  </a:moveTo>
                  <a:lnTo>
                    <a:pt x="0" y="0"/>
                  </a:lnTo>
                  <a:lnTo>
                    <a:pt x="475" y="0"/>
                  </a:lnTo>
                  <a:lnTo>
                    <a:pt x="475" y="367"/>
                  </a:lnTo>
                  <a:lnTo>
                    <a:pt x="0" y="367"/>
                  </a:lnTo>
                </a:path>
              </a:pathLst>
            </a:custGeom>
            <a:noFill/>
            <a:ln w="9255">
              <a:solidFill>
                <a:srgbClr val="000000"/>
              </a:solidFill>
              <a:round/>
              <a:headEnd/>
              <a:tailEnd/>
            </a:ln>
          </p:spPr>
          <p:txBody>
            <a:bodyPr/>
            <a:lstStyle/>
            <a:p>
              <a:pPr eaLnBrk="0" hangingPunct="0"/>
              <a:endParaRPr lang="nb-NO">
                <a:latin typeface="Calibri" pitchFamily="34" charset="0"/>
              </a:endParaRPr>
            </a:p>
          </p:txBody>
        </p:sp>
        <p:sp>
          <p:nvSpPr>
            <p:cNvPr id="38135" name="Freeform 89"/>
            <p:cNvSpPr>
              <a:spLocks/>
            </p:cNvSpPr>
            <p:nvPr/>
          </p:nvSpPr>
          <p:spPr bwMode="auto">
            <a:xfrm>
              <a:off x="2442" y="3502"/>
              <a:ext cx="438" cy="441"/>
            </a:xfrm>
            <a:custGeom>
              <a:avLst/>
              <a:gdLst>
                <a:gd name="T0" fmla="*/ 0 w 438"/>
                <a:gd name="T1" fmla="*/ 440 h 441"/>
                <a:gd name="T2" fmla="*/ 0 w 438"/>
                <a:gd name="T3" fmla="*/ 0 h 441"/>
                <a:gd name="T4" fmla="*/ 437 w 438"/>
                <a:gd name="T5" fmla="*/ 0 h 441"/>
                <a:gd name="T6" fmla="*/ 437 w 438"/>
                <a:gd name="T7" fmla="*/ 440 h 441"/>
                <a:gd name="T8" fmla="*/ 0 60000 65536"/>
                <a:gd name="T9" fmla="*/ 0 60000 65536"/>
                <a:gd name="T10" fmla="*/ 0 60000 65536"/>
                <a:gd name="T11" fmla="*/ 0 60000 65536"/>
                <a:gd name="T12" fmla="*/ 0 w 438"/>
                <a:gd name="T13" fmla="*/ 0 h 441"/>
                <a:gd name="T14" fmla="*/ 438 w 438"/>
                <a:gd name="T15" fmla="*/ 441 h 441"/>
              </a:gdLst>
              <a:ahLst/>
              <a:cxnLst>
                <a:cxn ang="T8">
                  <a:pos x="T0" y="T1"/>
                </a:cxn>
                <a:cxn ang="T9">
                  <a:pos x="T2" y="T3"/>
                </a:cxn>
                <a:cxn ang="T10">
                  <a:pos x="T4" y="T5"/>
                </a:cxn>
                <a:cxn ang="T11">
                  <a:pos x="T6" y="T7"/>
                </a:cxn>
              </a:cxnLst>
              <a:rect l="T12" t="T13" r="T14" b="T15"/>
              <a:pathLst>
                <a:path w="438" h="441">
                  <a:moveTo>
                    <a:pt x="0" y="440"/>
                  </a:moveTo>
                  <a:lnTo>
                    <a:pt x="0" y="0"/>
                  </a:lnTo>
                  <a:lnTo>
                    <a:pt x="437" y="0"/>
                  </a:lnTo>
                  <a:lnTo>
                    <a:pt x="437" y="440"/>
                  </a:lnTo>
                </a:path>
              </a:pathLst>
            </a:custGeom>
            <a:noFill/>
            <a:ln w="9255">
              <a:solidFill>
                <a:srgbClr val="000000"/>
              </a:solidFill>
              <a:round/>
              <a:headEnd/>
              <a:tailEnd/>
            </a:ln>
          </p:spPr>
          <p:txBody>
            <a:bodyPr/>
            <a:lstStyle/>
            <a:p>
              <a:pPr eaLnBrk="0" hangingPunct="0"/>
              <a:endParaRPr lang="nb-NO">
                <a:latin typeface="Calibri" pitchFamily="34" charset="0"/>
              </a:endParaRPr>
            </a:p>
          </p:txBody>
        </p:sp>
        <p:sp>
          <p:nvSpPr>
            <p:cNvPr id="38136" name="Freeform 90"/>
            <p:cNvSpPr>
              <a:spLocks/>
            </p:cNvSpPr>
            <p:nvPr/>
          </p:nvSpPr>
          <p:spPr bwMode="auto">
            <a:xfrm>
              <a:off x="2442" y="4317"/>
              <a:ext cx="438" cy="77"/>
            </a:xfrm>
            <a:custGeom>
              <a:avLst/>
              <a:gdLst>
                <a:gd name="T0" fmla="*/ 437 w 438"/>
                <a:gd name="T1" fmla="*/ 0 h 77"/>
                <a:gd name="T2" fmla="*/ 437 w 438"/>
                <a:gd name="T3" fmla="*/ 76 h 77"/>
                <a:gd name="T4" fmla="*/ 0 w 438"/>
                <a:gd name="T5" fmla="*/ 76 h 77"/>
                <a:gd name="T6" fmla="*/ 0 w 438"/>
                <a:gd name="T7" fmla="*/ 0 h 77"/>
                <a:gd name="T8" fmla="*/ 0 60000 65536"/>
                <a:gd name="T9" fmla="*/ 0 60000 65536"/>
                <a:gd name="T10" fmla="*/ 0 60000 65536"/>
                <a:gd name="T11" fmla="*/ 0 60000 65536"/>
                <a:gd name="T12" fmla="*/ 0 w 438"/>
                <a:gd name="T13" fmla="*/ 0 h 77"/>
                <a:gd name="T14" fmla="*/ 438 w 438"/>
                <a:gd name="T15" fmla="*/ 77 h 77"/>
              </a:gdLst>
              <a:ahLst/>
              <a:cxnLst>
                <a:cxn ang="T8">
                  <a:pos x="T0" y="T1"/>
                </a:cxn>
                <a:cxn ang="T9">
                  <a:pos x="T2" y="T3"/>
                </a:cxn>
                <a:cxn ang="T10">
                  <a:pos x="T4" y="T5"/>
                </a:cxn>
                <a:cxn ang="T11">
                  <a:pos x="T6" y="T7"/>
                </a:cxn>
              </a:cxnLst>
              <a:rect l="T12" t="T13" r="T14" b="T15"/>
              <a:pathLst>
                <a:path w="438" h="77">
                  <a:moveTo>
                    <a:pt x="437" y="0"/>
                  </a:moveTo>
                  <a:lnTo>
                    <a:pt x="437" y="76"/>
                  </a:lnTo>
                  <a:lnTo>
                    <a:pt x="0" y="76"/>
                  </a:lnTo>
                  <a:lnTo>
                    <a:pt x="0" y="0"/>
                  </a:lnTo>
                </a:path>
              </a:pathLst>
            </a:custGeom>
            <a:noFill/>
            <a:ln w="9255">
              <a:solidFill>
                <a:srgbClr val="000000"/>
              </a:solidFill>
              <a:round/>
              <a:headEnd/>
              <a:tailEnd/>
            </a:ln>
          </p:spPr>
          <p:txBody>
            <a:bodyPr/>
            <a:lstStyle/>
            <a:p>
              <a:pPr eaLnBrk="0" hangingPunct="0"/>
              <a:endParaRPr lang="nb-NO">
                <a:latin typeface="Calibri" pitchFamily="34" charset="0"/>
              </a:endParaRPr>
            </a:p>
          </p:txBody>
        </p:sp>
        <p:sp>
          <p:nvSpPr>
            <p:cNvPr id="38137" name="Freeform 91"/>
            <p:cNvSpPr>
              <a:spLocks/>
            </p:cNvSpPr>
            <p:nvPr/>
          </p:nvSpPr>
          <p:spPr bwMode="auto">
            <a:xfrm>
              <a:off x="2442" y="4317"/>
              <a:ext cx="438" cy="44"/>
            </a:xfrm>
            <a:custGeom>
              <a:avLst/>
              <a:gdLst>
                <a:gd name="T0" fmla="*/ 0 w 438"/>
                <a:gd name="T1" fmla="*/ 43 h 44"/>
                <a:gd name="T2" fmla="*/ 0 w 438"/>
                <a:gd name="T3" fmla="*/ 0 h 44"/>
                <a:gd name="T4" fmla="*/ 437 w 438"/>
                <a:gd name="T5" fmla="*/ 0 h 44"/>
                <a:gd name="T6" fmla="*/ 437 w 438"/>
                <a:gd name="T7" fmla="*/ 43 h 44"/>
                <a:gd name="T8" fmla="*/ 0 w 438"/>
                <a:gd name="T9" fmla="*/ 43 h 44"/>
                <a:gd name="T10" fmla="*/ 0 w 438"/>
                <a:gd name="T11" fmla="*/ 43 h 44"/>
                <a:gd name="T12" fmla="*/ 0 60000 65536"/>
                <a:gd name="T13" fmla="*/ 0 60000 65536"/>
                <a:gd name="T14" fmla="*/ 0 60000 65536"/>
                <a:gd name="T15" fmla="*/ 0 60000 65536"/>
                <a:gd name="T16" fmla="*/ 0 60000 65536"/>
                <a:gd name="T17" fmla="*/ 0 60000 65536"/>
                <a:gd name="T18" fmla="*/ 0 w 438"/>
                <a:gd name="T19" fmla="*/ 0 h 44"/>
                <a:gd name="T20" fmla="*/ 438 w 438"/>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438" h="44">
                  <a:moveTo>
                    <a:pt x="0" y="43"/>
                  </a:moveTo>
                  <a:lnTo>
                    <a:pt x="0" y="0"/>
                  </a:lnTo>
                  <a:lnTo>
                    <a:pt x="437" y="0"/>
                  </a:lnTo>
                  <a:lnTo>
                    <a:pt x="437" y="43"/>
                  </a:lnTo>
                  <a:lnTo>
                    <a:pt x="0" y="43"/>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38" name="Freeform 92"/>
            <p:cNvSpPr>
              <a:spLocks/>
            </p:cNvSpPr>
            <p:nvPr/>
          </p:nvSpPr>
          <p:spPr bwMode="auto">
            <a:xfrm>
              <a:off x="2601" y="3692"/>
              <a:ext cx="121" cy="42"/>
            </a:xfrm>
            <a:custGeom>
              <a:avLst/>
              <a:gdLst>
                <a:gd name="T0" fmla="*/ 0 w 121"/>
                <a:gd name="T1" fmla="*/ 41 h 42"/>
                <a:gd name="T2" fmla="*/ 0 w 121"/>
                <a:gd name="T3" fmla="*/ 0 h 42"/>
                <a:gd name="T4" fmla="*/ 120 w 121"/>
                <a:gd name="T5" fmla="*/ 0 h 42"/>
                <a:gd name="T6" fmla="*/ 120 w 121"/>
                <a:gd name="T7" fmla="*/ 41 h 42"/>
                <a:gd name="T8" fmla="*/ 0 w 121"/>
                <a:gd name="T9" fmla="*/ 41 h 42"/>
                <a:gd name="T10" fmla="*/ 0 w 121"/>
                <a:gd name="T11" fmla="*/ 41 h 42"/>
                <a:gd name="T12" fmla="*/ 0 60000 65536"/>
                <a:gd name="T13" fmla="*/ 0 60000 65536"/>
                <a:gd name="T14" fmla="*/ 0 60000 65536"/>
                <a:gd name="T15" fmla="*/ 0 60000 65536"/>
                <a:gd name="T16" fmla="*/ 0 60000 65536"/>
                <a:gd name="T17" fmla="*/ 0 60000 65536"/>
                <a:gd name="T18" fmla="*/ 0 w 121"/>
                <a:gd name="T19" fmla="*/ 0 h 42"/>
                <a:gd name="T20" fmla="*/ 121 w 121"/>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21" h="42">
                  <a:moveTo>
                    <a:pt x="0" y="41"/>
                  </a:moveTo>
                  <a:lnTo>
                    <a:pt x="0" y="0"/>
                  </a:lnTo>
                  <a:lnTo>
                    <a:pt x="120" y="0"/>
                  </a:lnTo>
                  <a:lnTo>
                    <a:pt x="120" y="41"/>
                  </a:lnTo>
                  <a:lnTo>
                    <a:pt x="0" y="41"/>
                  </a:lnTo>
                </a:path>
              </a:pathLst>
            </a:custGeom>
            <a:noFill/>
            <a:ln w="9255">
              <a:solidFill>
                <a:srgbClr val="000000"/>
              </a:solidFill>
              <a:round/>
              <a:headEnd/>
              <a:tailEnd/>
            </a:ln>
          </p:spPr>
          <p:txBody>
            <a:bodyPr/>
            <a:lstStyle/>
            <a:p>
              <a:pPr eaLnBrk="0" hangingPunct="0"/>
              <a:endParaRPr lang="nb-NO">
                <a:latin typeface="Calibri" pitchFamily="34" charset="0"/>
              </a:endParaRPr>
            </a:p>
          </p:txBody>
        </p:sp>
        <p:sp>
          <p:nvSpPr>
            <p:cNvPr id="38139" name="Freeform 93"/>
            <p:cNvSpPr>
              <a:spLocks/>
            </p:cNvSpPr>
            <p:nvPr/>
          </p:nvSpPr>
          <p:spPr bwMode="auto">
            <a:xfrm>
              <a:off x="2601" y="3692"/>
              <a:ext cx="121" cy="42"/>
            </a:xfrm>
            <a:custGeom>
              <a:avLst/>
              <a:gdLst>
                <a:gd name="T0" fmla="*/ 106 w 121"/>
                <a:gd name="T1" fmla="*/ 0 h 42"/>
                <a:gd name="T2" fmla="*/ 106 w 121"/>
                <a:gd name="T3" fmla="*/ 29 h 42"/>
                <a:gd name="T4" fmla="*/ 12 w 121"/>
                <a:gd name="T5" fmla="*/ 29 h 42"/>
                <a:gd name="T6" fmla="*/ 12 w 121"/>
                <a:gd name="T7" fmla="*/ 0 h 42"/>
                <a:gd name="T8" fmla="*/ 0 w 121"/>
                <a:gd name="T9" fmla="*/ 0 h 42"/>
                <a:gd name="T10" fmla="*/ 0 w 121"/>
                <a:gd name="T11" fmla="*/ 41 h 42"/>
                <a:gd name="T12" fmla="*/ 120 w 121"/>
                <a:gd name="T13" fmla="*/ 41 h 42"/>
                <a:gd name="T14" fmla="*/ 120 w 121"/>
                <a:gd name="T15" fmla="*/ 0 h 42"/>
                <a:gd name="T16" fmla="*/ 106 w 121"/>
                <a:gd name="T17" fmla="*/ 0 h 42"/>
                <a:gd name="T18" fmla="*/ 106 w 121"/>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42"/>
                <a:gd name="T32" fmla="*/ 121 w 121"/>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42">
                  <a:moveTo>
                    <a:pt x="106" y="0"/>
                  </a:moveTo>
                  <a:lnTo>
                    <a:pt x="106" y="29"/>
                  </a:lnTo>
                  <a:lnTo>
                    <a:pt x="12" y="29"/>
                  </a:lnTo>
                  <a:lnTo>
                    <a:pt x="12" y="0"/>
                  </a:lnTo>
                  <a:lnTo>
                    <a:pt x="0" y="0"/>
                  </a:lnTo>
                  <a:lnTo>
                    <a:pt x="0" y="41"/>
                  </a:lnTo>
                  <a:lnTo>
                    <a:pt x="120" y="41"/>
                  </a:lnTo>
                  <a:lnTo>
                    <a:pt x="120" y="0"/>
                  </a:lnTo>
                  <a:lnTo>
                    <a:pt x="106"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40" name="Freeform 94"/>
            <p:cNvSpPr>
              <a:spLocks/>
            </p:cNvSpPr>
            <p:nvPr/>
          </p:nvSpPr>
          <p:spPr bwMode="auto">
            <a:xfrm>
              <a:off x="2646" y="3519"/>
              <a:ext cx="34" cy="34"/>
            </a:xfrm>
            <a:custGeom>
              <a:avLst/>
              <a:gdLst>
                <a:gd name="T0" fmla="*/ 33 w 34"/>
                <a:gd name="T1" fmla="*/ 17 h 34"/>
                <a:gd name="T2" fmla="*/ 33 w 34"/>
                <a:gd name="T3" fmla="*/ 14 h 34"/>
                <a:gd name="T4" fmla="*/ 31 w 34"/>
                <a:gd name="T5" fmla="*/ 10 h 34"/>
                <a:gd name="T6" fmla="*/ 30 w 34"/>
                <a:gd name="T7" fmla="*/ 8 h 34"/>
                <a:gd name="T8" fmla="*/ 28 w 34"/>
                <a:gd name="T9" fmla="*/ 4 h 34"/>
                <a:gd name="T10" fmla="*/ 24 w 34"/>
                <a:gd name="T11" fmla="*/ 3 h 34"/>
                <a:gd name="T12" fmla="*/ 22 w 34"/>
                <a:gd name="T13" fmla="*/ 1 h 34"/>
                <a:gd name="T14" fmla="*/ 18 w 34"/>
                <a:gd name="T15" fmla="*/ 0 h 34"/>
                <a:gd name="T16" fmla="*/ 14 w 34"/>
                <a:gd name="T17" fmla="*/ 1 h 34"/>
                <a:gd name="T18" fmla="*/ 11 w 34"/>
                <a:gd name="T19" fmla="*/ 1 h 34"/>
                <a:gd name="T20" fmla="*/ 8 w 34"/>
                <a:gd name="T21" fmla="*/ 3 h 34"/>
                <a:gd name="T22" fmla="*/ 5 w 34"/>
                <a:gd name="T23" fmla="*/ 5 h 34"/>
                <a:gd name="T24" fmla="*/ 3 w 34"/>
                <a:gd name="T25" fmla="*/ 8 h 34"/>
                <a:gd name="T26" fmla="*/ 2 w 34"/>
                <a:gd name="T27" fmla="*/ 12 h 34"/>
                <a:gd name="T28" fmla="*/ 0 w 34"/>
                <a:gd name="T29" fmla="*/ 15 h 34"/>
                <a:gd name="T30" fmla="*/ 0 w 34"/>
                <a:gd name="T31" fmla="*/ 18 h 34"/>
                <a:gd name="T32" fmla="*/ 0 w 34"/>
                <a:gd name="T33" fmla="*/ 21 h 34"/>
                <a:gd name="T34" fmla="*/ 2 w 34"/>
                <a:gd name="T35" fmla="*/ 25 h 34"/>
                <a:gd name="T36" fmla="*/ 4 w 34"/>
                <a:gd name="T37" fmla="*/ 28 h 34"/>
                <a:gd name="T38" fmla="*/ 7 w 34"/>
                <a:gd name="T39" fmla="*/ 31 h 34"/>
                <a:gd name="T40" fmla="*/ 9 w 34"/>
                <a:gd name="T41" fmla="*/ 33 h 34"/>
                <a:gd name="T42" fmla="*/ 13 w 34"/>
                <a:gd name="T43" fmla="*/ 33 h 34"/>
                <a:gd name="T44" fmla="*/ 16 w 34"/>
                <a:gd name="T45" fmla="*/ 33 h 34"/>
                <a:gd name="T46" fmla="*/ 20 w 34"/>
                <a:gd name="T47" fmla="*/ 33 h 34"/>
                <a:gd name="T48" fmla="*/ 24 w 34"/>
                <a:gd name="T49" fmla="*/ 33 h 34"/>
                <a:gd name="T50" fmla="*/ 26 w 34"/>
                <a:gd name="T51" fmla="*/ 31 h 34"/>
                <a:gd name="T52" fmla="*/ 29 w 34"/>
                <a:gd name="T53" fmla="*/ 28 h 34"/>
                <a:gd name="T54" fmla="*/ 31 w 34"/>
                <a:gd name="T55" fmla="*/ 25 h 34"/>
                <a:gd name="T56" fmla="*/ 33 w 34"/>
                <a:gd name="T57" fmla="*/ 22 h 34"/>
                <a:gd name="T58" fmla="*/ 33 w 34"/>
                <a:gd name="T59" fmla="*/ 18 h 34"/>
                <a:gd name="T60" fmla="*/ 33 w 34"/>
                <a:gd name="T61" fmla="*/ 17 h 34"/>
                <a:gd name="T62" fmla="*/ 33 w 34"/>
                <a:gd name="T63" fmla="*/ 17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34"/>
                <a:gd name="T98" fmla="*/ 34 w 34"/>
                <a:gd name="T99" fmla="*/ 34 h 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34">
                  <a:moveTo>
                    <a:pt x="33" y="17"/>
                  </a:moveTo>
                  <a:lnTo>
                    <a:pt x="33" y="14"/>
                  </a:lnTo>
                  <a:lnTo>
                    <a:pt x="31" y="10"/>
                  </a:lnTo>
                  <a:lnTo>
                    <a:pt x="30" y="8"/>
                  </a:lnTo>
                  <a:lnTo>
                    <a:pt x="28" y="4"/>
                  </a:lnTo>
                  <a:lnTo>
                    <a:pt x="24" y="3"/>
                  </a:lnTo>
                  <a:lnTo>
                    <a:pt x="22" y="1"/>
                  </a:lnTo>
                  <a:lnTo>
                    <a:pt x="18" y="0"/>
                  </a:lnTo>
                  <a:lnTo>
                    <a:pt x="14" y="1"/>
                  </a:lnTo>
                  <a:lnTo>
                    <a:pt x="11" y="1"/>
                  </a:lnTo>
                  <a:lnTo>
                    <a:pt x="8" y="3"/>
                  </a:lnTo>
                  <a:lnTo>
                    <a:pt x="5" y="5"/>
                  </a:lnTo>
                  <a:lnTo>
                    <a:pt x="3" y="8"/>
                  </a:lnTo>
                  <a:lnTo>
                    <a:pt x="2" y="12"/>
                  </a:lnTo>
                  <a:lnTo>
                    <a:pt x="0" y="15"/>
                  </a:lnTo>
                  <a:lnTo>
                    <a:pt x="0" y="18"/>
                  </a:lnTo>
                  <a:lnTo>
                    <a:pt x="0" y="21"/>
                  </a:lnTo>
                  <a:lnTo>
                    <a:pt x="2" y="25"/>
                  </a:lnTo>
                  <a:lnTo>
                    <a:pt x="4" y="28"/>
                  </a:lnTo>
                  <a:lnTo>
                    <a:pt x="7" y="31"/>
                  </a:lnTo>
                  <a:lnTo>
                    <a:pt x="9" y="33"/>
                  </a:lnTo>
                  <a:lnTo>
                    <a:pt x="13" y="33"/>
                  </a:lnTo>
                  <a:lnTo>
                    <a:pt x="16" y="33"/>
                  </a:lnTo>
                  <a:lnTo>
                    <a:pt x="20" y="33"/>
                  </a:lnTo>
                  <a:lnTo>
                    <a:pt x="24" y="33"/>
                  </a:lnTo>
                  <a:lnTo>
                    <a:pt x="26" y="31"/>
                  </a:lnTo>
                  <a:lnTo>
                    <a:pt x="29" y="28"/>
                  </a:lnTo>
                  <a:lnTo>
                    <a:pt x="31" y="25"/>
                  </a:lnTo>
                  <a:lnTo>
                    <a:pt x="33" y="22"/>
                  </a:lnTo>
                  <a:lnTo>
                    <a:pt x="33" y="18"/>
                  </a:lnTo>
                  <a:lnTo>
                    <a:pt x="33" y="17"/>
                  </a:lnTo>
                </a:path>
              </a:pathLst>
            </a:custGeom>
            <a:noFill/>
            <a:ln w="9255">
              <a:solidFill>
                <a:srgbClr val="000000"/>
              </a:solidFill>
              <a:round/>
              <a:headEnd/>
              <a:tailEnd/>
            </a:ln>
          </p:spPr>
          <p:txBody>
            <a:bodyPr/>
            <a:lstStyle/>
            <a:p>
              <a:pPr eaLnBrk="0" hangingPunct="0"/>
              <a:endParaRPr lang="nb-NO">
                <a:latin typeface="Calibri" pitchFamily="34" charset="0"/>
              </a:endParaRPr>
            </a:p>
          </p:txBody>
        </p:sp>
        <p:sp>
          <p:nvSpPr>
            <p:cNvPr id="38141" name="Freeform 95"/>
            <p:cNvSpPr>
              <a:spLocks/>
            </p:cNvSpPr>
            <p:nvPr/>
          </p:nvSpPr>
          <p:spPr bwMode="auto">
            <a:xfrm>
              <a:off x="2579" y="4100"/>
              <a:ext cx="164" cy="56"/>
            </a:xfrm>
            <a:custGeom>
              <a:avLst/>
              <a:gdLst>
                <a:gd name="T0" fmla="*/ 0 w 164"/>
                <a:gd name="T1" fmla="*/ 55 h 56"/>
                <a:gd name="T2" fmla="*/ 0 w 164"/>
                <a:gd name="T3" fmla="*/ 0 h 56"/>
                <a:gd name="T4" fmla="*/ 163 w 164"/>
                <a:gd name="T5" fmla="*/ 0 h 56"/>
                <a:gd name="T6" fmla="*/ 163 w 164"/>
                <a:gd name="T7" fmla="*/ 55 h 56"/>
                <a:gd name="T8" fmla="*/ 0 w 164"/>
                <a:gd name="T9" fmla="*/ 55 h 56"/>
                <a:gd name="T10" fmla="*/ 0 w 164"/>
                <a:gd name="T11" fmla="*/ 55 h 56"/>
                <a:gd name="T12" fmla="*/ 0 60000 65536"/>
                <a:gd name="T13" fmla="*/ 0 60000 65536"/>
                <a:gd name="T14" fmla="*/ 0 60000 65536"/>
                <a:gd name="T15" fmla="*/ 0 60000 65536"/>
                <a:gd name="T16" fmla="*/ 0 60000 65536"/>
                <a:gd name="T17" fmla="*/ 0 60000 65536"/>
                <a:gd name="T18" fmla="*/ 0 w 164"/>
                <a:gd name="T19" fmla="*/ 0 h 56"/>
                <a:gd name="T20" fmla="*/ 164 w 16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64" h="56">
                  <a:moveTo>
                    <a:pt x="0" y="55"/>
                  </a:moveTo>
                  <a:lnTo>
                    <a:pt x="0" y="0"/>
                  </a:lnTo>
                  <a:lnTo>
                    <a:pt x="163" y="0"/>
                  </a:lnTo>
                  <a:lnTo>
                    <a:pt x="163" y="55"/>
                  </a:lnTo>
                  <a:lnTo>
                    <a:pt x="0" y="55"/>
                  </a:lnTo>
                </a:path>
              </a:pathLst>
            </a:custGeom>
            <a:noFill/>
            <a:ln w="9255">
              <a:solidFill>
                <a:srgbClr val="000000"/>
              </a:solidFill>
              <a:round/>
              <a:headEnd/>
              <a:tailEnd/>
            </a:ln>
          </p:spPr>
          <p:txBody>
            <a:bodyPr/>
            <a:lstStyle/>
            <a:p>
              <a:pPr eaLnBrk="0" hangingPunct="0"/>
              <a:endParaRPr lang="nb-NO">
                <a:latin typeface="Calibri" pitchFamily="34" charset="0"/>
              </a:endParaRPr>
            </a:p>
          </p:txBody>
        </p:sp>
        <p:sp>
          <p:nvSpPr>
            <p:cNvPr id="38142" name="Freeform 96"/>
            <p:cNvSpPr>
              <a:spLocks/>
            </p:cNvSpPr>
            <p:nvPr/>
          </p:nvSpPr>
          <p:spPr bwMode="auto">
            <a:xfrm>
              <a:off x="2579" y="4101"/>
              <a:ext cx="162" cy="55"/>
            </a:xfrm>
            <a:custGeom>
              <a:avLst/>
              <a:gdLst>
                <a:gd name="T0" fmla="*/ 22 w 162"/>
                <a:gd name="T1" fmla="*/ 0 h 55"/>
                <a:gd name="T2" fmla="*/ 22 w 162"/>
                <a:gd name="T3" fmla="*/ 29 h 55"/>
                <a:gd name="T4" fmla="*/ 142 w 162"/>
                <a:gd name="T5" fmla="*/ 29 h 55"/>
                <a:gd name="T6" fmla="*/ 142 w 162"/>
                <a:gd name="T7" fmla="*/ 0 h 55"/>
                <a:gd name="T8" fmla="*/ 161 w 162"/>
                <a:gd name="T9" fmla="*/ 0 h 55"/>
                <a:gd name="T10" fmla="*/ 161 w 162"/>
                <a:gd name="T11" fmla="*/ 54 h 55"/>
                <a:gd name="T12" fmla="*/ 0 w 162"/>
                <a:gd name="T13" fmla="*/ 54 h 55"/>
                <a:gd name="T14" fmla="*/ 0 w 162"/>
                <a:gd name="T15" fmla="*/ 0 h 55"/>
                <a:gd name="T16" fmla="*/ 22 w 162"/>
                <a:gd name="T17" fmla="*/ 0 h 55"/>
                <a:gd name="T18" fmla="*/ 22 w 162"/>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2"/>
                <a:gd name="T31" fmla="*/ 0 h 55"/>
                <a:gd name="T32" fmla="*/ 162 w 162"/>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2" h="55">
                  <a:moveTo>
                    <a:pt x="22" y="0"/>
                  </a:moveTo>
                  <a:lnTo>
                    <a:pt x="22" y="29"/>
                  </a:lnTo>
                  <a:lnTo>
                    <a:pt x="142" y="29"/>
                  </a:lnTo>
                  <a:lnTo>
                    <a:pt x="142" y="0"/>
                  </a:lnTo>
                  <a:lnTo>
                    <a:pt x="161" y="0"/>
                  </a:lnTo>
                  <a:lnTo>
                    <a:pt x="161" y="54"/>
                  </a:lnTo>
                  <a:lnTo>
                    <a:pt x="0" y="54"/>
                  </a:lnTo>
                  <a:lnTo>
                    <a:pt x="0" y="0"/>
                  </a:lnTo>
                  <a:lnTo>
                    <a:pt x="22"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43" name="Freeform 97"/>
            <p:cNvSpPr>
              <a:spLocks/>
            </p:cNvSpPr>
            <p:nvPr/>
          </p:nvSpPr>
          <p:spPr bwMode="auto">
            <a:xfrm>
              <a:off x="2651" y="3764"/>
              <a:ext cx="138" cy="60"/>
            </a:xfrm>
            <a:custGeom>
              <a:avLst/>
              <a:gdLst>
                <a:gd name="T0" fmla="*/ 128 w 138"/>
                <a:gd name="T1" fmla="*/ 30 h 60"/>
                <a:gd name="T2" fmla="*/ 131 w 138"/>
                <a:gd name="T3" fmla="*/ 41 h 60"/>
                <a:gd name="T4" fmla="*/ 137 w 138"/>
                <a:gd name="T5" fmla="*/ 39 h 60"/>
                <a:gd name="T6" fmla="*/ 130 w 138"/>
                <a:gd name="T7" fmla="*/ 8 h 60"/>
                <a:gd name="T8" fmla="*/ 130 w 138"/>
                <a:gd name="T9" fmla="*/ 6 h 60"/>
                <a:gd name="T10" fmla="*/ 129 w 138"/>
                <a:gd name="T11" fmla="*/ 5 h 60"/>
                <a:gd name="T12" fmla="*/ 128 w 138"/>
                <a:gd name="T13" fmla="*/ 3 h 60"/>
                <a:gd name="T14" fmla="*/ 126 w 138"/>
                <a:gd name="T15" fmla="*/ 2 h 60"/>
                <a:gd name="T16" fmla="*/ 125 w 138"/>
                <a:gd name="T17" fmla="*/ 1 h 60"/>
                <a:gd name="T18" fmla="*/ 123 w 138"/>
                <a:gd name="T19" fmla="*/ 0 h 60"/>
                <a:gd name="T20" fmla="*/ 120 w 138"/>
                <a:gd name="T21" fmla="*/ 0 h 60"/>
                <a:gd name="T22" fmla="*/ 119 w 138"/>
                <a:gd name="T23" fmla="*/ 0 h 60"/>
                <a:gd name="T24" fmla="*/ 14 w 138"/>
                <a:gd name="T25" fmla="*/ 25 h 60"/>
                <a:gd name="T26" fmla="*/ 13 w 138"/>
                <a:gd name="T27" fmla="*/ 26 h 60"/>
                <a:gd name="T28" fmla="*/ 11 w 138"/>
                <a:gd name="T29" fmla="*/ 28 h 60"/>
                <a:gd name="T30" fmla="*/ 10 w 138"/>
                <a:gd name="T31" fmla="*/ 30 h 60"/>
                <a:gd name="T32" fmla="*/ 9 w 138"/>
                <a:gd name="T33" fmla="*/ 31 h 60"/>
                <a:gd name="T34" fmla="*/ 7 w 138"/>
                <a:gd name="T35" fmla="*/ 34 h 60"/>
                <a:gd name="T36" fmla="*/ 7 w 138"/>
                <a:gd name="T37" fmla="*/ 35 h 60"/>
                <a:gd name="T38" fmla="*/ 7 w 138"/>
                <a:gd name="T39" fmla="*/ 37 h 60"/>
                <a:gd name="T40" fmla="*/ 7 w 138"/>
                <a:gd name="T41" fmla="*/ 39 h 60"/>
                <a:gd name="T42" fmla="*/ 10 w 138"/>
                <a:gd name="T43" fmla="*/ 49 h 60"/>
                <a:gd name="T44" fmla="*/ 0 w 138"/>
                <a:gd name="T45" fmla="*/ 50 h 60"/>
                <a:gd name="T46" fmla="*/ 2 w 138"/>
                <a:gd name="T47" fmla="*/ 50 h 60"/>
                <a:gd name="T48" fmla="*/ 4 w 138"/>
                <a:gd name="T49" fmla="*/ 50 h 60"/>
                <a:gd name="T50" fmla="*/ 6 w 138"/>
                <a:gd name="T51" fmla="*/ 50 h 60"/>
                <a:gd name="T52" fmla="*/ 7 w 138"/>
                <a:gd name="T53" fmla="*/ 52 h 60"/>
                <a:gd name="T54" fmla="*/ 10 w 138"/>
                <a:gd name="T55" fmla="*/ 53 h 60"/>
                <a:gd name="T56" fmla="*/ 11 w 138"/>
                <a:gd name="T57" fmla="*/ 55 h 60"/>
                <a:gd name="T58" fmla="*/ 13 w 138"/>
                <a:gd name="T59" fmla="*/ 57 h 60"/>
                <a:gd name="T60" fmla="*/ 13 w 138"/>
                <a:gd name="T61" fmla="*/ 59 h 60"/>
                <a:gd name="T62" fmla="*/ 128 w 138"/>
                <a:gd name="T63" fmla="*/ 30 h 60"/>
                <a:gd name="T64" fmla="*/ 128 w 138"/>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60"/>
                <a:gd name="T101" fmla="*/ 138 w 138"/>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60">
                  <a:moveTo>
                    <a:pt x="128" y="30"/>
                  </a:moveTo>
                  <a:lnTo>
                    <a:pt x="131" y="41"/>
                  </a:lnTo>
                  <a:lnTo>
                    <a:pt x="137" y="39"/>
                  </a:lnTo>
                  <a:lnTo>
                    <a:pt x="130" y="8"/>
                  </a:lnTo>
                  <a:lnTo>
                    <a:pt x="130" y="6"/>
                  </a:lnTo>
                  <a:lnTo>
                    <a:pt x="129" y="5"/>
                  </a:lnTo>
                  <a:lnTo>
                    <a:pt x="128" y="3"/>
                  </a:lnTo>
                  <a:lnTo>
                    <a:pt x="126" y="2"/>
                  </a:lnTo>
                  <a:lnTo>
                    <a:pt x="125" y="1"/>
                  </a:lnTo>
                  <a:lnTo>
                    <a:pt x="123" y="0"/>
                  </a:lnTo>
                  <a:lnTo>
                    <a:pt x="120" y="0"/>
                  </a:lnTo>
                  <a:lnTo>
                    <a:pt x="119" y="0"/>
                  </a:lnTo>
                  <a:lnTo>
                    <a:pt x="14" y="25"/>
                  </a:lnTo>
                  <a:lnTo>
                    <a:pt x="13" y="26"/>
                  </a:lnTo>
                  <a:lnTo>
                    <a:pt x="11" y="28"/>
                  </a:lnTo>
                  <a:lnTo>
                    <a:pt x="10" y="30"/>
                  </a:lnTo>
                  <a:lnTo>
                    <a:pt x="9" y="31"/>
                  </a:lnTo>
                  <a:lnTo>
                    <a:pt x="7" y="34"/>
                  </a:lnTo>
                  <a:lnTo>
                    <a:pt x="7" y="35"/>
                  </a:lnTo>
                  <a:lnTo>
                    <a:pt x="7" y="37"/>
                  </a:lnTo>
                  <a:lnTo>
                    <a:pt x="7" y="39"/>
                  </a:lnTo>
                  <a:lnTo>
                    <a:pt x="10" y="49"/>
                  </a:lnTo>
                  <a:lnTo>
                    <a:pt x="0" y="50"/>
                  </a:lnTo>
                  <a:lnTo>
                    <a:pt x="2" y="50"/>
                  </a:lnTo>
                  <a:lnTo>
                    <a:pt x="4" y="50"/>
                  </a:lnTo>
                  <a:lnTo>
                    <a:pt x="6" y="50"/>
                  </a:lnTo>
                  <a:lnTo>
                    <a:pt x="7" y="52"/>
                  </a:lnTo>
                  <a:lnTo>
                    <a:pt x="10" y="53"/>
                  </a:lnTo>
                  <a:lnTo>
                    <a:pt x="11" y="55"/>
                  </a:lnTo>
                  <a:lnTo>
                    <a:pt x="13" y="57"/>
                  </a:lnTo>
                  <a:lnTo>
                    <a:pt x="13" y="59"/>
                  </a:lnTo>
                  <a:lnTo>
                    <a:pt x="128" y="30"/>
                  </a:lnTo>
                </a:path>
              </a:pathLst>
            </a:custGeom>
            <a:solidFill>
              <a:srgbClr val="0000C2"/>
            </a:solidFill>
            <a:ln w="9255">
              <a:solidFill>
                <a:srgbClr val="0000C2"/>
              </a:solidFill>
              <a:round/>
              <a:headEnd/>
              <a:tailEnd/>
            </a:ln>
          </p:spPr>
          <p:txBody>
            <a:bodyPr/>
            <a:lstStyle/>
            <a:p>
              <a:pPr eaLnBrk="0" hangingPunct="0"/>
              <a:endParaRPr lang="nb-NO">
                <a:latin typeface="Calibri" pitchFamily="34" charset="0"/>
              </a:endParaRPr>
            </a:p>
          </p:txBody>
        </p:sp>
        <p:sp>
          <p:nvSpPr>
            <p:cNvPr id="38144" name="Line 98"/>
            <p:cNvSpPr>
              <a:spLocks noChangeShapeType="1"/>
            </p:cNvSpPr>
            <p:nvPr/>
          </p:nvSpPr>
          <p:spPr bwMode="auto">
            <a:xfrm>
              <a:off x="2662" y="3526"/>
              <a:ext cx="0" cy="19"/>
            </a:xfrm>
            <a:prstGeom prst="line">
              <a:avLst/>
            </a:prstGeom>
            <a:noFill/>
            <a:ln w="9255">
              <a:solidFill>
                <a:srgbClr val="000000"/>
              </a:solidFill>
              <a:round/>
              <a:headEnd/>
              <a:tailEnd/>
            </a:ln>
          </p:spPr>
          <p:txBody>
            <a:bodyPr/>
            <a:lstStyle/>
            <a:p>
              <a:endParaRPr lang="nb-NO"/>
            </a:p>
          </p:txBody>
        </p:sp>
        <p:sp>
          <p:nvSpPr>
            <p:cNvPr id="38145" name="Freeform 99"/>
            <p:cNvSpPr>
              <a:spLocks/>
            </p:cNvSpPr>
            <p:nvPr/>
          </p:nvSpPr>
          <p:spPr bwMode="auto">
            <a:xfrm>
              <a:off x="2482" y="3920"/>
              <a:ext cx="359" cy="23"/>
            </a:xfrm>
            <a:custGeom>
              <a:avLst/>
              <a:gdLst>
                <a:gd name="T0" fmla="*/ 12 w 359"/>
                <a:gd name="T1" fmla="*/ 17 h 23"/>
                <a:gd name="T2" fmla="*/ 340 w 359"/>
                <a:gd name="T3" fmla="*/ 17 h 23"/>
                <a:gd name="T4" fmla="*/ 335 w 359"/>
                <a:gd name="T5" fmla="*/ 0 h 23"/>
                <a:gd name="T6" fmla="*/ 358 w 359"/>
                <a:gd name="T7" fmla="*/ 0 h 23"/>
                <a:gd name="T8" fmla="*/ 358 w 359"/>
                <a:gd name="T9" fmla="*/ 22 h 23"/>
                <a:gd name="T10" fmla="*/ 0 w 359"/>
                <a:gd name="T11" fmla="*/ 22 h 23"/>
                <a:gd name="T12" fmla="*/ 0 w 359"/>
                <a:gd name="T13" fmla="*/ 0 h 23"/>
                <a:gd name="T14" fmla="*/ 9 w 359"/>
                <a:gd name="T15" fmla="*/ 0 h 23"/>
                <a:gd name="T16" fmla="*/ 12 w 359"/>
                <a:gd name="T17" fmla="*/ 17 h 23"/>
                <a:gd name="T18" fmla="*/ 12 w 359"/>
                <a:gd name="T19" fmla="*/ 17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9"/>
                <a:gd name="T31" fmla="*/ 0 h 23"/>
                <a:gd name="T32" fmla="*/ 359 w 359"/>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9" h="23">
                  <a:moveTo>
                    <a:pt x="12" y="17"/>
                  </a:moveTo>
                  <a:lnTo>
                    <a:pt x="340" y="17"/>
                  </a:lnTo>
                  <a:lnTo>
                    <a:pt x="335" y="0"/>
                  </a:lnTo>
                  <a:lnTo>
                    <a:pt x="358" y="0"/>
                  </a:lnTo>
                  <a:lnTo>
                    <a:pt x="358" y="22"/>
                  </a:lnTo>
                  <a:lnTo>
                    <a:pt x="0" y="22"/>
                  </a:lnTo>
                  <a:lnTo>
                    <a:pt x="0" y="0"/>
                  </a:lnTo>
                  <a:lnTo>
                    <a:pt x="9" y="0"/>
                  </a:lnTo>
                  <a:lnTo>
                    <a:pt x="12" y="1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46" name="Freeform 100"/>
            <p:cNvSpPr>
              <a:spLocks/>
            </p:cNvSpPr>
            <p:nvPr/>
          </p:nvSpPr>
          <p:spPr bwMode="auto">
            <a:xfrm>
              <a:off x="2424" y="3942"/>
              <a:ext cx="476" cy="9"/>
            </a:xfrm>
            <a:custGeom>
              <a:avLst/>
              <a:gdLst>
                <a:gd name="T0" fmla="*/ 0 w 476"/>
                <a:gd name="T1" fmla="*/ 8 h 9"/>
                <a:gd name="T2" fmla="*/ 14 w 476"/>
                <a:gd name="T3" fmla="*/ 0 h 9"/>
                <a:gd name="T4" fmla="*/ 458 w 476"/>
                <a:gd name="T5" fmla="*/ 0 h 9"/>
                <a:gd name="T6" fmla="*/ 475 w 476"/>
                <a:gd name="T7" fmla="*/ 8 h 9"/>
                <a:gd name="T8" fmla="*/ 0 w 476"/>
                <a:gd name="T9" fmla="*/ 8 h 9"/>
                <a:gd name="T10" fmla="*/ 0 w 476"/>
                <a:gd name="T11" fmla="*/ 8 h 9"/>
                <a:gd name="T12" fmla="*/ 0 60000 65536"/>
                <a:gd name="T13" fmla="*/ 0 60000 65536"/>
                <a:gd name="T14" fmla="*/ 0 60000 65536"/>
                <a:gd name="T15" fmla="*/ 0 60000 65536"/>
                <a:gd name="T16" fmla="*/ 0 60000 65536"/>
                <a:gd name="T17" fmla="*/ 0 60000 65536"/>
                <a:gd name="T18" fmla="*/ 0 w 476"/>
                <a:gd name="T19" fmla="*/ 0 h 9"/>
                <a:gd name="T20" fmla="*/ 476 w 476"/>
                <a:gd name="T21" fmla="*/ 9 h 9"/>
              </a:gdLst>
              <a:ahLst/>
              <a:cxnLst>
                <a:cxn ang="T12">
                  <a:pos x="T0" y="T1"/>
                </a:cxn>
                <a:cxn ang="T13">
                  <a:pos x="T2" y="T3"/>
                </a:cxn>
                <a:cxn ang="T14">
                  <a:pos x="T4" y="T5"/>
                </a:cxn>
                <a:cxn ang="T15">
                  <a:pos x="T6" y="T7"/>
                </a:cxn>
                <a:cxn ang="T16">
                  <a:pos x="T8" y="T9"/>
                </a:cxn>
                <a:cxn ang="T17">
                  <a:pos x="T10" y="T11"/>
                </a:cxn>
              </a:cxnLst>
              <a:rect l="T18" t="T19" r="T20" b="T21"/>
              <a:pathLst>
                <a:path w="476" h="9">
                  <a:moveTo>
                    <a:pt x="0" y="8"/>
                  </a:moveTo>
                  <a:lnTo>
                    <a:pt x="14" y="0"/>
                  </a:lnTo>
                  <a:lnTo>
                    <a:pt x="458" y="0"/>
                  </a:lnTo>
                  <a:lnTo>
                    <a:pt x="475" y="8"/>
                  </a:lnTo>
                  <a:lnTo>
                    <a:pt x="0" y="8"/>
                  </a:lnTo>
                </a:path>
              </a:pathLst>
            </a:custGeom>
            <a:noFill/>
            <a:ln w="9255">
              <a:solidFill>
                <a:srgbClr val="000000"/>
              </a:solidFill>
              <a:round/>
              <a:headEnd/>
              <a:tailEnd/>
            </a:ln>
          </p:spPr>
          <p:txBody>
            <a:bodyPr/>
            <a:lstStyle/>
            <a:p>
              <a:pPr eaLnBrk="0" hangingPunct="0"/>
              <a:endParaRPr lang="nb-NO">
                <a:latin typeface="Calibri" pitchFamily="34" charset="0"/>
              </a:endParaRPr>
            </a:p>
          </p:txBody>
        </p:sp>
        <p:sp>
          <p:nvSpPr>
            <p:cNvPr id="38147" name="Freeform 101"/>
            <p:cNvSpPr>
              <a:spLocks/>
            </p:cNvSpPr>
            <p:nvPr/>
          </p:nvSpPr>
          <p:spPr bwMode="auto">
            <a:xfrm>
              <a:off x="2482" y="3571"/>
              <a:ext cx="359" cy="314"/>
            </a:xfrm>
            <a:custGeom>
              <a:avLst/>
              <a:gdLst>
                <a:gd name="T0" fmla="*/ 0 w 359"/>
                <a:gd name="T1" fmla="*/ 279 h 314"/>
                <a:gd name="T2" fmla="*/ 0 w 359"/>
                <a:gd name="T3" fmla="*/ 0 h 314"/>
                <a:gd name="T4" fmla="*/ 358 w 359"/>
                <a:gd name="T5" fmla="*/ 0 h 314"/>
                <a:gd name="T6" fmla="*/ 358 w 359"/>
                <a:gd name="T7" fmla="*/ 313 h 314"/>
                <a:gd name="T8" fmla="*/ 327 w 359"/>
                <a:gd name="T9" fmla="*/ 313 h 314"/>
                <a:gd name="T10" fmla="*/ 0 60000 65536"/>
                <a:gd name="T11" fmla="*/ 0 60000 65536"/>
                <a:gd name="T12" fmla="*/ 0 60000 65536"/>
                <a:gd name="T13" fmla="*/ 0 60000 65536"/>
                <a:gd name="T14" fmla="*/ 0 60000 65536"/>
                <a:gd name="T15" fmla="*/ 0 w 359"/>
                <a:gd name="T16" fmla="*/ 0 h 314"/>
                <a:gd name="T17" fmla="*/ 359 w 359"/>
                <a:gd name="T18" fmla="*/ 314 h 314"/>
              </a:gdLst>
              <a:ahLst/>
              <a:cxnLst>
                <a:cxn ang="T10">
                  <a:pos x="T0" y="T1"/>
                </a:cxn>
                <a:cxn ang="T11">
                  <a:pos x="T2" y="T3"/>
                </a:cxn>
                <a:cxn ang="T12">
                  <a:pos x="T4" y="T5"/>
                </a:cxn>
                <a:cxn ang="T13">
                  <a:pos x="T6" y="T7"/>
                </a:cxn>
                <a:cxn ang="T14">
                  <a:pos x="T8" y="T9"/>
                </a:cxn>
              </a:cxnLst>
              <a:rect l="T15" t="T16" r="T17" b="T18"/>
              <a:pathLst>
                <a:path w="359" h="314">
                  <a:moveTo>
                    <a:pt x="0" y="279"/>
                  </a:moveTo>
                  <a:lnTo>
                    <a:pt x="0" y="0"/>
                  </a:lnTo>
                  <a:lnTo>
                    <a:pt x="358" y="0"/>
                  </a:lnTo>
                  <a:lnTo>
                    <a:pt x="358" y="313"/>
                  </a:lnTo>
                  <a:lnTo>
                    <a:pt x="327" y="313"/>
                  </a:lnTo>
                </a:path>
              </a:pathLst>
            </a:custGeom>
            <a:noFill/>
            <a:ln w="9255">
              <a:solidFill>
                <a:srgbClr val="000000"/>
              </a:solidFill>
              <a:round/>
              <a:headEnd/>
              <a:tailEnd/>
            </a:ln>
          </p:spPr>
          <p:txBody>
            <a:bodyPr/>
            <a:lstStyle/>
            <a:p>
              <a:pPr eaLnBrk="0" hangingPunct="0"/>
              <a:endParaRPr lang="nb-NO">
                <a:latin typeface="Calibri" pitchFamily="34" charset="0"/>
              </a:endParaRPr>
            </a:p>
          </p:txBody>
        </p:sp>
        <p:sp>
          <p:nvSpPr>
            <p:cNvPr id="38148" name="Freeform 102"/>
            <p:cNvSpPr>
              <a:spLocks/>
            </p:cNvSpPr>
            <p:nvPr/>
          </p:nvSpPr>
          <p:spPr bwMode="auto">
            <a:xfrm>
              <a:off x="2424" y="4393"/>
              <a:ext cx="476" cy="22"/>
            </a:xfrm>
            <a:custGeom>
              <a:avLst/>
              <a:gdLst>
                <a:gd name="T0" fmla="*/ 18 w 476"/>
                <a:gd name="T1" fmla="*/ 0 h 22"/>
                <a:gd name="T2" fmla="*/ 0 w 476"/>
                <a:gd name="T3" fmla="*/ 21 h 22"/>
                <a:gd name="T4" fmla="*/ 475 w 476"/>
                <a:gd name="T5" fmla="*/ 21 h 22"/>
                <a:gd name="T6" fmla="*/ 455 w 476"/>
                <a:gd name="T7" fmla="*/ 0 h 22"/>
                <a:gd name="T8" fmla="*/ 18 w 476"/>
                <a:gd name="T9" fmla="*/ 0 h 22"/>
                <a:gd name="T10" fmla="*/ 18 w 476"/>
                <a:gd name="T11" fmla="*/ 0 h 22"/>
                <a:gd name="T12" fmla="*/ 0 60000 65536"/>
                <a:gd name="T13" fmla="*/ 0 60000 65536"/>
                <a:gd name="T14" fmla="*/ 0 60000 65536"/>
                <a:gd name="T15" fmla="*/ 0 60000 65536"/>
                <a:gd name="T16" fmla="*/ 0 60000 65536"/>
                <a:gd name="T17" fmla="*/ 0 60000 65536"/>
                <a:gd name="T18" fmla="*/ 0 w 476"/>
                <a:gd name="T19" fmla="*/ 0 h 22"/>
                <a:gd name="T20" fmla="*/ 476 w 476"/>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76" h="22">
                  <a:moveTo>
                    <a:pt x="18" y="0"/>
                  </a:moveTo>
                  <a:lnTo>
                    <a:pt x="0" y="21"/>
                  </a:lnTo>
                  <a:lnTo>
                    <a:pt x="475" y="21"/>
                  </a:lnTo>
                  <a:lnTo>
                    <a:pt x="455" y="0"/>
                  </a:lnTo>
                  <a:lnTo>
                    <a:pt x="18"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49" name="Freeform 103"/>
            <p:cNvSpPr>
              <a:spLocks/>
            </p:cNvSpPr>
            <p:nvPr/>
          </p:nvSpPr>
          <p:spPr bwMode="auto">
            <a:xfrm>
              <a:off x="2442" y="3490"/>
              <a:ext cx="438" cy="13"/>
            </a:xfrm>
            <a:custGeom>
              <a:avLst/>
              <a:gdLst>
                <a:gd name="T0" fmla="*/ 0 w 438"/>
                <a:gd name="T1" fmla="*/ 12 h 13"/>
                <a:gd name="T2" fmla="*/ 38 w 438"/>
                <a:gd name="T3" fmla="*/ 0 h 13"/>
                <a:gd name="T4" fmla="*/ 400 w 438"/>
                <a:gd name="T5" fmla="*/ 0 h 13"/>
                <a:gd name="T6" fmla="*/ 437 w 438"/>
                <a:gd name="T7" fmla="*/ 12 h 13"/>
                <a:gd name="T8" fmla="*/ 0 w 438"/>
                <a:gd name="T9" fmla="*/ 12 h 13"/>
                <a:gd name="T10" fmla="*/ 0 w 438"/>
                <a:gd name="T11" fmla="*/ 12 h 13"/>
                <a:gd name="T12" fmla="*/ 0 60000 65536"/>
                <a:gd name="T13" fmla="*/ 0 60000 65536"/>
                <a:gd name="T14" fmla="*/ 0 60000 65536"/>
                <a:gd name="T15" fmla="*/ 0 60000 65536"/>
                <a:gd name="T16" fmla="*/ 0 60000 65536"/>
                <a:gd name="T17" fmla="*/ 0 60000 65536"/>
                <a:gd name="T18" fmla="*/ 0 w 438"/>
                <a:gd name="T19" fmla="*/ 0 h 13"/>
                <a:gd name="T20" fmla="*/ 438 w 43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38" h="13">
                  <a:moveTo>
                    <a:pt x="0" y="12"/>
                  </a:moveTo>
                  <a:lnTo>
                    <a:pt x="38" y="0"/>
                  </a:lnTo>
                  <a:lnTo>
                    <a:pt x="400" y="0"/>
                  </a:lnTo>
                  <a:lnTo>
                    <a:pt x="437" y="12"/>
                  </a:lnTo>
                  <a:lnTo>
                    <a:pt x="0" y="12"/>
                  </a:lnTo>
                </a:path>
              </a:pathLst>
            </a:custGeom>
            <a:noFill/>
            <a:ln w="9255">
              <a:solidFill>
                <a:srgbClr val="000000"/>
              </a:solidFill>
              <a:round/>
              <a:headEnd/>
              <a:tailEnd/>
            </a:ln>
          </p:spPr>
          <p:txBody>
            <a:bodyPr/>
            <a:lstStyle/>
            <a:p>
              <a:pPr eaLnBrk="0" hangingPunct="0"/>
              <a:endParaRPr lang="nb-NO">
                <a:latin typeface="Calibri" pitchFamily="34" charset="0"/>
              </a:endParaRPr>
            </a:p>
          </p:txBody>
        </p:sp>
        <p:sp>
          <p:nvSpPr>
            <p:cNvPr id="38150" name="Text Box 104"/>
            <p:cNvSpPr txBox="1">
              <a:spLocks noChangeArrowheads="1"/>
            </p:cNvSpPr>
            <p:nvPr/>
          </p:nvSpPr>
          <p:spPr bwMode="auto">
            <a:xfrm rot="-960000">
              <a:off x="2465" y="3798"/>
              <a:ext cx="385" cy="135"/>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r>
                <a:rPr lang="nb-NO" sz="1300" b="1">
                  <a:solidFill>
                    <a:srgbClr val="FFFFFF"/>
                  </a:solidFill>
                  <a:latin typeface="Calibri" pitchFamily="34" charset="0"/>
                </a:rPr>
                <a:t>Saken</a:t>
              </a:r>
              <a:endParaRPr lang="nb-NO" sz="2200">
                <a:latin typeface="Calibri" pitchFamily="34" charset="0"/>
              </a:endParaRPr>
            </a:p>
          </p:txBody>
        </p:sp>
        <p:sp>
          <p:nvSpPr>
            <p:cNvPr id="38151" name="Freeform 105"/>
            <p:cNvSpPr>
              <a:spLocks/>
            </p:cNvSpPr>
            <p:nvPr/>
          </p:nvSpPr>
          <p:spPr bwMode="auto">
            <a:xfrm>
              <a:off x="2662" y="3785"/>
              <a:ext cx="121" cy="41"/>
            </a:xfrm>
            <a:custGeom>
              <a:avLst/>
              <a:gdLst>
                <a:gd name="T0" fmla="*/ 2 w 121"/>
                <a:gd name="T1" fmla="*/ 40 h 41"/>
                <a:gd name="T2" fmla="*/ 120 w 121"/>
                <a:gd name="T3" fmla="*/ 11 h 41"/>
                <a:gd name="T4" fmla="*/ 118 w 121"/>
                <a:gd name="T5" fmla="*/ 0 h 41"/>
                <a:gd name="T6" fmla="*/ 0 w 121"/>
                <a:gd name="T7" fmla="*/ 30 h 41"/>
                <a:gd name="T8" fmla="*/ 2 w 121"/>
                <a:gd name="T9" fmla="*/ 40 h 41"/>
                <a:gd name="T10" fmla="*/ 2 w 121"/>
                <a:gd name="T11" fmla="*/ 40 h 41"/>
                <a:gd name="T12" fmla="*/ 0 60000 65536"/>
                <a:gd name="T13" fmla="*/ 0 60000 65536"/>
                <a:gd name="T14" fmla="*/ 0 60000 65536"/>
                <a:gd name="T15" fmla="*/ 0 60000 65536"/>
                <a:gd name="T16" fmla="*/ 0 60000 65536"/>
                <a:gd name="T17" fmla="*/ 0 60000 65536"/>
                <a:gd name="T18" fmla="*/ 0 w 121"/>
                <a:gd name="T19" fmla="*/ 0 h 41"/>
                <a:gd name="T20" fmla="*/ 121 w 121"/>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21" h="41">
                  <a:moveTo>
                    <a:pt x="2" y="40"/>
                  </a:moveTo>
                  <a:lnTo>
                    <a:pt x="120" y="11"/>
                  </a:lnTo>
                  <a:lnTo>
                    <a:pt x="118" y="0"/>
                  </a:lnTo>
                  <a:lnTo>
                    <a:pt x="0" y="30"/>
                  </a:lnTo>
                  <a:lnTo>
                    <a:pt x="2" y="40"/>
                  </a:lnTo>
                </a:path>
              </a:pathLst>
            </a:custGeom>
            <a:solidFill>
              <a:srgbClr val="FFFFFF"/>
            </a:solidFill>
            <a:ln w="9255">
              <a:solidFill>
                <a:srgbClr val="FFFFFF"/>
              </a:solidFill>
              <a:round/>
              <a:headEnd/>
              <a:tailEnd/>
            </a:ln>
          </p:spPr>
          <p:txBody>
            <a:bodyPr/>
            <a:lstStyle/>
            <a:p>
              <a:pPr eaLnBrk="0" hangingPunct="0"/>
              <a:endParaRPr lang="nb-NO">
                <a:latin typeface="Calibri" pitchFamily="34" charset="0"/>
              </a:endParaRPr>
            </a:p>
          </p:txBody>
        </p:sp>
        <p:sp>
          <p:nvSpPr>
            <p:cNvPr id="38152" name="Freeform 106"/>
            <p:cNvSpPr>
              <a:spLocks/>
            </p:cNvSpPr>
            <p:nvPr/>
          </p:nvSpPr>
          <p:spPr bwMode="auto">
            <a:xfrm>
              <a:off x="2476" y="3794"/>
              <a:ext cx="347" cy="149"/>
            </a:xfrm>
            <a:custGeom>
              <a:avLst/>
              <a:gdLst>
                <a:gd name="T0" fmla="*/ 346 w 347"/>
                <a:gd name="T1" fmla="*/ 148 h 149"/>
                <a:gd name="T2" fmla="*/ 309 w 347"/>
                <a:gd name="T3" fmla="*/ 0 h 149"/>
                <a:gd name="T4" fmla="*/ 185 w 347"/>
                <a:gd name="T5" fmla="*/ 33 h 149"/>
                <a:gd name="T6" fmla="*/ 180 w 347"/>
                <a:gd name="T7" fmla="*/ 15 h 149"/>
                <a:gd name="T8" fmla="*/ 10 w 347"/>
                <a:gd name="T9" fmla="*/ 56 h 149"/>
                <a:gd name="T10" fmla="*/ 7 w 347"/>
                <a:gd name="T11" fmla="*/ 56 h 149"/>
                <a:gd name="T12" fmla="*/ 6 w 347"/>
                <a:gd name="T13" fmla="*/ 58 h 149"/>
                <a:gd name="T14" fmla="*/ 4 w 347"/>
                <a:gd name="T15" fmla="*/ 59 h 149"/>
                <a:gd name="T16" fmla="*/ 2 w 347"/>
                <a:gd name="T17" fmla="*/ 62 h 149"/>
                <a:gd name="T18" fmla="*/ 2 w 347"/>
                <a:gd name="T19" fmla="*/ 64 h 149"/>
                <a:gd name="T20" fmla="*/ 0 w 347"/>
                <a:gd name="T21" fmla="*/ 67 h 149"/>
                <a:gd name="T22" fmla="*/ 0 w 347"/>
                <a:gd name="T23" fmla="*/ 70 h 149"/>
                <a:gd name="T24" fmla="*/ 1 w 347"/>
                <a:gd name="T25" fmla="*/ 71 h 149"/>
                <a:gd name="T26" fmla="*/ 20 w 347"/>
                <a:gd name="T27" fmla="*/ 148 h 1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7"/>
                <a:gd name="T43" fmla="*/ 0 h 149"/>
                <a:gd name="T44" fmla="*/ 347 w 347"/>
                <a:gd name="T45" fmla="*/ 149 h 1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7" h="149">
                  <a:moveTo>
                    <a:pt x="346" y="148"/>
                  </a:moveTo>
                  <a:lnTo>
                    <a:pt x="309" y="0"/>
                  </a:lnTo>
                  <a:lnTo>
                    <a:pt x="185" y="33"/>
                  </a:lnTo>
                  <a:lnTo>
                    <a:pt x="180" y="15"/>
                  </a:lnTo>
                  <a:lnTo>
                    <a:pt x="10" y="56"/>
                  </a:lnTo>
                  <a:lnTo>
                    <a:pt x="7" y="56"/>
                  </a:lnTo>
                  <a:lnTo>
                    <a:pt x="6" y="58"/>
                  </a:lnTo>
                  <a:lnTo>
                    <a:pt x="4" y="59"/>
                  </a:lnTo>
                  <a:lnTo>
                    <a:pt x="2" y="62"/>
                  </a:lnTo>
                  <a:lnTo>
                    <a:pt x="2" y="64"/>
                  </a:lnTo>
                  <a:lnTo>
                    <a:pt x="0" y="67"/>
                  </a:lnTo>
                  <a:lnTo>
                    <a:pt x="0" y="70"/>
                  </a:lnTo>
                  <a:lnTo>
                    <a:pt x="1" y="71"/>
                  </a:lnTo>
                  <a:lnTo>
                    <a:pt x="20" y="148"/>
                  </a:lnTo>
                </a:path>
              </a:pathLst>
            </a:custGeom>
            <a:noFill/>
            <a:ln w="9255">
              <a:solidFill>
                <a:srgbClr val="000000"/>
              </a:solidFill>
              <a:round/>
              <a:headEnd/>
              <a:tailEnd/>
            </a:ln>
          </p:spPr>
          <p:txBody>
            <a:bodyPr/>
            <a:lstStyle/>
            <a:p>
              <a:pPr eaLnBrk="0" hangingPunct="0"/>
              <a:endParaRPr lang="nb-NO">
                <a:latin typeface="Calibri" pitchFamily="34" charset="0"/>
              </a:endParaRPr>
            </a:p>
          </p:txBody>
        </p:sp>
      </p:grpSp>
      <p:sp>
        <p:nvSpPr>
          <p:cNvPr id="37914" name="Line 107"/>
          <p:cNvSpPr>
            <a:spLocks noChangeShapeType="1"/>
          </p:cNvSpPr>
          <p:nvPr/>
        </p:nvSpPr>
        <p:spPr bwMode="auto">
          <a:xfrm>
            <a:off x="7467600" y="3886200"/>
            <a:ext cx="0" cy="838200"/>
          </a:xfrm>
          <a:prstGeom prst="line">
            <a:avLst/>
          </a:prstGeom>
          <a:noFill/>
          <a:ln w="25400">
            <a:solidFill>
              <a:schemeClr val="accent2"/>
            </a:solidFill>
            <a:round/>
            <a:headEnd/>
            <a:tailEnd type="triangle" w="med" len="med"/>
          </a:ln>
        </p:spPr>
        <p:txBody>
          <a:bodyPr/>
          <a:lstStyle/>
          <a:p>
            <a:endParaRPr lang="nb-NO"/>
          </a:p>
        </p:txBody>
      </p:sp>
      <p:sp>
        <p:nvSpPr>
          <p:cNvPr id="37915" name="Line 108"/>
          <p:cNvSpPr>
            <a:spLocks noChangeShapeType="1"/>
          </p:cNvSpPr>
          <p:nvPr/>
        </p:nvSpPr>
        <p:spPr bwMode="auto">
          <a:xfrm flipV="1">
            <a:off x="7543800" y="1981200"/>
            <a:ext cx="76200" cy="914400"/>
          </a:xfrm>
          <a:prstGeom prst="line">
            <a:avLst/>
          </a:prstGeom>
          <a:noFill/>
          <a:ln w="25400">
            <a:solidFill>
              <a:schemeClr val="accent1"/>
            </a:solidFill>
            <a:round/>
            <a:headEnd/>
            <a:tailEnd type="triangle" w="med" len="med"/>
          </a:ln>
        </p:spPr>
        <p:txBody>
          <a:bodyPr/>
          <a:lstStyle/>
          <a:p>
            <a:endParaRPr lang="nb-NO"/>
          </a:p>
        </p:txBody>
      </p:sp>
      <p:sp>
        <p:nvSpPr>
          <p:cNvPr id="37916" name="Line 109"/>
          <p:cNvSpPr>
            <a:spLocks noChangeShapeType="1"/>
          </p:cNvSpPr>
          <p:nvPr/>
        </p:nvSpPr>
        <p:spPr bwMode="auto">
          <a:xfrm flipV="1">
            <a:off x="7772400" y="1981200"/>
            <a:ext cx="457200" cy="914400"/>
          </a:xfrm>
          <a:prstGeom prst="line">
            <a:avLst/>
          </a:prstGeom>
          <a:noFill/>
          <a:ln w="25400">
            <a:solidFill>
              <a:schemeClr val="accent1"/>
            </a:solidFill>
            <a:round/>
            <a:headEnd/>
            <a:tailEnd type="triangle" w="med" len="med"/>
          </a:ln>
        </p:spPr>
        <p:txBody>
          <a:bodyPr/>
          <a:lstStyle/>
          <a:p>
            <a:endParaRPr lang="nb-NO"/>
          </a:p>
        </p:txBody>
      </p:sp>
      <p:sp>
        <p:nvSpPr>
          <p:cNvPr id="37917" name="Text Box 110"/>
          <p:cNvSpPr txBox="1">
            <a:spLocks noChangeArrowheads="1"/>
          </p:cNvSpPr>
          <p:nvPr/>
        </p:nvSpPr>
        <p:spPr bwMode="auto">
          <a:xfrm>
            <a:off x="7315200" y="1219200"/>
            <a:ext cx="1187450" cy="765175"/>
          </a:xfrm>
          <a:prstGeom prst="rect">
            <a:avLst/>
          </a:prstGeom>
          <a:solidFill>
            <a:srgbClr val="CCFFFF"/>
          </a:solidFill>
          <a:ln w="9525">
            <a:solidFill>
              <a:schemeClr val="tx1"/>
            </a:solid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a:latin typeface="Calibri" pitchFamily="34" charset="0"/>
              </a:rPr>
              <a:t>Andre sbh</a:t>
            </a:r>
          </a:p>
          <a:p>
            <a:pPr eaLnBrk="0" hangingPunct="0">
              <a:lnSpc>
                <a:spcPct val="95000"/>
              </a:lnSpc>
              <a:buClr>
                <a:srgbClr val="000000"/>
              </a:buClr>
              <a:buSzPct val="100000"/>
              <a:buFont typeface="Times New Roman" pitchFamily="18" charset="0"/>
              <a:buChar char="•"/>
            </a:pPr>
            <a:r>
              <a:rPr lang="nb-NO" sz="1400">
                <a:latin typeface="Calibri" pitchFamily="34" charset="0"/>
              </a:rPr>
              <a:t>Intern høring</a:t>
            </a:r>
          </a:p>
          <a:p>
            <a:pPr eaLnBrk="0" hangingPunct="0">
              <a:lnSpc>
                <a:spcPct val="95000"/>
              </a:lnSpc>
              <a:buClr>
                <a:srgbClr val="000000"/>
              </a:buClr>
              <a:buSzPct val="100000"/>
              <a:buFont typeface="Times New Roman" pitchFamily="18" charset="0"/>
              <a:buChar char="•"/>
            </a:pPr>
            <a:r>
              <a:rPr lang="nb-NO" sz="1400">
                <a:latin typeface="Calibri" pitchFamily="34" charset="0"/>
              </a:rPr>
              <a:t>Informere</a:t>
            </a:r>
          </a:p>
        </p:txBody>
      </p:sp>
      <p:grpSp>
        <p:nvGrpSpPr>
          <p:cNvPr id="15" name="Group 111"/>
          <p:cNvGrpSpPr>
            <a:grpSpLocks/>
          </p:cNvGrpSpPr>
          <p:nvPr/>
        </p:nvGrpSpPr>
        <p:grpSpPr bwMode="auto">
          <a:xfrm>
            <a:off x="7162800" y="2362200"/>
            <a:ext cx="609600" cy="381000"/>
            <a:chOff x="2910" y="1624"/>
            <a:chExt cx="815" cy="570"/>
          </a:xfrm>
        </p:grpSpPr>
        <p:grpSp>
          <p:nvGrpSpPr>
            <p:cNvPr id="16" name="Group 112"/>
            <p:cNvGrpSpPr>
              <a:grpSpLocks/>
            </p:cNvGrpSpPr>
            <p:nvPr/>
          </p:nvGrpSpPr>
          <p:grpSpPr bwMode="auto">
            <a:xfrm>
              <a:off x="2910" y="1624"/>
              <a:ext cx="815" cy="570"/>
              <a:chOff x="2910" y="1624"/>
              <a:chExt cx="815" cy="570"/>
            </a:xfrm>
          </p:grpSpPr>
          <p:sp>
            <p:nvSpPr>
              <p:cNvPr id="38120" name="Freeform 113"/>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8121" name="Freeform 114"/>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8122" name="Freeform 115"/>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23" name="Freeform 116"/>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24" name="Freeform 117"/>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25" name="Freeform 118"/>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8118" name="Text Box 119"/>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r>
                <a:rPr lang="nb-NO" sz="1400">
                  <a:latin typeface="Calibri" pitchFamily="34" charset="0"/>
                </a:rPr>
                <a:t>Kopi</a:t>
              </a:r>
            </a:p>
          </p:txBody>
        </p:sp>
        <p:sp>
          <p:nvSpPr>
            <p:cNvPr id="38119" name="Text Box 120"/>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grpSp>
        <p:nvGrpSpPr>
          <p:cNvPr id="17" name="Group 121"/>
          <p:cNvGrpSpPr>
            <a:grpSpLocks/>
          </p:cNvGrpSpPr>
          <p:nvPr/>
        </p:nvGrpSpPr>
        <p:grpSpPr bwMode="auto">
          <a:xfrm>
            <a:off x="7620000" y="2286000"/>
            <a:ext cx="609600" cy="381000"/>
            <a:chOff x="2910" y="1624"/>
            <a:chExt cx="815" cy="570"/>
          </a:xfrm>
        </p:grpSpPr>
        <p:grpSp>
          <p:nvGrpSpPr>
            <p:cNvPr id="18" name="Group 122"/>
            <p:cNvGrpSpPr>
              <a:grpSpLocks/>
            </p:cNvGrpSpPr>
            <p:nvPr/>
          </p:nvGrpSpPr>
          <p:grpSpPr bwMode="auto">
            <a:xfrm>
              <a:off x="2910" y="1624"/>
              <a:ext cx="815" cy="570"/>
              <a:chOff x="2910" y="1624"/>
              <a:chExt cx="815" cy="570"/>
            </a:xfrm>
          </p:grpSpPr>
          <p:sp>
            <p:nvSpPr>
              <p:cNvPr id="38111" name="Freeform 123"/>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8112" name="Freeform 124"/>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8113" name="Freeform 125"/>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14" name="Freeform 126"/>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15" name="Freeform 127"/>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16" name="Freeform 128"/>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8109" name="Text Box 129"/>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r>
                <a:rPr lang="nb-NO" sz="1400">
                  <a:latin typeface="Calibri" pitchFamily="34" charset="0"/>
                </a:rPr>
                <a:t>Kopi</a:t>
              </a:r>
            </a:p>
          </p:txBody>
        </p:sp>
        <p:sp>
          <p:nvSpPr>
            <p:cNvPr id="38110" name="Text Box 130"/>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1200">
                <a:latin typeface="Calibri" pitchFamily="34" charset="0"/>
              </a:endParaRPr>
            </a:p>
          </p:txBody>
        </p:sp>
      </p:grpSp>
      <p:sp>
        <p:nvSpPr>
          <p:cNvPr id="37920" name="Text Box 131"/>
          <p:cNvSpPr txBox="1">
            <a:spLocks noChangeArrowheads="1"/>
          </p:cNvSpPr>
          <p:nvPr/>
        </p:nvSpPr>
        <p:spPr bwMode="auto">
          <a:xfrm>
            <a:off x="6172200" y="4724400"/>
            <a:ext cx="1741488" cy="765175"/>
          </a:xfrm>
          <a:prstGeom prst="rect">
            <a:avLst/>
          </a:prstGeom>
          <a:solidFill>
            <a:srgbClr val="CCFFFF"/>
          </a:solidFill>
          <a:ln w="9525">
            <a:solidFill>
              <a:schemeClr val="tx1"/>
            </a:solid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a:latin typeface="Calibri" pitchFamily="34" charset="0"/>
              </a:rPr>
              <a:t>Leder</a:t>
            </a:r>
          </a:p>
          <a:p>
            <a:pPr eaLnBrk="0" hangingPunct="0">
              <a:lnSpc>
                <a:spcPct val="95000"/>
              </a:lnSpc>
              <a:buClr>
                <a:srgbClr val="000000"/>
              </a:buClr>
              <a:buSzPct val="100000"/>
              <a:buFont typeface="Times New Roman" pitchFamily="18" charset="0"/>
              <a:buChar char="•"/>
            </a:pPr>
            <a:r>
              <a:rPr lang="nb-NO" sz="1400">
                <a:latin typeface="Calibri" pitchFamily="34" charset="0"/>
              </a:rPr>
              <a:t>Godkjenning</a:t>
            </a:r>
          </a:p>
          <a:p>
            <a:pPr eaLnBrk="0" hangingPunct="0">
              <a:lnSpc>
                <a:spcPct val="95000"/>
              </a:lnSpc>
              <a:buClr>
                <a:srgbClr val="000000"/>
              </a:buClr>
              <a:buSzPct val="100000"/>
              <a:buFont typeface="Times New Roman" pitchFamily="18" charset="0"/>
              <a:buChar char="•"/>
            </a:pPr>
            <a:r>
              <a:rPr lang="nb-NO" sz="1400">
                <a:latin typeface="Calibri" pitchFamily="34" charset="0"/>
              </a:rPr>
              <a:t>Unntatt offentlighet?</a:t>
            </a:r>
          </a:p>
        </p:txBody>
      </p:sp>
      <p:sp>
        <p:nvSpPr>
          <p:cNvPr id="37921" name="Line 132"/>
          <p:cNvSpPr>
            <a:spLocks noChangeShapeType="1"/>
          </p:cNvSpPr>
          <p:nvPr/>
        </p:nvSpPr>
        <p:spPr bwMode="auto">
          <a:xfrm flipV="1">
            <a:off x="6629400" y="3886200"/>
            <a:ext cx="0" cy="838200"/>
          </a:xfrm>
          <a:prstGeom prst="line">
            <a:avLst/>
          </a:prstGeom>
          <a:noFill/>
          <a:ln w="25400">
            <a:solidFill>
              <a:schemeClr val="accent2"/>
            </a:solidFill>
            <a:round/>
            <a:headEnd/>
            <a:tailEnd type="triangle" w="med" len="med"/>
          </a:ln>
        </p:spPr>
        <p:txBody>
          <a:bodyPr/>
          <a:lstStyle/>
          <a:p>
            <a:endParaRPr lang="nb-NO"/>
          </a:p>
        </p:txBody>
      </p:sp>
      <p:sp>
        <p:nvSpPr>
          <p:cNvPr id="37922" name="Line 133"/>
          <p:cNvSpPr>
            <a:spLocks noChangeShapeType="1"/>
          </p:cNvSpPr>
          <p:nvPr/>
        </p:nvSpPr>
        <p:spPr bwMode="auto">
          <a:xfrm flipH="1">
            <a:off x="3657600" y="5410200"/>
            <a:ext cx="2514600" cy="152400"/>
          </a:xfrm>
          <a:prstGeom prst="line">
            <a:avLst/>
          </a:prstGeom>
          <a:noFill/>
          <a:ln w="25400">
            <a:solidFill>
              <a:schemeClr val="accent2"/>
            </a:solidFill>
            <a:round/>
            <a:headEnd/>
            <a:tailEnd type="triangle" w="med" len="med"/>
          </a:ln>
        </p:spPr>
        <p:txBody>
          <a:bodyPr/>
          <a:lstStyle/>
          <a:p>
            <a:endParaRPr lang="nb-NO"/>
          </a:p>
        </p:txBody>
      </p:sp>
      <p:sp>
        <p:nvSpPr>
          <p:cNvPr id="37923" name="Line 134"/>
          <p:cNvSpPr>
            <a:spLocks noChangeShapeType="1"/>
          </p:cNvSpPr>
          <p:nvPr/>
        </p:nvSpPr>
        <p:spPr bwMode="auto">
          <a:xfrm flipH="1">
            <a:off x="3657600" y="3657600"/>
            <a:ext cx="2667000" cy="1752600"/>
          </a:xfrm>
          <a:prstGeom prst="line">
            <a:avLst/>
          </a:prstGeom>
          <a:noFill/>
          <a:ln w="25400">
            <a:solidFill>
              <a:schemeClr val="accent2"/>
            </a:solidFill>
            <a:round/>
            <a:headEnd/>
            <a:tailEnd type="triangle" w="med" len="med"/>
          </a:ln>
        </p:spPr>
        <p:txBody>
          <a:bodyPr/>
          <a:lstStyle/>
          <a:p>
            <a:endParaRPr lang="nb-NO"/>
          </a:p>
        </p:txBody>
      </p:sp>
      <p:sp>
        <p:nvSpPr>
          <p:cNvPr id="37924" name="Line 135"/>
          <p:cNvSpPr>
            <a:spLocks noChangeShapeType="1"/>
          </p:cNvSpPr>
          <p:nvPr/>
        </p:nvSpPr>
        <p:spPr bwMode="auto">
          <a:xfrm flipH="1">
            <a:off x="5410200" y="5410200"/>
            <a:ext cx="762000" cy="533400"/>
          </a:xfrm>
          <a:prstGeom prst="line">
            <a:avLst/>
          </a:prstGeom>
          <a:noFill/>
          <a:ln w="25400">
            <a:solidFill>
              <a:schemeClr val="accent2"/>
            </a:solidFill>
            <a:round/>
            <a:headEnd/>
            <a:tailEnd type="triangle" w="med" len="med"/>
          </a:ln>
        </p:spPr>
        <p:txBody>
          <a:bodyPr/>
          <a:lstStyle/>
          <a:p>
            <a:endParaRPr lang="nb-NO"/>
          </a:p>
        </p:txBody>
      </p:sp>
      <p:sp>
        <p:nvSpPr>
          <p:cNvPr id="37925" name="Text Box 136"/>
          <p:cNvSpPr txBox="1">
            <a:spLocks noChangeArrowheads="1"/>
          </p:cNvSpPr>
          <p:nvPr/>
        </p:nvSpPr>
        <p:spPr bwMode="auto">
          <a:xfrm>
            <a:off x="4267200" y="6019800"/>
            <a:ext cx="1641475" cy="563563"/>
          </a:xfrm>
          <a:prstGeom prst="rect">
            <a:avLst/>
          </a:prstGeom>
          <a:solidFill>
            <a:srgbClr val="CCFFFF"/>
          </a:solidFill>
          <a:ln w="9525">
            <a:solidFill>
              <a:schemeClr val="tx1"/>
            </a:solid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a:latin typeface="Calibri" pitchFamily="34" charset="0"/>
              </a:rPr>
              <a:t>Leder (avd./dir)</a:t>
            </a:r>
          </a:p>
          <a:p>
            <a:pPr eaLnBrk="0" hangingPunct="0">
              <a:lnSpc>
                <a:spcPct val="95000"/>
              </a:lnSpc>
              <a:buClr>
                <a:srgbClr val="000000"/>
              </a:buClr>
              <a:buSzPct val="100000"/>
              <a:buFont typeface="Times New Roman" pitchFamily="18" charset="0"/>
              <a:buChar char="•"/>
            </a:pPr>
            <a:r>
              <a:rPr lang="nb-NO" sz="1400">
                <a:latin typeface="Calibri" pitchFamily="34" charset="0"/>
              </a:rPr>
              <a:t>Godkjenning</a:t>
            </a:r>
          </a:p>
        </p:txBody>
      </p:sp>
      <p:sp>
        <p:nvSpPr>
          <p:cNvPr id="37926" name="Line 137"/>
          <p:cNvSpPr>
            <a:spLocks noChangeShapeType="1"/>
          </p:cNvSpPr>
          <p:nvPr/>
        </p:nvSpPr>
        <p:spPr bwMode="auto">
          <a:xfrm flipH="1" flipV="1">
            <a:off x="3657600" y="5715000"/>
            <a:ext cx="609600" cy="381000"/>
          </a:xfrm>
          <a:prstGeom prst="line">
            <a:avLst/>
          </a:prstGeom>
          <a:noFill/>
          <a:ln w="25400">
            <a:solidFill>
              <a:schemeClr val="accent2"/>
            </a:solidFill>
            <a:round/>
            <a:headEnd/>
            <a:tailEnd type="triangle" w="med" len="med"/>
          </a:ln>
        </p:spPr>
        <p:txBody>
          <a:bodyPr/>
          <a:lstStyle/>
          <a:p>
            <a:endParaRPr lang="nb-NO"/>
          </a:p>
        </p:txBody>
      </p:sp>
      <p:sp>
        <p:nvSpPr>
          <p:cNvPr id="37927" name="Text Box 138"/>
          <p:cNvSpPr txBox="1">
            <a:spLocks noChangeArrowheads="1"/>
          </p:cNvSpPr>
          <p:nvPr/>
        </p:nvSpPr>
        <p:spPr bwMode="auto">
          <a:xfrm>
            <a:off x="2438400" y="5334000"/>
            <a:ext cx="1209675" cy="765175"/>
          </a:xfrm>
          <a:prstGeom prst="rect">
            <a:avLst/>
          </a:prstGeom>
          <a:solidFill>
            <a:srgbClr val="CCFFFF"/>
          </a:solidFill>
          <a:ln w="9525">
            <a:solidFill>
              <a:schemeClr val="tx1"/>
            </a:solid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a:latin typeface="Calibri" pitchFamily="34" charset="0"/>
              </a:rPr>
              <a:t>Forværelse</a:t>
            </a:r>
          </a:p>
          <a:p>
            <a:pPr eaLnBrk="0" hangingPunct="0">
              <a:lnSpc>
                <a:spcPct val="95000"/>
              </a:lnSpc>
              <a:buClr>
                <a:srgbClr val="000000"/>
              </a:buClr>
              <a:buSzPct val="100000"/>
              <a:buFont typeface="Times New Roman" pitchFamily="18" charset="0"/>
              <a:buChar char="•"/>
            </a:pPr>
            <a:r>
              <a:rPr lang="nb-NO" sz="1400">
                <a:latin typeface="Calibri" pitchFamily="34" charset="0"/>
              </a:rPr>
              <a:t>Ekspedere</a:t>
            </a:r>
          </a:p>
          <a:p>
            <a:pPr eaLnBrk="0" hangingPunct="0">
              <a:lnSpc>
                <a:spcPct val="95000"/>
              </a:lnSpc>
              <a:buClr>
                <a:srgbClr val="000000"/>
              </a:buClr>
              <a:buSzPct val="100000"/>
              <a:buFont typeface="Times New Roman" pitchFamily="18" charset="0"/>
              <a:buChar char="•"/>
            </a:pPr>
            <a:r>
              <a:rPr lang="nb-NO" sz="1400">
                <a:latin typeface="Calibri" pitchFamily="34" charset="0"/>
              </a:rPr>
              <a:t>Kopiere</a:t>
            </a:r>
          </a:p>
        </p:txBody>
      </p:sp>
      <p:grpSp>
        <p:nvGrpSpPr>
          <p:cNvPr id="19" name="Group 139"/>
          <p:cNvGrpSpPr>
            <a:grpSpLocks/>
          </p:cNvGrpSpPr>
          <p:nvPr/>
        </p:nvGrpSpPr>
        <p:grpSpPr bwMode="auto">
          <a:xfrm>
            <a:off x="6324600" y="4114800"/>
            <a:ext cx="685800" cy="381000"/>
            <a:chOff x="2910" y="1624"/>
            <a:chExt cx="815" cy="570"/>
          </a:xfrm>
        </p:grpSpPr>
        <p:grpSp>
          <p:nvGrpSpPr>
            <p:cNvPr id="20" name="Group 140"/>
            <p:cNvGrpSpPr>
              <a:grpSpLocks/>
            </p:cNvGrpSpPr>
            <p:nvPr/>
          </p:nvGrpSpPr>
          <p:grpSpPr bwMode="auto">
            <a:xfrm>
              <a:off x="2910" y="1624"/>
              <a:ext cx="815" cy="570"/>
              <a:chOff x="2910" y="1624"/>
              <a:chExt cx="815" cy="570"/>
            </a:xfrm>
          </p:grpSpPr>
          <p:sp>
            <p:nvSpPr>
              <p:cNvPr id="38102" name="Freeform 141"/>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8103" name="Freeform 142"/>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8104" name="Freeform 143"/>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05" name="Freeform 144"/>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06" name="Freeform 145"/>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107" name="Freeform 146"/>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8100" name="Text Box 147"/>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1400">
                <a:latin typeface="Calibri" pitchFamily="34" charset="0"/>
              </a:endParaRPr>
            </a:p>
          </p:txBody>
        </p:sp>
        <p:sp>
          <p:nvSpPr>
            <p:cNvPr id="38101" name="Text Box 148"/>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grpSp>
        <p:nvGrpSpPr>
          <p:cNvPr id="21" name="Group 149"/>
          <p:cNvGrpSpPr>
            <a:grpSpLocks/>
          </p:cNvGrpSpPr>
          <p:nvPr/>
        </p:nvGrpSpPr>
        <p:grpSpPr bwMode="auto">
          <a:xfrm>
            <a:off x="5029200" y="4114800"/>
            <a:ext cx="685800" cy="381000"/>
            <a:chOff x="2910" y="1624"/>
            <a:chExt cx="815" cy="570"/>
          </a:xfrm>
        </p:grpSpPr>
        <p:grpSp>
          <p:nvGrpSpPr>
            <p:cNvPr id="22" name="Group 150"/>
            <p:cNvGrpSpPr>
              <a:grpSpLocks/>
            </p:cNvGrpSpPr>
            <p:nvPr/>
          </p:nvGrpSpPr>
          <p:grpSpPr bwMode="auto">
            <a:xfrm>
              <a:off x="2910" y="1624"/>
              <a:ext cx="815" cy="570"/>
              <a:chOff x="2910" y="1624"/>
              <a:chExt cx="815" cy="570"/>
            </a:xfrm>
          </p:grpSpPr>
          <p:sp>
            <p:nvSpPr>
              <p:cNvPr id="38093" name="Freeform 151"/>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8094" name="Freeform 152"/>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8095" name="Freeform 153"/>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96" name="Freeform 154"/>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97" name="Freeform 155"/>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98" name="Freeform 156"/>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8091" name="Text Box 157"/>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1400">
                <a:latin typeface="Calibri" pitchFamily="34" charset="0"/>
              </a:endParaRPr>
            </a:p>
          </p:txBody>
        </p:sp>
        <p:sp>
          <p:nvSpPr>
            <p:cNvPr id="38092" name="Text Box 158"/>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grpSp>
        <p:nvGrpSpPr>
          <p:cNvPr id="23" name="Group 159"/>
          <p:cNvGrpSpPr>
            <a:grpSpLocks/>
          </p:cNvGrpSpPr>
          <p:nvPr/>
        </p:nvGrpSpPr>
        <p:grpSpPr bwMode="auto">
          <a:xfrm>
            <a:off x="4724400" y="5257800"/>
            <a:ext cx="685800" cy="381000"/>
            <a:chOff x="2910" y="1624"/>
            <a:chExt cx="815" cy="570"/>
          </a:xfrm>
        </p:grpSpPr>
        <p:grpSp>
          <p:nvGrpSpPr>
            <p:cNvPr id="24" name="Group 160"/>
            <p:cNvGrpSpPr>
              <a:grpSpLocks/>
            </p:cNvGrpSpPr>
            <p:nvPr/>
          </p:nvGrpSpPr>
          <p:grpSpPr bwMode="auto">
            <a:xfrm>
              <a:off x="2910" y="1624"/>
              <a:ext cx="815" cy="570"/>
              <a:chOff x="2910" y="1624"/>
              <a:chExt cx="815" cy="570"/>
            </a:xfrm>
          </p:grpSpPr>
          <p:sp>
            <p:nvSpPr>
              <p:cNvPr id="38084" name="Freeform 161"/>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8085" name="Freeform 162"/>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8086" name="Freeform 163"/>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87" name="Freeform 164"/>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88" name="Freeform 165"/>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89" name="Freeform 166"/>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8082" name="Text Box 167"/>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1400">
                <a:latin typeface="Calibri" pitchFamily="34" charset="0"/>
              </a:endParaRPr>
            </a:p>
          </p:txBody>
        </p:sp>
        <p:sp>
          <p:nvSpPr>
            <p:cNvPr id="38083" name="Text Box 168"/>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grpSp>
        <p:nvGrpSpPr>
          <p:cNvPr id="25" name="Group 169"/>
          <p:cNvGrpSpPr>
            <a:grpSpLocks/>
          </p:cNvGrpSpPr>
          <p:nvPr/>
        </p:nvGrpSpPr>
        <p:grpSpPr bwMode="auto">
          <a:xfrm>
            <a:off x="5562600" y="5562600"/>
            <a:ext cx="685800" cy="381000"/>
            <a:chOff x="2910" y="1624"/>
            <a:chExt cx="815" cy="570"/>
          </a:xfrm>
        </p:grpSpPr>
        <p:grpSp>
          <p:nvGrpSpPr>
            <p:cNvPr id="26" name="Group 170"/>
            <p:cNvGrpSpPr>
              <a:grpSpLocks/>
            </p:cNvGrpSpPr>
            <p:nvPr/>
          </p:nvGrpSpPr>
          <p:grpSpPr bwMode="auto">
            <a:xfrm>
              <a:off x="2910" y="1624"/>
              <a:ext cx="815" cy="570"/>
              <a:chOff x="2910" y="1624"/>
              <a:chExt cx="815" cy="570"/>
            </a:xfrm>
          </p:grpSpPr>
          <p:sp>
            <p:nvSpPr>
              <p:cNvPr id="38075" name="Freeform 171"/>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8076" name="Freeform 172"/>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8077" name="Freeform 173"/>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78" name="Freeform 174"/>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79" name="Freeform 175"/>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80" name="Freeform 176"/>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8073" name="Text Box 177"/>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1400">
                <a:latin typeface="Calibri" pitchFamily="34" charset="0"/>
              </a:endParaRPr>
            </a:p>
          </p:txBody>
        </p:sp>
        <p:sp>
          <p:nvSpPr>
            <p:cNvPr id="38074" name="Text Box 178"/>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sp>
        <p:nvSpPr>
          <p:cNvPr id="37932" name="Line 179"/>
          <p:cNvSpPr>
            <a:spLocks noChangeShapeType="1"/>
          </p:cNvSpPr>
          <p:nvPr/>
        </p:nvSpPr>
        <p:spPr bwMode="auto">
          <a:xfrm flipH="1" flipV="1">
            <a:off x="2133600" y="4343400"/>
            <a:ext cx="304800" cy="990600"/>
          </a:xfrm>
          <a:prstGeom prst="line">
            <a:avLst/>
          </a:prstGeom>
          <a:noFill/>
          <a:ln w="25400">
            <a:solidFill>
              <a:schemeClr val="accent2"/>
            </a:solidFill>
            <a:round/>
            <a:headEnd/>
            <a:tailEnd type="triangle" w="med" len="med"/>
          </a:ln>
        </p:spPr>
        <p:txBody>
          <a:bodyPr/>
          <a:lstStyle/>
          <a:p>
            <a:endParaRPr lang="nb-NO"/>
          </a:p>
        </p:txBody>
      </p:sp>
      <p:grpSp>
        <p:nvGrpSpPr>
          <p:cNvPr id="27" name="Group 180"/>
          <p:cNvGrpSpPr>
            <a:grpSpLocks/>
          </p:cNvGrpSpPr>
          <p:nvPr/>
        </p:nvGrpSpPr>
        <p:grpSpPr bwMode="auto">
          <a:xfrm>
            <a:off x="1828800" y="4876800"/>
            <a:ext cx="762000" cy="381000"/>
            <a:chOff x="2910" y="1624"/>
            <a:chExt cx="815" cy="570"/>
          </a:xfrm>
        </p:grpSpPr>
        <p:grpSp>
          <p:nvGrpSpPr>
            <p:cNvPr id="28" name="Group 181"/>
            <p:cNvGrpSpPr>
              <a:grpSpLocks/>
            </p:cNvGrpSpPr>
            <p:nvPr/>
          </p:nvGrpSpPr>
          <p:grpSpPr bwMode="auto">
            <a:xfrm>
              <a:off x="2910" y="1624"/>
              <a:ext cx="815" cy="570"/>
              <a:chOff x="2910" y="1624"/>
              <a:chExt cx="815" cy="570"/>
            </a:xfrm>
          </p:grpSpPr>
          <p:sp>
            <p:nvSpPr>
              <p:cNvPr id="38066" name="Freeform 182"/>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8067" name="Freeform 183"/>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8068" name="Freeform 184"/>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69" name="Freeform 185"/>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70" name="Freeform 186"/>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71" name="Freeform 187"/>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8064" name="Text Box 188"/>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1400">
                <a:latin typeface="Calibri" pitchFamily="34" charset="0"/>
              </a:endParaRPr>
            </a:p>
          </p:txBody>
        </p:sp>
        <p:sp>
          <p:nvSpPr>
            <p:cNvPr id="38065" name="Text Box 189"/>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sp>
        <p:nvSpPr>
          <p:cNvPr id="37934" name="Text Box 190"/>
          <p:cNvSpPr txBox="1">
            <a:spLocks noChangeArrowheads="1"/>
          </p:cNvSpPr>
          <p:nvPr/>
        </p:nvSpPr>
        <p:spPr bwMode="auto">
          <a:xfrm>
            <a:off x="2362200" y="3505200"/>
            <a:ext cx="1681163" cy="1398588"/>
          </a:xfrm>
          <a:prstGeom prst="rect">
            <a:avLst/>
          </a:prstGeom>
          <a:solidFill>
            <a:srgbClr val="FFFF99"/>
          </a:solidFill>
          <a:ln w="9525">
            <a:solidFill>
              <a:schemeClr val="tx2"/>
            </a:solidFill>
            <a:miter lim="800000"/>
            <a:headEnd/>
            <a:tailEnd/>
          </a:ln>
        </p:spPr>
        <p:txBody>
          <a:bodyPr>
            <a:spAutoFit/>
          </a:bodyPr>
          <a:lstStyle/>
          <a:p>
            <a:pPr eaLnBrk="0" hangingPunct="0">
              <a:lnSpc>
                <a:spcPct val="95000"/>
              </a:lnSpc>
              <a:buClr>
                <a:srgbClr val="000000"/>
              </a:buClr>
              <a:buSzPct val="100000"/>
              <a:buFont typeface="Times New Roman" pitchFamily="18" charset="0"/>
              <a:buChar char="•"/>
            </a:pPr>
            <a:r>
              <a:rPr lang="nb-NO" sz="1400">
                <a:latin typeface="Calibri" pitchFamily="34" charset="0"/>
              </a:rPr>
              <a:t>To kopier til arkivet</a:t>
            </a:r>
          </a:p>
          <a:p>
            <a:pPr lvl="1" eaLnBrk="0" hangingPunct="0">
              <a:lnSpc>
                <a:spcPct val="95000"/>
              </a:lnSpc>
              <a:buClr>
                <a:srgbClr val="000000"/>
              </a:buClr>
              <a:buSzPct val="100000"/>
              <a:buFont typeface="Times New Roman" pitchFamily="18" charset="0"/>
              <a:buChar char="•"/>
            </a:pPr>
            <a:r>
              <a:rPr lang="nb-NO" sz="1000">
                <a:latin typeface="Calibri" pitchFamily="34" charset="0"/>
              </a:rPr>
              <a:t>En i saksmappa</a:t>
            </a:r>
          </a:p>
          <a:p>
            <a:pPr lvl="1" eaLnBrk="0" hangingPunct="0">
              <a:lnSpc>
                <a:spcPct val="95000"/>
              </a:lnSpc>
              <a:buClr>
                <a:srgbClr val="000000"/>
              </a:buClr>
              <a:buSzPct val="100000"/>
              <a:buFont typeface="Times New Roman" pitchFamily="18" charset="0"/>
              <a:buChar char="•"/>
            </a:pPr>
            <a:r>
              <a:rPr lang="nb-NO" sz="1000">
                <a:latin typeface="Calibri" pitchFamily="34" charset="0"/>
              </a:rPr>
              <a:t>En til kopiboka</a:t>
            </a:r>
          </a:p>
          <a:p>
            <a:pPr eaLnBrk="0" hangingPunct="0">
              <a:lnSpc>
                <a:spcPct val="95000"/>
              </a:lnSpc>
              <a:buClr>
                <a:srgbClr val="000000"/>
              </a:buClr>
              <a:buSzPct val="100000"/>
              <a:buFont typeface="Times New Roman" pitchFamily="18" charset="0"/>
              <a:buChar char="•"/>
            </a:pPr>
            <a:r>
              <a:rPr lang="nb-NO" sz="1400">
                <a:latin typeface="Calibri" pitchFamily="34" charset="0"/>
              </a:rPr>
              <a:t>Journalføring</a:t>
            </a:r>
          </a:p>
          <a:p>
            <a:pPr eaLnBrk="0" hangingPunct="0">
              <a:lnSpc>
                <a:spcPct val="95000"/>
              </a:lnSpc>
              <a:buClr>
                <a:srgbClr val="000000"/>
              </a:buClr>
              <a:buSzPct val="100000"/>
              <a:buFont typeface="Times New Roman" pitchFamily="18" charset="0"/>
              <a:buChar char="•"/>
            </a:pPr>
            <a:r>
              <a:rPr lang="nb-NO" sz="1400">
                <a:latin typeface="Calibri" pitchFamily="34" charset="0"/>
              </a:rPr>
              <a:t>Avskriving</a:t>
            </a:r>
          </a:p>
          <a:p>
            <a:pPr eaLnBrk="0" hangingPunct="0">
              <a:lnSpc>
                <a:spcPct val="95000"/>
              </a:lnSpc>
              <a:buClr>
                <a:srgbClr val="000000"/>
              </a:buClr>
              <a:buSzPct val="100000"/>
              <a:buFont typeface="Times New Roman" pitchFamily="18" charset="0"/>
              <a:buChar char="•"/>
            </a:pPr>
            <a:r>
              <a:rPr lang="nb-NO" sz="1400">
                <a:latin typeface="Calibri" pitchFamily="34" charset="0"/>
              </a:rPr>
              <a:t>Postliste</a:t>
            </a:r>
          </a:p>
          <a:p>
            <a:pPr eaLnBrk="0" hangingPunct="0">
              <a:lnSpc>
                <a:spcPct val="95000"/>
              </a:lnSpc>
              <a:buClr>
                <a:srgbClr val="000000"/>
              </a:buClr>
              <a:buSzPct val="100000"/>
              <a:buFont typeface="Times New Roman" pitchFamily="18" charset="0"/>
              <a:buChar char="•"/>
            </a:pPr>
            <a:r>
              <a:rPr lang="nb-NO" sz="1400">
                <a:latin typeface="Calibri" pitchFamily="34" charset="0"/>
              </a:rPr>
              <a:t>Offentlig journal</a:t>
            </a:r>
          </a:p>
        </p:txBody>
      </p:sp>
      <p:grpSp>
        <p:nvGrpSpPr>
          <p:cNvPr id="29" name="Group 191"/>
          <p:cNvGrpSpPr>
            <a:grpSpLocks/>
          </p:cNvGrpSpPr>
          <p:nvPr/>
        </p:nvGrpSpPr>
        <p:grpSpPr bwMode="auto">
          <a:xfrm>
            <a:off x="1066800" y="3276600"/>
            <a:ext cx="2743200" cy="685800"/>
            <a:chOff x="2725" y="2531"/>
            <a:chExt cx="3823" cy="818"/>
          </a:xfrm>
        </p:grpSpPr>
        <p:sp>
          <p:nvSpPr>
            <p:cNvPr id="38051" name="Freeform 192"/>
            <p:cNvSpPr>
              <a:spLocks/>
            </p:cNvSpPr>
            <p:nvPr/>
          </p:nvSpPr>
          <p:spPr bwMode="auto">
            <a:xfrm>
              <a:off x="3006" y="2571"/>
              <a:ext cx="155" cy="231"/>
            </a:xfrm>
            <a:custGeom>
              <a:avLst/>
              <a:gdLst>
                <a:gd name="T0" fmla="*/ 76 w 155"/>
                <a:gd name="T1" fmla="*/ 230 h 231"/>
                <a:gd name="T2" fmla="*/ 0 w 155"/>
                <a:gd name="T3" fmla="*/ 0 h 231"/>
                <a:gd name="T4" fmla="*/ 1 w 155"/>
                <a:gd name="T5" fmla="*/ 5 h 231"/>
                <a:gd name="T6" fmla="*/ 4 w 155"/>
                <a:gd name="T7" fmla="*/ 9 h 231"/>
                <a:gd name="T8" fmla="*/ 6 w 155"/>
                <a:gd name="T9" fmla="*/ 14 h 231"/>
                <a:gd name="T10" fmla="*/ 12 w 155"/>
                <a:gd name="T11" fmla="*/ 19 h 231"/>
                <a:gd name="T12" fmla="*/ 18 w 155"/>
                <a:gd name="T13" fmla="*/ 23 h 231"/>
                <a:gd name="T14" fmla="*/ 26 w 155"/>
                <a:gd name="T15" fmla="*/ 26 h 231"/>
                <a:gd name="T16" fmla="*/ 33 w 155"/>
                <a:gd name="T17" fmla="*/ 28 h 231"/>
                <a:gd name="T18" fmla="*/ 43 w 155"/>
                <a:gd name="T19" fmla="*/ 31 h 231"/>
                <a:gd name="T20" fmla="*/ 52 w 155"/>
                <a:gd name="T21" fmla="*/ 33 h 231"/>
                <a:gd name="T22" fmla="*/ 64 w 155"/>
                <a:gd name="T23" fmla="*/ 35 h 231"/>
                <a:gd name="T24" fmla="*/ 75 w 155"/>
                <a:gd name="T25" fmla="*/ 35 h 231"/>
                <a:gd name="T26" fmla="*/ 86 w 155"/>
                <a:gd name="T27" fmla="*/ 35 h 231"/>
                <a:gd name="T28" fmla="*/ 96 w 155"/>
                <a:gd name="T29" fmla="*/ 33 h 231"/>
                <a:gd name="T30" fmla="*/ 107 w 155"/>
                <a:gd name="T31" fmla="*/ 32 h 231"/>
                <a:gd name="T32" fmla="*/ 117 w 155"/>
                <a:gd name="T33" fmla="*/ 30 h 231"/>
                <a:gd name="T34" fmla="*/ 125 w 155"/>
                <a:gd name="T35" fmla="*/ 27 h 231"/>
                <a:gd name="T36" fmla="*/ 133 w 155"/>
                <a:gd name="T37" fmla="*/ 24 h 231"/>
                <a:gd name="T38" fmla="*/ 140 w 155"/>
                <a:gd name="T39" fmla="*/ 21 h 231"/>
                <a:gd name="T40" fmla="*/ 146 w 155"/>
                <a:gd name="T41" fmla="*/ 16 h 231"/>
                <a:gd name="T42" fmla="*/ 150 w 155"/>
                <a:gd name="T43" fmla="*/ 12 h 231"/>
                <a:gd name="T44" fmla="*/ 152 w 155"/>
                <a:gd name="T45" fmla="*/ 8 h 231"/>
                <a:gd name="T46" fmla="*/ 154 w 155"/>
                <a:gd name="T47" fmla="*/ 2 h 231"/>
                <a:gd name="T48" fmla="*/ 154 w 155"/>
                <a:gd name="T49" fmla="*/ 0 h 231"/>
                <a:gd name="T50" fmla="*/ 76 w 155"/>
                <a:gd name="T51" fmla="*/ 230 h 231"/>
                <a:gd name="T52" fmla="*/ 76 w 155"/>
                <a:gd name="T53" fmla="*/ 230 h 2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5"/>
                <a:gd name="T82" fmla="*/ 0 h 231"/>
                <a:gd name="T83" fmla="*/ 155 w 155"/>
                <a:gd name="T84" fmla="*/ 231 h 2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5" h="231">
                  <a:moveTo>
                    <a:pt x="76" y="230"/>
                  </a:moveTo>
                  <a:lnTo>
                    <a:pt x="0" y="0"/>
                  </a:lnTo>
                  <a:lnTo>
                    <a:pt x="1" y="5"/>
                  </a:lnTo>
                  <a:lnTo>
                    <a:pt x="4" y="9"/>
                  </a:lnTo>
                  <a:lnTo>
                    <a:pt x="6" y="14"/>
                  </a:lnTo>
                  <a:lnTo>
                    <a:pt x="12" y="19"/>
                  </a:lnTo>
                  <a:lnTo>
                    <a:pt x="18" y="23"/>
                  </a:lnTo>
                  <a:lnTo>
                    <a:pt x="26" y="26"/>
                  </a:lnTo>
                  <a:lnTo>
                    <a:pt x="33" y="28"/>
                  </a:lnTo>
                  <a:lnTo>
                    <a:pt x="43" y="31"/>
                  </a:lnTo>
                  <a:lnTo>
                    <a:pt x="52" y="33"/>
                  </a:lnTo>
                  <a:lnTo>
                    <a:pt x="64" y="35"/>
                  </a:lnTo>
                  <a:lnTo>
                    <a:pt x="75" y="35"/>
                  </a:lnTo>
                  <a:lnTo>
                    <a:pt x="86" y="35"/>
                  </a:lnTo>
                  <a:lnTo>
                    <a:pt x="96" y="33"/>
                  </a:lnTo>
                  <a:lnTo>
                    <a:pt x="107" y="32"/>
                  </a:lnTo>
                  <a:lnTo>
                    <a:pt x="117" y="30"/>
                  </a:lnTo>
                  <a:lnTo>
                    <a:pt x="125" y="27"/>
                  </a:lnTo>
                  <a:lnTo>
                    <a:pt x="133" y="24"/>
                  </a:lnTo>
                  <a:lnTo>
                    <a:pt x="140" y="21"/>
                  </a:lnTo>
                  <a:lnTo>
                    <a:pt x="146" y="16"/>
                  </a:lnTo>
                  <a:lnTo>
                    <a:pt x="150" y="12"/>
                  </a:lnTo>
                  <a:lnTo>
                    <a:pt x="152" y="8"/>
                  </a:lnTo>
                  <a:lnTo>
                    <a:pt x="154" y="2"/>
                  </a:lnTo>
                  <a:lnTo>
                    <a:pt x="154" y="0"/>
                  </a:lnTo>
                  <a:lnTo>
                    <a:pt x="76" y="230"/>
                  </a:lnTo>
                </a:path>
              </a:pathLst>
            </a:custGeom>
            <a:solidFill>
              <a:srgbClr val="FFFFFF"/>
            </a:solidFill>
            <a:ln w="9255">
              <a:solidFill>
                <a:srgbClr val="000000"/>
              </a:solidFill>
              <a:round/>
              <a:headEnd/>
              <a:tailEnd/>
            </a:ln>
          </p:spPr>
          <p:txBody>
            <a:bodyPr/>
            <a:lstStyle/>
            <a:p>
              <a:pPr eaLnBrk="0" hangingPunct="0"/>
              <a:endParaRPr lang="nb-NO">
                <a:latin typeface="Calibri" pitchFamily="34" charset="0"/>
              </a:endParaRPr>
            </a:p>
          </p:txBody>
        </p:sp>
        <p:sp>
          <p:nvSpPr>
            <p:cNvPr id="38052" name="Freeform 193"/>
            <p:cNvSpPr>
              <a:spLocks/>
            </p:cNvSpPr>
            <p:nvPr/>
          </p:nvSpPr>
          <p:spPr bwMode="auto">
            <a:xfrm>
              <a:off x="3006" y="2569"/>
              <a:ext cx="157" cy="272"/>
            </a:xfrm>
            <a:custGeom>
              <a:avLst/>
              <a:gdLst>
                <a:gd name="T0" fmla="*/ 5 w 157"/>
                <a:gd name="T1" fmla="*/ 271 h 272"/>
                <a:gd name="T2" fmla="*/ 0 w 157"/>
                <a:gd name="T3" fmla="*/ 0 h 272"/>
                <a:gd name="T4" fmla="*/ 1 w 157"/>
                <a:gd name="T5" fmla="*/ 6 h 272"/>
                <a:gd name="T6" fmla="*/ 4 w 157"/>
                <a:gd name="T7" fmla="*/ 11 h 272"/>
                <a:gd name="T8" fmla="*/ 6 w 157"/>
                <a:gd name="T9" fmla="*/ 14 h 272"/>
                <a:gd name="T10" fmla="*/ 12 w 157"/>
                <a:gd name="T11" fmla="*/ 19 h 272"/>
                <a:gd name="T12" fmla="*/ 18 w 157"/>
                <a:gd name="T13" fmla="*/ 23 h 272"/>
                <a:gd name="T14" fmla="*/ 25 w 157"/>
                <a:gd name="T15" fmla="*/ 26 h 272"/>
                <a:gd name="T16" fmla="*/ 33 w 157"/>
                <a:gd name="T17" fmla="*/ 29 h 272"/>
                <a:gd name="T18" fmla="*/ 43 w 157"/>
                <a:gd name="T19" fmla="*/ 32 h 272"/>
                <a:gd name="T20" fmla="*/ 53 w 157"/>
                <a:gd name="T21" fmla="*/ 33 h 272"/>
                <a:gd name="T22" fmla="*/ 64 w 157"/>
                <a:gd name="T23" fmla="*/ 35 h 272"/>
                <a:gd name="T24" fmla="*/ 75 w 157"/>
                <a:gd name="T25" fmla="*/ 35 h 272"/>
                <a:gd name="T26" fmla="*/ 86 w 157"/>
                <a:gd name="T27" fmla="*/ 35 h 272"/>
                <a:gd name="T28" fmla="*/ 96 w 157"/>
                <a:gd name="T29" fmla="*/ 33 h 272"/>
                <a:gd name="T30" fmla="*/ 107 w 157"/>
                <a:gd name="T31" fmla="*/ 32 h 272"/>
                <a:gd name="T32" fmla="*/ 117 w 157"/>
                <a:gd name="T33" fmla="*/ 30 h 272"/>
                <a:gd name="T34" fmla="*/ 125 w 157"/>
                <a:gd name="T35" fmla="*/ 27 h 272"/>
                <a:gd name="T36" fmla="*/ 134 w 157"/>
                <a:gd name="T37" fmla="*/ 25 h 272"/>
                <a:gd name="T38" fmla="*/ 140 w 157"/>
                <a:gd name="T39" fmla="*/ 21 h 272"/>
                <a:gd name="T40" fmla="*/ 146 w 157"/>
                <a:gd name="T41" fmla="*/ 16 h 272"/>
                <a:gd name="T42" fmla="*/ 151 w 157"/>
                <a:gd name="T43" fmla="*/ 12 h 272"/>
                <a:gd name="T44" fmla="*/ 152 w 157"/>
                <a:gd name="T45" fmla="*/ 8 h 272"/>
                <a:gd name="T46" fmla="*/ 154 w 157"/>
                <a:gd name="T47" fmla="*/ 2 h 272"/>
                <a:gd name="T48" fmla="*/ 154 w 157"/>
                <a:gd name="T49" fmla="*/ 0 h 272"/>
                <a:gd name="T50" fmla="*/ 156 w 157"/>
                <a:gd name="T51" fmla="*/ 221 h 272"/>
                <a:gd name="T52" fmla="*/ 5 w 157"/>
                <a:gd name="T53" fmla="*/ 271 h 272"/>
                <a:gd name="T54" fmla="*/ 5 w 157"/>
                <a:gd name="T55" fmla="*/ 271 h 2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7"/>
                <a:gd name="T85" fmla="*/ 0 h 272"/>
                <a:gd name="T86" fmla="*/ 157 w 157"/>
                <a:gd name="T87" fmla="*/ 272 h 2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7" h="272">
                  <a:moveTo>
                    <a:pt x="5" y="271"/>
                  </a:moveTo>
                  <a:lnTo>
                    <a:pt x="0" y="0"/>
                  </a:lnTo>
                  <a:lnTo>
                    <a:pt x="1" y="6"/>
                  </a:lnTo>
                  <a:lnTo>
                    <a:pt x="4" y="11"/>
                  </a:lnTo>
                  <a:lnTo>
                    <a:pt x="6" y="14"/>
                  </a:lnTo>
                  <a:lnTo>
                    <a:pt x="12" y="19"/>
                  </a:lnTo>
                  <a:lnTo>
                    <a:pt x="18" y="23"/>
                  </a:lnTo>
                  <a:lnTo>
                    <a:pt x="25" y="26"/>
                  </a:lnTo>
                  <a:lnTo>
                    <a:pt x="33" y="29"/>
                  </a:lnTo>
                  <a:lnTo>
                    <a:pt x="43" y="32"/>
                  </a:lnTo>
                  <a:lnTo>
                    <a:pt x="53" y="33"/>
                  </a:lnTo>
                  <a:lnTo>
                    <a:pt x="64" y="35"/>
                  </a:lnTo>
                  <a:lnTo>
                    <a:pt x="75" y="35"/>
                  </a:lnTo>
                  <a:lnTo>
                    <a:pt x="86" y="35"/>
                  </a:lnTo>
                  <a:lnTo>
                    <a:pt x="96" y="33"/>
                  </a:lnTo>
                  <a:lnTo>
                    <a:pt x="107" y="32"/>
                  </a:lnTo>
                  <a:lnTo>
                    <a:pt x="117" y="30"/>
                  </a:lnTo>
                  <a:lnTo>
                    <a:pt x="125" y="27"/>
                  </a:lnTo>
                  <a:lnTo>
                    <a:pt x="134" y="25"/>
                  </a:lnTo>
                  <a:lnTo>
                    <a:pt x="140" y="21"/>
                  </a:lnTo>
                  <a:lnTo>
                    <a:pt x="146" y="16"/>
                  </a:lnTo>
                  <a:lnTo>
                    <a:pt x="151" y="12"/>
                  </a:lnTo>
                  <a:lnTo>
                    <a:pt x="152" y="8"/>
                  </a:lnTo>
                  <a:lnTo>
                    <a:pt x="154" y="2"/>
                  </a:lnTo>
                  <a:lnTo>
                    <a:pt x="154" y="0"/>
                  </a:lnTo>
                  <a:lnTo>
                    <a:pt x="156" y="221"/>
                  </a:lnTo>
                  <a:lnTo>
                    <a:pt x="5" y="271"/>
                  </a:lnTo>
                </a:path>
              </a:pathLst>
            </a:custGeom>
            <a:solidFill>
              <a:srgbClr val="FFFFFF"/>
            </a:solidFill>
            <a:ln w="9255">
              <a:solidFill>
                <a:srgbClr val="000000"/>
              </a:solidFill>
              <a:round/>
              <a:headEnd/>
              <a:tailEnd/>
            </a:ln>
          </p:spPr>
          <p:txBody>
            <a:bodyPr/>
            <a:lstStyle/>
            <a:p>
              <a:pPr eaLnBrk="0" hangingPunct="0"/>
              <a:endParaRPr lang="nb-NO">
                <a:latin typeface="Calibri" pitchFamily="34" charset="0"/>
              </a:endParaRPr>
            </a:p>
          </p:txBody>
        </p:sp>
        <p:sp>
          <p:nvSpPr>
            <p:cNvPr id="38053" name="Freeform 194"/>
            <p:cNvSpPr>
              <a:spLocks/>
            </p:cNvSpPr>
            <p:nvPr/>
          </p:nvSpPr>
          <p:spPr bwMode="auto">
            <a:xfrm>
              <a:off x="2996" y="2531"/>
              <a:ext cx="191" cy="818"/>
            </a:xfrm>
            <a:custGeom>
              <a:avLst/>
              <a:gdLst>
                <a:gd name="T0" fmla="*/ 190 w 191"/>
                <a:gd name="T1" fmla="*/ 304 h 818"/>
                <a:gd name="T2" fmla="*/ 190 w 191"/>
                <a:gd name="T3" fmla="*/ 293 h 818"/>
                <a:gd name="T4" fmla="*/ 179 w 191"/>
                <a:gd name="T5" fmla="*/ 54 h 818"/>
                <a:gd name="T6" fmla="*/ 178 w 191"/>
                <a:gd name="T7" fmla="*/ 54 h 818"/>
                <a:gd name="T8" fmla="*/ 178 w 191"/>
                <a:gd name="T9" fmla="*/ 0 h 818"/>
                <a:gd name="T10" fmla="*/ 165 w 191"/>
                <a:gd name="T11" fmla="*/ 0 h 818"/>
                <a:gd name="T12" fmla="*/ 165 w 191"/>
                <a:gd name="T13" fmla="*/ 215 h 818"/>
                <a:gd name="T14" fmla="*/ 165 w 191"/>
                <a:gd name="T15" fmla="*/ 222 h 818"/>
                <a:gd name="T16" fmla="*/ 163 w 191"/>
                <a:gd name="T17" fmla="*/ 230 h 818"/>
                <a:gd name="T18" fmla="*/ 156 w 191"/>
                <a:gd name="T19" fmla="*/ 239 h 818"/>
                <a:gd name="T20" fmla="*/ 151 w 191"/>
                <a:gd name="T21" fmla="*/ 243 h 818"/>
                <a:gd name="T22" fmla="*/ 144 w 191"/>
                <a:gd name="T23" fmla="*/ 247 h 818"/>
                <a:gd name="T24" fmla="*/ 136 w 191"/>
                <a:gd name="T25" fmla="*/ 250 h 818"/>
                <a:gd name="T26" fmla="*/ 127 w 191"/>
                <a:gd name="T27" fmla="*/ 253 h 818"/>
                <a:gd name="T28" fmla="*/ 117 w 191"/>
                <a:gd name="T29" fmla="*/ 255 h 818"/>
                <a:gd name="T30" fmla="*/ 107 w 191"/>
                <a:gd name="T31" fmla="*/ 257 h 818"/>
                <a:gd name="T32" fmla="*/ 96 w 191"/>
                <a:gd name="T33" fmla="*/ 258 h 818"/>
                <a:gd name="T34" fmla="*/ 86 w 191"/>
                <a:gd name="T35" fmla="*/ 258 h 818"/>
                <a:gd name="T36" fmla="*/ 74 w 191"/>
                <a:gd name="T37" fmla="*/ 258 h 818"/>
                <a:gd name="T38" fmla="*/ 64 w 191"/>
                <a:gd name="T39" fmla="*/ 256 h 818"/>
                <a:gd name="T40" fmla="*/ 54 w 191"/>
                <a:gd name="T41" fmla="*/ 255 h 818"/>
                <a:gd name="T42" fmla="*/ 45 w 191"/>
                <a:gd name="T43" fmla="*/ 251 h 818"/>
                <a:gd name="T44" fmla="*/ 36 w 191"/>
                <a:gd name="T45" fmla="*/ 249 h 818"/>
                <a:gd name="T46" fmla="*/ 29 w 191"/>
                <a:gd name="T47" fmla="*/ 246 h 818"/>
                <a:gd name="T48" fmla="*/ 22 w 191"/>
                <a:gd name="T49" fmla="*/ 242 h 818"/>
                <a:gd name="T50" fmla="*/ 17 w 191"/>
                <a:gd name="T51" fmla="*/ 236 h 818"/>
                <a:gd name="T52" fmla="*/ 11 w 191"/>
                <a:gd name="T53" fmla="*/ 227 h 818"/>
                <a:gd name="T54" fmla="*/ 11 w 191"/>
                <a:gd name="T55" fmla="*/ 222 h 818"/>
                <a:gd name="T56" fmla="*/ 11 w 191"/>
                <a:gd name="T57" fmla="*/ 3 h 818"/>
                <a:gd name="T58" fmla="*/ 0 w 191"/>
                <a:gd name="T59" fmla="*/ 3 h 818"/>
                <a:gd name="T60" fmla="*/ 0 w 191"/>
                <a:gd name="T61" fmla="*/ 777 h 818"/>
                <a:gd name="T62" fmla="*/ 0 w 191"/>
                <a:gd name="T63" fmla="*/ 782 h 818"/>
                <a:gd name="T64" fmla="*/ 1 w 191"/>
                <a:gd name="T65" fmla="*/ 787 h 818"/>
                <a:gd name="T66" fmla="*/ 4 w 191"/>
                <a:gd name="T67" fmla="*/ 793 h 818"/>
                <a:gd name="T68" fmla="*/ 10 w 191"/>
                <a:gd name="T69" fmla="*/ 797 h 818"/>
                <a:gd name="T70" fmla="*/ 16 w 191"/>
                <a:gd name="T71" fmla="*/ 801 h 818"/>
                <a:gd name="T72" fmla="*/ 24 w 191"/>
                <a:gd name="T73" fmla="*/ 806 h 818"/>
                <a:gd name="T74" fmla="*/ 34 w 191"/>
                <a:gd name="T75" fmla="*/ 809 h 818"/>
                <a:gd name="T76" fmla="*/ 42 w 191"/>
                <a:gd name="T77" fmla="*/ 812 h 818"/>
                <a:gd name="T78" fmla="*/ 53 w 191"/>
                <a:gd name="T79" fmla="*/ 814 h 818"/>
                <a:gd name="T80" fmla="*/ 64 w 191"/>
                <a:gd name="T81" fmla="*/ 816 h 818"/>
                <a:gd name="T82" fmla="*/ 76 w 191"/>
                <a:gd name="T83" fmla="*/ 817 h 818"/>
                <a:gd name="T84" fmla="*/ 88 w 191"/>
                <a:gd name="T85" fmla="*/ 817 h 818"/>
                <a:gd name="T86" fmla="*/ 99 w 191"/>
                <a:gd name="T87" fmla="*/ 817 h 818"/>
                <a:gd name="T88" fmla="*/ 111 w 191"/>
                <a:gd name="T89" fmla="*/ 816 h 818"/>
                <a:gd name="T90" fmla="*/ 122 w 191"/>
                <a:gd name="T91" fmla="*/ 815 h 818"/>
                <a:gd name="T92" fmla="*/ 132 w 191"/>
                <a:gd name="T93" fmla="*/ 812 h 818"/>
                <a:gd name="T94" fmla="*/ 142 w 191"/>
                <a:gd name="T95" fmla="*/ 810 h 818"/>
                <a:gd name="T96" fmla="*/ 151 w 191"/>
                <a:gd name="T97" fmla="*/ 806 h 818"/>
                <a:gd name="T98" fmla="*/ 159 w 191"/>
                <a:gd name="T99" fmla="*/ 803 h 818"/>
                <a:gd name="T100" fmla="*/ 165 w 191"/>
                <a:gd name="T101" fmla="*/ 797 h 818"/>
                <a:gd name="T102" fmla="*/ 164 w 191"/>
                <a:gd name="T103" fmla="*/ 791 h 818"/>
                <a:gd name="T104" fmla="*/ 190 w 191"/>
                <a:gd name="T105" fmla="*/ 304 h 818"/>
                <a:gd name="T106" fmla="*/ 190 w 191"/>
                <a:gd name="T107" fmla="*/ 304 h 8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1"/>
                <a:gd name="T163" fmla="*/ 0 h 818"/>
                <a:gd name="T164" fmla="*/ 191 w 191"/>
                <a:gd name="T165" fmla="*/ 818 h 8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1" h="818">
                  <a:moveTo>
                    <a:pt x="190" y="304"/>
                  </a:moveTo>
                  <a:lnTo>
                    <a:pt x="190" y="293"/>
                  </a:lnTo>
                  <a:lnTo>
                    <a:pt x="179" y="54"/>
                  </a:lnTo>
                  <a:lnTo>
                    <a:pt x="178" y="54"/>
                  </a:lnTo>
                  <a:lnTo>
                    <a:pt x="178" y="0"/>
                  </a:lnTo>
                  <a:lnTo>
                    <a:pt x="165" y="0"/>
                  </a:lnTo>
                  <a:lnTo>
                    <a:pt x="165" y="215"/>
                  </a:lnTo>
                  <a:lnTo>
                    <a:pt x="165" y="222"/>
                  </a:lnTo>
                  <a:lnTo>
                    <a:pt x="163" y="230"/>
                  </a:lnTo>
                  <a:lnTo>
                    <a:pt x="156" y="239"/>
                  </a:lnTo>
                  <a:lnTo>
                    <a:pt x="151" y="243"/>
                  </a:lnTo>
                  <a:lnTo>
                    <a:pt x="144" y="247"/>
                  </a:lnTo>
                  <a:lnTo>
                    <a:pt x="136" y="250"/>
                  </a:lnTo>
                  <a:lnTo>
                    <a:pt x="127" y="253"/>
                  </a:lnTo>
                  <a:lnTo>
                    <a:pt x="117" y="255"/>
                  </a:lnTo>
                  <a:lnTo>
                    <a:pt x="107" y="257"/>
                  </a:lnTo>
                  <a:lnTo>
                    <a:pt x="96" y="258"/>
                  </a:lnTo>
                  <a:lnTo>
                    <a:pt x="86" y="258"/>
                  </a:lnTo>
                  <a:lnTo>
                    <a:pt x="74" y="258"/>
                  </a:lnTo>
                  <a:lnTo>
                    <a:pt x="64" y="256"/>
                  </a:lnTo>
                  <a:lnTo>
                    <a:pt x="54" y="255"/>
                  </a:lnTo>
                  <a:lnTo>
                    <a:pt x="45" y="251"/>
                  </a:lnTo>
                  <a:lnTo>
                    <a:pt x="36" y="249"/>
                  </a:lnTo>
                  <a:lnTo>
                    <a:pt x="29" y="246"/>
                  </a:lnTo>
                  <a:lnTo>
                    <a:pt x="22" y="242"/>
                  </a:lnTo>
                  <a:lnTo>
                    <a:pt x="17" y="236"/>
                  </a:lnTo>
                  <a:lnTo>
                    <a:pt x="11" y="227"/>
                  </a:lnTo>
                  <a:lnTo>
                    <a:pt x="11" y="222"/>
                  </a:lnTo>
                  <a:lnTo>
                    <a:pt x="11" y="3"/>
                  </a:lnTo>
                  <a:lnTo>
                    <a:pt x="0" y="3"/>
                  </a:lnTo>
                  <a:lnTo>
                    <a:pt x="0" y="777"/>
                  </a:lnTo>
                  <a:lnTo>
                    <a:pt x="0" y="782"/>
                  </a:lnTo>
                  <a:lnTo>
                    <a:pt x="1" y="787"/>
                  </a:lnTo>
                  <a:lnTo>
                    <a:pt x="4" y="793"/>
                  </a:lnTo>
                  <a:lnTo>
                    <a:pt x="10" y="797"/>
                  </a:lnTo>
                  <a:lnTo>
                    <a:pt x="16" y="801"/>
                  </a:lnTo>
                  <a:lnTo>
                    <a:pt x="24" y="806"/>
                  </a:lnTo>
                  <a:lnTo>
                    <a:pt x="34" y="809"/>
                  </a:lnTo>
                  <a:lnTo>
                    <a:pt x="42" y="812"/>
                  </a:lnTo>
                  <a:lnTo>
                    <a:pt x="53" y="814"/>
                  </a:lnTo>
                  <a:lnTo>
                    <a:pt x="64" y="816"/>
                  </a:lnTo>
                  <a:lnTo>
                    <a:pt x="76" y="817"/>
                  </a:lnTo>
                  <a:lnTo>
                    <a:pt x="88" y="817"/>
                  </a:lnTo>
                  <a:lnTo>
                    <a:pt x="99" y="817"/>
                  </a:lnTo>
                  <a:lnTo>
                    <a:pt x="111" y="816"/>
                  </a:lnTo>
                  <a:lnTo>
                    <a:pt x="122" y="815"/>
                  </a:lnTo>
                  <a:lnTo>
                    <a:pt x="132" y="812"/>
                  </a:lnTo>
                  <a:lnTo>
                    <a:pt x="142" y="810"/>
                  </a:lnTo>
                  <a:lnTo>
                    <a:pt x="151" y="806"/>
                  </a:lnTo>
                  <a:lnTo>
                    <a:pt x="159" y="803"/>
                  </a:lnTo>
                  <a:lnTo>
                    <a:pt x="165" y="797"/>
                  </a:lnTo>
                  <a:lnTo>
                    <a:pt x="164" y="791"/>
                  </a:lnTo>
                  <a:lnTo>
                    <a:pt x="190" y="304"/>
                  </a:lnTo>
                </a:path>
              </a:pathLst>
            </a:custGeom>
            <a:solidFill>
              <a:srgbClr val="C20000"/>
            </a:solidFill>
            <a:ln w="9255">
              <a:solidFill>
                <a:srgbClr val="000000"/>
              </a:solidFill>
              <a:round/>
              <a:headEnd/>
              <a:tailEnd/>
            </a:ln>
          </p:spPr>
          <p:txBody>
            <a:bodyPr/>
            <a:lstStyle/>
            <a:p>
              <a:pPr eaLnBrk="0" hangingPunct="0"/>
              <a:endParaRPr lang="nb-NO">
                <a:latin typeface="Calibri" pitchFamily="34" charset="0"/>
              </a:endParaRPr>
            </a:p>
          </p:txBody>
        </p:sp>
        <p:sp>
          <p:nvSpPr>
            <p:cNvPr id="38054" name="Freeform 195"/>
            <p:cNvSpPr>
              <a:spLocks/>
            </p:cNvSpPr>
            <p:nvPr/>
          </p:nvSpPr>
          <p:spPr bwMode="auto">
            <a:xfrm>
              <a:off x="2997" y="2861"/>
              <a:ext cx="181" cy="111"/>
            </a:xfrm>
            <a:custGeom>
              <a:avLst/>
              <a:gdLst>
                <a:gd name="T0" fmla="*/ 0 w 181"/>
                <a:gd name="T1" fmla="*/ 0 h 111"/>
                <a:gd name="T2" fmla="*/ 45 w 181"/>
                <a:gd name="T3" fmla="*/ 24 h 111"/>
                <a:gd name="T4" fmla="*/ 91 w 181"/>
                <a:gd name="T5" fmla="*/ 32 h 111"/>
                <a:gd name="T6" fmla="*/ 122 w 181"/>
                <a:gd name="T7" fmla="*/ 32 h 111"/>
                <a:gd name="T8" fmla="*/ 152 w 181"/>
                <a:gd name="T9" fmla="*/ 24 h 111"/>
                <a:gd name="T10" fmla="*/ 180 w 181"/>
                <a:gd name="T11" fmla="*/ 7 h 111"/>
                <a:gd name="T12" fmla="*/ 178 w 181"/>
                <a:gd name="T13" fmla="*/ 91 h 111"/>
                <a:gd name="T14" fmla="*/ 136 w 181"/>
                <a:gd name="T15" fmla="*/ 103 h 111"/>
                <a:gd name="T16" fmla="*/ 87 w 181"/>
                <a:gd name="T17" fmla="*/ 110 h 111"/>
                <a:gd name="T18" fmla="*/ 30 w 181"/>
                <a:gd name="T19" fmla="*/ 95 h 111"/>
                <a:gd name="T20" fmla="*/ 3 w 181"/>
                <a:gd name="T21" fmla="*/ 80 h 111"/>
                <a:gd name="T22" fmla="*/ 7 w 181"/>
                <a:gd name="T23" fmla="*/ 0 h 111"/>
                <a:gd name="T24" fmla="*/ 0 w 181"/>
                <a:gd name="T25" fmla="*/ 0 h 111"/>
                <a:gd name="T26" fmla="*/ 0 w 181"/>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1"/>
                <a:gd name="T43" fmla="*/ 0 h 111"/>
                <a:gd name="T44" fmla="*/ 181 w 181"/>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1" h="111">
                  <a:moveTo>
                    <a:pt x="0" y="0"/>
                  </a:moveTo>
                  <a:lnTo>
                    <a:pt x="45" y="24"/>
                  </a:lnTo>
                  <a:lnTo>
                    <a:pt x="91" y="32"/>
                  </a:lnTo>
                  <a:lnTo>
                    <a:pt x="122" y="32"/>
                  </a:lnTo>
                  <a:lnTo>
                    <a:pt x="152" y="24"/>
                  </a:lnTo>
                  <a:lnTo>
                    <a:pt x="180" y="7"/>
                  </a:lnTo>
                  <a:lnTo>
                    <a:pt x="178" y="91"/>
                  </a:lnTo>
                  <a:lnTo>
                    <a:pt x="136" y="103"/>
                  </a:lnTo>
                  <a:lnTo>
                    <a:pt x="87" y="110"/>
                  </a:lnTo>
                  <a:lnTo>
                    <a:pt x="30" y="95"/>
                  </a:lnTo>
                  <a:lnTo>
                    <a:pt x="3" y="80"/>
                  </a:lnTo>
                  <a:lnTo>
                    <a:pt x="7" y="0"/>
                  </a:lnTo>
                  <a:lnTo>
                    <a:pt x="0" y="0"/>
                  </a:lnTo>
                </a:path>
              </a:pathLst>
            </a:custGeom>
            <a:solidFill>
              <a:srgbClr val="FFFFD0"/>
            </a:solidFill>
            <a:ln w="18510">
              <a:solidFill>
                <a:srgbClr val="0062E1"/>
              </a:solidFill>
              <a:round/>
              <a:headEnd/>
              <a:tailEnd/>
            </a:ln>
          </p:spPr>
          <p:txBody>
            <a:bodyPr/>
            <a:lstStyle/>
            <a:p>
              <a:pPr eaLnBrk="0" hangingPunct="0"/>
              <a:endParaRPr lang="nb-NO">
                <a:latin typeface="Calibri" pitchFamily="34" charset="0"/>
              </a:endParaRPr>
            </a:p>
          </p:txBody>
        </p:sp>
        <p:grpSp>
          <p:nvGrpSpPr>
            <p:cNvPr id="30" name="Group 196"/>
            <p:cNvGrpSpPr>
              <a:grpSpLocks/>
            </p:cNvGrpSpPr>
            <p:nvPr/>
          </p:nvGrpSpPr>
          <p:grpSpPr bwMode="auto">
            <a:xfrm>
              <a:off x="2725" y="2630"/>
              <a:ext cx="268" cy="714"/>
              <a:chOff x="2725" y="2630"/>
              <a:chExt cx="268" cy="714"/>
            </a:xfrm>
          </p:grpSpPr>
          <p:sp>
            <p:nvSpPr>
              <p:cNvPr id="38059" name="Freeform 197"/>
              <p:cNvSpPr>
                <a:spLocks/>
              </p:cNvSpPr>
              <p:nvPr/>
            </p:nvSpPr>
            <p:spPr bwMode="auto">
              <a:xfrm>
                <a:off x="2821" y="2637"/>
                <a:ext cx="155" cy="249"/>
              </a:xfrm>
              <a:custGeom>
                <a:avLst/>
                <a:gdLst>
                  <a:gd name="T0" fmla="*/ 1 w 155"/>
                  <a:gd name="T1" fmla="*/ 248 h 249"/>
                  <a:gd name="T2" fmla="*/ 0 w 155"/>
                  <a:gd name="T3" fmla="*/ 0 h 249"/>
                  <a:gd name="T4" fmla="*/ 1 w 155"/>
                  <a:gd name="T5" fmla="*/ 7 h 249"/>
                  <a:gd name="T6" fmla="*/ 3 w 155"/>
                  <a:gd name="T7" fmla="*/ 11 h 249"/>
                  <a:gd name="T8" fmla="*/ 6 w 155"/>
                  <a:gd name="T9" fmla="*/ 15 h 249"/>
                  <a:gd name="T10" fmla="*/ 12 w 155"/>
                  <a:gd name="T11" fmla="*/ 20 h 249"/>
                  <a:gd name="T12" fmla="*/ 18 w 155"/>
                  <a:gd name="T13" fmla="*/ 24 h 249"/>
                  <a:gd name="T14" fmla="*/ 24 w 155"/>
                  <a:gd name="T15" fmla="*/ 27 h 249"/>
                  <a:gd name="T16" fmla="*/ 33 w 155"/>
                  <a:gd name="T17" fmla="*/ 30 h 249"/>
                  <a:gd name="T18" fmla="*/ 43 w 155"/>
                  <a:gd name="T19" fmla="*/ 33 h 249"/>
                  <a:gd name="T20" fmla="*/ 53 w 155"/>
                  <a:gd name="T21" fmla="*/ 35 h 249"/>
                  <a:gd name="T22" fmla="*/ 64 w 155"/>
                  <a:gd name="T23" fmla="*/ 36 h 249"/>
                  <a:gd name="T24" fmla="*/ 75 w 155"/>
                  <a:gd name="T25" fmla="*/ 36 h 249"/>
                  <a:gd name="T26" fmla="*/ 85 w 155"/>
                  <a:gd name="T27" fmla="*/ 36 h 249"/>
                  <a:gd name="T28" fmla="*/ 97 w 155"/>
                  <a:gd name="T29" fmla="*/ 35 h 249"/>
                  <a:gd name="T30" fmla="*/ 106 w 155"/>
                  <a:gd name="T31" fmla="*/ 34 h 249"/>
                  <a:gd name="T32" fmla="*/ 117 w 155"/>
                  <a:gd name="T33" fmla="*/ 32 h 249"/>
                  <a:gd name="T34" fmla="*/ 124 w 155"/>
                  <a:gd name="T35" fmla="*/ 28 h 249"/>
                  <a:gd name="T36" fmla="*/ 133 w 155"/>
                  <a:gd name="T37" fmla="*/ 25 h 249"/>
                  <a:gd name="T38" fmla="*/ 139 w 155"/>
                  <a:gd name="T39" fmla="*/ 22 h 249"/>
                  <a:gd name="T40" fmla="*/ 146 w 155"/>
                  <a:gd name="T41" fmla="*/ 18 h 249"/>
                  <a:gd name="T42" fmla="*/ 150 w 155"/>
                  <a:gd name="T43" fmla="*/ 13 h 249"/>
                  <a:gd name="T44" fmla="*/ 153 w 155"/>
                  <a:gd name="T45" fmla="*/ 9 h 249"/>
                  <a:gd name="T46" fmla="*/ 154 w 155"/>
                  <a:gd name="T47" fmla="*/ 4 h 249"/>
                  <a:gd name="T48" fmla="*/ 154 w 155"/>
                  <a:gd name="T49" fmla="*/ 0 h 249"/>
                  <a:gd name="T50" fmla="*/ 154 w 155"/>
                  <a:gd name="T51" fmla="*/ 248 h 249"/>
                  <a:gd name="T52" fmla="*/ 1 w 155"/>
                  <a:gd name="T53" fmla="*/ 248 h 249"/>
                  <a:gd name="T54" fmla="*/ 1 w 155"/>
                  <a:gd name="T55" fmla="*/ 248 h 2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5"/>
                  <a:gd name="T85" fmla="*/ 0 h 249"/>
                  <a:gd name="T86" fmla="*/ 155 w 155"/>
                  <a:gd name="T87" fmla="*/ 249 h 2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5" h="249">
                    <a:moveTo>
                      <a:pt x="1" y="248"/>
                    </a:moveTo>
                    <a:lnTo>
                      <a:pt x="0" y="0"/>
                    </a:lnTo>
                    <a:lnTo>
                      <a:pt x="1" y="7"/>
                    </a:lnTo>
                    <a:lnTo>
                      <a:pt x="3" y="11"/>
                    </a:lnTo>
                    <a:lnTo>
                      <a:pt x="6" y="15"/>
                    </a:lnTo>
                    <a:lnTo>
                      <a:pt x="12" y="20"/>
                    </a:lnTo>
                    <a:lnTo>
                      <a:pt x="18" y="24"/>
                    </a:lnTo>
                    <a:lnTo>
                      <a:pt x="24" y="27"/>
                    </a:lnTo>
                    <a:lnTo>
                      <a:pt x="33" y="30"/>
                    </a:lnTo>
                    <a:lnTo>
                      <a:pt x="43" y="33"/>
                    </a:lnTo>
                    <a:lnTo>
                      <a:pt x="53" y="35"/>
                    </a:lnTo>
                    <a:lnTo>
                      <a:pt x="64" y="36"/>
                    </a:lnTo>
                    <a:lnTo>
                      <a:pt x="75" y="36"/>
                    </a:lnTo>
                    <a:lnTo>
                      <a:pt x="85" y="36"/>
                    </a:lnTo>
                    <a:lnTo>
                      <a:pt x="97" y="35"/>
                    </a:lnTo>
                    <a:lnTo>
                      <a:pt x="106" y="34"/>
                    </a:lnTo>
                    <a:lnTo>
                      <a:pt x="117" y="32"/>
                    </a:lnTo>
                    <a:lnTo>
                      <a:pt x="124" y="28"/>
                    </a:lnTo>
                    <a:lnTo>
                      <a:pt x="133" y="25"/>
                    </a:lnTo>
                    <a:lnTo>
                      <a:pt x="139" y="22"/>
                    </a:lnTo>
                    <a:lnTo>
                      <a:pt x="146" y="18"/>
                    </a:lnTo>
                    <a:lnTo>
                      <a:pt x="150" y="13"/>
                    </a:lnTo>
                    <a:lnTo>
                      <a:pt x="153" y="9"/>
                    </a:lnTo>
                    <a:lnTo>
                      <a:pt x="154" y="4"/>
                    </a:lnTo>
                    <a:lnTo>
                      <a:pt x="154" y="0"/>
                    </a:lnTo>
                    <a:lnTo>
                      <a:pt x="154" y="248"/>
                    </a:lnTo>
                    <a:lnTo>
                      <a:pt x="1" y="248"/>
                    </a:lnTo>
                  </a:path>
                </a:pathLst>
              </a:custGeom>
              <a:solidFill>
                <a:srgbClr val="FFFFFF"/>
              </a:solidFill>
              <a:ln w="9255">
                <a:solidFill>
                  <a:srgbClr val="000000"/>
                </a:solidFill>
                <a:round/>
                <a:headEnd/>
                <a:tailEnd/>
              </a:ln>
            </p:spPr>
            <p:txBody>
              <a:bodyPr/>
              <a:lstStyle/>
              <a:p>
                <a:pPr eaLnBrk="0" hangingPunct="0"/>
                <a:endParaRPr lang="nb-NO">
                  <a:latin typeface="Calibri" pitchFamily="34" charset="0"/>
                </a:endParaRPr>
              </a:p>
            </p:txBody>
          </p:sp>
          <p:sp>
            <p:nvSpPr>
              <p:cNvPr id="38060" name="Freeform 198"/>
              <p:cNvSpPr>
                <a:spLocks/>
              </p:cNvSpPr>
              <p:nvPr/>
            </p:nvSpPr>
            <p:spPr bwMode="auto">
              <a:xfrm>
                <a:off x="2725" y="2630"/>
                <a:ext cx="268" cy="714"/>
              </a:xfrm>
              <a:custGeom>
                <a:avLst/>
                <a:gdLst>
                  <a:gd name="T0" fmla="*/ 0 w 268"/>
                  <a:gd name="T1" fmla="*/ 421 h 714"/>
                  <a:gd name="T2" fmla="*/ 90 w 268"/>
                  <a:gd name="T3" fmla="*/ 0 h 714"/>
                  <a:gd name="T4" fmla="*/ 103 w 268"/>
                  <a:gd name="T5" fmla="*/ 0 h 714"/>
                  <a:gd name="T6" fmla="*/ 102 w 268"/>
                  <a:gd name="T7" fmla="*/ 220 h 714"/>
                  <a:gd name="T8" fmla="*/ 102 w 268"/>
                  <a:gd name="T9" fmla="*/ 225 h 714"/>
                  <a:gd name="T10" fmla="*/ 104 w 268"/>
                  <a:gd name="T11" fmla="*/ 229 h 714"/>
                  <a:gd name="T12" fmla="*/ 108 w 268"/>
                  <a:gd name="T13" fmla="*/ 234 h 714"/>
                  <a:gd name="T14" fmla="*/ 113 w 268"/>
                  <a:gd name="T15" fmla="*/ 239 h 714"/>
                  <a:gd name="T16" fmla="*/ 118 w 268"/>
                  <a:gd name="T17" fmla="*/ 243 h 714"/>
                  <a:gd name="T18" fmla="*/ 125 w 268"/>
                  <a:gd name="T19" fmla="*/ 247 h 714"/>
                  <a:gd name="T20" fmla="*/ 134 w 268"/>
                  <a:gd name="T21" fmla="*/ 249 h 714"/>
                  <a:gd name="T22" fmla="*/ 144 w 268"/>
                  <a:gd name="T23" fmla="*/ 252 h 714"/>
                  <a:gd name="T24" fmla="*/ 154 w 268"/>
                  <a:gd name="T25" fmla="*/ 254 h 714"/>
                  <a:gd name="T26" fmla="*/ 164 w 268"/>
                  <a:gd name="T27" fmla="*/ 255 h 714"/>
                  <a:gd name="T28" fmla="*/ 175 w 268"/>
                  <a:gd name="T29" fmla="*/ 255 h 714"/>
                  <a:gd name="T30" fmla="*/ 186 w 268"/>
                  <a:gd name="T31" fmla="*/ 255 h 714"/>
                  <a:gd name="T32" fmla="*/ 195 w 268"/>
                  <a:gd name="T33" fmla="*/ 254 h 714"/>
                  <a:gd name="T34" fmla="*/ 205 w 268"/>
                  <a:gd name="T35" fmla="*/ 253 h 714"/>
                  <a:gd name="T36" fmla="*/ 215 w 268"/>
                  <a:gd name="T37" fmla="*/ 251 h 714"/>
                  <a:gd name="T38" fmla="*/ 224 w 268"/>
                  <a:gd name="T39" fmla="*/ 248 h 714"/>
                  <a:gd name="T40" fmla="*/ 233 w 268"/>
                  <a:gd name="T41" fmla="*/ 244 h 714"/>
                  <a:gd name="T42" fmla="*/ 240 w 268"/>
                  <a:gd name="T43" fmla="*/ 240 h 714"/>
                  <a:gd name="T44" fmla="*/ 245 w 268"/>
                  <a:gd name="T45" fmla="*/ 237 h 714"/>
                  <a:gd name="T46" fmla="*/ 249 w 268"/>
                  <a:gd name="T47" fmla="*/ 233 h 714"/>
                  <a:gd name="T48" fmla="*/ 251 w 268"/>
                  <a:gd name="T49" fmla="*/ 227 h 714"/>
                  <a:gd name="T50" fmla="*/ 253 w 268"/>
                  <a:gd name="T51" fmla="*/ 222 h 714"/>
                  <a:gd name="T52" fmla="*/ 253 w 268"/>
                  <a:gd name="T53" fmla="*/ 220 h 714"/>
                  <a:gd name="T54" fmla="*/ 253 w 268"/>
                  <a:gd name="T55" fmla="*/ 0 h 714"/>
                  <a:gd name="T56" fmla="*/ 267 w 268"/>
                  <a:gd name="T57" fmla="*/ 0 h 714"/>
                  <a:gd name="T58" fmla="*/ 267 w 268"/>
                  <a:gd name="T59" fmla="*/ 266 h 714"/>
                  <a:gd name="T60" fmla="*/ 177 w 268"/>
                  <a:gd name="T61" fmla="*/ 678 h 714"/>
                  <a:gd name="T62" fmla="*/ 174 w 268"/>
                  <a:gd name="T63" fmla="*/ 683 h 714"/>
                  <a:gd name="T64" fmla="*/ 169 w 268"/>
                  <a:gd name="T65" fmla="*/ 688 h 714"/>
                  <a:gd name="T66" fmla="*/ 164 w 268"/>
                  <a:gd name="T67" fmla="*/ 694 h 714"/>
                  <a:gd name="T68" fmla="*/ 158 w 268"/>
                  <a:gd name="T69" fmla="*/ 698 h 714"/>
                  <a:gd name="T70" fmla="*/ 150 w 268"/>
                  <a:gd name="T71" fmla="*/ 702 h 714"/>
                  <a:gd name="T72" fmla="*/ 140 w 268"/>
                  <a:gd name="T73" fmla="*/ 706 h 714"/>
                  <a:gd name="T74" fmla="*/ 131 w 268"/>
                  <a:gd name="T75" fmla="*/ 709 h 714"/>
                  <a:gd name="T76" fmla="*/ 120 w 268"/>
                  <a:gd name="T77" fmla="*/ 710 h 714"/>
                  <a:gd name="T78" fmla="*/ 110 w 268"/>
                  <a:gd name="T79" fmla="*/ 712 h 714"/>
                  <a:gd name="T80" fmla="*/ 98 w 268"/>
                  <a:gd name="T81" fmla="*/ 713 h 714"/>
                  <a:gd name="T82" fmla="*/ 87 w 268"/>
                  <a:gd name="T83" fmla="*/ 713 h 714"/>
                  <a:gd name="T84" fmla="*/ 75 w 268"/>
                  <a:gd name="T85" fmla="*/ 713 h 714"/>
                  <a:gd name="T86" fmla="*/ 63 w 268"/>
                  <a:gd name="T87" fmla="*/ 712 h 714"/>
                  <a:gd name="T88" fmla="*/ 52 w 268"/>
                  <a:gd name="T89" fmla="*/ 710 h 714"/>
                  <a:gd name="T90" fmla="*/ 41 w 268"/>
                  <a:gd name="T91" fmla="*/ 708 h 714"/>
                  <a:gd name="T92" fmla="*/ 32 w 268"/>
                  <a:gd name="T93" fmla="*/ 706 h 714"/>
                  <a:gd name="T94" fmla="*/ 23 w 268"/>
                  <a:gd name="T95" fmla="*/ 701 h 714"/>
                  <a:gd name="T96" fmla="*/ 16 w 268"/>
                  <a:gd name="T97" fmla="*/ 698 h 714"/>
                  <a:gd name="T98" fmla="*/ 9 w 268"/>
                  <a:gd name="T99" fmla="*/ 693 h 714"/>
                  <a:gd name="T100" fmla="*/ 3 w 268"/>
                  <a:gd name="T101" fmla="*/ 688 h 714"/>
                  <a:gd name="T102" fmla="*/ 0 w 268"/>
                  <a:gd name="T103" fmla="*/ 683 h 714"/>
                  <a:gd name="T104" fmla="*/ 0 w 268"/>
                  <a:gd name="T105" fmla="*/ 680 h 714"/>
                  <a:gd name="T106" fmla="*/ 0 w 268"/>
                  <a:gd name="T107" fmla="*/ 421 h 714"/>
                  <a:gd name="T108" fmla="*/ 0 w 268"/>
                  <a:gd name="T109" fmla="*/ 421 h 7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8"/>
                  <a:gd name="T166" fmla="*/ 0 h 714"/>
                  <a:gd name="T167" fmla="*/ 268 w 268"/>
                  <a:gd name="T168" fmla="*/ 714 h 7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8" h="714">
                    <a:moveTo>
                      <a:pt x="0" y="421"/>
                    </a:moveTo>
                    <a:lnTo>
                      <a:pt x="90" y="0"/>
                    </a:lnTo>
                    <a:lnTo>
                      <a:pt x="103" y="0"/>
                    </a:lnTo>
                    <a:lnTo>
                      <a:pt x="102" y="220"/>
                    </a:lnTo>
                    <a:lnTo>
                      <a:pt x="102" y="225"/>
                    </a:lnTo>
                    <a:lnTo>
                      <a:pt x="104" y="229"/>
                    </a:lnTo>
                    <a:lnTo>
                      <a:pt x="108" y="234"/>
                    </a:lnTo>
                    <a:lnTo>
                      <a:pt x="113" y="239"/>
                    </a:lnTo>
                    <a:lnTo>
                      <a:pt x="118" y="243"/>
                    </a:lnTo>
                    <a:lnTo>
                      <a:pt x="125" y="247"/>
                    </a:lnTo>
                    <a:lnTo>
                      <a:pt x="134" y="249"/>
                    </a:lnTo>
                    <a:lnTo>
                      <a:pt x="144" y="252"/>
                    </a:lnTo>
                    <a:lnTo>
                      <a:pt x="154" y="254"/>
                    </a:lnTo>
                    <a:lnTo>
                      <a:pt x="164" y="255"/>
                    </a:lnTo>
                    <a:lnTo>
                      <a:pt x="175" y="255"/>
                    </a:lnTo>
                    <a:lnTo>
                      <a:pt x="186" y="255"/>
                    </a:lnTo>
                    <a:lnTo>
                      <a:pt x="195" y="254"/>
                    </a:lnTo>
                    <a:lnTo>
                      <a:pt x="205" y="253"/>
                    </a:lnTo>
                    <a:lnTo>
                      <a:pt x="215" y="251"/>
                    </a:lnTo>
                    <a:lnTo>
                      <a:pt x="224" y="248"/>
                    </a:lnTo>
                    <a:lnTo>
                      <a:pt x="233" y="244"/>
                    </a:lnTo>
                    <a:lnTo>
                      <a:pt x="240" y="240"/>
                    </a:lnTo>
                    <a:lnTo>
                      <a:pt x="245" y="237"/>
                    </a:lnTo>
                    <a:lnTo>
                      <a:pt x="249" y="233"/>
                    </a:lnTo>
                    <a:lnTo>
                      <a:pt x="251" y="227"/>
                    </a:lnTo>
                    <a:lnTo>
                      <a:pt x="253" y="222"/>
                    </a:lnTo>
                    <a:lnTo>
                      <a:pt x="253" y="220"/>
                    </a:lnTo>
                    <a:lnTo>
                      <a:pt x="253" y="0"/>
                    </a:lnTo>
                    <a:lnTo>
                      <a:pt x="267" y="0"/>
                    </a:lnTo>
                    <a:lnTo>
                      <a:pt x="267" y="266"/>
                    </a:lnTo>
                    <a:lnTo>
                      <a:pt x="177" y="678"/>
                    </a:lnTo>
                    <a:lnTo>
                      <a:pt x="174" y="683"/>
                    </a:lnTo>
                    <a:lnTo>
                      <a:pt x="169" y="688"/>
                    </a:lnTo>
                    <a:lnTo>
                      <a:pt x="164" y="694"/>
                    </a:lnTo>
                    <a:lnTo>
                      <a:pt x="158" y="698"/>
                    </a:lnTo>
                    <a:lnTo>
                      <a:pt x="150" y="702"/>
                    </a:lnTo>
                    <a:lnTo>
                      <a:pt x="140" y="706"/>
                    </a:lnTo>
                    <a:lnTo>
                      <a:pt x="131" y="709"/>
                    </a:lnTo>
                    <a:lnTo>
                      <a:pt x="120" y="710"/>
                    </a:lnTo>
                    <a:lnTo>
                      <a:pt x="110" y="712"/>
                    </a:lnTo>
                    <a:lnTo>
                      <a:pt x="98" y="713"/>
                    </a:lnTo>
                    <a:lnTo>
                      <a:pt x="87" y="713"/>
                    </a:lnTo>
                    <a:lnTo>
                      <a:pt x="75" y="713"/>
                    </a:lnTo>
                    <a:lnTo>
                      <a:pt x="63" y="712"/>
                    </a:lnTo>
                    <a:lnTo>
                      <a:pt x="52" y="710"/>
                    </a:lnTo>
                    <a:lnTo>
                      <a:pt x="41" y="708"/>
                    </a:lnTo>
                    <a:lnTo>
                      <a:pt x="32" y="706"/>
                    </a:lnTo>
                    <a:lnTo>
                      <a:pt x="23" y="701"/>
                    </a:lnTo>
                    <a:lnTo>
                      <a:pt x="16" y="698"/>
                    </a:lnTo>
                    <a:lnTo>
                      <a:pt x="9" y="693"/>
                    </a:lnTo>
                    <a:lnTo>
                      <a:pt x="3" y="688"/>
                    </a:lnTo>
                    <a:lnTo>
                      <a:pt x="0" y="683"/>
                    </a:lnTo>
                    <a:lnTo>
                      <a:pt x="0" y="680"/>
                    </a:lnTo>
                    <a:lnTo>
                      <a:pt x="0" y="421"/>
                    </a:lnTo>
                  </a:path>
                </a:pathLst>
              </a:custGeom>
              <a:solidFill>
                <a:srgbClr val="400080"/>
              </a:solidFill>
              <a:ln w="9255">
                <a:solidFill>
                  <a:srgbClr val="000000"/>
                </a:solidFill>
                <a:round/>
                <a:headEnd/>
                <a:tailEnd/>
              </a:ln>
            </p:spPr>
            <p:txBody>
              <a:bodyPr/>
              <a:lstStyle/>
              <a:p>
                <a:pPr eaLnBrk="0" hangingPunct="0"/>
                <a:endParaRPr lang="nb-NO">
                  <a:latin typeface="Calibri" pitchFamily="34" charset="0"/>
                </a:endParaRPr>
              </a:p>
            </p:txBody>
          </p:sp>
          <p:sp>
            <p:nvSpPr>
              <p:cNvPr id="38061" name="Freeform 199"/>
              <p:cNvSpPr>
                <a:spLocks/>
              </p:cNvSpPr>
              <p:nvPr/>
            </p:nvSpPr>
            <p:spPr bwMode="auto">
              <a:xfrm>
                <a:off x="2802" y="2921"/>
                <a:ext cx="177" cy="121"/>
              </a:xfrm>
              <a:custGeom>
                <a:avLst/>
                <a:gdLst>
                  <a:gd name="T0" fmla="*/ 8 w 177"/>
                  <a:gd name="T1" fmla="*/ 0 h 121"/>
                  <a:gd name="T2" fmla="*/ 47 w 177"/>
                  <a:gd name="T3" fmla="*/ 29 h 121"/>
                  <a:gd name="T4" fmla="*/ 89 w 177"/>
                  <a:gd name="T5" fmla="*/ 43 h 121"/>
                  <a:gd name="T6" fmla="*/ 118 w 177"/>
                  <a:gd name="T7" fmla="*/ 48 h 121"/>
                  <a:gd name="T8" fmla="*/ 147 w 177"/>
                  <a:gd name="T9" fmla="*/ 43 h 121"/>
                  <a:gd name="T10" fmla="*/ 176 w 177"/>
                  <a:gd name="T11" fmla="*/ 29 h 121"/>
                  <a:gd name="T12" fmla="*/ 165 w 177"/>
                  <a:gd name="T13" fmla="*/ 113 h 121"/>
                  <a:gd name="T14" fmla="*/ 123 w 177"/>
                  <a:gd name="T15" fmla="*/ 120 h 121"/>
                  <a:gd name="T16" fmla="*/ 76 w 177"/>
                  <a:gd name="T17" fmla="*/ 120 h 121"/>
                  <a:gd name="T18" fmla="*/ 24 w 177"/>
                  <a:gd name="T19" fmla="*/ 98 h 121"/>
                  <a:gd name="T20" fmla="*/ 0 w 177"/>
                  <a:gd name="T21" fmla="*/ 79 h 121"/>
                  <a:gd name="T22" fmla="*/ 13 w 177"/>
                  <a:gd name="T23" fmla="*/ 1 h 121"/>
                  <a:gd name="T24" fmla="*/ 8 w 177"/>
                  <a:gd name="T25" fmla="*/ 0 h 121"/>
                  <a:gd name="T26" fmla="*/ 8 w 177"/>
                  <a:gd name="T27" fmla="*/ 0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
                  <a:gd name="T43" fmla="*/ 0 h 121"/>
                  <a:gd name="T44" fmla="*/ 177 w 177"/>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 h="121">
                    <a:moveTo>
                      <a:pt x="8" y="0"/>
                    </a:moveTo>
                    <a:lnTo>
                      <a:pt x="47" y="29"/>
                    </a:lnTo>
                    <a:lnTo>
                      <a:pt x="89" y="43"/>
                    </a:lnTo>
                    <a:lnTo>
                      <a:pt x="118" y="48"/>
                    </a:lnTo>
                    <a:lnTo>
                      <a:pt x="147" y="43"/>
                    </a:lnTo>
                    <a:lnTo>
                      <a:pt x="176" y="29"/>
                    </a:lnTo>
                    <a:lnTo>
                      <a:pt x="165" y="113"/>
                    </a:lnTo>
                    <a:lnTo>
                      <a:pt x="123" y="120"/>
                    </a:lnTo>
                    <a:lnTo>
                      <a:pt x="76" y="120"/>
                    </a:lnTo>
                    <a:lnTo>
                      <a:pt x="24" y="98"/>
                    </a:lnTo>
                    <a:lnTo>
                      <a:pt x="0" y="79"/>
                    </a:lnTo>
                    <a:lnTo>
                      <a:pt x="13" y="1"/>
                    </a:lnTo>
                    <a:lnTo>
                      <a:pt x="8" y="0"/>
                    </a:lnTo>
                  </a:path>
                </a:pathLst>
              </a:custGeom>
              <a:solidFill>
                <a:srgbClr val="FFFFD0"/>
              </a:solidFill>
              <a:ln w="18510">
                <a:solidFill>
                  <a:srgbClr val="0062E1"/>
                </a:solidFill>
                <a:round/>
                <a:headEnd/>
                <a:tailEnd/>
              </a:ln>
            </p:spPr>
            <p:txBody>
              <a:bodyPr/>
              <a:lstStyle/>
              <a:p>
                <a:pPr eaLnBrk="0" hangingPunct="0"/>
                <a:endParaRPr lang="nb-NO">
                  <a:latin typeface="Calibri" pitchFamily="34" charset="0"/>
                </a:endParaRPr>
              </a:p>
            </p:txBody>
          </p:sp>
          <p:sp>
            <p:nvSpPr>
              <p:cNvPr id="38062" name="Line 200"/>
              <p:cNvSpPr>
                <a:spLocks noChangeShapeType="1"/>
              </p:cNvSpPr>
              <p:nvPr/>
            </p:nvSpPr>
            <p:spPr bwMode="auto">
              <a:xfrm flipH="1">
                <a:off x="2725" y="2874"/>
                <a:ext cx="99" cy="430"/>
              </a:xfrm>
              <a:prstGeom prst="line">
                <a:avLst/>
              </a:prstGeom>
              <a:noFill/>
              <a:ln w="9255">
                <a:solidFill>
                  <a:srgbClr val="000000"/>
                </a:solidFill>
                <a:round/>
                <a:headEnd/>
                <a:tailEnd/>
              </a:ln>
            </p:spPr>
            <p:txBody>
              <a:bodyPr/>
              <a:lstStyle/>
              <a:p>
                <a:endParaRPr lang="nb-NO"/>
              </a:p>
            </p:txBody>
          </p:sp>
        </p:grpSp>
        <p:sp>
          <p:nvSpPr>
            <p:cNvPr id="38056" name="Freeform 201"/>
            <p:cNvSpPr>
              <a:spLocks/>
            </p:cNvSpPr>
            <p:nvPr/>
          </p:nvSpPr>
          <p:spPr bwMode="auto">
            <a:xfrm>
              <a:off x="2804" y="3002"/>
              <a:ext cx="163" cy="45"/>
            </a:xfrm>
            <a:custGeom>
              <a:avLst/>
              <a:gdLst>
                <a:gd name="T0" fmla="*/ 0 w 163"/>
                <a:gd name="T1" fmla="*/ 0 h 45"/>
                <a:gd name="T2" fmla="*/ 8 w 163"/>
                <a:gd name="T3" fmla="*/ 8 h 45"/>
                <a:gd name="T4" fmla="*/ 16 w 163"/>
                <a:gd name="T5" fmla="*/ 14 h 45"/>
                <a:gd name="T6" fmla="*/ 25 w 163"/>
                <a:gd name="T7" fmla="*/ 21 h 45"/>
                <a:gd name="T8" fmla="*/ 35 w 163"/>
                <a:gd name="T9" fmla="*/ 25 h 45"/>
                <a:gd name="T10" fmla="*/ 44 w 163"/>
                <a:gd name="T11" fmla="*/ 31 h 45"/>
                <a:gd name="T12" fmla="*/ 54 w 163"/>
                <a:gd name="T13" fmla="*/ 35 h 45"/>
                <a:gd name="T14" fmla="*/ 64 w 163"/>
                <a:gd name="T15" fmla="*/ 38 h 45"/>
                <a:gd name="T16" fmla="*/ 75 w 163"/>
                <a:gd name="T17" fmla="*/ 40 h 45"/>
                <a:gd name="T18" fmla="*/ 86 w 163"/>
                <a:gd name="T19" fmla="*/ 42 h 45"/>
                <a:gd name="T20" fmla="*/ 97 w 163"/>
                <a:gd name="T21" fmla="*/ 44 h 45"/>
                <a:gd name="T22" fmla="*/ 107 w 163"/>
                <a:gd name="T23" fmla="*/ 44 h 45"/>
                <a:gd name="T24" fmla="*/ 118 w 163"/>
                <a:gd name="T25" fmla="*/ 43 h 45"/>
                <a:gd name="T26" fmla="*/ 129 w 163"/>
                <a:gd name="T27" fmla="*/ 42 h 45"/>
                <a:gd name="T28" fmla="*/ 140 w 163"/>
                <a:gd name="T29" fmla="*/ 40 h 45"/>
                <a:gd name="T30" fmla="*/ 151 w 163"/>
                <a:gd name="T31" fmla="*/ 38 h 45"/>
                <a:gd name="T32" fmla="*/ 162 w 163"/>
                <a:gd name="T33" fmla="*/ 3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3"/>
                <a:gd name="T52" fmla="*/ 0 h 45"/>
                <a:gd name="T53" fmla="*/ 163 w 163"/>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3" h="45">
                  <a:moveTo>
                    <a:pt x="0" y="0"/>
                  </a:moveTo>
                  <a:lnTo>
                    <a:pt x="8" y="8"/>
                  </a:lnTo>
                  <a:lnTo>
                    <a:pt x="16" y="14"/>
                  </a:lnTo>
                  <a:lnTo>
                    <a:pt x="25" y="21"/>
                  </a:lnTo>
                  <a:lnTo>
                    <a:pt x="35" y="25"/>
                  </a:lnTo>
                  <a:lnTo>
                    <a:pt x="44" y="31"/>
                  </a:lnTo>
                  <a:lnTo>
                    <a:pt x="54" y="35"/>
                  </a:lnTo>
                  <a:lnTo>
                    <a:pt x="64" y="38"/>
                  </a:lnTo>
                  <a:lnTo>
                    <a:pt x="75" y="40"/>
                  </a:lnTo>
                  <a:lnTo>
                    <a:pt x="86" y="42"/>
                  </a:lnTo>
                  <a:lnTo>
                    <a:pt x="97" y="44"/>
                  </a:lnTo>
                  <a:lnTo>
                    <a:pt x="107" y="44"/>
                  </a:lnTo>
                  <a:lnTo>
                    <a:pt x="118" y="43"/>
                  </a:lnTo>
                  <a:lnTo>
                    <a:pt x="129" y="42"/>
                  </a:lnTo>
                  <a:lnTo>
                    <a:pt x="140" y="40"/>
                  </a:lnTo>
                  <a:lnTo>
                    <a:pt x="151" y="38"/>
                  </a:lnTo>
                  <a:lnTo>
                    <a:pt x="162" y="33"/>
                  </a:lnTo>
                </a:path>
              </a:pathLst>
            </a:custGeom>
            <a:noFill/>
            <a:ln w="18510">
              <a:solidFill>
                <a:srgbClr val="0000C2"/>
              </a:solidFill>
              <a:round/>
              <a:headEnd/>
              <a:tailEnd/>
            </a:ln>
          </p:spPr>
          <p:txBody>
            <a:bodyPr/>
            <a:lstStyle/>
            <a:p>
              <a:pPr eaLnBrk="0" hangingPunct="0"/>
              <a:endParaRPr lang="nb-NO">
                <a:latin typeface="Calibri" pitchFamily="34" charset="0"/>
              </a:endParaRPr>
            </a:p>
          </p:txBody>
        </p:sp>
        <p:sp>
          <p:nvSpPr>
            <p:cNvPr id="38057" name="Text Box 202"/>
            <p:cNvSpPr txBox="1">
              <a:spLocks noChangeArrowheads="1"/>
            </p:cNvSpPr>
            <p:nvPr/>
          </p:nvSpPr>
          <p:spPr bwMode="auto">
            <a:xfrm>
              <a:off x="2870" y="2999"/>
              <a:ext cx="3678" cy="1"/>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sp>
          <p:nvSpPr>
            <p:cNvPr id="38058" name="Text Box 203"/>
            <p:cNvSpPr txBox="1">
              <a:spLocks noChangeArrowheads="1"/>
            </p:cNvSpPr>
            <p:nvPr/>
          </p:nvSpPr>
          <p:spPr bwMode="auto">
            <a:xfrm>
              <a:off x="3081" y="2931"/>
              <a:ext cx="3456" cy="1"/>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sp>
        <p:nvSpPr>
          <p:cNvPr id="37936" name="Line 204"/>
          <p:cNvSpPr>
            <a:spLocks noChangeShapeType="1"/>
          </p:cNvSpPr>
          <p:nvPr/>
        </p:nvSpPr>
        <p:spPr bwMode="auto">
          <a:xfrm flipH="1">
            <a:off x="7620000" y="3886200"/>
            <a:ext cx="0" cy="838200"/>
          </a:xfrm>
          <a:prstGeom prst="line">
            <a:avLst/>
          </a:prstGeom>
          <a:noFill/>
          <a:ln w="25400">
            <a:solidFill>
              <a:schemeClr val="accent1"/>
            </a:solidFill>
            <a:round/>
            <a:headEnd/>
            <a:tailEnd type="triangle" w="med" len="med"/>
          </a:ln>
        </p:spPr>
        <p:txBody>
          <a:bodyPr/>
          <a:lstStyle/>
          <a:p>
            <a:endParaRPr lang="nb-NO"/>
          </a:p>
        </p:txBody>
      </p:sp>
      <p:grpSp>
        <p:nvGrpSpPr>
          <p:cNvPr id="31" name="Group 205"/>
          <p:cNvGrpSpPr>
            <a:grpSpLocks/>
          </p:cNvGrpSpPr>
          <p:nvPr/>
        </p:nvGrpSpPr>
        <p:grpSpPr bwMode="auto">
          <a:xfrm>
            <a:off x="1828800" y="4800600"/>
            <a:ext cx="685800" cy="381000"/>
            <a:chOff x="2910" y="1624"/>
            <a:chExt cx="815" cy="570"/>
          </a:xfrm>
        </p:grpSpPr>
        <p:grpSp>
          <p:nvGrpSpPr>
            <p:cNvPr id="37888" name="Group 206"/>
            <p:cNvGrpSpPr>
              <a:grpSpLocks/>
            </p:cNvGrpSpPr>
            <p:nvPr/>
          </p:nvGrpSpPr>
          <p:grpSpPr bwMode="auto">
            <a:xfrm>
              <a:off x="2910" y="1624"/>
              <a:ext cx="815" cy="570"/>
              <a:chOff x="2910" y="1624"/>
              <a:chExt cx="815" cy="570"/>
            </a:xfrm>
          </p:grpSpPr>
          <p:sp>
            <p:nvSpPr>
              <p:cNvPr id="38045" name="Freeform 207"/>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8046" name="Freeform 208"/>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8047" name="Freeform 209"/>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48" name="Freeform 210"/>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49" name="Freeform 211"/>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50" name="Freeform 212"/>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8043" name="Text Box 213"/>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1400">
                <a:latin typeface="Calibri" pitchFamily="34" charset="0"/>
              </a:endParaRPr>
            </a:p>
          </p:txBody>
        </p:sp>
        <p:sp>
          <p:nvSpPr>
            <p:cNvPr id="38044" name="Text Box 214"/>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grpSp>
        <p:nvGrpSpPr>
          <p:cNvPr id="37889" name="Group 215"/>
          <p:cNvGrpSpPr>
            <a:grpSpLocks/>
          </p:cNvGrpSpPr>
          <p:nvPr/>
        </p:nvGrpSpPr>
        <p:grpSpPr bwMode="auto">
          <a:xfrm>
            <a:off x="7162800" y="4038600"/>
            <a:ext cx="685800" cy="381000"/>
            <a:chOff x="2910" y="1624"/>
            <a:chExt cx="815" cy="570"/>
          </a:xfrm>
        </p:grpSpPr>
        <p:grpSp>
          <p:nvGrpSpPr>
            <p:cNvPr id="37906" name="Group 216"/>
            <p:cNvGrpSpPr>
              <a:grpSpLocks/>
            </p:cNvGrpSpPr>
            <p:nvPr/>
          </p:nvGrpSpPr>
          <p:grpSpPr bwMode="auto">
            <a:xfrm>
              <a:off x="2910" y="1624"/>
              <a:ext cx="815" cy="570"/>
              <a:chOff x="2910" y="1624"/>
              <a:chExt cx="815" cy="570"/>
            </a:xfrm>
          </p:grpSpPr>
          <p:sp>
            <p:nvSpPr>
              <p:cNvPr id="38036" name="Freeform 217"/>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8037" name="Freeform 218"/>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8038" name="Freeform 219"/>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39" name="Freeform 220"/>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40" name="Freeform 221"/>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41" name="Freeform 222"/>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8034" name="Text Box 223"/>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1400">
                <a:latin typeface="Calibri" pitchFamily="34" charset="0"/>
              </a:endParaRPr>
            </a:p>
          </p:txBody>
        </p:sp>
        <p:sp>
          <p:nvSpPr>
            <p:cNvPr id="38035" name="Text Box 224"/>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grpSp>
        <p:nvGrpSpPr>
          <p:cNvPr id="37907" name="Group 225"/>
          <p:cNvGrpSpPr>
            <a:grpSpLocks/>
          </p:cNvGrpSpPr>
          <p:nvPr/>
        </p:nvGrpSpPr>
        <p:grpSpPr bwMode="auto">
          <a:xfrm>
            <a:off x="6248400" y="4038600"/>
            <a:ext cx="685800" cy="381000"/>
            <a:chOff x="2910" y="1624"/>
            <a:chExt cx="815" cy="570"/>
          </a:xfrm>
        </p:grpSpPr>
        <p:grpSp>
          <p:nvGrpSpPr>
            <p:cNvPr id="37908" name="Group 226"/>
            <p:cNvGrpSpPr>
              <a:grpSpLocks/>
            </p:cNvGrpSpPr>
            <p:nvPr/>
          </p:nvGrpSpPr>
          <p:grpSpPr bwMode="auto">
            <a:xfrm>
              <a:off x="2910" y="1624"/>
              <a:ext cx="815" cy="570"/>
              <a:chOff x="2910" y="1624"/>
              <a:chExt cx="815" cy="570"/>
            </a:xfrm>
          </p:grpSpPr>
          <p:sp>
            <p:nvSpPr>
              <p:cNvPr id="38027" name="Freeform 227"/>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8028" name="Freeform 228"/>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8029" name="Freeform 229"/>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30" name="Freeform 230"/>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31" name="Freeform 231"/>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32" name="Freeform 232"/>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8025" name="Text Box 233"/>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1400">
                <a:latin typeface="Calibri" pitchFamily="34" charset="0"/>
              </a:endParaRPr>
            </a:p>
          </p:txBody>
        </p:sp>
        <p:sp>
          <p:nvSpPr>
            <p:cNvPr id="38026" name="Text Box 234"/>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sp>
        <p:nvSpPr>
          <p:cNvPr id="37940" name="Line 235"/>
          <p:cNvSpPr>
            <a:spLocks noChangeShapeType="1"/>
          </p:cNvSpPr>
          <p:nvPr/>
        </p:nvSpPr>
        <p:spPr bwMode="auto">
          <a:xfrm flipH="1" flipV="1">
            <a:off x="3657600" y="5867400"/>
            <a:ext cx="609600" cy="304800"/>
          </a:xfrm>
          <a:prstGeom prst="line">
            <a:avLst/>
          </a:prstGeom>
          <a:noFill/>
          <a:ln w="25400">
            <a:solidFill>
              <a:schemeClr val="accent1"/>
            </a:solidFill>
            <a:round/>
            <a:headEnd/>
            <a:tailEnd type="triangle" w="med" len="med"/>
          </a:ln>
        </p:spPr>
        <p:txBody>
          <a:bodyPr/>
          <a:lstStyle/>
          <a:p>
            <a:endParaRPr lang="nb-NO"/>
          </a:p>
        </p:txBody>
      </p:sp>
      <p:grpSp>
        <p:nvGrpSpPr>
          <p:cNvPr id="37909" name="Group 236"/>
          <p:cNvGrpSpPr>
            <a:grpSpLocks/>
          </p:cNvGrpSpPr>
          <p:nvPr/>
        </p:nvGrpSpPr>
        <p:grpSpPr bwMode="auto">
          <a:xfrm>
            <a:off x="4953000" y="4038600"/>
            <a:ext cx="685800" cy="381000"/>
            <a:chOff x="2910" y="1624"/>
            <a:chExt cx="815" cy="570"/>
          </a:xfrm>
        </p:grpSpPr>
        <p:grpSp>
          <p:nvGrpSpPr>
            <p:cNvPr id="37910" name="Group 237"/>
            <p:cNvGrpSpPr>
              <a:grpSpLocks/>
            </p:cNvGrpSpPr>
            <p:nvPr/>
          </p:nvGrpSpPr>
          <p:grpSpPr bwMode="auto">
            <a:xfrm>
              <a:off x="2910" y="1624"/>
              <a:ext cx="815" cy="570"/>
              <a:chOff x="2910" y="1624"/>
              <a:chExt cx="815" cy="570"/>
            </a:xfrm>
          </p:grpSpPr>
          <p:sp>
            <p:nvSpPr>
              <p:cNvPr id="38018" name="Freeform 238"/>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8019" name="Freeform 239"/>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8020" name="Freeform 240"/>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21" name="Freeform 241"/>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22" name="Freeform 242"/>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23" name="Freeform 243"/>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8016" name="Text Box 244"/>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1400">
                <a:latin typeface="Calibri" pitchFamily="34" charset="0"/>
              </a:endParaRPr>
            </a:p>
          </p:txBody>
        </p:sp>
        <p:sp>
          <p:nvSpPr>
            <p:cNvPr id="38017" name="Text Box 245"/>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grpSp>
        <p:nvGrpSpPr>
          <p:cNvPr id="37911" name="Group 246"/>
          <p:cNvGrpSpPr>
            <a:grpSpLocks/>
          </p:cNvGrpSpPr>
          <p:nvPr/>
        </p:nvGrpSpPr>
        <p:grpSpPr bwMode="auto">
          <a:xfrm>
            <a:off x="4648200" y="5181600"/>
            <a:ext cx="685800" cy="381000"/>
            <a:chOff x="2910" y="1624"/>
            <a:chExt cx="815" cy="570"/>
          </a:xfrm>
        </p:grpSpPr>
        <p:grpSp>
          <p:nvGrpSpPr>
            <p:cNvPr id="37913" name="Group 247"/>
            <p:cNvGrpSpPr>
              <a:grpSpLocks/>
            </p:cNvGrpSpPr>
            <p:nvPr/>
          </p:nvGrpSpPr>
          <p:grpSpPr bwMode="auto">
            <a:xfrm>
              <a:off x="2910" y="1624"/>
              <a:ext cx="815" cy="570"/>
              <a:chOff x="2910" y="1624"/>
              <a:chExt cx="815" cy="570"/>
            </a:xfrm>
          </p:grpSpPr>
          <p:sp>
            <p:nvSpPr>
              <p:cNvPr id="38009" name="Freeform 248"/>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8010" name="Freeform 249"/>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8011" name="Freeform 250"/>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12" name="Freeform 251"/>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13" name="Freeform 252"/>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14" name="Freeform 253"/>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8007" name="Text Box 254"/>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1400">
                <a:latin typeface="Calibri" pitchFamily="34" charset="0"/>
              </a:endParaRPr>
            </a:p>
          </p:txBody>
        </p:sp>
        <p:sp>
          <p:nvSpPr>
            <p:cNvPr id="38008" name="Text Box 255"/>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grpSp>
        <p:nvGrpSpPr>
          <p:cNvPr id="37918" name="Group 256"/>
          <p:cNvGrpSpPr>
            <a:grpSpLocks/>
          </p:cNvGrpSpPr>
          <p:nvPr/>
        </p:nvGrpSpPr>
        <p:grpSpPr bwMode="auto">
          <a:xfrm>
            <a:off x="5410200" y="5486400"/>
            <a:ext cx="685800" cy="381000"/>
            <a:chOff x="2910" y="1624"/>
            <a:chExt cx="815" cy="570"/>
          </a:xfrm>
        </p:grpSpPr>
        <p:grpSp>
          <p:nvGrpSpPr>
            <p:cNvPr id="37919" name="Group 257"/>
            <p:cNvGrpSpPr>
              <a:grpSpLocks/>
            </p:cNvGrpSpPr>
            <p:nvPr/>
          </p:nvGrpSpPr>
          <p:grpSpPr bwMode="auto">
            <a:xfrm>
              <a:off x="2910" y="1624"/>
              <a:ext cx="815" cy="570"/>
              <a:chOff x="2910" y="1624"/>
              <a:chExt cx="815" cy="570"/>
            </a:xfrm>
          </p:grpSpPr>
          <p:sp>
            <p:nvSpPr>
              <p:cNvPr id="38000" name="Freeform 258"/>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8001" name="Freeform 259"/>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8002" name="Freeform 260"/>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03" name="Freeform 261"/>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04" name="Freeform 262"/>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005" name="Freeform 263"/>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7998" name="Text Box 264"/>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1400">
                <a:latin typeface="Calibri" pitchFamily="34" charset="0"/>
              </a:endParaRPr>
            </a:p>
          </p:txBody>
        </p:sp>
        <p:sp>
          <p:nvSpPr>
            <p:cNvPr id="37999" name="Text Box 265"/>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grpSp>
        <p:nvGrpSpPr>
          <p:cNvPr id="37928" name="Group 266"/>
          <p:cNvGrpSpPr>
            <a:grpSpLocks/>
          </p:cNvGrpSpPr>
          <p:nvPr/>
        </p:nvGrpSpPr>
        <p:grpSpPr bwMode="auto">
          <a:xfrm>
            <a:off x="3581400" y="6019800"/>
            <a:ext cx="685800" cy="381000"/>
            <a:chOff x="2910" y="1624"/>
            <a:chExt cx="815" cy="570"/>
          </a:xfrm>
        </p:grpSpPr>
        <p:grpSp>
          <p:nvGrpSpPr>
            <p:cNvPr id="37929" name="Group 267"/>
            <p:cNvGrpSpPr>
              <a:grpSpLocks/>
            </p:cNvGrpSpPr>
            <p:nvPr/>
          </p:nvGrpSpPr>
          <p:grpSpPr bwMode="auto">
            <a:xfrm>
              <a:off x="2910" y="1624"/>
              <a:ext cx="815" cy="570"/>
              <a:chOff x="2910" y="1624"/>
              <a:chExt cx="815" cy="570"/>
            </a:xfrm>
          </p:grpSpPr>
          <p:sp>
            <p:nvSpPr>
              <p:cNvPr id="37991" name="Freeform 268"/>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7992" name="Freeform 269"/>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7993" name="Freeform 270"/>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7994" name="Freeform 271"/>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7995" name="Freeform 272"/>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7996" name="Freeform 273"/>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7989" name="Text Box 274"/>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1400">
                <a:latin typeface="Calibri" pitchFamily="34" charset="0"/>
              </a:endParaRPr>
            </a:p>
          </p:txBody>
        </p:sp>
        <p:sp>
          <p:nvSpPr>
            <p:cNvPr id="37990" name="Text Box 275"/>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grpSp>
        <p:nvGrpSpPr>
          <p:cNvPr id="37930" name="Group 276"/>
          <p:cNvGrpSpPr>
            <a:grpSpLocks/>
          </p:cNvGrpSpPr>
          <p:nvPr/>
        </p:nvGrpSpPr>
        <p:grpSpPr bwMode="auto">
          <a:xfrm>
            <a:off x="3581400" y="5943600"/>
            <a:ext cx="685800" cy="381000"/>
            <a:chOff x="2910" y="1624"/>
            <a:chExt cx="815" cy="570"/>
          </a:xfrm>
        </p:grpSpPr>
        <p:grpSp>
          <p:nvGrpSpPr>
            <p:cNvPr id="37931" name="Group 277"/>
            <p:cNvGrpSpPr>
              <a:grpSpLocks/>
            </p:cNvGrpSpPr>
            <p:nvPr/>
          </p:nvGrpSpPr>
          <p:grpSpPr bwMode="auto">
            <a:xfrm>
              <a:off x="2910" y="1624"/>
              <a:ext cx="815" cy="570"/>
              <a:chOff x="2910" y="1624"/>
              <a:chExt cx="815" cy="570"/>
            </a:xfrm>
          </p:grpSpPr>
          <p:sp>
            <p:nvSpPr>
              <p:cNvPr id="37982" name="Freeform 278"/>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7983" name="Freeform 279"/>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7984" name="Freeform 280"/>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7985" name="Freeform 281"/>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7986" name="Freeform 282"/>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7987" name="Freeform 283"/>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7980" name="Text Box 284"/>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1400">
                <a:latin typeface="Calibri" pitchFamily="34" charset="0"/>
              </a:endParaRPr>
            </a:p>
          </p:txBody>
        </p:sp>
        <p:sp>
          <p:nvSpPr>
            <p:cNvPr id="37981" name="Text Box 285"/>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grpSp>
        <p:nvGrpSpPr>
          <p:cNvPr id="37933" name="Group 286"/>
          <p:cNvGrpSpPr>
            <a:grpSpLocks/>
          </p:cNvGrpSpPr>
          <p:nvPr/>
        </p:nvGrpSpPr>
        <p:grpSpPr bwMode="auto">
          <a:xfrm>
            <a:off x="7086600" y="3962400"/>
            <a:ext cx="685800" cy="381000"/>
            <a:chOff x="2910" y="1624"/>
            <a:chExt cx="815" cy="570"/>
          </a:xfrm>
        </p:grpSpPr>
        <p:grpSp>
          <p:nvGrpSpPr>
            <p:cNvPr id="37935" name="Group 287"/>
            <p:cNvGrpSpPr>
              <a:grpSpLocks/>
            </p:cNvGrpSpPr>
            <p:nvPr/>
          </p:nvGrpSpPr>
          <p:grpSpPr bwMode="auto">
            <a:xfrm>
              <a:off x="2910" y="1624"/>
              <a:ext cx="815" cy="570"/>
              <a:chOff x="2910" y="1624"/>
              <a:chExt cx="815" cy="570"/>
            </a:xfrm>
          </p:grpSpPr>
          <p:sp>
            <p:nvSpPr>
              <p:cNvPr id="37973" name="Freeform 288"/>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7974" name="Freeform 289"/>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7975" name="Freeform 290"/>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7976" name="Freeform 291"/>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7977" name="Freeform 292"/>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7978" name="Freeform 293"/>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7971" name="Text Box 294"/>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1400">
                <a:latin typeface="Calibri" pitchFamily="34" charset="0"/>
              </a:endParaRPr>
            </a:p>
          </p:txBody>
        </p:sp>
        <p:sp>
          <p:nvSpPr>
            <p:cNvPr id="37972" name="Text Box 295"/>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grpSp>
        <p:nvGrpSpPr>
          <p:cNvPr id="37937" name="Group 296"/>
          <p:cNvGrpSpPr>
            <a:grpSpLocks/>
          </p:cNvGrpSpPr>
          <p:nvPr/>
        </p:nvGrpSpPr>
        <p:grpSpPr bwMode="auto">
          <a:xfrm>
            <a:off x="1752600" y="4724400"/>
            <a:ext cx="685800" cy="381000"/>
            <a:chOff x="2910" y="1624"/>
            <a:chExt cx="815" cy="570"/>
          </a:xfrm>
        </p:grpSpPr>
        <p:grpSp>
          <p:nvGrpSpPr>
            <p:cNvPr id="37938" name="Group 297"/>
            <p:cNvGrpSpPr>
              <a:grpSpLocks/>
            </p:cNvGrpSpPr>
            <p:nvPr/>
          </p:nvGrpSpPr>
          <p:grpSpPr bwMode="auto">
            <a:xfrm>
              <a:off x="2910" y="1624"/>
              <a:ext cx="815" cy="570"/>
              <a:chOff x="2910" y="1624"/>
              <a:chExt cx="815" cy="570"/>
            </a:xfrm>
          </p:grpSpPr>
          <p:sp>
            <p:nvSpPr>
              <p:cNvPr id="37964" name="Freeform 298"/>
              <p:cNvSpPr>
                <a:spLocks/>
              </p:cNvSpPr>
              <p:nvPr/>
            </p:nvSpPr>
            <p:spPr bwMode="auto">
              <a:xfrm>
                <a:off x="2919" y="1628"/>
                <a:ext cx="792" cy="546"/>
              </a:xfrm>
              <a:custGeom>
                <a:avLst/>
                <a:gdLst>
                  <a:gd name="T0" fmla="*/ 319 w 792"/>
                  <a:gd name="T1" fmla="*/ 30 h 546"/>
                  <a:gd name="T2" fmla="*/ 430 w 792"/>
                  <a:gd name="T3" fmla="*/ 1 h 546"/>
                  <a:gd name="T4" fmla="*/ 542 w 792"/>
                  <a:gd name="T5" fmla="*/ 20 h 546"/>
                  <a:gd name="T6" fmla="*/ 791 w 792"/>
                  <a:gd name="T7" fmla="*/ 0 h 546"/>
                  <a:gd name="T8" fmla="*/ 506 w 792"/>
                  <a:gd name="T9" fmla="*/ 535 h 546"/>
                  <a:gd name="T10" fmla="*/ 317 w 792"/>
                  <a:gd name="T11" fmla="*/ 540 h 546"/>
                  <a:gd name="T12" fmla="*/ 200 w 792"/>
                  <a:gd name="T13" fmla="*/ 535 h 546"/>
                  <a:gd name="T14" fmla="*/ 95 w 792"/>
                  <a:gd name="T15" fmla="*/ 545 h 546"/>
                  <a:gd name="T16" fmla="*/ 6 w 792"/>
                  <a:gd name="T17" fmla="*/ 543 h 546"/>
                  <a:gd name="T18" fmla="*/ 0 w 792"/>
                  <a:gd name="T19" fmla="*/ 543 h 546"/>
                  <a:gd name="T20" fmla="*/ 319 w 792"/>
                  <a:gd name="T21" fmla="*/ 43 h 546"/>
                  <a:gd name="T22" fmla="*/ 319 w 792"/>
                  <a:gd name="T23" fmla="*/ 30 h 546"/>
                  <a:gd name="T24" fmla="*/ 319 w 792"/>
                  <a:gd name="T25" fmla="*/ 3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2"/>
                  <a:gd name="T40" fmla="*/ 0 h 546"/>
                  <a:gd name="T41" fmla="*/ 792 w 792"/>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2" h="546">
                    <a:moveTo>
                      <a:pt x="319" y="30"/>
                    </a:moveTo>
                    <a:lnTo>
                      <a:pt x="430" y="1"/>
                    </a:lnTo>
                    <a:lnTo>
                      <a:pt x="542" y="20"/>
                    </a:lnTo>
                    <a:lnTo>
                      <a:pt x="791" y="0"/>
                    </a:lnTo>
                    <a:lnTo>
                      <a:pt x="506" y="535"/>
                    </a:lnTo>
                    <a:lnTo>
                      <a:pt x="317" y="540"/>
                    </a:lnTo>
                    <a:lnTo>
                      <a:pt x="200" y="535"/>
                    </a:lnTo>
                    <a:lnTo>
                      <a:pt x="95" y="545"/>
                    </a:lnTo>
                    <a:lnTo>
                      <a:pt x="6" y="543"/>
                    </a:lnTo>
                    <a:lnTo>
                      <a:pt x="0" y="543"/>
                    </a:lnTo>
                    <a:lnTo>
                      <a:pt x="319" y="43"/>
                    </a:lnTo>
                    <a:lnTo>
                      <a:pt x="319" y="30"/>
                    </a:lnTo>
                  </a:path>
                </a:pathLst>
              </a:custGeom>
              <a:solidFill>
                <a:srgbClr val="FFFFFF"/>
              </a:solidFill>
              <a:ln w="9525">
                <a:noFill/>
                <a:round/>
                <a:headEnd/>
                <a:tailEnd/>
              </a:ln>
            </p:spPr>
            <p:txBody>
              <a:bodyPr/>
              <a:lstStyle/>
              <a:p>
                <a:pPr eaLnBrk="0" hangingPunct="0"/>
                <a:endParaRPr lang="nb-NO">
                  <a:latin typeface="Calibri" pitchFamily="34" charset="0"/>
                </a:endParaRPr>
              </a:p>
            </p:txBody>
          </p:sp>
          <p:sp>
            <p:nvSpPr>
              <p:cNvPr id="37965" name="Freeform 299"/>
              <p:cNvSpPr>
                <a:spLocks/>
              </p:cNvSpPr>
              <p:nvPr/>
            </p:nvSpPr>
            <p:spPr bwMode="auto">
              <a:xfrm>
                <a:off x="3115" y="1635"/>
                <a:ext cx="232" cy="230"/>
              </a:xfrm>
              <a:custGeom>
                <a:avLst/>
                <a:gdLst>
                  <a:gd name="T0" fmla="*/ 0 w 232"/>
                  <a:gd name="T1" fmla="*/ 229 h 230"/>
                  <a:gd name="T2" fmla="*/ 72 w 232"/>
                  <a:gd name="T3" fmla="*/ 134 h 230"/>
                  <a:gd name="T4" fmla="*/ 43 w 232"/>
                  <a:gd name="T5" fmla="*/ 214 h 230"/>
                  <a:gd name="T6" fmla="*/ 129 w 232"/>
                  <a:gd name="T7" fmla="*/ 75 h 230"/>
                  <a:gd name="T8" fmla="*/ 119 w 232"/>
                  <a:gd name="T9" fmla="*/ 138 h 230"/>
                  <a:gd name="T10" fmla="*/ 208 w 232"/>
                  <a:gd name="T11" fmla="*/ 9 h 230"/>
                  <a:gd name="T12" fmla="*/ 196 w 232"/>
                  <a:gd name="T13" fmla="*/ 54 h 230"/>
                  <a:gd name="T14" fmla="*/ 231 w 232"/>
                  <a:gd name="T15" fmla="*/ 0 h 230"/>
                  <a:gd name="T16" fmla="*/ 186 w 232"/>
                  <a:gd name="T17" fmla="*/ 4 h 230"/>
                  <a:gd name="T18" fmla="*/ 163 w 232"/>
                  <a:gd name="T19" fmla="*/ 13 h 230"/>
                  <a:gd name="T20" fmla="*/ 0 w 232"/>
                  <a:gd name="T21" fmla="*/ 229 h 230"/>
                  <a:gd name="T22" fmla="*/ 0 w 232"/>
                  <a:gd name="T23" fmla="*/ 229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30"/>
                  <a:gd name="T38" fmla="*/ 232 w 232"/>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30">
                    <a:moveTo>
                      <a:pt x="0" y="229"/>
                    </a:moveTo>
                    <a:lnTo>
                      <a:pt x="72" y="134"/>
                    </a:lnTo>
                    <a:lnTo>
                      <a:pt x="43" y="214"/>
                    </a:lnTo>
                    <a:lnTo>
                      <a:pt x="129" y="75"/>
                    </a:lnTo>
                    <a:lnTo>
                      <a:pt x="119" y="138"/>
                    </a:lnTo>
                    <a:lnTo>
                      <a:pt x="208" y="9"/>
                    </a:lnTo>
                    <a:lnTo>
                      <a:pt x="196" y="54"/>
                    </a:lnTo>
                    <a:lnTo>
                      <a:pt x="231" y="0"/>
                    </a:lnTo>
                    <a:lnTo>
                      <a:pt x="186" y="4"/>
                    </a:lnTo>
                    <a:lnTo>
                      <a:pt x="163" y="13"/>
                    </a:lnTo>
                    <a:lnTo>
                      <a:pt x="0" y="229"/>
                    </a:lnTo>
                  </a:path>
                </a:pathLst>
              </a:custGeom>
              <a:solidFill>
                <a:srgbClr val="B2B2B2"/>
              </a:solidFill>
              <a:ln w="9255">
                <a:solidFill>
                  <a:srgbClr val="B2B2B2"/>
                </a:solidFill>
                <a:round/>
                <a:headEnd/>
                <a:tailEnd/>
              </a:ln>
            </p:spPr>
            <p:txBody>
              <a:bodyPr/>
              <a:lstStyle/>
              <a:p>
                <a:pPr eaLnBrk="0" hangingPunct="0"/>
                <a:endParaRPr lang="nb-NO">
                  <a:latin typeface="Calibri" pitchFamily="34" charset="0"/>
                </a:endParaRPr>
              </a:p>
            </p:txBody>
          </p:sp>
          <p:sp>
            <p:nvSpPr>
              <p:cNvPr id="37966" name="Freeform 300"/>
              <p:cNvSpPr>
                <a:spLocks/>
              </p:cNvSpPr>
              <p:nvPr/>
            </p:nvSpPr>
            <p:spPr bwMode="auto">
              <a:xfrm>
                <a:off x="2910" y="2131"/>
                <a:ext cx="514" cy="63"/>
              </a:xfrm>
              <a:custGeom>
                <a:avLst/>
                <a:gdLst>
                  <a:gd name="T0" fmla="*/ 0 w 514"/>
                  <a:gd name="T1" fmla="*/ 47 h 63"/>
                  <a:gd name="T2" fmla="*/ 28 w 514"/>
                  <a:gd name="T3" fmla="*/ 32 h 63"/>
                  <a:gd name="T4" fmla="*/ 63 w 514"/>
                  <a:gd name="T5" fmla="*/ 21 h 63"/>
                  <a:gd name="T6" fmla="*/ 100 w 514"/>
                  <a:gd name="T7" fmla="*/ 16 h 63"/>
                  <a:gd name="T8" fmla="*/ 142 w 514"/>
                  <a:gd name="T9" fmla="*/ 16 h 63"/>
                  <a:gd name="T10" fmla="*/ 275 w 514"/>
                  <a:gd name="T11" fmla="*/ 21 h 63"/>
                  <a:gd name="T12" fmla="*/ 348 w 514"/>
                  <a:gd name="T13" fmla="*/ 27 h 63"/>
                  <a:gd name="T14" fmla="*/ 424 w 514"/>
                  <a:gd name="T15" fmla="*/ 32 h 63"/>
                  <a:gd name="T16" fmla="*/ 513 w 514"/>
                  <a:gd name="T17" fmla="*/ 0 h 63"/>
                  <a:gd name="T18" fmla="*/ 385 w 514"/>
                  <a:gd name="T19" fmla="*/ 39 h 63"/>
                  <a:gd name="T20" fmla="*/ 304 w 514"/>
                  <a:gd name="T21" fmla="*/ 30 h 63"/>
                  <a:gd name="T22" fmla="*/ 227 w 514"/>
                  <a:gd name="T23" fmla="*/ 27 h 63"/>
                  <a:gd name="T24" fmla="*/ 180 w 514"/>
                  <a:gd name="T25" fmla="*/ 27 h 63"/>
                  <a:gd name="T26" fmla="*/ 137 w 514"/>
                  <a:gd name="T27" fmla="*/ 28 h 63"/>
                  <a:gd name="T28" fmla="*/ 100 w 514"/>
                  <a:gd name="T29" fmla="*/ 32 h 63"/>
                  <a:gd name="T30" fmla="*/ 50 w 514"/>
                  <a:gd name="T31" fmla="*/ 46 h 63"/>
                  <a:gd name="T32" fmla="*/ 123 w 514"/>
                  <a:gd name="T33" fmla="*/ 37 h 63"/>
                  <a:gd name="T34" fmla="*/ 185 w 514"/>
                  <a:gd name="T35" fmla="*/ 37 h 63"/>
                  <a:gd name="T36" fmla="*/ 166 w 514"/>
                  <a:gd name="T37" fmla="*/ 40 h 63"/>
                  <a:gd name="T38" fmla="*/ 115 w 514"/>
                  <a:gd name="T39" fmla="*/ 47 h 63"/>
                  <a:gd name="T40" fmla="*/ 72 w 514"/>
                  <a:gd name="T41" fmla="*/ 57 h 63"/>
                  <a:gd name="T42" fmla="*/ 57 w 514"/>
                  <a:gd name="T43" fmla="*/ 55 h 63"/>
                  <a:gd name="T44" fmla="*/ 38 w 514"/>
                  <a:gd name="T45" fmla="*/ 62 h 63"/>
                  <a:gd name="T46" fmla="*/ 23 w 514"/>
                  <a:gd name="T47" fmla="*/ 57 h 63"/>
                  <a:gd name="T48" fmla="*/ 8 w 514"/>
                  <a:gd name="T49" fmla="*/ 56 h 63"/>
                  <a:gd name="T50" fmla="*/ 0 w 514"/>
                  <a:gd name="T51" fmla="*/ 47 h 63"/>
                  <a:gd name="T52" fmla="*/ 0 w 514"/>
                  <a:gd name="T53" fmla="*/ 4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4"/>
                  <a:gd name="T82" fmla="*/ 0 h 63"/>
                  <a:gd name="T83" fmla="*/ 514 w 514"/>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4" h="63">
                    <a:moveTo>
                      <a:pt x="0" y="47"/>
                    </a:moveTo>
                    <a:lnTo>
                      <a:pt x="28" y="32"/>
                    </a:lnTo>
                    <a:lnTo>
                      <a:pt x="63" y="21"/>
                    </a:lnTo>
                    <a:lnTo>
                      <a:pt x="100" y="16"/>
                    </a:lnTo>
                    <a:lnTo>
                      <a:pt x="142" y="16"/>
                    </a:lnTo>
                    <a:lnTo>
                      <a:pt x="275" y="21"/>
                    </a:lnTo>
                    <a:lnTo>
                      <a:pt x="348" y="27"/>
                    </a:lnTo>
                    <a:lnTo>
                      <a:pt x="424" y="32"/>
                    </a:lnTo>
                    <a:lnTo>
                      <a:pt x="513" y="0"/>
                    </a:lnTo>
                    <a:lnTo>
                      <a:pt x="385" y="39"/>
                    </a:lnTo>
                    <a:lnTo>
                      <a:pt x="304" y="30"/>
                    </a:lnTo>
                    <a:lnTo>
                      <a:pt x="227" y="27"/>
                    </a:lnTo>
                    <a:lnTo>
                      <a:pt x="180" y="27"/>
                    </a:lnTo>
                    <a:lnTo>
                      <a:pt x="137" y="28"/>
                    </a:lnTo>
                    <a:lnTo>
                      <a:pt x="100" y="32"/>
                    </a:lnTo>
                    <a:lnTo>
                      <a:pt x="50" y="46"/>
                    </a:lnTo>
                    <a:lnTo>
                      <a:pt x="123" y="37"/>
                    </a:lnTo>
                    <a:lnTo>
                      <a:pt x="185" y="37"/>
                    </a:lnTo>
                    <a:lnTo>
                      <a:pt x="166" y="40"/>
                    </a:lnTo>
                    <a:lnTo>
                      <a:pt x="115" y="47"/>
                    </a:lnTo>
                    <a:lnTo>
                      <a:pt x="72" y="57"/>
                    </a:lnTo>
                    <a:lnTo>
                      <a:pt x="57" y="55"/>
                    </a:lnTo>
                    <a:lnTo>
                      <a:pt x="38" y="62"/>
                    </a:lnTo>
                    <a:lnTo>
                      <a:pt x="23" y="57"/>
                    </a:lnTo>
                    <a:lnTo>
                      <a:pt x="8" y="56"/>
                    </a:lnTo>
                    <a:lnTo>
                      <a:pt x="0" y="4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7967" name="Freeform 301"/>
              <p:cNvSpPr>
                <a:spLocks/>
              </p:cNvSpPr>
              <p:nvPr/>
            </p:nvSpPr>
            <p:spPr bwMode="auto">
              <a:xfrm>
                <a:off x="2920" y="1624"/>
                <a:ext cx="787" cy="532"/>
              </a:xfrm>
              <a:custGeom>
                <a:avLst/>
                <a:gdLst>
                  <a:gd name="T0" fmla="*/ 11 w 787"/>
                  <a:gd name="T1" fmla="*/ 531 h 532"/>
                  <a:gd name="T2" fmla="*/ 328 w 787"/>
                  <a:gd name="T3" fmla="*/ 34 h 532"/>
                  <a:gd name="T4" fmla="*/ 362 w 787"/>
                  <a:gd name="T5" fmla="*/ 19 h 532"/>
                  <a:gd name="T6" fmla="*/ 415 w 787"/>
                  <a:gd name="T7" fmla="*/ 13 h 532"/>
                  <a:gd name="T8" fmla="*/ 465 w 787"/>
                  <a:gd name="T9" fmla="*/ 13 h 532"/>
                  <a:gd name="T10" fmla="*/ 528 w 787"/>
                  <a:gd name="T11" fmla="*/ 24 h 532"/>
                  <a:gd name="T12" fmla="*/ 586 w 787"/>
                  <a:gd name="T13" fmla="*/ 19 h 532"/>
                  <a:gd name="T14" fmla="*/ 647 w 787"/>
                  <a:gd name="T15" fmla="*/ 22 h 532"/>
                  <a:gd name="T16" fmla="*/ 693 w 787"/>
                  <a:gd name="T17" fmla="*/ 16 h 532"/>
                  <a:gd name="T18" fmla="*/ 786 w 787"/>
                  <a:gd name="T19" fmla="*/ 5 h 532"/>
                  <a:gd name="T20" fmla="*/ 700 w 787"/>
                  <a:gd name="T21" fmla="*/ 11 h 532"/>
                  <a:gd name="T22" fmla="*/ 645 w 787"/>
                  <a:gd name="T23" fmla="*/ 15 h 532"/>
                  <a:gd name="T24" fmla="*/ 585 w 787"/>
                  <a:gd name="T25" fmla="*/ 11 h 532"/>
                  <a:gd name="T26" fmla="*/ 516 w 787"/>
                  <a:gd name="T27" fmla="*/ 9 h 532"/>
                  <a:gd name="T28" fmla="*/ 465 w 787"/>
                  <a:gd name="T29" fmla="*/ 0 h 532"/>
                  <a:gd name="T30" fmla="*/ 418 w 787"/>
                  <a:gd name="T31" fmla="*/ 2 h 532"/>
                  <a:gd name="T32" fmla="*/ 375 w 787"/>
                  <a:gd name="T33" fmla="*/ 6 h 532"/>
                  <a:gd name="T34" fmla="*/ 338 w 787"/>
                  <a:gd name="T35" fmla="*/ 19 h 532"/>
                  <a:gd name="T36" fmla="*/ 323 w 787"/>
                  <a:gd name="T37" fmla="*/ 27 h 532"/>
                  <a:gd name="T38" fmla="*/ 0 w 787"/>
                  <a:gd name="T39" fmla="*/ 526 h 532"/>
                  <a:gd name="T40" fmla="*/ 11 w 787"/>
                  <a:gd name="T41" fmla="*/ 531 h 532"/>
                  <a:gd name="T42" fmla="*/ 11 w 787"/>
                  <a:gd name="T43" fmla="*/ 531 h 5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7"/>
                  <a:gd name="T67" fmla="*/ 0 h 532"/>
                  <a:gd name="T68" fmla="*/ 787 w 787"/>
                  <a:gd name="T69" fmla="*/ 532 h 5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7" h="532">
                    <a:moveTo>
                      <a:pt x="11" y="531"/>
                    </a:moveTo>
                    <a:lnTo>
                      <a:pt x="328" y="34"/>
                    </a:lnTo>
                    <a:lnTo>
                      <a:pt x="362" y="19"/>
                    </a:lnTo>
                    <a:lnTo>
                      <a:pt x="415" y="13"/>
                    </a:lnTo>
                    <a:lnTo>
                      <a:pt x="465" y="13"/>
                    </a:lnTo>
                    <a:lnTo>
                      <a:pt x="528" y="24"/>
                    </a:lnTo>
                    <a:lnTo>
                      <a:pt x="586" y="19"/>
                    </a:lnTo>
                    <a:lnTo>
                      <a:pt x="647" y="22"/>
                    </a:lnTo>
                    <a:lnTo>
                      <a:pt x="693" y="16"/>
                    </a:lnTo>
                    <a:lnTo>
                      <a:pt x="786" y="5"/>
                    </a:lnTo>
                    <a:lnTo>
                      <a:pt x="700" y="11"/>
                    </a:lnTo>
                    <a:lnTo>
                      <a:pt x="645" y="15"/>
                    </a:lnTo>
                    <a:lnTo>
                      <a:pt x="585" y="11"/>
                    </a:lnTo>
                    <a:lnTo>
                      <a:pt x="516" y="9"/>
                    </a:lnTo>
                    <a:lnTo>
                      <a:pt x="465" y="0"/>
                    </a:lnTo>
                    <a:lnTo>
                      <a:pt x="418" y="2"/>
                    </a:lnTo>
                    <a:lnTo>
                      <a:pt x="375" y="6"/>
                    </a:lnTo>
                    <a:lnTo>
                      <a:pt x="338" y="19"/>
                    </a:lnTo>
                    <a:lnTo>
                      <a:pt x="323" y="27"/>
                    </a:lnTo>
                    <a:lnTo>
                      <a:pt x="0" y="526"/>
                    </a:lnTo>
                    <a:lnTo>
                      <a:pt x="11" y="531"/>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7968" name="Freeform 302"/>
              <p:cNvSpPr>
                <a:spLocks/>
              </p:cNvSpPr>
              <p:nvPr/>
            </p:nvSpPr>
            <p:spPr bwMode="auto">
              <a:xfrm>
                <a:off x="3185" y="1635"/>
                <a:ext cx="136" cy="152"/>
              </a:xfrm>
              <a:custGeom>
                <a:avLst/>
                <a:gdLst>
                  <a:gd name="T0" fmla="*/ 72 w 136"/>
                  <a:gd name="T1" fmla="*/ 20 h 152"/>
                  <a:gd name="T2" fmla="*/ 0 w 136"/>
                  <a:gd name="T3" fmla="*/ 151 h 152"/>
                  <a:gd name="T4" fmla="*/ 91 w 136"/>
                  <a:gd name="T5" fmla="*/ 16 h 152"/>
                  <a:gd name="T6" fmla="*/ 53 w 136"/>
                  <a:gd name="T7" fmla="*/ 98 h 152"/>
                  <a:gd name="T8" fmla="*/ 112 w 136"/>
                  <a:gd name="T9" fmla="*/ 9 h 152"/>
                  <a:gd name="T10" fmla="*/ 101 w 136"/>
                  <a:gd name="T11" fmla="*/ 45 h 152"/>
                  <a:gd name="T12" fmla="*/ 135 w 136"/>
                  <a:gd name="T13" fmla="*/ 0 h 152"/>
                  <a:gd name="T14" fmla="*/ 110 w 136"/>
                  <a:gd name="T15" fmla="*/ 2 h 152"/>
                  <a:gd name="T16" fmla="*/ 72 w 136"/>
                  <a:gd name="T17" fmla="*/ 20 h 152"/>
                  <a:gd name="T18" fmla="*/ 72 w 136"/>
                  <a:gd name="T19" fmla="*/ 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52"/>
                  <a:gd name="T32" fmla="*/ 136 w 136"/>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52">
                    <a:moveTo>
                      <a:pt x="72" y="20"/>
                    </a:moveTo>
                    <a:lnTo>
                      <a:pt x="0" y="151"/>
                    </a:lnTo>
                    <a:lnTo>
                      <a:pt x="91" y="16"/>
                    </a:lnTo>
                    <a:lnTo>
                      <a:pt x="53" y="98"/>
                    </a:lnTo>
                    <a:lnTo>
                      <a:pt x="112" y="9"/>
                    </a:lnTo>
                    <a:lnTo>
                      <a:pt x="101" y="45"/>
                    </a:lnTo>
                    <a:lnTo>
                      <a:pt x="135" y="0"/>
                    </a:lnTo>
                    <a:lnTo>
                      <a:pt x="110" y="2"/>
                    </a:lnTo>
                    <a:lnTo>
                      <a:pt x="72" y="2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7969" name="Freeform 303"/>
              <p:cNvSpPr>
                <a:spLocks/>
              </p:cNvSpPr>
              <p:nvPr/>
            </p:nvSpPr>
            <p:spPr bwMode="auto">
              <a:xfrm>
                <a:off x="3425" y="1630"/>
                <a:ext cx="300" cy="534"/>
              </a:xfrm>
              <a:custGeom>
                <a:avLst/>
                <a:gdLst>
                  <a:gd name="T0" fmla="*/ 284 w 300"/>
                  <a:gd name="T1" fmla="*/ 0 h 534"/>
                  <a:gd name="T2" fmla="*/ 0 w 300"/>
                  <a:gd name="T3" fmla="*/ 505 h 534"/>
                  <a:gd name="T4" fmla="*/ 7 w 300"/>
                  <a:gd name="T5" fmla="*/ 533 h 534"/>
                  <a:gd name="T6" fmla="*/ 9 w 300"/>
                  <a:gd name="T7" fmla="*/ 524 h 534"/>
                  <a:gd name="T8" fmla="*/ 239 w 300"/>
                  <a:gd name="T9" fmla="*/ 99 h 534"/>
                  <a:gd name="T10" fmla="*/ 162 w 300"/>
                  <a:gd name="T11" fmla="*/ 239 h 534"/>
                  <a:gd name="T12" fmla="*/ 256 w 300"/>
                  <a:gd name="T13" fmla="*/ 77 h 534"/>
                  <a:gd name="T14" fmla="*/ 299 w 300"/>
                  <a:gd name="T15" fmla="*/ 30 h 534"/>
                  <a:gd name="T16" fmla="*/ 284 w 300"/>
                  <a:gd name="T17" fmla="*/ 0 h 534"/>
                  <a:gd name="T18" fmla="*/ 284 w 300"/>
                  <a:gd name="T19" fmla="*/ 0 h 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534"/>
                  <a:gd name="T32" fmla="*/ 300 w 300"/>
                  <a:gd name="T33" fmla="*/ 534 h 5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534">
                    <a:moveTo>
                      <a:pt x="284" y="0"/>
                    </a:moveTo>
                    <a:lnTo>
                      <a:pt x="0" y="505"/>
                    </a:lnTo>
                    <a:lnTo>
                      <a:pt x="7" y="533"/>
                    </a:lnTo>
                    <a:lnTo>
                      <a:pt x="9" y="524"/>
                    </a:lnTo>
                    <a:lnTo>
                      <a:pt x="239" y="99"/>
                    </a:lnTo>
                    <a:lnTo>
                      <a:pt x="162" y="239"/>
                    </a:lnTo>
                    <a:lnTo>
                      <a:pt x="256" y="77"/>
                    </a:lnTo>
                    <a:lnTo>
                      <a:pt x="299" y="30"/>
                    </a:lnTo>
                    <a:lnTo>
                      <a:pt x="284"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grpSp>
        <p:sp>
          <p:nvSpPr>
            <p:cNvPr id="37962" name="Text Box 304"/>
            <p:cNvSpPr txBox="1">
              <a:spLocks noChangeArrowheads="1"/>
            </p:cNvSpPr>
            <p:nvPr/>
          </p:nvSpPr>
          <p:spPr bwMode="auto">
            <a:xfrm rot="-2100000">
              <a:off x="3019" y="1715"/>
              <a:ext cx="670" cy="243"/>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1400">
                <a:latin typeface="Calibri" pitchFamily="34" charset="0"/>
              </a:endParaRPr>
            </a:p>
          </p:txBody>
        </p:sp>
        <p:sp>
          <p:nvSpPr>
            <p:cNvPr id="37963" name="Text Box 305"/>
            <p:cNvSpPr txBox="1">
              <a:spLocks noChangeArrowheads="1"/>
            </p:cNvSpPr>
            <p:nvPr/>
          </p:nvSpPr>
          <p:spPr bwMode="auto">
            <a:xfrm rot="-2100000">
              <a:off x="3041" y="1898"/>
              <a:ext cx="678" cy="282"/>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endParaRPr lang="nb-NO" sz="2200">
                <a:latin typeface="Calibri" pitchFamily="34" charset="0"/>
              </a:endParaRPr>
            </a:p>
          </p:txBody>
        </p:sp>
      </p:grpSp>
      <p:pic>
        <p:nvPicPr>
          <p:cNvPr id="37948" name="Picture 306"/>
          <p:cNvPicPr>
            <a:picLocks noChangeArrowheads="1"/>
          </p:cNvPicPr>
          <p:nvPr/>
        </p:nvPicPr>
        <p:blipFill>
          <a:blip r:embed="rId4" cstate="print"/>
          <a:srcRect/>
          <a:stretch>
            <a:fillRect/>
          </a:stretch>
        </p:blipFill>
        <p:spPr bwMode="auto">
          <a:xfrm rot="10800000" flipV="1">
            <a:off x="3581400" y="2971800"/>
            <a:ext cx="304800" cy="457200"/>
          </a:xfrm>
          <a:prstGeom prst="rect">
            <a:avLst/>
          </a:prstGeom>
          <a:noFill/>
          <a:ln w="9525">
            <a:noFill/>
            <a:miter lim="800000"/>
            <a:headEnd/>
            <a:tailEnd/>
          </a:ln>
        </p:spPr>
      </p:pic>
      <p:sp>
        <p:nvSpPr>
          <p:cNvPr id="37949" name="Line 307"/>
          <p:cNvSpPr>
            <a:spLocks noChangeShapeType="1"/>
          </p:cNvSpPr>
          <p:nvPr/>
        </p:nvSpPr>
        <p:spPr bwMode="auto">
          <a:xfrm>
            <a:off x="3124200" y="3124200"/>
            <a:ext cx="457200" cy="76200"/>
          </a:xfrm>
          <a:prstGeom prst="line">
            <a:avLst/>
          </a:prstGeom>
          <a:noFill/>
          <a:ln w="9525">
            <a:solidFill>
              <a:srgbClr val="000000"/>
            </a:solidFill>
            <a:round/>
            <a:headEnd/>
            <a:tailEnd type="triangle" w="med" len="med"/>
          </a:ln>
        </p:spPr>
        <p:txBody>
          <a:bodyPr/>
          <a:lstStyle/>
          <a:p>
            <a:endParaRPr lang="nb-NO"/>
          </a:p>
        </p:txBody>
      </p:sp>
      <p:grpSp>
        <p:nvGrpSpPr>
          <p:cNvPr id="37939" name="Group 308"/>
          <p:cNvGrpSpPr>
            <a:grpSpLocks/>
          </p:cNvGrpSpPr>
          <p:nvPr/>
        </p:nvGrpSpPr>
        <p:grpSpPr bwMode="auto">
          <a:xfrm>
            <a:off x="152400" y="1143000"/>
            <a:ext cx="660400" cy="539750"/>
            <a:chOff x="116" y="1143"/>
            <a:chExt cx="457" cy="386"/>
          </a:xfrm>
        </p:grpSpPr>
        <p:sp>
          <p:nvSpPr>
            <p:cNvPr id="37957" name="Freeform 309"/>
            <p:cNvSpPr>
              <a:spLocks/>
            </p:cNvSpPr>
            <p:nvPr/>
          </p:nvSpPr>
          <p:spPr bwMode="auto">
            <a:xfrm>
              <a:off x="116" y="1143"/>
              <a:ext cx="457" cy="386"/>
            </a:xfrm>
            <a:custGeom>
              <a:avLst/>
              <a:gdLst>
                <a:gd name="T0" fmla="*/ 0 w 457"/>
                <a:gd name="T1" fmla="*/ 214 h 386"/>
                <a:gd name="T2" fmla="*/ 328 w 457"/>
                <a:gd name="T3" fmla="*/ 0 h 386"/>
                <a:gd name="T4" fmla="*/ 456 w 457"/>
                <a:gd name="T5" fmla="*/ 168 h 386"/>
                <a:gd name="T6" fmla="*/ 123 w 457"/>
                <a:gd name="T7" fmla="*/ 385 h 386"/>
                <a:gd name="T8" fmla="*/ 0 w 457"/>
                <a:gd name="T9" fmla="*/ 214 h 386"/>
                <a:gd name="T10" fmla="*/ 0 w 457"/>
                <a:gd name="T11" fmla="*/ 214 h 386"/>
                <a:gd name="T12" fmla="*/ 0 60000 65536"/>
                <a:gd name="T13" fmla="*/ 0 60000 65536"/>
                <a:gd name="T14" fmla="*/ 0 60000 65536"/>
                <a:gd name="T15" fmla="*/ 0 60000 65536"/>
                <a:gd name="T16" fmla="*/ 0 60000 65536"/>
                <a:gd name="T17" fmla="*/ 0 60000 65536"/>
                <a:gd name="T18" fmla="*/ 0 w 457"/>
                <a:gd name="T19" fmla="*/ 0 h 386"/>
                <a:gd name="T20" fmla="*/ 457 w 457"/>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457" h="386">
                  <a:moveTo>
                    <a:pt x="0" y="214"/>
                  </a:moveTo>
                  <a:lnTo>
                    <a:pt x="328" y="0"/>
                  </a:lnTo>
                  <a:lnTo>
                    <a:pt x="456" y="168"/>
                  </a:lnTo>
                  <a:lnTo>
                    <a:pt x="123" y="385"/>
                  </a:lnTo>
                  <a:lnTo>
                    <a:pt x="0" y="214"/>
                  </a:lnTo>
                </a:path>
              </a:pathLst>
            </a:custGeom>
            <a:gradFill rotWithShape="0">
              <a:gsLst>
                <a:gs pos="0">
                  <a:srgbClr val="FFFFD0"/>
                </a:gs>
                <a:gs pos="100000">
                  <a:srgbClr val="FFFFFF"/>
                </a:gs>
              </a:gsLst>
              <a:lin ang="5400000" scaled="1"/>
            </a:gradFill>
            <a:ln w="9255">
              <a:solidFill>
                <a:srgbClr val="C20000"/>
              </a:solidFill>
              <a:round/>
              <a:headEnd/>
              <a:tailEnd/>
            </a:ln>
          </p:spPr>
          <p:txBody>
            <a:bodyPr/>
            <a:lstStyle/>
            <a:p>
              <a:pPr eaLnBrk="0" hangingPunct="0"/>
              <a:endParaRPr lang="nb-NO">
                <a:latin typeface="Calibri" pitchFamily="34" charset="0"/>
              </a:endParaRPr>
            </a:p>
          </p:txBody>
        </p:sp>
        <p:sp>
          <p:nvSpPr>
            <p:cNvPr id="37958" name="Freeform 310"/>
            <p:cNvSpPr>
              <a:spLocks/>
            </p:cNvSpPr>
            <p:nvPr/>
          </p:nvSpPr>
          <p:spPr bwMode="auto">
            <a:xfrm>
              <a:off x="116" y="1143"/>
              <a:ext cx="330" cy="220"/>
            </a:xfrm>
            <a:custGeom>
              <a:avLst/>
              <a:gdLst>
                <a:gd name="T0" fmla="*/ 0 w 330"/>
                <a:gd name="T1" fmla="*/ 216 h 220"/>
                <a:gd name="T2" fmla="*/ 245 w 330"/>
                <a:gd name="T3" fmla="*/ 219 h 220"/>
                <a:gd name="T4" fmla="*/ 329 w 330"/>
                <a:gd name="T5" fmla="*/ 0 h 220"/>
                <a:gd name="T6" fmla="*/ 0 60000 65536"/>
                <a:gd name="T7" fmla="*/ 0 60000 65536"/>
                <a:gd name="T8" fmla="*/ 0 60000 65536"/>
                <a:gd name="T9" fmla="*/ 0 w 330"/>
                <a:gd name="T10" fmla="*/ 0 h 220"/>
                <a:gd name="T11" fmla="*/ 330 w 330"/>
                <a:gd name="T12" fmla="*/ 220 h 220"/>
              </a:gdLst>
              <a:ahLst/>
              <a:cxnLst>
                <a:cxn ang="T6">
                  <a:pos x="T0" y="T1"/>
                </a:cxn>
                <a:cxn ang="T7">
                  <a:pos x="T2" y="T3"/>
                </a:cxn>
                <a:cxn ang="T8">
                  <a:pos x="T4" y="T5"/>
                </a:cxn>
              </a:cxnLst>
              <a:rect l="T9" t="T10" r="T11" b="T12"/>
              <a:pathLst>
                <a:path w="330" h="220">
                  <a:moveTo>
                    <a:pt x="0" y="216"/>
                  </a:moveTo>
                  <a:lnTo>
                    <a:pt x="245" y="219"/>
                  </a:lnTo>
                  <a:lnTo>
                    <a:pt x="329" y="0"/>
                  </a:lnTo>
                </a:path>
              </a:pathLst>
            </a:custGeom>
            <a:noFill/>
            <a:ln w="9255">
              <a:solidFill>
                <a:srgbClr val="C20000"/>
              </a:solidFill>
              <a:round/>
              <a:headEnd/>
              <a:tailEnd/>
            </a:ln>
          </p:spPr>
          <p:txBody>
            <a:bodyPr/>
            <a:lstStyle/>
            <a:p>
              <a:pPr eaLnBrk="0" hangingPunct="0"/>
              <a:endParaRPr lang="nb-NO">
                <a:latin typeface="Calibri" pitchFamily="34" charset="0"/>
              </a:endParaRPr>
            </a:p>
          </p:txBody>
        </p:sp>
        <p:sp>
          <p:nvSpPr>
            <p:cNvPr id="37959" name="Line 311"/>
            <p:cNvSpPr>
              <a:spLocks noChangeShapeType="1"/>
            </p:cNvSpPr>
            <p:nvPr/>
          </p:nvSpPr>
          <p:spPr bwMode="auto">
            <a:xfrm flipV="1">
              <a:off x="239" y="1362"/>
              <a:ext cx="63" cy="166"/>
            </a:xfrm>
            <a:prstGeom prst="line">
              <a:avLst/>
            </a:prstGeom>
            <a:noFill/>
            <a:ln w="9255">
              <a:solidFill>
                <a:srgbClr val="C20000"/>
              </a:solidFill>
              <a:round/>
              <a:headEnd/>
              <a:tailEnd/>
            </a:ln>
          </p:spPr>
          <p:txBody>
            <a:bodyPr/>
            <a:lstStyle/>
            <a:p>
              <a:endParaRPr lang="nb-NO"/>
            </a:p>
          </p:txBody>
        </p:sp>
        <p:sp>
          <p:nvSpPr>
            <p:cNvPr id="37960" name="Line 312"/>
            <p:cNvSpPr>
              <a:spLocks noChangeShapeType="1"/>
            </p:cNvSpPr>
            <p:nvPr/>
          </p:nvSpPr>
          <p:spPr bwMode="auto">
            <a:xfrm flipH="1" flipV="1">
              <a:off x="382" y="1309"/>
              <a:ext cx="190" cy="2"/>
            </a:xfrm>
            <a:prstGeom prst="line">
              <a:avLst/>
            </a:prstGeom>
            <a:noFill/>
            <a:ln w="9255">
              <a:solidFill>
                <a:srgbClr val="C20000"/>
              </a:solidFill>
              <a:round/>
              <a:headEnd/>
              <a:tailEnd/>
            </a:ln>
          </p:spPr>
          <p:txBody>
            <a:bodyPr/>
            <a:lstStyle/>
            <a:p>
              <a:endParaRPr lang="nb-NO"/>
            </a:p>
          </p:txBody>
        </p:sp>
      </p:grpSp>
      <p:grpSp>
        <p:nvGrpSpPr>
          <p:cNvPr id="37941" name="Group 313"/>
          <p:cNvGrpSpPr>
            <a:grpSpLocks/>
          </p:cNvGrpSpPr>
          <p:nvPr/>
        </p:nvGrpSpPr>
        <p:grpSpPr bwMode="auto">
          <a:xfrm>
            <a:off x="457200" y="5562600"/>
            <a:ext cx="660400" cy="539750"/>
            <a:chOff x="116" y="1143"/>
            <a:chExt cx="457" cy="386"/>
          </a:xfrm>
        </p:grpSpPr>
        <p:sp>
          <p:nvSpPr>
            <p:cNvPr id="37953" name="Freeform 314"/>
            <p:cNvSpPr>
              <a:spLocks/>
            </p:cNvSpPr>
            <p:nvPr/>
          </p:nvSpPr>
          <p:spPr bwMode="auto">
            <a:xfrm>
              <a:off x="116" y="1143"/>
              <a:ext cx="457" cy="386"/>
            </a:xfrm>
            <a:custGeom>
              <a:avLst/>
              <a:gdLst>
                <a:gd name="T0" fmla="*/ 0 w 457"/>
                <a:gd name="T1" fmla="*/ 214 h 386"/>
                <a:gd name="T2" fmla="*/ 328 w 457"/>
                <a:gd name="T3" fmla="*/ 0 h 386"/>
                <a:gd name="T4" fmla="*/ 456 w 457"/>
                <a:gd name="T5" fmla="*/ 168 h 386"/>
                <a:gd name="T6" fmla="*/ 123 w 457"/>
                <a:gd name="T7" fmla="*/ 385 h 386"/>
                <a:gd name="T8" fmla="*/ 0 w 457"/>
                <a:gd name="T9" fmla="*/ 214 h 386"/>
                <a:gd name="T10" fmla="*/ 0 w 457"/>
                <a:gd name="T11" fmla="*/ 214 h 386"/>
                <a:gd name="T12" fmla="*/ 0 60000 65536"/>
                <a:gd name="T13" fmla="*/ 0 60000 65536"/>
                <a:gd name="T14" fmla="*/ 0 60000 65536"/>
                <a:gd name="T15" fmla="*/ 0 60000 65536"/>
                <a:gd name="T16" fmla="*/ 0 60000 65536"/>
                <a:gd name="T17" fmla="*/ 0 60000 65536"/>
                <a:gd name="T18" fmla="*/ 0 w 457"/>
                <a:gd name="T19" fmla="*/ 0 h 386"/>
                <a:gd name="T20" fmla="*/ 457 w 457"/>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457" h="386">
                  <a:moveTo>
                    <a:pt x="0" y="214"/>
                  </a:moveTo>
                  <a:lnTo>
                    <a:pt x="328" y="0"/>
                  </a:lnTo>
                  <a:lnTo>
                    <a:pt x="456" y="168"/>
                  </a:lnTo>
                  <a:lnTo>
                    <a:pt x="123" y="385"/>
                  </a:lnTo>
                  <a:lnTo>
                    <a:pt x="0" y="214"/>
                  </a:lnTo>
                </a:path>
              </a:pathLst>
            </a:custGeom>
            <a:gradFill rotWithShape="0">
              <a:gsLst>
                <a:gs pos="0">
                  <a:srgbClr val="FFFFD0"/>
                </a:gs>
                <a:gs pos="100000">
                  <a:srgbClr val="FFFFFF"/>
                </a:gs>
              </a:gsLst>
              <a:lin ang="5400000" scaled="1"/>
            </a:gradFill>
            <a:ln w="9255">
              <a:solidFill>
                <a:srgbClr val="C20000"/>
              </a:solidFill>
              <a:round/>
              <a:headEnd/>
              <a:tailEnd/>
            </a:ln>
          </p:spPr>
          <p:txBody>
            <a:bodyPr/>
            <a:lstStyle/>
            <a:p>
              <a:pPr eaLnBrk="0" hangingPunct="0"/>
              <a:endParaRPr lang="nb-NO">
                <a:latin typeface="Calibri" pitchFamily="34" charset="0"/>
              </a:endParaRPr>
            </a:p>
          </p:txBody>
        </p:sp>
        <p:sp>
          <p:nvSpPr>
            <p:cNvPr id="37954" name="Freeform 315"/>
            <p:cNvSpPr>
              <a:spLocks/>
            </p:cNvSpPr>
            <p:nvPr/>
          </p:nvSpPr>
          <p:spPr bwMode="auto">
            <a:xfrm>
              <a:off x="116" y="1143"/>
              <a:ext cx="330" cy="220"/>
            </a:xfrm>
            <a:custGeom>
              <a:avLst/>
              <a:gdLst>
                <a:gd name="T0" fmla="*/ 0 w 330"/>
                <a:gd name="T1" fmla="*/ 216 h 220"/>
                <a:gd name="T2" fmla="*/ 245 w 330"/>
                <a:gd name="T3" fmla="*/ 219 h 220"/>
                <a:gd name="T4" fmla="*/ 329 w 330"/>
                <a:gd name="T5" fmla="*/ 0 h 220"/>
                <a:gd name="T6" fmla="*/ 0 60000 65536"/>
                <a:gd name="T7" fmla="*/ 0 60000 65536"/>
                <a:gd name="T8" fmla="*/ 0 60000 65536"/>
                <a:gd name="T9" fmla="*/ 0 w 330"/>
                <a:gd name="T10" fmla="*/ 0 h 220"/>
                <a:gd name="T11" fmla="*/ 330 w 330"/>
                <a:gd name="T12" fmla="*/ 220 h 220"/>
              </a:gdLst>
              <a:ahLst/>
              <a:cxnLst>
                <a:cxn ang="T6">
                  <a:pos x="T0" y="T1"/>
                </a:cxn>
                <a:cxn ang="T7">
                  <a:pos x="T2" y="T3"/>
                </a:cxn>
                <a:cxn ang="T8">
                  <a:pos x="T4" y="T5"/>
                </a:cxn>
              </a:cxnLst>
              <a:rect l="T9" t="T10" r="T11" b="T12"/>
              <a:pathLst>
                <a:path w="330" h="220">
                  <a:moveTo>
                    <a:pt x="0" y="216"/>
                  </a:moveTo>
                  <a:lnTo>
                    <a:pt x="245" y="219"/>
                  </a:lnTo>
                  <a:lnTo>
                    <a:pt x="329" y="0"/>
                  </a:lnTo>
                </a:path>
              </a:pathLst>
            </a:custGeom>
            <a:noFill/>
            <a:ln w="9255">
              <a:solidFill>
                <a:srgbClr val="C20000"/>
              </a:solidFill>
              <a:round/>
              <a:headEnd/>
              <a:tailEnd/>
            </a:ln>
          </p:spPr>
          <p:txBody>
            <a:bodyPr/>
            <a:lstStyle/>
            <a:p>
              <a:pPr eaLnBrk="0" hangingPunct="0"/>
              <a:endParaRPr lang="nb-NO">
                <a:latin typeface="Calibri" pitchFamily="34" charset="0"/>
              </a:endParaRPr>
            </a:p>
          </p:txBody>
        </p:sp>
        <p:sp>
          <p:nvSpPr>
            <p:cNvPr id="37955" name="Line 316"/>
            <p:cNvSpPr>
              <a:spLocks noChangeShapeType="1"/>
            </p:cNvSpPr>
            <p:nvPr/>
          </p:nvSpPr>
          <p:spPr bwMode="auto">
            <a:xfrm flipV="1">
              <a:off x="239" y="1362"/>
              <a:ext cx="63" cy="166"/>
            </a:xfrm>
            <a:prstGeom prst="line">
              <a:avLst/>
            </a:prstGeom>
            <a:noFill/>
            <a:ln w="9255">
              <a:solidFill>
                <a:srgbClr val="C20000"/>
              </a:solidFill>
              <a:round/>
              <a:headEnd/>
              <a:tailEnd/>
            </a:ln>
          </p:spPr>
          <p:txBody>
            <a:bodyPr/>
            <a:lstStyle/>
            <a:p>
              <a:endParaRPr lang="nb-NO"/>
            </a:p>
          </p:txBody>
        </p:sp>
        <p:sp>
          <p:nvSpPr>
            <p:cNvPr id="37956" name="Line 317"/>
            <p:cNvSpPr>
              <a:spLocks noChangeShapeType="1"/>
            </p:cNvSpPr>
            <p:nvPr/>
          </p:nvSpPr>
          <p:spPr bwMode="auto">
            <a:xfrm flipH="1" flipV="1">
              <a:off x="382" y="1309"/>
              <a:ext cx="190" cy="2"/>
            </a:xfrm>
            <a:prstGeom prst="line">
              <a:avLst/>
            </a:prstGeom>
            <a:noFill/>
            <a:ln w="9255">
              <a:solidFill>
                <a:srgbClr val="C20000"/>
              </a:solidFill>
              <a:round/>
              <a:headEnd/>
              <a:tailEnd/>
            </a:ln>
          </p:spPr>
          <p:txBody>
            <a:bodyPr/>
            <a:lstStyle/>
            <a:p>
              <a:endParaRPr lang="nb-NO"/>
            </a:p>
          </p:txBody>
        </p:sp>
      </p:grpSp>
      <p:sp>
        <p:nvSpPr>
          <p:cNvPr id="37952" name="Text Box 318"/>
          <p:cNvSpPr txBox="1">
            <a:spLocks noChangeArrowheads="1"/>
          </p:cNvSpPr>
          <p:nvPr/>
        </p:nvSpPr>
        <p:spPr bwMode="auto">
          <a:xfrm>
            <a:off x="1447800" y="5410200"/>
            <a:ext cx="788988" cy="323850"/>
          </a:xfrm>
          <a:prstGeom prst="rect">
            <a:avLst/>
          </a:prstGeom>
          <a:noFill/>
          <a:ln w="9525">
            <a:no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sz="1600">
                <a:latin typeface="Calibri" pitchFamily="34" charset="0"/>
              </a:rPr>
              <a:t>Brev ut</a:t>
            </a:r>
          </a:p>
        </p:txBody>
      </p:sp>
    </p:spTree>
    <p:extLst>
      <p:ext uri="{BB962C8B-B14F-4D97-AF65-F5344CB8AC3E}">
        <p14:creationId xmlns:p14="http://schemas.microsoft.com/office/powerpoint/2010/main" val="20054287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2"/>
          <p:cNvSpPr>
            <a:spLocks noChangeArrowheads="1"/>
          </p:cNvSpPr>
          <p:nvPr/>
        </p:nvSpPr>
        <p:spPr bwMode="auto">
          <a:xfrm>
            <a:off x="2362200" y="1143000"/>
            <a:ext cx="5638800" cy="4419600"/>
          </a:xfrm>
          <a:prstGeom prst="ellipse">
            <a:avLst/>
          </a:prstGeom>
          <a:solidFill>
            <a:srgbClr val="99CCFF">
              <a:alpha val="50195"/>
            </a:srgbClr>
          </a:solidFill>
          <a:ln w="9525">
            <a:solidFill>
              <a:srgbClr val="000000"/>
            </a:solidFill>
            <a:round/>
            <a:headEnd/>
            <a:tailEnd/>
          </a:ln>
        </p:spPr>
        <p:txBody>
          <a:bodyPr wrap="none" anchor="ctr"/>
          <a:lstStyle/>
          <a:p>
            <a:pPr eaLnBrk="0" hangingPunct="0"/>
            <a:endParaRPr lang="nb-NO">
              <a:latin typeface="Calibri" pitchFamily="34" charset="0"/>
            </a:endParaRPr>
          </a:p>
        </p:txBody>
      </p:sp>
      <p:sp>
        <p:nvSpPr>
          <p:cNvPr id="38915" name="Text Box 3"/>
          <p:cNvSpPr txBox="1">
            <a:spLocks noChangeArrowheads="1"/>
          </p:cNvSpPr>
          <p:nvPr/>
        </p:nvSpPr>
        <p:spPr bwMode="auto">
          <a:xfrm>
            <a:off x="2667000" y="152400"/>
            <a:ext cx="4039183" cy="560153"/>
          </a:xfrm>
          <a:prstGeom prst="rect">
            <a:avLst/>
          </a:prstGeom>
          <a:noFill/>
          <a:ln w="9525">
            <a:no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sz="3200" b="1" dirty="0">
                <a:latin typeface="Calibri" pitchFamily="34" charset="0"/>
              </a:rPr>
              <a:t>Elektronisk ”saksgang”</a:t>
            </a:r>
          </a:p>
        </p:txBody>
      </p:sp>
      <p:sp>
        <p:nvSpPr>
          <p:cNvPr id="38916" name="Text Box 4"/>
          <p:cNvSpPr txBox="1">
            <a:spLocks noChangeArrowheads="1"/>
          </p:cNvSpPr>
          <p:nvPr/>
        </p:nvSpPr>
        <p:spPr bwMode="auto">
          <a:xfrm>
            <a:off x="914400" y="1143000"/>
            <a:ext cx="846138" cy="323850"/>
          </a:xfrm>
          <a:prstGeom prst="rect">
            <a:avLst/>
          </a:prstGeom>
          <a:noFill/>
          <a:ln w="9525">
            <a:no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sz="1600">
                <a:latin typeface="Calibri" pitchFamily="34" charset="0"/>
              </a:rPr>
              <a:t>Post inn</a:t>
            </a:r>
          </a:p>
        </p:txBody>
      </p:sp>
      <p:sp>
        <p:nvSpPr>
          <p:cNvPr id="38917" name="Line 5"/>
          <p:cNvSpPr>
            <a:spLocks noChangeShapeType="1"/>
          </p:cNvSpPr>
          <p:nvPr/>
        </p:nvSpPr>
        <p:spPr bwMode="auto">
          <a:xfrm>
            <a:off x="990600" y="1600200"/>
            <a:ext cx="762000" cy="0"/>
          </a:xfrm>
          <a:prstGeom prst="line">
            <a:avLst/>
          </a:prstGeom>
          <a:noFill/>
          <a:ln w="50800">
            <a:solidFill>
              <a:schemeClr val="accent1"/>
            </a:solidFill>
            <a:round/>
            <a:headEnd/>
            <a:tailEnd type="triangle" w="med" len="med"/>
          </a:ln>
        </p:spPr>
        <p:txBody>
          <a:bodyPr/>
          <a:lstStyle/>
          <a:p>
            <a:endParaRPr lang="nb-NO"/>
          </a:p>
        </p:txBody>
      </p:sp>
      <p:sp>
        <p:nvSpPr>
          <p:cNvPr id="38918" name="Text Box 6"/>
          <p:cNvSpPr txBox="1">
            <a:spLocks noChangeArrowheads="1"/>
          </p:cNvSpPr>
          <p:nvPr/>
        </p:nvSpPr>
        <p:spPr bwMode="auto">
          <a:xfrm>
            <a:off x="1752600" y="1295400"/>
            <a:ext cx="1544638" cy="1582738"/>
          </a:xfrm>
          <a:prstGeom prst="rect">
            <a:avLst/>
          </a:prstGeom>
          <a:solidFill>
            <a:srgbClr val="CCFFFF"/>
          </a:solidFill>
          <a:ln w="9525">
            <a:solidFill>
              <a:schemeClr val="tx1"/>
            </a:solid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a:latin typeface="Calibri" pitchFamily="34" charset="0"/>
              </a:rPr>
              <a:t>Arkivet</a:t>
            </a:r>
          </a:p>
          <a:p>
            <a:pPr eaLnBrk="0" hangingPunct="0">
              <a:lnSpc>
                <a:spcPct val="95000"/>
              </a:lnSpc>
              <a:buClr>
                <a:srgbClr val="000000"/>
              </a:buClr>
              <a:buSzPct val="100000"/>
              <a:buFont typeface="Times New Roman" pitchFamily="18" charset="0"/>
              <a:buChar char="•"/>
            </a:pPr>
            <a:r>
              <a:rPr lang="nb-NO" sz="1400">
                <a:latin typeface="Calibri" pitchFamily="34" charset="0"/>
              </a:rPr>
              <a:t>Poståpning </a:t>
            </a:r>
          </a:p>
          <a:p>
            <a:pPr eaLnBrk="0" hangingPunct="0">
              <a:lnSpc>
                <a:spcPct val="95000"/>
              </a:lnSpc>
              <a:buClr>
                <a:srgbClr val="000000"/>
              </a:buClr>
              <a:buSzPct val="100000"/>
              <a:buFont typeface="Times New Roman" pitchFamily="18" charset="0"/>
              <a:buChar char="•"/>
            </a:pPr>
            <a:r>
              <a:rPr lang="nb-NO" sz="1400">
                <a:latin typeface="Calibri" pitchFamily="34" charset="0"/>
              </a:rPr>
              <a:t>Arkivavgrensning</a:t>
            </a:r>
          </a:p>
          <a:p>
            <a:pPr eaLnBrk="0" hangingPunct="0">
              <a:lnSpc>
                <a:spcPct val="95000"/>
              </a:lnSpc>
              <a:buClr>
                <a:srgbClr val="000000"/>
              </a:buClr>
              <a:buSzPct val="100000"/>
              <a:buFont typeface="Times New Roman" pitchFamily="18" charset="0"/>
              <a:buChar char="•"/>
            </a:pPr>
            <a:r>
              <a:rPr lang="nb-NO" sz="1400">
                <a:latin typeface="Calibri" pitchFamily="34" charset="0"/>
              </a:rPr>
              <a:t>Journalføring</a:t>
            </a:r>
          </a:p>
          <a:p>
            <a:pPr eaLnBrk="0" hangingPunct="0">
              <a:lnSpc>
                <a:spcPct val="95000"/>
              </a:lnSpc>
              <a:buClr>
                <a:srgbClr val="000000"/>
              </a:buClr>
              <a:buSzPct val="100000"/>
              <a:buFont typeface="Times New Roman" pitchFamily="18" charset="0"/>
              <a:buChar char="•"/>
            </a:pPr>
            <a:r>
              <a:rPr lang="nb-NO" sz="1400">
                <a:latin typeface="Calibri" pitchFamily="34" charset="0"/>
              </a:rPr>
              <a:t>Skanning</a:t>
            </a:r>
          </a:p>
          <a:p>
            <a:pPr eaLnBrk="0" hangingPunct="0">
              <a:lnSpc>
                <a:spcPct val="95000"/>
              </a:lnSpc>
              <a:buClr>
                <a:srgbClr val="000000"/>
              </a:buClr>
              <a:buSzPct val="100000"/>
              <a:buFont typeface="Times New Roman" pitchFamily="18" charset="0"/>
              <a:buChar char="•"/>
            </a:pPr>
            <a:r>
              <a:rPr lang="nb-NO" sz="1400">
                <a:latin typeface="Calibri" pitchFamily="34" charset="0"/>
              </a:rPr>
              <a:t>Offentlig journal</a:t>
            </a:r>
          </a:p>
          <a:p>
            <a:pPr eaLnBrk="0" hangingPunct="0">
              <a:lnSpc>
                <a:spcPct val="95000"/>
              </a:lnSpc>
              <a:buClr>
                <a:srgbClr val="000000"/>
              </a:buClr>
              <a:buSzPct val="100000"/>
              <a:buFont typeface="Times New Roman" pitchFamily="18" charset="0"/>
              <a:buChar char="•"/>
            </a:pPr>
            <a:r>
              <a:rPr lang="nb-NO" sz="1400">
                <a:latin typeface="Calibri" pitchFamily="34" charset="0"/>
              </a:rPr>
              <a:t>Kvalitetssikring</a:t>
            </a:r>
          </a:p>
        </p:txBody>
      </p:sp>
      <p:pic>
        <p:nvPicPr>
          <p:cNvPr id="38919" name="Picture 7"/>
          <p:cNvPicPr>
            <a:picLocks noChangeArrowheads="1"/>
          </p:cNvPicPr>
          <p:nvPr/>
        </p:nvPicPr>
        <p:blipFill>
          <a:blip r:embed="rId3" cstate="print"/>
          <a:srcRect/>
          <a:stretch>
            <a:fillRect/>
          </a:stretch>
        </p:blipFill>
        <p:spPr bwMode="auto">
          <a:xfrm rot="10800000" flipV="1">
            <a:off x="2667000" y="1066800"/>
            <a:ext cx="468313" cy="493713"/>
          </a:xfrm>
          <a:prstGeom prst="rect">
            <a:avLst/>
          </a:prstGeom>
          <a:noFill/>
          <a:ln w="9525">
            <a:noFill/>
            <a:miter lim="800000"/>
            <a:headEnd/>
            <a:tailEnd/>
          </a:ln>
        </p:spPr>
      </p:pic>
      <p:pic>
        <p:nvPicPr>
          <p:cNvPr id="38920" name="Picture 8"/>
          <p:cNvPicPr>
            <a:picLocks noChangeArrowheads="1"/>
          </p:cNvPicPr>
          <p:nvPr/>
        </p:nvPicPr>
        <p:blipFill>
          <a:blip r:embed="rId4" cstate="print"/>
          <a:srcRect/>
          <a:stretch>
            <a:fillRect/>
          </a:stretch>
        </p:blipFill>
        <p:spPr bwMode="auto">
          <a:xfrm rot="10800000" flipV="1">
            <a:off x="5286375" y="3071813"/>
            <a:ext cx="768350" cy="1004887"/>
          </a:xfrm>
          <a:prstGeom prst="rect">
            <a:avLst/>
          </a:prstGeom>
          <a:noFill/>
          <a:ln w="9525">
            <a:noFill/>
            <a:miter lim="800000"/>
            <a:headEnd/>
            <a:tailEnd/>
          </a:ln>
        </p:spPr>
      </p:pic>
      <p:sp>
        <p:nvSpPr>
          <p:cNvPr id="38921" name="Text Box 9"/>
          <p:cNvSpPr txBox="1">
            <a:spLocks noChangeArrowheads="1"/>
          </p:cNvSpPr>
          <p:nvPr/>
        </p:nvSpPr>
        <p:spPr bwMode="auto">
          <a:xfrm>
            <a:off x="4953000" y="762000"/>
            <a:ext cx="1741488" cy="1408113"/>
          </a:xfrm>
          <a:prstGeom prst="rect">
            <a:avLst/>
          </a:prstGeom>
          <a:solidFill>
            <a:srgbClr val="CCFFFF"/>
          </a:solidFill>
          <a:ln w="9525">
            <a:solidFill>
              <a:schemeClr val="tx1"/>
            </a:solidFill>
            <a:miter lim="800000"/>
            <a:headEnd/>
            <a:tailEnd/>
          </a:ln>
        </p:spPr>
        <p:txBody>
          <a:bodyPr>
            <a:spAutoFit/>
          </a:bodyPr>
          <a:lstStyle/>
          <a:p>
            <a:pPr eaLnBrk="0" hangingPunct="0">
              <a:lnSpc>
                <a:spcPct val="95000"/>
              </a:lnSpc>
              <a:buClr>
                <a:srgbClr val="000000"/>
              </a:buClr>
              <a:buSzPct val="100000"/>
              <a:buFont typeface="Times New Roman" pitchFamily="18" charset="0"/>
              <a:buNone/>
            </a:pPr>
            <a:r>
              <a:rPr lang="nb-NO">
                <a:latin typeface="Calibri" pitchFamily="34" charset="0"/>
              </a:rPr>
              <a:t>Leder</a:t>
            </a:r>
          </a:p>
          <a:p>
            <a:pPr eaLnBrk="0" hangingPunct="0">
              <a:lnSpc>
                <a:spcPct val="95000"/>
              </a:lnSpc>
              <a:buClr>
                <a:srgbClr val="000000"/>
              </a:buClr>
              <a:buSzPct val="100000"/>
              <a:buFont typeface="Times New Roman" pitchFamily="18" charset="0"/>
              <a:buChar char="•"/>
            </a:pPr>
            <a:r>
              <a:rPr lang="nb-NO" sz="1200">
                <a:latin typeface="Calibri" pitchFamily="34" charset="0"/>
              </a:rPr>
              <a:t>Kontroll/oversikt</a:t>
            </a:r>
          </a:p>
          <a:p>
            <a:pPr eaLnBrk="0" hangingPunct="0">
              <a:lnSpc>
                <a:spcPct val="95000"/>
              </a:lnSpc>
              <a:buClr>
                <a:srgbClr val="000000"/>
              </a:buClr>
              <a:buSzPct val="100000"/>
              <a:buFont typeface="Times New Roman" pitchFamily="18" charset="0"/>
              <a:buChar char="•"/>
            </a:pPr>
            <a:r>
              <a:rPr lang="nb-NO" sz="1200">
                <a:latin typeface="Calibri" pitchFamily="34" charset="0"/>
              </a:rPr>
              <a:t>Restansekontroll</a:t>
            </a:r>
          </a:p>
          <a:p>
            <a:pPr eaLnBrk="0" hangingPunct="0">
              <a:lnSpc>
                <a:spcPct val="95000"/>
              </a:lnSpc>
              <a:buClr>
                <a:srgbClr val="000000"/>
              </a:buClr>
              <a:buSzPct val="100000"/>
              <a:buFont typeface="Times New Roman" pitchFamily="18" charset="0"/>
              <a:buChar char="•"/>
            </a:pPr>
            <a:r>
              <a:rPr lang="nb-NO" sz="1200">
                <a:latin typeface="Calibri" pitchFamily="34" charset="0"/>
              </a:rPr>
              <a:t>Fordele</a:t>
            </a:r>
          </a:p>
          <a:p>
            <a:pPr eaLnBrk="0" hangingPunct="0">
              <a:lnSpc>
                <a:spcPct val="95000"/>
              </a:lnSpc>
              <a:buClr>
                <a:srgbClr val="000000"/>
              </a:buClr>
              <a:buSzPct val="100000"/>
              <a:buFont typeface="Times New Roman" pitchFamily="18" charset="0"/>
              <a:buChar char="•"/>
            </a:pPr>
            <a:r>
              <a:rPr lang="nb-NO" sz="1200">
                <a:latin typeface="Calibri" pitchFamily="34" charset="0"/>
              </a:rPr>
              <a:t>Godkjenne</a:t>
            </a:r>
          </a:p>
          <a:p>
            <a:pPr eaLnBrk="0" hangingPunct="0">
              <a:lnSpc>
                <a:spcPct val="95000"/>
              </a:lnSpc>
              <a:buClr>
                <a:srgbClr val="000000"/>
              </a:buClr>
              <a:buSzPct val="100000"/>
              <a:buFont typeface="Times New Roman" pitchFamily="18" charset="0"/>
              <a:buChar char="•"/>
            </a:pPr>
            <a:r>
              <a:rPr lang="nb-NO" sz="1200">
                <a:latin typeface="Calibri" pitchFamily="34" charset="0"/>
              </a:rPr>
              <a:t>Unntatt offentlighet?</a:t>
            </a:r>
          </a:p>
          <a:p>
            <a:pPr eaLnBrk="0" hangingPunct="0">
              <a:lnSpc>
                <a:spcPct val="95000"/>
              </a:lnSpc>
              <a:buClr>
                <a:srgbClr val="000000"/>
              </a:buClr>
              <a:buSzPct val="100000"/>
              <a:buFont typeface="Times New Roman" pitchFamily="18" charset="0"/>
              <a:buChar char="•"/>
            </a:pPr>
            <a:r>
              <a:rPr lang="nb-NO" sz="1200">
                <a:latin typeface="Calibri" pitchFamily="34" charset="0"/>
              </a:rPr>
              <a:t>Registrere</a:t>
            </a:r>
          </a:p>
        </p:txBody>
      </p:sp>
      <p:sp>
        <p:nvSpPr>
          <p:cNvPr id="38922" name="Text Box 10"/>
          <p:cNvSpPr txBox="1">
            <a:spLocks noChangeArrowheads="1"/>
          </p:cNvSpPr>
          <p:nvPr/>
        </p:nvSpPr>
        <p:spPr bwMode="auto">
          <a:xfrm>
            <a:off x="6934200" y="4724400"/>
            <a:ext cx="1187450" cy="765175"/>
          </a:xfrm>
          <a:prstGeom prst="rect">
            <a:avLst/>
          </a:prstGeom>
          <a:solidFill>
            <a:srgbClr val="CCFFFF"/>
          </a:solidFill>
          <a:ln w="9525">
            <a:solidFill>
              <a:schemeClr val="tx1"/>
            </a:solid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a:latin typeface="Calibri" pitchFamily="34" charset="0"/>
              </a:rPr>
              <a:t>Andre sbh</a:t>
            </a:r>
          </a:p>
          <a:p>
            <a:pPr eaLnBrk="0" hangingPunct="0">
              <a:lnSpc>
                <a:spcPct val="95000"/>
              </a:lnSpc>
              <a:buClr>
                <a:srgbClr val="000000"/>
              </a:buClr>
              <a:buSzPct val="100000"/>
              <a:buFont typeface="Times New Roman" pitchFamily="18" charset="0"/>
              <a:buChar char="•"/>
            </a:pPr>
            <a:r>
              <a:rPr lang="nb-NO" sz="1400">
                <a:latin typeface="Calibri" pitchFamily="34" charset="0"/>
              </a:rPr>
              <a:t>Intern høring</a:t>
            </a:r>
          </a:p>
          <a:p>
            <a:pPr eaLnBrk="0" hangingPunct="0">
              <a:lnSpc>
                <a:spcPct val="95000"/>
              </a:lnSpc>
              <a:buClr>
                <a:srgbClr val="000000"/>
              </a:buClr>
              <a:buSzPct val="100000"/>
              <a:buFont typeface="Times New Roman" pitchFamily="18" charset="0"/>
              <a:buChar char="•"/>
            </a:pPr>
            <a:r>
              <a:rPr lang="nb-NO" sz="1400">
                <a:latin typeface="Calibri" pitchFamily="34" charset="0"/>
              </a:rPr>
              <a:t>Informasjon</a:t>
            </a:r>
          </a:p>
        </p:txBody>
      </p:sp>
      <p:sp>
        <p:nvSpPr>
          <p:cNvPr id="38923" name="Text Box 11"/>
          <p:cNvSpPr txBox="1">
            <a:spLocks noChangeArrowheads="1"/>
          </p:cNvSpPr>
          <p:nvPr/>
        </p:nvSpPr>
        <p:spPr bwMode="auto">
          <a:xfrm>
            <a:off x="6858000" y="3048000"/>
            <a:ext cx="1741488" cy="1370013"/>
          </a:xfrm>
          <a:prstGeom prst="rect">
            <a:avLst/>
          </a:prstGeom>
          <a:solidFill>
            <a:srgbClr val="CCFFFF"/>
          </a:solidFill>
          <a:ln w="9525">
            <a:solidFill>
              <a:schemeClr val="tx1"/>
            </a:solid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a:latin typeface="Calibri" pitchFamily="34" charset="0"/>
              </a:rPr>
              <a:t>Saksbehandler</a:t>
            </a:r>
          </a:p>
          <a:p>
            <a:pPr eaLnBrk="0" hangingPunct="0">
              <a:lnSpc>
                <a:spcPct val="95000"/>
              </a:lnSpc>
              <a:buClr>
                <a:srgbClr val="000000"/>
              </a:buClr>
              <a:buSzPct val="100000"/>
              <a:buFont typeface="Times New Roman" pitchFamily="18" charset="0"/>
              <a:buChar char="•"/>
            </a:pPr>
            <a:r>
              <a:rPr lang="nb-NO" sz="1400">
                <a:latin typeface="Calibri" pitchFamily="34" charset="0"/>
              </a:rPr>
              <a:t>Registrere</a:t>
            </a:r>
          </a:p>
          <a:p>
            <a:pPr eaLnBrk="0" hangingPunct="0">
              <a:lnSpc>
                <a:spcPct val="95000"/>
              </a:lnSpc>
              <a:buClr>
                <a:srgbClr val="000000"/>
              </a:buClr>
              <a:buSzPct val="100000"/>
              <a:buFont typeface="Times New Roman" pitchFamily="18" charset="0"/>
              <a:buChar char="•"/>
            </a:pPr>
            <a:r>
              <a:rPr lang="nb-NO" sz="1400">
                <a:latin typeface="Calibri" pitchFamily="34" charset="0"/>
              </a:rPr>
              <a:t>Vurdere saken</a:t>
            </a:r>
          </a:p>
          <a:p>
            <a:pPr eaLnBrk="0" hangingPunct="0">
              <a:lnSpc>
                <a:spcPct val="95000"/>
              </a:lnSpc>
              <a:buClr>
                <a:srgbClr val="000000"/>
              </a:buClr>
              <a:buSzPct val="100000"/>
              <a:buFont typeface="Times New Roman" pitchFamily="18" charset="0"/>
              <a:buChar char="•"/>
            </a:pPr>
            <a:r>
              <a:rPr lang="nb-NO" sz="1400">
                <a:latin typeface="Calibri" pitchFamily="34" charset="0"/>
              </a:rPr>
              <a:t>Forberede vedtak</a:t>
            </a:r>
          </a:p>
          <a:p>
            <a:pPr eaLnBrk="0" hangingPunct="0">
              <a:lnSpc>
                <a:spcPct val="95000"/>
              </a:lnSpc>
              <a:buClr>
                <a:srgbClr val="000000"/>
              </a:buClr>
              <a:buSzPct val="100000"/>
              <a:buFont typeface="Times New Roman" pitchFamily="18" charset="0"/>
              <a:buChar char="•"/>
            </a:pPr>
            <a:r>
              <a:rPr lang="nb-NO" sz="1400">
                <a:latin typeface="Calibri" pitchFamily="34" charset="0"/>
              </a:rPr>
              <a:t>Skrive utkast til brev</a:t>
            </a:r>
          </a:p>
          <a:p>
            <a:pPr eaLnBrk="0" hangingPunct="0">
              <a:lnSpc>
                <a:spcPct val="95000"/>
              </a:lnSpc>
              <a:buClr>
                <a:srgbClr val="000000"/>
              </a:buClr>
              <a:buSzPct val="100000"/>
              <a:buFont typeface="Times New Roman" pitchFamily="18" charset="0"/>
              <a:buChar char="•"/>
            </a:pPr>
            <a:r>
              <a:rPr lang="nb-NO" sz="1400">
                <a:latin typeface="Calibri" pitchFamily="34" charset="0"/>
              </a:rPr>
              <a:t>Avskrive restanse</a:t>
            </a:r>
          </a:p>
        </p:txBody>
      </p:sp>
      <p:sp>
        <p:nvSpPr>
          <p:cNvPr id="38924" name="Text Box 12"/>
          <p:cNvSpPr txBox="1">
            <a:spLocks noChangeArrowheads="1"/>
          </p:cNvSpPr>
          <p:nvPr/>
        </p:nvSpPr>
        <p:spPr bwMode="auto">
          <a:xfrm>
            <a:off x="4953000" y="5486400"/>
            <a:ext cx="1641475" cy="966788"/>
          </a:xfrm>
          <a:prstGeom prst="rect">
            <a:avLst/>
          </a:prstGeom>
          <a:solidFill>
            <a:srgbClr val="CCFFFF"/>
          </a:solidFill>
          <a:ln w="9525">
            <a:solidFill>
              <a:schemeClr val="tx1"/>
            </a:solid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a:latin typeface="Calibri" pitchFamily="34" charset="0"/>
              </a:rPr>
              <a:t>Leder (avd./dir)</a:t>
            </a:r>
          </a:p>
          <a:p>
            <a:pPr eaLnBrk="0" hangingPunct="0">
              <a:lnSpc>
                <a:spcPct val="95000"/>
              </a:lnSpc>
              <a:buClr>
                <a:srgbClr val="000000"/>
              </a:buClr>
              <a:buSzPct val="100000"/>
              <a:buFont typeface="Times New Roman" pitchFamily="18" charset="0"/>
              <a:buChar char="•"/>
            </a:pPr>
            <a:r>
              <a:rPr lang="nb-NO" sz="1400">
                <a:latin typeface="Calibri" pitchFamily="34" charset="0"/>
              </a:rPr>
              <a:t>Godkjenne</a:t>
            </a:r>
          </a:p>
          <a:p>
            <a:pPr eaLnBrk="0" hangingPunct="0">
              <a:lnSpc>
                <a:spcPct val="95000"/>
              </a:lnSpc>
              <a:buClr>
                <a:srgbClr val="000000"/>
              </a:buClr>
              <a:buSzPct val="100000"/>
              <a:buFont typeface="Times New Roman" pitchFamily="18" charset="0"/>
              <a:buChar char="•"/>
            </a:pPr>
            <a:r>
              <a:rPr lang="nb-NO" sz="1400">
                <a:latin typeface="Calibri" pitchFamily="34" charset="0"/>
              </a:rPr>
              <a:t>Kontroll/oversikt</a:t>
            </a:r>
          </a:p>
          <a:p>
            <a:pPr eaLnBrk="0" hangingPunct="0">
              <a:lnSpc>
                <a:spcPct val="95000"/>
              </a:lnSpc>
              <a:buClr>
                <a:srgbClr val="000000"/>
              </a:buClr>
              <a:buSzPct val="100000"/>
              <a:buFont typeface="Times New Roman" pitchFamily="18" charset="0"/>
              <a:buChar char="•"/>
            </a:pPr>
            <a:r>
              <a:rPr lang="nb-NO" sz="1400">
                <a:latin typeface="Calibri" pitchFamily="34" charset="0"/>
              </a:rPr>
              <a:t>Registrere</a:t>
            </a:r>
          </a:p>
        </p:txBody>
      </p:sp>
      <p:sp>
        <p:nvSpPr>
          <p:cNvPr id="38925" name="Text Box 13"/>
          <p:cNvSpPr txBox="1">
            <a:spLocks noChangeArrowheads="1"/>
          </p:cNvSpPr>
          <p:nvPr/>
        </p:nvSpPr>
        <p:spPr bwMode="auto">
          <a:xfrm>
            <a:off x="2971800" y="4724400"/>
            <a:ext cx="1209675" cy="563563"/>
          </a:xfrm>
          <a:prstGeom prst="rect">
            <a:avLst/>
          </a:prstGeom>
          <a:solidFill>
            <a:srgbClr val="CCFFFF"/>
          </a:solidFill>
          <a:ln w="9525">
            <a:solidFill>
              <a:schemeClr val="tx1"/>
            </a:solid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a:latin typeface="Calibri" pitchFamily="34" charset="0"/>
              </a:rPr>
              <a:t>Forværelse</a:t>
            </a:r>
          </a:p>
          <a:p>
            <a:pPr eaLnBrk="0" hangingPunct="0">
              <a:lnSpc>
                <a:spcPct val="95000"/>
              </a:lnSpc>
              <a:buClr>
                <a:srgbClr val="000000"/>
              </a:buClr>
              <a:buSzPct val="100000"/>
              <a:buFont typeface="Times New Roman" pitchFamily="18" charset="0"/>
              <a:buChar char="•"/>
            </a:pPr>
            <a:r>
              <a:rPr lang="nb-NO" sz="1400">
                <a:latin typeface="Calibri" pitchFamily="34" charset="0"/>
              </a:rPr>
              <a:t>Ekspedere</a:t>
            </a:r>
          </a:p>
        </p:txBody>
      </p:sp>
      <p:sp>
        <p:nvSpPr>
          <p:cNvPr id="38926" name="Line 14"/>
          <p:cNvSpPr>
            <a:spLocks noChangeShapeType="1"/>
          </p:cNvSpPr>
          <p:nvPr/>
        </p:nvSpPr>
        <p:spPr bwMode="auto">
          <a:xfrm>
            <a:off x="5638800" y="2438400"/>
            <a:ext cx="0" cy="609600"/>
          </a:xfrm>
          <a:prstGeom prst="line">
            <a:avLst/>
          </a:prstGeom>
          <a:noFill/>
          <a:ln w="9525">
            <a:solidFill>
              <a:srgbClr val="000000"/>
            </a:solidFill>
            <a:round/>
            <a:headEnd type="triangle" w="med" len="med"/>
            <a:tailEnd type="triangle" w="med" len="med"/>
          </a:ln>
        </p:spPr>
        <p:txBody>
          <a:bodyPr/>
          <a:lstStyle/>
          <a:p>
            <a:endParaRPr lang="nb-NO"/>
          </a:p>
        </p:txBody>
      </p:sp>
      <p:sp>
        <p:nvSpPr>
          <p:cNvPr id="38927" name="Line 15"/>
          <p:cNvSpPr>
            <a:spLocks noChangeShapeType="1"/>
          </p:cNvSpPr>
          <p:nvPr/>
        </p:nvSpPr>
        <p:spPr bwMode="auto">
          <a:xfrm>
            <a:off x="6096000" y="3962400"/>
            <a:ext cx="838200" cy="762000"/>
          </a:xfrm>
          <a:prstGeom prst="line">
            <a:avLst/>
          </a:prstGeom>
          <a:noFill/>
          <a:ln w="9525">
            <a:solidFill>
              <a:srgbClr val="000000"/>
            </a:solidFill>
            <a:round/>
            <a:headEnd type="triangle" w="med" len="med"/>
            <a:tailEnd type="triangle" w="med" len="med"/>
          </a:ln>
        </p:spPr>
        <p:txBody>
          <a:bodyPr/>
          <a:lstStyle/>
          <a:p>
            <a:endParaRPr lang="nb-NO"/>
          </a:p>
        </p:txBody>
      </p:sp>
      <p:sp>
        <p:nvSpPr>
          <p:cNvPr id="38928" name="Line 16"/>
          <p:cNvSpPr>
            <a:spLocks noChangeShapeType="1"/>
          </p:cNvSpPr>
          <p:nvPr/>
        </p:nvSpPr>
        <p:spPr bwMode="auto">
          <a:xfrm flipH="1" flipV="1">
            <a:off x="6019800" y="3429000"/>
            <a:ext cx="838200" cy="0"/>
          </a:xfrm>
          <a:prstGeom prst="line">
            <a:avLst/>
          </a:prstGeom>
          <a:noFill/>
          <a:ln w="9525">
            <a:solidFill>
              <a:srgbClr val="000000"/>
            </a:solidFill>
            <a:round/>
            <a:headEnd type="triangle" w="med" len="med"/>
            <a:tailEnd type="triangle" w="med" len="med"/>
          </a:ln>
        </p:spPr>
        <p:txBody>
          <a:bodyPr/>
          <a:lstStyle/>
          <a:p>
            <a:endParaRPr lang="nb-NO"/>
          </a:p>
        </p:txBody>
      </p:sp>
      <p:sp>
        <p:nvSpPr>
          <p:cNvPr id="38929" name="Line 17"/>
          <p:cNvSpPr>
            <a:spLocks noChangeShapeType="1"/>
          </p:cNvSpPr>
          <p:nvPr/>
        </p:nvSpPr>
        <p:spPr bwMode="auto">
          <a:xfrm>
            <a:off x="5715000" y="4038600"/>
            <a:ext cx="0" cy="1447800"/>
          </a:xfrm>
          <a:prstGeom prst="line">
            <a:avLst/>
          </a:prstGeom>
          <a:noFill/>
          <a:ln w="9525">
            <a:solidFill>
              <a:srgbClr val="000000"/>
            </a:solidFill>
            <a:round/>
            <a:headEnd type="triangle" w="med" len="med"/>
            <a:tailEnd type="triangle" w="med" len="med"/>
          </a:ln>
        </p:spPr>
        <p:txBody>
          <a:bodyPr/>
          <a:lstStyle/>
          <a:p>
            <a:endParaRPr lang="nb-NO"/>
          </a:p>
        </p:txBody>
      </p:sp>
      <p:sp>
        <p:nvSpPr>
          <p:cNvPr id="38930" name="Line 18"/>
          <p:cNvSpPr>
            <a:spLocks noChangeShapeType="1"/>
          </p:cNvSpPr>
          <p:nvPr/>
        </p:nvSpPr>
        <p:spPr bwMode="auto">
          <a:xfrm flipH="1">
            <a:off x="4114800" y="3810000"/>
            <a:ext cx="1295400" cy="914400"/>
          </a:xfrm>
          <a:prstGeom prst="line">
            <a:avLst/>
          </a:prstGeom>
          <a:noFill/>
          <a:ln w="9525">
            <a:solidFill>
              <a:srgbClr val="000000"/>
            </a:solidFill>
            <a:round/>
            <a:headEnd type="triangle" w="med" len="med"/>
            <a:tailEnd type="triangle" w="med" len="med"/>
          </a:ln>
        </p:spPr>
        <p:txBody>
          <a:bodyPr/>
          <a:lstStyle/>
          <a:p>
            <a:endParaRPr lang="nb-NO"/>
          </a:p>
        </p:txBody>
      </p:sp>
      <p:sp>
        <p:nvSpPr>
          <p:cNvPr id="38931" name="Line 19"/>
          <p:cNvSpPr>
            <a:spLocks noChangeShapeType="1"/>
          </p:cNvSpPr>
          <p:nvPr/>
        </p:nvSpPr>
        <p:spPr bwMode="auto">
          <a:xfrm>
            <a:off x="3276600" y="2667000"/>
            <a:ext cx="2133600" cy="609600"/>
          </a:xfrm>
          <a:prstGeom prst="line">
            <a:avLst/>
          </a:prstGeom>
          <a:noFill/>
          <a:ln w="9525">
            <a:solidFill>
              <a:srgbClr val="000000"/>
            </a:solidFill>
            <a:round/>
            <a:headEnd type="triangle" w="med" len="med"/>
            <a:tailEnd type="triangle" w="med" len="med"/>
          </a:ln>
        </p:spPr>
        <p:txBody>
          <a:bodyPr/>
          <a:lstStyle/>
          <a:p>
            <a:endParaRPr lang="nb-NO"/>
          </a:p>
        </p:txBody>
      </p:sp>
      <p:pic>
        <p:nvPicPr>
          <p:cNvPr id="38932" name="Picture 20"/>
          <p:cNvPicPr>
            <a:picLocks noChangeArrowheads="1"/>
          </p:cNvPicPr>
          <p:nvPr/>
        </p:nvPicPr>
        <p:blipFill>
          <a:blip r:embed="rId3" cstate="print"/>
          <a:srcRect/>
          <a:stretch>
            <a:fillRect/>
          </a:stretch>
        </p:blipFill>
        <p:spPr bwMode="auto">
          <a:xfrm rot="10800000" flipV="1">
            <a:off x="3276600" y="5257800"/>
            <a:ext cx="468313" cy="493713"/>
          </a:xfrm>
          <a:prstGeom prst="rect">
            <a:avLst/>
          </a:prstGeom>
          <a:noFill/>
          <a:ln w="9525">
            <a:noFill/>
            <a:miter lim="800000"/>
            <a:headEnd/>
            <a:tailEnd/>
          </a:ln>
        </p:spPr>
      </p:pic>
      <p:pic>
        <p:nvPicPr>
          <p:cNvPr id="38933" name="Picture 21"/>
          <p:cNvPicPr>
            <a:picLocks noChangeArrowheads="1"/>
          </p:cNvPicPr>
          <p:nvPr/>
        </p:nvPicPr>
        <p:blipFill>
          <a:blip r:embed="rId3" cstate="print"/>
          <a:srcRect/>
          <a:stretch>
            <a:fillRect/>
          </a:stretch>
        </p:blipFill>
        <p:spPr bwMode="auto">
          <a:xfrm rot="10800000" flipV="1">
            <a:off x="6400800" y="6019800"/>
            <a:ext cx="468313" cy="493713"/>
          </a:xfrm>
          <a:prstGeom prst="rect">
            <a:avLst/>
          </a:prstGeom>
          <a:noFill/>
          <a:ln w="9525">
            <a:noFill/>
            <a:miter lim="800000"/>
            <a:headEnd/>
            <a:tailEnd/>
          </a:ln>
        </p:spPr>
      </p:pic>
      <p:pic>
        <p:nvPicPr>
          <p:cNvPr id="38934" name="Picture 22"/>
          <p:cNvPicPr>
            <a:picLocks noChangeArrowheads="1"/>
          </p:cNvPicPr>
          <p:nvPr/>
        </p:nvPicPr>
        <p:blipFill>
          <a:blip r:embed="rId3" cstate="print"/>
          <a:srcRect/>
          <a:stretch>
            <a:fillRect/>
          </a:stretch>
        </p:blipFill>
        <p:spPr bwMode="auto">
          <a:xfrm rot="10800000" flipV="1">
            <a:off x="8001000" y="4714875"/>
            <a:ext cx="468313" cy="493713"/>
          </a:xfrm>
          <a:prstGeom prst="rect">
            <a:avLst/>
          </a:prstGeom>
          <a:noFill/>
          <a:ln w="9525">
            <a:noFill/>
            <a:miter lim="800000"/>
            <a:headEnd/>
            <a:tailEnd/>
          </a:ln>
        </p:spPr>
      </p:pic>
      <p:pic>
        <p:nvPicPr>
          <p:cNvPr id="38935" name="Picture 23"/>
          <p:cNvPicPr>
            <a:picLocks noChangeArrowheads="1"/>
          </p:cNvPicPr>
          <p:nvPr/>
        </p:nvPicPr>
        <p:blipFill>
          <a:blip r:embed="rId3" cstate="print"/>
          <a:srcRect/>
          <a:stretch>
            <a:fillRect/>
          </a:stretch>
        </p:blipFill>
        <p:spPr bwMode="auto">
          <a:xfrm rot="10800000" flipV="1">
            <a:off x="8229600" y="2667000"/>
            <a:ext cx="468313" cy="493713"/>
          </a:xfrm>
          <a:prstGeom prst="rect">
            <a:avLst/>
          </a:prstGeom>
          <a:noFill/>
          <a:ln w="9525">
            <a:noFill/>
            <a:miter lim="800000"/>
            <a:headEnd/>
            <a:tailEnd/>
          </a:ln>
        </p:spPr>
      </p:pic>
      <p:pic>
        <p:nvPicPr>
          <p:cNvPr id="38936" name="Picture 24"/>
          <p:cNvPicPr>
            <a:picLocks noChangeArrowheads="1"/>
          </p:cNvPicPr>
          <p:nvPr/>
        </p:nvPicPr>
        <p:blipFill>
          <a:blip r:embed="rId3" cstate="print"/>
          <a:srcRect/>
          <a:stretch>
            <a:fillRect/>
          </a:stretch>
        </p:blipFill>
        <p:spPr bwMode="auto">
          <a:xfrm rot="10800000" flipV="1">
            <a:off x="6477000" y="762000"/>
            <a:ext cx="468313" cy="493713"/>
          </a:xfrm>
          <a:prstGeom prst="rect">
            <a:avLst/>
          </a:prstGeom>
          <a:noFill/>
          <a:ln w="9525">
            <a:noFill/>
            <a:miter lim="800000"/>
            <a:headEnd/>
            <a:tailEnd/>
          </a:ln>
        </p:spPr>
      </p:pic>
      <p:grpSp>
        <p:nvGrpSpPr>
          <p:cNvPr id="2" name="Group 25"/>
          <p:cNvGrpSpPr>
            <a:grpSpLocks/>
          </p:cNvGrpSpPr>
          <p:nvPr/>
        </p:nvGrpSpPr>
        <p:grpSpPr bwMode="auto">
          <a:xfrm>
            <a:off x="228600" y="1219200"/>
            <a:ext cx="660400" cy="539750"/>
            <a:chOff x="116" y="1143"/>
            <a:chExt cx="457" cy="386"/>
          </a:xfrm>
        </p:grpSpPr>
        <p:sp>
          <p:nvSpPr>
            <p:cNvPr id="38986" name="Freeform 26"/>
            <p:cNvSpPr>
              <a:spLocks/>
            </p:cNvSpPr>
            <p:nvPr/>
          </p:nvSpPr>
          <p:spPr bwMode="auto">
            <a:xfrm>
              <a:off x="116" y="1143"/>
              <a:ext cx="457" cy="386"/>
            </a:xfrm>
            <a:custGeom>
              <a:avLst/>
              <a:gdLst>
                <a:gd name="T0" fmla="*/ 0 w 457"/>
                <a:gd name="T1" fmla="*/ 214 h 386"/>
                <a:gd name="T2" fmla="*/ 328 w 457"/>
                <a:gd name="T3" fmla="*/ 0 h 386"/>
                <a:gd name="T4" fmla="*/ 456 w 457"/>
                <a:gd name="T5" fmla="*/ 168 h 386"/>
                <a:gd name="T6" fmla="*/ 123 w 457"/>
                <a:gd name="T7" fmla="*/ 385 h 386"/>
                <a:gd name="T8" fmla="*/ 0 w 457"/>
                <a:gd name="T9" fmla="*/ 214 h 386"/>
                <a:gd name="T10" fmla="*/ 0 w 457"/>
                <a:gd name="T11" fmla="*/ 214 h 386"/>
                <a:gd name="T12" fmla="*/ 0 60000 65536"/>
                <a:gd name="T13" fmla="*/ 0 60000 65536"/>
                <a:gd name="T14" fmla="*/ 0 60000 65536"/>
                <a:gd name="T15" fmla="*/ 0 60000 65536"/>
                <a:gd name="T16" fmla="*/ 0 60000 65536"/>
                <a:gd name="T17" fmla="*/ 0 60000 65536"/>
                <a:gd name="T18" fmla="*/ 0 w 457"/>
                <a:gd name="T19" fmla="*/ 0 h 386"/>
                <a:gd name="T20" fmla="*/ 457 w 457"/>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457" h="386">
                  <a:moveTo>
                    <a:pt x="0" y="214"/>
                  </a:moveTo>
                  <a:lnTo>
                    <a:pt x="328" y="0"/>
                  </a:lnTo>
                  <a:lnTo>
                    <a:pt x="456" y="168"/>
                  </a:lnTo>
                  <a:lnTo>
                    <a:pt x="123" y="385"/>
                  </a:lnTo>
                  <a:lnTo>
                    <a:pt x="0" y="214"/>
                  </a:lnTo>
                </a:path>
              </a:pathLst>
            </a:custGeom>
            <a:gradFill rotWithShape="0">
              <a:gsLst>
                <a:gs pos="0">
                  <a:srgbClr val="FFFFD0"/>
                </a:gs>
                <a:gs pos="100000">
                  <a:srgbClr val="FFFFFF"/>
                </a:gs>
              </a:gsLst>
              <a:lin ang="5400000" scaled="1"/>
            </a:gradFill>
            <a:ln w="9255">
              <a:solidFill>
                <a:srgbClr val="C20000"/>
              </a:solidFill>
              <a:round/>
              <a:headEnd/>
              <a:tailEnd/>
            </a:ln>
          </p:spPr>
          <p:txBody>
            <a:bodyPr/>
            <a:lstStyle/>
            <a:p>
              <a:pPr eaLnBrk="0" hangingPunct="0"/>
              <a:endParaRPr lang="nb-NO">
                <a:latin typeface="Calibri" pitchFamily="34" charset="0"/>
              </a:endParaRPr>
            </a:p>
          </p:txBody>
        </p:sp>
        <p:sp>
          <p:nvSpPr>
            <p:cNvPr id="38987" name="Freeform 27"/>
            <p:cNvSpPr>
              <a:spLocks/>
            </p:cNvSpPr>
            <p:nvPr/>
          </p:nvSpPr>
          <p:spPr bwMode="auto">
            <a:xfrm>
              <a:off x="116" y="1143"/>
              <a:ext cx="330" cy="220"/>
            </a:xfrm>
            <a:custGeom>
              <a:avLst/>
              <a:gdLst>
                <a:gd name="T0" fmla="*/ 0 w 330"/>
                <a:gd name="T1" fmla="*/ 216 h 220"/>
                <a:gd name="T2" fmla="*/ 245 w 330"/>
                <a:gd name="T3" fmla="*/ 219 h 220"/>
                <a:gd name="T4" fmla="*/ 329 w 330"/>
                <a:gd name="T5" fmla="*/ 0 h 220"/>
                <a:gd name="T6" fmla="*/ 0 60000 65536"/>
                <a:gd name="T7" fmla="*/ 0 60000 65536"/>
                <a:gd name="T8" fmla="*/ 0 60000 65536"/>
                <a:gd name="T9" fmla="*/ 0 w 330"/>
                <a:gd name="T10" fmla="*/ 0 h 220"/>
                <a:gd name="T11" fmla="*/ 330 w 330"/>
                <a:gd name="T12" fmla="*/ 220 h 220"/>
              </a:gdLst>
              <a:ahLst/>
              <a:cxnLst>
                <a:cxn ang="T6">
                  <a:pos x="T0" y="T1"/>
                </a:cxn>
                <a:cxn ang="T7">
                  <a:pos x="T2" y="T3"/>
                </a:cxn>
                <a:cxn ang="T8">
                  <a:pos x="T4" y="T5"/>
                </a:cxn>
              </a:cxnLst>
              <a:rect l="T9" t="T10" r="T11" b="T12"/>
              <a:pathLst>
                <a:path w="330" h="220">
                  <a:moveTo>
                    <a:pt x="0" y="216"/>
                  </a:moveTo>
                  <a:lnTo>
                    <a:pt x="245" y="219"/>
                  </a:lnTo>
                  <a:lnTo>
                    <a:pt x="329" y="0"/>
                  </a:lnTo>
                </a:path>
              </a:pathLst>
            </a:custGeom>
            <a:noFill/>
            <a:ln w="9255">
              <a:solidFill>
                <a:srgbClr val="C20000"/>
              </a:solidFill>
              <a:round/>
              <a:headEnd/>
              <a:tailEnd/>
            </a:ln>
          </p:spPr>
          <p:txBody>
            <a:bodyPr/>
            <a:lstStyle/>
            <a:p>
              <a:pPr eaLnBrk="0" hangingPunct="0"/>
              <a:endParaRPr lang="nb-NO">
                <a:latin typeface="Calibri" pitchFamily="34" charset="0"/>
              </a:endParaRPr>
            </a:p>
          </p:txBody>
        </p:sp>
        <p:sp>
          <p:nvSpPr>
            <p:cNvPr id="38988" name="Line 28"/>
            <p:cNvSpPr>
              <a:spLocks noChangeShapeType="1"/>
            </p:cNvSpPr>
            <p:nvPr/>
          </p:nvSpPr>
          <p:spPr bwMode="auto">
            <a:xfrm flipV="1">
              <a:off x="239" y="1362"/>
              <a:ext cx="63" cy="166"/>
            </a:xfrm>
            <a:prstGeom prst="line">
              <a:avLst/>
            </a:prstGeom>
            <a:noFill/>
            <a:ln w="9255">
              <a:solidFill>
                <a:srgbClr val="C20000"/>
              </a:solidFill>
              <a:round/>
              <a:headEnd/>
              <a:tailEnd/>
            </a:ln>
          </p:spPr>
          <p:txBody>
            <a:bodyPr/>
            <a:lstStyle/>
            <a:p>
              <a:endParaRPr lang="nb-NO"/>
            </a:p>
          </p:txBody>
        </p:sp>
        <p:sp>
          <p:nvSpPr>
            <p:cNvPr id="38989" name="Line 29"/>
            <p:cNvSpPr>
              <a:spLocks noChangeShapeType="1"/>
            </p:cNvSpPr>
            <p:nvPr/>
          </p:nvSpPr>
          <p:spPr bwMode="auto">
            <a:xfrm flipH="1" flipV="1">
              <a:off x="382" y="1309"/>
              <a:ext cx="190" cy="2"/>
            </a:xfrm>
            <a:prstGeom prst="line">
              <a:avLst/>
            </a:prstGeom>
            <a:noFill/>
            <a:ln w="9255">
              <a:solidFill>
                <a:srgbClr val="C20000"/>
              </a:solidFill>
              <a:round/>
              <a:headEnd/>
              <a:tailEnd/>
            </a:ln>
          </p:spPr>
          <p:txBody>
            <a:bodyPr/>
            <a:lstStyle/>
            <a:p>
              <a:endParaRPr lang="nb-NO"/>
            </a:p>
          </p:txBody>
        </p:sp>
      </p:grpSp>
      <p:grpSp>
        <p:nvGrpSpPr>
          <p:cNvPr id="3" name="Group 30"/>
          <p:cNvGrpSpPr>
            <a:grpSpLocks/>
          </p:cNvGrpSpPr>
          <p:nvPr/>
        </p:nvGrpSpPr>
        <p:grpSpPr bwMode="auto">
          <a:xfrm>
            <a:off x="1066800" y="5029200"/>
            <a:ext cx="660400" cy="539750"/>
            <a:chOff x="116" y="1143"/>
            <a:chExt cx="457" cy="386"/>
          </a:xfrm>
        </p:grpSpPr>
        <p:sp>
          <p:nvSpPr>
            <p:cNvPr id="38982" name="Freeform 31"/>
            <p:cNvSpPr>
              <a:spLocks/>
            </p:cNvSpPr>
            <p:nvPr/>
          </p:nvSpPr>
          <p:spPr bwMode="auto">
            <a:xfrm>
              <a:off x="116" y="1143"/>
              <a:ext cx="457" cy="386"/>
            </a:xfrm>
            <a:custGeom>
              <a:avLst/>
              <a:gdLst>
                <a:gd name="T0" fmla="*/ 0 w 457"/>
                <a:gd name="T1" fmla="*/ 214 h 386"/>
                <a:gd name="T2" fmla="*/ 328 w 457"/>
                <a:gd name="T3" fmla="*/ 0 h 386"/>
                <a:gd name="T4" fmla="*/ 456 w 457"/>
                <a:gd name="T5" fmla="*/ 168 h 386"/>
                <a:gd name="T6" fmla="*/ 123 w 457"/>
                <a:gd name="T7" fmla="*/ 385 h 386"/>
                <a:gd name="T8" fmla="*/ 0 w 457"/>
                <a:gd name="T9" fmla="*/ 214 h 386"/>
                <a:gd name="T10" fmla="*/ 0 w 457"/>
                <a:gd name="T11" fmla="*/ 214 h 386"/>
                <a:gd name="T12" fmla="*/ 0 60000 65536"/>
                <a:gd name="T13" fmla="*/ 0 60000 65536"/>
                <a:gd name="T14" fmla="*/ 0 60000 65536"/>
                <a:gd name="T15" fmla="*/ 0 60000 65536"/>
                <a:gd name="T16" fmla="*/ 0 60000 65536"/>
                <a:gd name="T17" fmla="*/ 0 60000 65536"/>
                <a:gd name="T18" fmla="*/ 0 w 457"/>
                <a:gd name="T19" fmla="*/ 0 h 386"/>
                <a:gd name="T20" fmla="*/ 457 w 457"/>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457" h="386">
                  <a:moveTo>
                    <a:pt x="0" y="214"/>
                  </a:moveTo>
                  <a:lnTo>
                    <a:pt x="328" y="0"/>
                  </a:lnTo>
                  <a:lnTo>
                    <a:pt x="456" y="168"/>
                  </a:lnTo>
                  <a:lnTo>
                    <a:pt x="123" y="385"/>
                  </a:lnTo>
                  <a:lnTo>
                    <a:pt x="0" y="214"/>
                  </a:lnTo>
                </a:path>
              </a:pathLst>
            </a:custGeom>
            <a:gradFill rotWithShape="0">
              <a:gsLst>
                <a:gs pos="0">
                  <a:srgbClr val="FFFFD0"/>
                </a:gs>
                <a:gs pos="100000">
                  <a:srgbClr val="FFFFFF"/>
                </a:gs>
              </a:gsLst>
              <a:lin ang="5400000" scaled="1"/>
            </a:gradFill>
            <a:ln w="9255">
              <a:solidFill>
                <a:srgbClr val="C20000"/>
              </a:solidFill>
              <a:round/>
              <a:headEnd/>
              <a:tailEnd/>
            </a:ln>
          </p:spPr>
          <p:txBody>
            <a:bodyPr/>
            <a:lstStyle/>
            <a:p>
              <a:pPr eaLnBrk="0" hangingPunct="0"/>
              <a:endParaRPr lang="nb-NO">
                <a:latin typeface="Calibri" pitchFamily="34" charset="0"/>
              </a:endParaRPr>
            </a:p>
          </p:txBody>
        </p:sp>
        <p:sp>
          <p:nvSpPr>
            <p:cNvPr id="38983" name="Freeform 32"/>
            <p:cNvSpPr>
              <a:spLocks/>
            </p:cNvSpPr>
            <p:nvPr/>
          </p:nvSpPr>
          <p:spPr bwMode="auto">
            <a:xfrm>
              <a:off x="116" y="1143"/>
              <a:ext cx="330" cy="220"/>
            </a:xfrm>
            <a:custGeom>
              <a:avLst/>
              <a:gdLst>
                <a:gd name="T0" fmla="*/ 0 w 330"/>
                <a:gd name="T1" fmla="*/ 216 h 220"/>
                <a:gd name="T2" fmla="*/ 245 w 330"/>
                <a:gd name="T3" fmla="*/ 219 h 220"/>
                <a:gd name="T4" fmla="*/ 329 w 330"/>
                <a:gd name="T5" fmla="*/ 0 h 220"/>
                <a:gd name="T6" fmla="*/ 0 60000 65536"/>
                <a:gd name="T7" fmla="*/ 0 60000 65536"/>
                <a:gd name="T8" fmla="*/ 0 60000 65536"/>
                <a:gd name="T9" fmla="*/ 0 w 330"/>
                <a:gd name="T10" fmla="*/ 0 h 220"/>
                <a:gd name="T11" fmla="*/ 330 w 330"/>
                <a:gd name="T12" fmla="*/ 220 h 220"/>
              </a:gdLst>
              <a:ahLst/>
              <a:cxnLst>
                <a:cxn ang="T6">
                  <a:pos x="T0" y="T1"/>
                </a:cxn>
                <a:cxn ang="T7">
                  <a:pos x="T2" y="T3"/>
                </a:cxn>
                <a:cxn ang="T8">
                  <a:pos x="T4" y="T5"/>
                </a:cxn>
              </a:cxnLst>
              <a:rect l="T9" t="T10" r="T11" b="T12"/>
              <a:pathLst>
                <a:path w="330" h="220">
                  <a:moveTo>
                    <a:pt x="0" y="216"/>
                  </a:moveTo>
                  <a:lnTo>
                    <a:pt x="245" y="219"/>
                  </a:lnTo>
                  <a:lnTo>
                    <a:pt x="329" y="0"/>
                  </a:lnTo>
                </a:path>
              </a:pathLst>
            </a:custGeom>
            <a:noFill/>
            <a:ln w="9255">
              <a:solidFill>
                <a:srgbClr val="C20000"/>
              </a:solidFill>
              <a:round/>
              <a:headEnd/>
              <a:tailEnd/>
            </a:ln>
          </p:spPr>
          <p:txBody>
            <a:bodyPr/>
            <a:lstStyle/>
            <a:p>
              <a:pPr eaLnBrk="0" hangingPunct="0"/>
              <a:endParaRPr lang="nb-NO">
                <a:latin typeface="Calibri" pitchFamily="34" charset="0"/>
              </a:endParaRPr>
            </a:p>
          </p:txBody>
        </p:sp>
        <p:sp>
          <p:nvSpPr>
            <p:cNvPr id="38984" name="Line 33"/>
            <p:cNvSpPr>
              <a:spLocks noChangeShapeType="1"/>
            </p:cNvSpPr>
            <p:nvPr/>
          </p:nvSpPr>
          <p:spPr bwMode="auto">
            <a:xfrm flipV="1">
              <a:off x="239" y="1362"/>
              <a:ext cx="63" cy="166"/>
            </a:xfrm>
            <a:prstGeom prst="line">
              <a:avLst/>
            </a:prstGeom>
            <a:noFill/>
            <a:ln w="9255">
              <a:solidFill>
                <a:srgbClr val="C20000"/>
              </a:solidFill>
              <a:round/>
              <a:headEnd/>
              <a:tailEnd/>
            </a:ln>
          </p:spPr>
          <p:txBody>
            <a:bodyPr/>
            <a:lstStyle/>
            <a:p>
              <a:endParaRPr lang="nb-NO"/>
            </a:p>
          </p:txBody>
        </p:sp>
        <p:sp>
          <p:nvSpPr>
            <p:cNvPr id="38985" name="Line 34"/>
            <p:cNvSpPr>
              <a:spLocks noChangeShapeType="1"/>
            </p:cNvSpPr>
            <p:nvPr/>
          </p:nvSpPr>
          <p:spPr bwMode="auto">
            <a:xfrm flipH="1" flipV="1">
              <a:off x="382" y="1309"/>
              <a:ext cx="190" cy="2"/>
            </a:xfrm>
            <a:prstGeom prst="line">
              <a:avLst/>
            </a:prstGeom>
            <a:noFill/>
            <a:ln w="9255">
              <a:solidFill>
                <a:srgbClr val="C20000"/>
              </a:solidFill>
              <a:round/>
              <a:headEnd/>
              <a:tailEnd/>
            </a:ln>
          </p:spPr>
          <p:txBody>
            <a:bodyPr/>
            <a:lstStyle/>
            <a:p>
              <a:endParaRPr lang="nb-NO"/>
            </a:p>
          </p:txBody>
        </p:sp>
      </p:grpSp>
      <p:sp>
        <p:nvSpPr>
          <p:cNvPr id="38939" name="Line 35"/>
          <p:cNvSpPr>
            <a:spLocks noChangeShapeType="1"/>
          </p:cNvSpPr>
          <p:nvPr/>
        </p:nvSpPr>
        <p:spPr bwMode="auto">
          <a:xfrm flipH="1" flipV="1">
            <a:off x="1752600" y="5181600"/>
            <a:ext cx="1219200" cy="0"/>
          </a:xfrm>
          <a:prstGeom prst="line">
            <a:avLst/>
          </a:prstGeom>
          <a:noFill/>
          <a:ln w="50800">
            <a:solidFill>
              <a:schemeClr val="accent2"/>
            </a:solidFill>
            <a:round/>
            <a:headEnd/>
            <a:tailEnd type="triangle" w="med" len="med"/>
          </a:ln>
        </p:spPr>
        <p:txBody>
          <a:bodyPr/>
          <a:lstStyle/>
          <a:p>
            <a:endParaRPr lang="nb-NO"/>
          </a:p>
        </p:txBody>
      </p:sp>
      <p:sp>
        <p:nvSpPr>
          <p:cNvPr id="38940" name="Text Box 36"/>
          <p:cNvSpPr txBox="1">
            <a:spLocks noChangeArrowheads="1"/>
          </p:cNvSpPr>
          <p:nvPr/>
        </p:nvSpPr>
        <p:spPr bwMode="auto">
          <a:xfrm>
            <a:off x="2057400" y="4800600"/>
            <a:ext cx="744538" cy="323850"/>
          </a:xfrm>
          <a:prstGeom prst="rect">
            <a:avLst/>
          </a:prstGeom>
          <a:noFill/>
          <a:ln w="9525">
            <a:no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sz="1600">
                <a:latin typeface="Calibri" pitchFamily="34" charset="0"/>
              </a:rPr>
              <a:t>Post ut</a:t>
            </a:r>
          </a:p>
        </p:txBody>
      </p:sp>
      <p:grpSp>
        <p:nvGrpSpPr>
          <p:cNvPr id="4" name="Group 37"/>
          <p:cNvGrpSpPr>
            <a:grpSpLocks/>
          </p:cNvGrpSpPr>
          <p:nvPr/>
        </p:nvGrpSpPr>
        <p:grpSpPr bwMode="auto">
          <a:xfrm>
            <a:off x="1295400" y="2895600"/>
            <a:ext cx="685800" cy="1296988"/>
            <a:chOff x="2424" y="3490"/>
            <a:chExt cx="476" cy="925"/>
          </a:xfrm>
        </p:grpSpPr>
        <p:sp>
          <p:nvSpPr>
            <p:cNvPr id="38955" name="Freeform 38"/>
            <p:cNvSpPr>
              <a:spLocks/>
            </p:cNvSpPr>
            <p:nvPr/>
          </p:nvSpPr>
          <p:spPr bwMode="auto">
            <a:xfrm>
              <a:off x="2424" y="3501"/>
              <a:ext cx="476" cy="893"/>
            </a:xfrm>
            <a:custGeom>
              <a:avLst/>
              <a:gdLst>
                <a:gd name="T0" fmla="*/ 17 w 476"/>
                <a:gd name="T1" fmla="*/ 0 h 893"/>
                <a:gd name="T2" fmla="*/ 17 w 476"/>
                <a:gd name="T3" fmla="*/ 441 h 893"/>
                <a:gd name="T4" fmla="*/ 0 w 476"/>
                <a:gd name="T5" fmla="*/ 449 h 893"/>
                <a:gd name="T6" fmla="*/ 0 w 476"/>
                <a:gd name="T7" fmla="*/ 816 h 893"/>
                <a:gd name="T8" fmla="*/ 17 w 476"/>
                <a:gd name="T9" fmla="*/ 816 h 893"/>
                <a:gd name="T10" fmla="*/ 17 w 476"/>
                <a:gd name="T11" fmla="*/ 892 h 893"/>
                <a:gd name="T12" fmla="*/ 454 w 476"/>
                <a:gd name="T13" fmla="*/ 892 h 893"/>
                <a:gd name="T14" fmla="*/ 454 w 476"/>
                <a:gd name="T15" fmla="*/ 816 h 893"/>
                <a:gd name="T16" fmla="*/ 475 w 476"/>
                <a:gd name="T17" fmla="*/ 816 h 893"/>
                <a:gd name="T18" fmla="*/ 475 w 476"/>
                <a:gd name="T19" fmla="*/ 449 h 893"/>
                <a:gd name="T20" fmla="*/ 454 w 476"/>
                <a:gd name="T21" fmla="*/ 441 h 893"/>
                <a:gd name="T22" fmla="*/ 454 w 476"/>
                <a:gd name="T23" fmla="*/ 0 h 893"/>
                <a:gd name="T24" fmla="*/ 17 w 476"/>
                <a:gd name="T25" fmla="*/ 0 h 893"/>
                <a:gd name="T26" fmla="*/ 17 w 476"/>
                <a:gd name="T27" fmla="*/ 0 h 8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6"/>
                <a:gd name="T43" fmla="*/ 0 h 893"/>
                <a:gd name="T44" fmla="*/ 476 w 476"/>
                <a:gd name="T45" fmla="*/ 893 h 8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6" h="893">
                  <a:moveTo>
                    <a:pt x="17" y="0"/>
                  </a:moveTo>
                  <a:lnTo>
                    <a:pt x="17" y="441"/>
                  </a:lnTo>
                  <a:lnTo>
                    <a:pt x="0" y="449"/>
                  </a:lnTo>
                  <a:lnTo>
                    <a:pt x="0" y="816"/>
                  </a:lnTo>
                  <a:lnTo>
                    <a:pt x="17" y="816"/>
                  </a:lnTo>
                  <a:lnTo>
                    <a:pt x="17" y="892"/>
                  </a:lnTo>
                  <a:lnTo>
                    <a:pt x="454" y="892"/>
                  </a:lnTo>
                  <a:lnTo>
                    <a:pt x="454" y="816"/>
                  </a:lnTo>
                  <a:lnTo>
                    <a:pt x="475" y="816"/>
                  </a:lnTo>
                  <a:lnTo>
                    <a:pt x="475" y="449"/>
                  </a:lnTo>
                  <a:lnTo>
                    <a:pt x="454" y="441"/>
                  </a:lnTo>
                  <a:lnTo>
                    <a:pt x="454" y="0"/>
                  </a:lnTo>
                  <a:lnTo>
                    <a:pt x="17" y="0"/>
                  </a:lnTo>
                </a:path>
              </a:pathLst>
            </a:custGeom>
            <a:solidFill>
              <a:srgbClr val="D2D2D2"/>
            </a:solidFill>
            <a:ln w="9255">
              <a:solidFill>
                <a:srgbClr val="D2D2D2"/>
              </a:solidFill>
              <a:round/>
              <a:headEnd/>
              <a:tailEnd/>
            </a:ln>
          </p:spPr>
          <p:txBody>
            <a:bodyPr/>
            <a:lstStyle/>
            <a:p>
              <a:pPr eaLnBrk="0" hangingPunct="0"/>
              <a:endParaRPr lang="nb-NO">
                <a:latin typeface="Calibri" pitchFamily="34" charset="0"/>
              </a:endParaRPr>
            </a:p>
          </p:txBody>
        </p:sp>
        <p:sp>
          <p:nvSpPr>
            <p:cNvPr id="38956" name="Freeform 39"/>
            <p:cNvSpPr>
              <a:spLocks/>
            </p:cNvSpPr>
            <p:nvPr/>
          </p:nvSpPr>
          <p:spPr bwMode="auto">
            <a:xfrm>
              <a:off x="2441" y="4355"/>
              <a:ext cx="438" cy="17"/>
            </a:xfrm>
            <a:custGeom>
              <a:avLst/>
              <a:gdLst>
                <a:gd name="T0" fmla="*/ 0 w 438"/>
                <a:gd name="T1" fmla="*/ 0 h 17"/>
                <a:gd name="T2" fmla="*/ 0 w 438"/>
                <a:gd name="T3" fmla="*/ 16 h 17"/>
                <a:gd name="T4" fmla="*/ 437 w 438"/>
                <a:gd name="T5" fmla="*/ 16 h 17"/>
                <a:gd name="T6" fmla="*/ 437 w 438"/>
                <a:gd name="T7" fmla="*/ 0 h 17"/>
                <a:gd name="T8" fmla="*/ 0 w 438"/>
                <a:gd name="T9" fmla="*/ 0 h 17"/>
                <a:gd name="T10" fmla="*/ 0 w 438"/>
                <a:gd name="T11" fmla="*/ 0 h 17"/>
                <a:gd name="T12" fmla="*/ 0 60000 65536"/>
                <a:gd name="T13" fmla="*/ 0 60000 65536"/>
                <a:gd name="T14" fmla="*/ 0 60000 65536"/>
                <a:gd name="T15" fmla="*/ 0 60000 65536"/>
                <a:gd name="T16" fmla="*/ 0 60000 65536"/>
                <a:gd name="T17" fmla="*/ 0 60000 65536"/>
                <a:gd name="T18" fmla="*/ 0 w 438"/>
                <a:gd name="T19" fmla="*/ 0 h 17"/>
                <a:gd name="T20" fmla="*/ 438 w 43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38" h="17">
                  <a:moveTo>
                    <a:pt x="0" y="0"/>
                  </a:moveTo>
                  <a:lnTo>
                    <a:pt x="0" y="16"/>
                  </a:lnTo>
                  <a:lnTo>
                    <a:pt x="437" y="16"/>
                  </a:lnTo>
                  <a:lnTo>
                    <a:pt x="437" y="0"/>
                  </a:lnTo>
                  <a:lnTo>
                    <a:pt x="0" y="0"/>
                  </a:lnTo>
                </a:path>
              </a:pathLst>
            </a:custGeom>
            <a:solidFill>
              <a:srgbClr val="404040"/>
            </a:solidFill>
            <a:ln w="9255">
              <a:solidFill>
                <a:srgbClr val="404040"/>
              </a:solidFill>
              <a:round/>
              <a:headEnd/>
              <a:tailEnd/>
            </a:ln>
          </p:spPr>
          <p:txBody>
            <a:bodyPr/>
            <a:lstStyle/>
            <a:p>
              <a:pPr eaLnBrk="0" hangingPunct="0"/>
              <a:endParaRPr lang="nb-NO">
                <a:latin typeface="Calibri" pitchFamily="34" charset="0"/>
              </a:endParaRPr>
            </a:p>
          </p:txBody>
        </p:sp>
        <p:sp>
          <p:nvSpPr>
            <p:cNvPr id="38957" name="Freeform 40"/>
            <p:cNvSpPr>
              <a:spLocks/>
            </p:cNvSpPr>
            <p:nvPr/>
          </p:nvSpPr>
          <p:spPr bwMode="auto">
            <a:xfrm>
              <a:off x="2424" y="3814"/>
              <a:ext cx="476" cy="137"/>
            </a:xfrm>
            <a:custGeom>
              <a:avLst/>
              <a:gdLst>
                <a:gd name="T0" fmla="*/ 0 w 476"/>
                <a:gd name="T1" fmla="*/ 136 h 137"/>
                <a:gd name="T2" fmla="*/ 17 w 476"/>
                <a:gd name="T3" fmla="*/ 128 h 137"/>
                <a:gd name="T4" fmla="*/ 43 w 476"/>
                <a:gd name="T5" fmla="*/ 128 h 137"/>
                <a:gd name="T6" fmla="*/ 35 w 476"/>
                <a:gd name="T7" fmla="*/ 91 h 137"/>
                <a:gd name="T8" fmla="*/ 39 w 476"/>
                <a:gd name="T9" fmla="*/ 85 h 137"/>
                <a:gd name="T10" fmla="*/ 47 w 476"/>
                <a:gd name="T11" fmla="*/ 76 h 137"/>
                <a:gd name="T12" fmla="*/ 64 w 476"/>
                <a:gd name="T13" fmla="*/ 68 h 137"/>
                <a:gd name="T14" fmla="*/ 315 w 476"/>
                <a:gd name="T15" fmla="*/ 0 h 137"/>
                <a:gd name="T16" fmla="*/ 327 w 476"/>
                <a:gd name="T17" fmla="*/ 0 h 137"/>
                <a:gd name="T18" fmla="*/ 340 w 476"/>
                <a:gd name="T19" fmla="*/ 9 h 137"/>
                <a:gd name="T20" fmla="*/ 346 w 476"/>
                <a:gd name="T21" fmla="*/ 20 h 137"/>
                <a:gd name="T22" fmla="*/ 373 w 476"/>
                <a:gd name="T23" fmla="*/ 128 h 137"/>
                <a:gd name="T24" fmla="*/ 457 w 476"/>
                <a:gd name="T25" fmla="*/ 128 h 137"/>
                <a:gd name="T26" fmla="*/ 475 w 476"/>
                <a:gd name="T27" fmla="*/ 136 h 137"/>
                <a:gd name="T28" fmla="*/ 0 w 476"/>
                <a:gd name="T29" fmla="*/ 136 h 137"/>
                <a:gd name="T30" fmla="*/ 0 w 476"/>
                <a:gd name="T31" fmla="*/ 136 h 1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6"/>
                <a:gd name="T49" fmla="*/ 0 h 137"/>
                <a:gd name="T50" fmla="*/ 476 w 476"/>
                <a:gd name="T51" fmla="*/ 137 h 1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6" h="137">
                  <a:moveTo>
                    <a:pt x="0" y="136"/>
                  </a:moveTo>
                  <a:lnTo>
                    <a:pt x="17" y="128"/>
                  </a:lnTo>
                  <a:lnTo>
                    <a:pt x="43" y="128"/>
                  </a:lnTo>
                  <a:lnTo>
                    <a:pt x="35" y="91"/>
                  </a:lnTo>
                  <a:lnTo>
                    <a:pt x="39" y="85"/>
                  </a:lnTo>
                  <a:lnTo>
                    <a:pt x="47" y="76"/>
                  </a:lnTo>
                  <a:lnTo>
                    <a:pt x="64" y="68"/>
                  </a:lnTo>
                  <a:lnTo>
                    <a:pt x="315" y="0"/>
                  </a:lnTo>
                  <a:lnTo>
                    <a:pt x="327" y="0"/>
                  </a:lnTo>
                  <a:lnTo>
                    <a:pt x="340" y="9"/>
                  </a:lnTo>
                  <a:lnTo>
                    <a:pt x="346" y="20"/>
                  </a:lnTo>
                  <a:lnTo>
                    <a:pt x="373" y="128"/>
                  </a:lnTo>
                  <a:lnTo>
                    <a:pt x="457" y="128"/>
                  </a:lnTo>
                  <a:lnTo>
                    <a:pt x="475" y="136"/>
                  </a:lnTo>
                  <a:lnTo>
                    <a:pt x="0" y="136"/>
                  </a:lnTo>
                </a:path>
              </a:pathLst>
            </a:custGeom>
            <a:solidFill>
              <a:srgbClr val="404040"/>
            </a:solidFill>
            <a:ln w="9255">
              <a:solidFill>
                <a:srgbClr val="404040"/>
              </a:solidFill>
              <a:round/>
              <a:headEnd/>
              <a:tailEnd/>
            </a:ln>
          </p:spPr>
          <p:txBody>
            <a:bodyPr/>
            <a:lstStyle/>
            <a:p>
              <a:pPr eaLnBrk="0" hangingPunct="0"/>
              <a:endParaRPr lang="nb-NO">
                <a:latin typeface="Calibri" pitchFamily="34" charset="0"/>
              </a:endParaRPr>
            </a:p>
          </p:txBody>
        </p:sp>
        <p:sp>
          <p:nvSpPr>
            <p:cNvPr id="38958" name="Freeform 41"/>
            <p:cNvSpPr>
              <a:spLocks/>
            </p:cNvSpPr>
            <p:nvPr/>
          </p:nvSpPr>
          <p:spPr bwMode="auto">
            <a:xfrm>
              <a:off x="2441" y="3490"/>
              <a:ext cx="438" cy="12"/>
            </a:xfrm>
            <a:custGeom>
              <a:avLst/>
              <a:gdLst>
                <a:gd name="T0" fmla="*/ 0 w 438"/>
                <a:gd name="T1" fmla="*/ 11 h 12"/>
                <a:gd name="T2" fmla="*/ 41 w 438"/>
                <a:gd name="T3" fmla="*/ 0 h 12"/>
                <a:gd name="T4" fmla="*/ 399 w 438"/>
                <a:gd name="T5" fmla="*/ 0 h 12"/>
                <a:gd name="T6" fmla="*/ 437 w 438"/>
                <a:gd name="T7" fmla="*/ 11 h 12"/>
                <a:gd name="T8" fmla="*/ 0 w 438"/>
                <a:gd name="T9" fmla="*/ 11 h 12"/>
                <a:gd name="T10" fmla="*/ 0 w 438"/>
                <a:gd name="T11" fmla="*/ 11 h 12"/>
                <a:gd name="T12" fmla="*/ 0 60000 65536"/>
                <a:gd name="T13" fmla="*/ 0 60000 65536"/>
                <a:gd name="T14" fmla="*/ 0 60000 65536"/>
                <a:gd name="T15" fmla="*/ 0 60000 65536"/>
                <a:gd name="T16" fmla="*/ 0 60000 65536"/>
                <a:gd name="T17" fmla="*/ 0 60000 65536"/>
                <a:gd name="T18" fmla="*/ 0 w 438"/>
                <a:gd name="T19" fmla="*/ 0 h 12"/>
                <a:gd name="T20" fmla="*/ 438 w 43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438" h="12">
                  <a:moveTo>
                    <a:pt x="0" y="11"/>
                  </a:moveTo>
                  <a:lnTo>
                    <a:pt x="41" y="0"/>
                  </a:lnTo>
                  <a:lnTo>
                    <a:pt x="399" y="0"/>
                  </a:lnTo>
                  <a:lnTo>
                    <a:pt x="437" y="11"/>
                  </a:lnTo>
                  <a:lnTo>
                    <a:pt x="0" y="11"/>
                  </a:lnTo>
                </a:path>
              </a:pathLst>
            </a:custGeom>
            <a:solidFill>
              <a:srgbClr val="404040"/>
            </a:solidFill>
            <a:ln w="9255">
              <a:solidFill>
                <a:srgbClr val="404040"/>
              </a:solidFill>
              <a:round/>
              <a:headEnd/>
              <a:tailEnd/>
            </a:ln>
          </p:spPr>
          <p:txBody>
            <a:bodyPr/>
            <a:lstStyle/>
            <a:p>
              <a:pPr eaLnBrk="0" hangingPunct="0"/>
              <a:endParaRPr lang="nb-NO">
                <a:latin typeface="Calibri" pitchFamily="34" charset="0"/>
              </a:endParaRPr>
            </a:p>
          </p:txBody>
        </p:sp>
        <p:sp>
          <p:nvSpPr>
            <p:cNvPr id="38959" name="Freeform 42"/>
            <p:cNvSpPr>
              <a:spLocks/>
            </p:cNvSpPr>
            <p:nvPr/>
          </p:nvSpPr>
          <p:spPr bwMode="auto">
            <a:xfrm>
              <a:off x="2646" y="3519"/>
              <a:ext cx="34" cy="34"/>
            </a:xfrm>
            <a:custGeom>
              <a:avLst/>
              <a:gdLst>
                <a:gd name="T0" fmla="*/ 33 w 34"/>
                <a:gd name="T1" fmla="*/ 17 h 34"/>
                <a:gd name="T2" fmla="*/ 33 w 34"/>
                <a:gd name="T3" fmla="*/ 14 h 34"/>
                <a:gd name="T4" fmla="*/ 31 w 34"/>
                <a:gd name="T5" fmla="*/ 10 h 34"/>
                <a:gd name="T6" fmla="*/ 30 w 34"/>
                <a:gd name="T7" fmla="*/ 8 h 34"/>
                <a:gd name="T8" fmla="*/ 28 w 34"/>
                <a:gd name="T9" fmla="*/ 4 h 34"/>
                <a:gd name="T10" fmla="*/ 24 w 34"/>
                <a:gd name="T11" fmla="*/ 3 h 34"/>
                <a:gd name="T12" fmla="*/ 22 w 34"/>
                <a:gd name="T13" fmla="*/ 1 h 34"/>
                <a:gd name="T14" fmla="*/ 18 w 34"/>
                <a:gd name="T15" fmla="*/ 0 h 34"/>
                <a:gd name="T16" fmla="*/ 14 w 34"/>
                <a:gd name="T17" fmla="*/ 0 h 34"/>
                <a:gd name="T18" fmla="*/ 11 w 34"/>
                <a:gd name="T19" fmla="*/ 1 h 34"/>
                <a:gd name="T20" fmla="*/ 8 w 34"/>
                <a:gd name="T21" fmla="*/ 3 h 34"/>
                <a:gd name="T22" fmla="*/ 5 w 34"/>
                <a:gd name="T23" fmla="*/ 5 h 34"/>
                <a:gd name="T24" fmla="*/ 3 w 34"/>
                <a:gd name="T25" fmla="*/ 8 h 34"/>
                <a:gd name="T26" fmla="*/ 2 w 34"/>
                <a:gd name="T27" fmla="*/ 10 h 34"/>
                <a:gd name="T28" fmla="*/ 0 w 34"/>
                <a:gd name="T29" fmla="*/ 15 h 34"/>
                <a:gd name="T30" fmla="*/ 0 w 34"/>
                <a:gd name="T31" fmla="*/ 18 h 34"/>
                <a:gd name="T32" fmla="*/ 0 w 34"/>
                <a:gd name="T33" fmla="*/ 20 h 34"/>
                <a:gd name="T34" fmla="*/ 2 w 34"/>
                <a:gd name="T35" fmla="*/ 25 h 34"/>
                <a:gd name="T36" fmla="*/ 4 w 34"/>
                <a:gd name="T37" fmla="*/ 28 h 34"/>
                <a:gd name="T38" fmla="*/ 7 w 34"/>
                <a:gd name="T39" fmla="*/ 31 h 34"/>
                <a:gd name="T40" fmla="*/ 9 w 34"/>
                <a:gd name="T41" fmla="*/ 33 h 34"/>
                <a:gd name="T42" fmla="*/ 12 w 34"/>
                <a:gd name="T43" fmla="*/ 33 h 34"/>
                <a:gd name="T44" fmla="*/ 16 w 34"/>
                <a:gd name="T45" fmla="*/ 33 h 34"/>
                <a:gd name="T46" fmla="*/ 19 w 34"/>
                <a:gd name="T47" fmla="*/ 33 h 34"/>
                <a:gd name="T48" fmla="*/ 24 w 34"/>
                <a:gd name="T49" fmla="*/ 33 h 34"/>
                <a:gd name="T50" fmla="*/ 26 w 34"/>
                <a:gd name="T51" fmla="*/ 31 h 34"/>
                <a:gd name="T52" fmla="*/ 29 w 34"/>
                <a:gd name="T53" fmla="*/ 28 h 34"/>
                <a:gd name="T54" fmla="*/ 30 w 34"/>
                <a:gd name="T55" fmla="*/ 25 h 34"/>
                <a:gd name="T56" fmla="*/ 32 w 34"/>
                <a:gd name="T57" fmla="*/ 22 h 34"/>
                <a:gd name="T58" fmla="*/ 33 w 34"/>
                <a:gd name="T59" fmla="*/ 20 h 34"/>
                <a:gd name="T60" fmla="*/ 33 w 34"/>
                <a:gd name="T61" fmla="*/ 17 h 34"/>
                <a:gd name="T62" fmla="*/ 33 w 34"/>
                <a:gd name="T63" fmla="*/ 17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34"/>
                <a:gd name="T98" fmla="*/ 34 w 34"/>
                <a:gd name="T99" fmla="*/ 34 h 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34">
                  <a:moveTo>
                    <a:pt x="33" y="17"/>
                  </a:moveTo>
                  <a:lnTo>
                    <a:pt x="33" y="14"/>
                  </a:lnTo>
                  <a:lnTo>
                    <a:pt x="31" y="10"/>
                  </a:lnTo>
                  <a:lnTo>
                    <a:pt x="30" y="8"/>
                  </a:lnTo>
                  <a:lnTo>
                    <a:pt x="28" y="4"/>
                  </a:lnTo>
                  <a:lnTo>
                    <a:pt x="24" y="3"/>
                  </a:lnTo>
                  <a:lnTo>
                    <a:pt x="22" y="1"/>
                  </a:lnTo>
                  <a:lnTo>
                    <a:pt x="18" y="0"/>
                  </a:lnTo>
                  <a:lnTo>
                    <a:pt x="14" y="0"/>
                  </a:lnTo>
                  <a:lnTo>
                    <a:pt x="11" y="1"/>
                  </a:lnTo>
                  <a:lnTo>
                    <a:pt x="8" y="3"/>
                  </a:lnTo>
                  <a:lnTo>
                    <a:pt x="5" y="5"/>
                  </a:lnTo>
                  <a:lnTo>
                    <a:pt x="3" y="8"/>
                  </a:lnTo>
                  <a:lnTo>
                    <a:pt x="2" y="10"/>
                  </a:lnTo>
                  <a:lnTo>
                    <a:pt x="0" y="15"/>
                  </a:lnTo>
                  <a:lnTo>
                    <a:pt x="0" y="18"/>
                  </a:lnTo>
                  <a:lnTo>
                    <a:pt x="0" y="20"/>
                  </a:lnTo>
                  <a:lnTo>
                    <a:pt x="2" y="25"/>
                  </a:lnTo>
                  <a:lnTo>
                    <a:pt x="4" y="28"/>
                  </a:lnTo>
                  <a:lnTo>
                    <a:pt x="7" y="31"/>
                  </a:lnTo>
                  <a:lnTo>
                    <a:pt x="9" y="33"/>
                  </a:lnTo>
                  <a:lnTo>
                    <a:pt x="12" y="33"/>
                  </a:lnTo>
                  <a:lnTo>
                    <a:pt x="16" y="33"/>
                  </a:lnTo>
                  <a:lnTo>
                    <a:pt x="19" y="33"/>
                  </a:lnTo>
                  <a:lnTo>
                    <a:pt x="24" y="33"/>
                  </a:lnTo>
                  <a:lnTo>
                    <a:pt x="26" y="31"/>
                  </a:lnTo>
                  <a:lnTo>
                    <a:pt x="29" y="28"/>
                  </a:lnTo>
                  <a:lnTo>
                    <a:pt x="30" y="25"/>
                  </a:lnTo>
                  <a:lnTo>
                    <a:pt x="32" y="22"/>
                  </a:lnTo>
                  <a:lnTo>
                    <a:pt x="33" y="20"/>
                  </a:lnTo>
                  <a:lnTo>
                    <a:pt x="33" y="17"/>
                  </a:lnTo>
                </a:path>
              </a:pathLst>
            </a:custGeom>
            <a:solidFill>
              <a:srgbClr val="FFFFFF"/>
            </a:solidFill>
            <a:ln w="9255">
              <a:solidFill>
                <a:srgbClr val="FFFFFF"/>
              </a:solidFill>
              <a:round/>
              <a:headEnd/>
              <a:tailEnd/>
            </a:ln>
          </p:spPr>
          <p:txBody>
            <a:bodyPr/>
            <a:lstStyle/>
            <a:p>
              <a:pPr eaLnBrk="0" hangingPunct="0"/>
              <a:endParaRPr lang="nb-NO">
                <a:latin typeface="Calibri" pitchFamily="34" charset="0"/>
              </a:endParaRPr>
            </a:p>
          </p:txBody>
        </p:sp>
        <p:sp>
          <p:nvSpPr>
            <p:cNvPr id="38960" name="Freeform 43"/>
            <p:cNvSpPr>
              <a:spLocks/>
            </p:cNvSpPr>
            <p:nvPr/>
          </p:nvSpPr>
          <p:spPr bwMode="auto">
            <a:xfrm>
              <a:off x="2598" y="4100"/>
              <a:ext cx="126" cy="34"/>
            </a:xfrm>
            <a:custGeom>
              <a:avLst/>
              <a:gdLst>
                <a:gd name="T0" fmla="*/ 0 w 126"/>
                <a:gd name="T1" fmla="*/ 0 h 34"/>
                <a:gd name="T2" fmla="*/ 0 w 126"/>
                <a:gd name="T3" fmla="*/ 33 h 34"/>
                <a:gd name="T4" fmla="*/ 125 w 126"/>
                <a:gd name="T5" fmla="*/ 33 h 34"/>
                <a:gd name="T6" fmla="*/ 125 w 126"/>
                <a:gd name="T7" fmla="*/ 0 h 34"/>
                <a:gd name="T8" fmla="*/ 0 w 126"/>
                <a:gd name="T9" fmla="*/ 0 h 34"/>
                <a:gd name="T10" fmla="*/ 0 w 126"/>
                <a:gd name="T11" fmla="*/ 0 h 34"/>
                <a:gd name="T12" fmla="*/ 0 60000 65536"/>
                <a:gd name="T13" fmla="*/ 0 60000 65536"/>
                <a:gd name="T14" fmla="*/ 0 60000 65536"/>
                <a:gd name="T15" fmla="*/ 0 60000 65536"/>
                <a:gd name="T16" fmla="*/ 0 60000 65536"/>
                <a:gd name="T17" fmla="*/ 0 60000 65536"/>
                <a:gd name="T18" fmla="*/ 0 w 126"/>
                <a:gd name="T19" fmla="*/ 0 h 34"/>
                <a:gd name="T20" fmla="*/ 126 w 12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26" h="34">
                  <a:moveTo>
                    <a:pt x="0" y="0"/>
                  </a:moveTo>
                  <a:lnTo>
                    <a:pt x="0" y="33"/>
                  </a:lnTo>
                  <a:lnTo>
                    <a:pt x="125" y="33"/>
                  </a:lnTo>
                  <a:lnTo>
                    <a:pt x="125" y="0"/>
                  </a:lnTo>
                  <a:lnTo>
                    <a:pt x="0" y="0"/>
                  </a:lnTo>
                </a:path>
              </a:pathLst>
            </a:custGeom>
            <a:solidFill>
              <a:srgbClr val="404040"/>
            </a:solidFill>
            <a:ln w="9255">
              <a:solidFill>
                <a:srgbClr val="404040"/>
              </a:solidFill>
              <a:round/>
              <a:headEnd/>
              <a:tailEnd/>
            </a:ln>
          </p:spPr>
          <p:txBody>
            <a:bodyPr/>
            <a:lstStyle/>
            <a:p>
              <a:pPr eaLnBrk="0" hangingPunct="0"/>
              <a:endParaRPr lang="nb-NO">
                <a:latin typeface="Calibri" pitchFamily="34" charset="0"/>
              </a:endParaRPr>
            </a:p>
          </p:txBody>
        </p:sp>
        <p:sp>
          <p:nvSpPr>
            <p:cNvPr id="38961" name="Freeform 44"/>
            <p:cNvSpPr>
              <a:spLocks/>
            </p:cNvSpPr>
            <p:nvPr/>
          </p:nvSpPr>
          <p:spPr bwMode="auto">
            <a:xfrm>
              <a:off x="2611" y="3692"/>
              <a:ext cx="99" cy="31"/>
            </a:xfrm>
            <a:custGeom>
              <a:avLst/>
              <a:gdLst>
                <a:gd name="T0" fmla="*/ 0 w 99"/>
                <a:gd name="T1" fmla="*/ 0 h 31"/>
                <a:gd name="T2" fmla="*/ 0 w 99"/>
                <a:gd name="T3" fmla="*/ 30 h 31"/>
                <a:gd name="T4" fmla="*/ 98 w 99"/>
                <a:gd name="T5" fmla="*/ 30 h 31"/>
                <a:gd name="T6" fmla="*/ 98 w 99"/>
                <a:gd name="T7" fmla="*/ 0 h 31"/>
                <a:gd name="T8" fmla="*/ 0 w 99"/>
                <a:gd name="T9" fmla="*/ 0 h 31"/>
                <a:gd name="T10" fmla="*/ 0 w 99"/>
                <a:gd name="T11" fmla="*/ 0 h 31"/>
                <a:gd name="T12" fmla="*/ 0 60000 65536"/>
                <a:gd name="T13" fmla="*/ 0 60000 65536"/>
                <a:gd name="T14" fmla="*/ 0 60000 65536"/>
                <a:gd name="T15" fmla="*/ 0 60000 65536"/>
                <a:gd name="T16" fmla="*/ 0 60000 65536"/>
                <a:gd name="T17" fmla="*/ 0 60000 65536"/>
                <a:gd name="T18" fmla="*/ 0 w 99"/>
                <a:gd name="T19" fmla="*/ 0 h 31"/>
                <a:gd name="T20" fmla="*/ 99 w 99"/>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99" h="31">
                  <a:moveTo>
                    <a:pt x="0" y="0"/>
                  </a:moveTo>
                  <a:lnTo>
                    <a:pt x="0" y="30"/>
                  </a:lnTo>
                  <a:lnTo>
                    <a:pt x="98" y="30"/>
                  </a:lnTo>
                  <a:lnTo>
                    <a:pt x="98" y="0"/>
                  </a:lnTo>
                  <a:lnTo>
                    <a:pt x="0" y="0"/>
                  </a:lnTo>
                </a:path>
              </a:pathLst>
            </a:custGeom>
            <a:solidFill>
              <a:srgbClr val="404040"/>
            </a:solidFill>
            <a:ln w="9255">
              <a:solidFill>
                <a:srgbClr val="404040"/>
              </a:solidFill>
              <a:round/>
              <a:headEnd/>
              <a:tailEnd/>
            </a:ln>
          </p:spPr>
          <p:txBody>
            <a:bodyPr/>
            <a:lstStyle/>
            <a:p>
              <a:pPr eaLnBrk="0" hangingPunct="0"/>
              <a:endParaRPr lang="nb-NO">
                <a:latin typeface="Calibri" pitchFamily="34" charset="0"/>
              </a:endParaRPr>
            </a:p>
          </p:txBody>
        </p:sp>
        <p:sp>
          <p:nvSpPr>
            <p:cNvPr id="38962" name="Freeform 45"/>
            <p:cNvSpPr>
              <a:spLocks/>
            </p:cNvSpPr>
            <p:nvPr/>
          </p:nvSpPr>
          <p:spPr bwMode="auto">
            <a:xfrm>
              <a:off x="2476" y="3778"/>
              <a:ext cx="346" cy="160"/>
            </a:xfrm>
            <a:custGeom>
              <a:avLst/>
              <a:gdLst>
                <a:gd name="T0" fmla="*/ 20 w 346"/>
                <a:gd name="T1" fmla="*/ 158 h 160"/>
                <a:gd name="T2" fmla="*/ 0 w 346"/>
                <a:gd name="T3" fmla="*/ 86 h 160"/>
                <a:gd name="T4" fmla="*/ 1 w 346"/>
                <a:gd name="T5" fmla="*/ 81 h 160"/>
                <a:gd name="T6" fmla="*/ 3 w 346"/>
                <a:gd name="T7" fmla="*/ 77 h 160"/>
                <a:gd name="T8" fmla="*/ 6 w 346"/>
                <a:gd name="T9" fmla="*/ 74 h 160"/>
                <a:gd name="T10" fmla="*/ 11 w 346"/>
                <a:gd name="T11" fmla="*/ 71 h 160"/>
                <a:gd name="T12" fmla="*/ 306 w 346"/>
                <a:gd name="T13" fmla="*/ 0 h 160"/>
                <a:gd name="T14" fmla="*/ 345 w 346"/>
                <a:gd name="T15" fmla="*/ 159 h 160"/>
                <a:gd name="T16" fmla="*/ 20 w 346"/>
                <a:gd name="T17" fmla="*/ 158 h 160"/>
                <a:gd name="T18" fmla="*/ 20 w 346"/>
                <a:gd name="T19" fmla="*/ 158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6"/>
                <a:gd name="T31" fmla="*/ 0 h 160"/>
                <a:gd name="T32" fmla="*/ 346 w 346"/>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6" h="160">
                  <a:moveTo>
                    <a:pt x="20" y="158"/>
                  </a:moveTo>
                  <a:lnTo>
                    <a:pt x="0" y="86"/>
                  </a:lnTo>
                  <a:lnTo>
                    <a:pt x="1" y="81"/>
                  </a:lnTo>
                  <a:lnTo>
                    <a:pt x="3" y="77"/>
                  </a:lnTo>
                  <a:lnTo>
                    <a:pt x="6" y="74"/>
                  </a:lnTo>
                  <a:lnTo>
                    <a:pt x="11" y="71"/>
                  </a:lnTo>
                  <a:lnTo>
                    <a:pt x="306" y="0"/>
                  </a:lnTo>
                  <a:lnTo>
                    <a:pt x="345" y="159"/>
                  </a:lnTo>
                  <a:lnTo>
                    <a:pt x="20" y="158"/>
                  </a:lnTo>
                </a:path>
              </a:pathLst>
            </a:custGeom>
            <a:solidFill>
              <a:srgbClr val="3FC0FF"/>
            </a:solidFill>
            <a:ln w="9255">
              <a:solidFill>
                <a:srgbClr val="3FC0FF"/>
              </a:solidFill>
              <a:round/>
              <a:headEnd/>
              <a:tailEnd/>
            </a:ln>
          </p:spPr>
          <p:txBody>
            <a:bodyPr/>
            <a:lstStyle/>
            <a:p>
              <a:pPr eaLnBrk="0" hangingPunct="0"/>
              <a:endParaRPr lang="nb-NO">
                <a:latin typeface="Calibri" pitchFamily="34" charset="0"/>
              </a:endParaRPr>
            </a:p>
          </p:txBody>
        </p:sp>
        <p:sp>
          <p:nvSpPr>
            <p:cNvPr id="38963" name="Freeform 46"/>
            <p:cNvSpPr>
              <a:spLocks/>
            </p:cNvSpPr>
            <p:nvPr/>
          </p:nvSpPr>
          <p:spPr bwMode="auto">
            <a:xfrm>
              <a:off x="2424" y="3950"/>
              <a:ext cx="476" cy="368"/>
            </a:xfrm>
            <a:custGeom>
              <a:avLst/>
              <a:gdLst>
                <a:gd name="T0" fmla="*/ 0 w 476"/>
                <a:gd name="T1" fmla="*/ 367 h 368"/>
                <a:gd name="T2" fmla="*/ 0 w 476"/>
                <a:gd name="T3" fmla="*/ 0 h 368"/>
                <a:gd name="T4" fmla="*/ 475 w 476"/>
                <a:gd name="T5" fmla="*/ 0 h 368"/>
                <a:gd name="T6" fmla="*/ 475 w 476"/>
                <a:gd name="T7" fmla="*/ 367 h 368"/>
                <a:gd name="T8" fmla="*/ 0 w 476"/>
                <a:gd name="T9" fmla="*/ 367 h 368"/>
                <a:gd name="T10" fmla="*/ 0 w 476"/>
                <a:gd name="T11" fmla="*/ 367 h 368"/>
                <a:gd name="T12" fmla="*/ 0 60000 65536"/>
                <a:gd name="T13" fmla="*/ 0 60000 65536"/>
                <a:gd name="T14" fmla="*/ 0 60000 65536"/>
                <a:gd name="T15" fmla="*/ 0 60000 65536"/>
                <a:gd name="T16" fmla="*/ 0 60000 65536"/>
                <a:gd name="T17" fmla="*/ 0 60000 65536"/>
                <a:gd name="T18" fmla="*/ 0 w 476"/>
                <a:gd name="T19" fmla="*/ 0 h 368"/>
                <a:gd name="T20" fmla="*/ 476 w 476"/>
                <a:gd name="T21" fmla="*/ 368 h 368"/>
              </a:gdLst>
              <a:ahLst/>
              <a:cxnLst>
                <a:cxn ang="T12">
                  <a:pos x="T0" y="T1"/>
                </a:cxn>
                <a:cxn ang="T13">
                  <a:pos x="T2" y="T3"/>
                </a:cxn>
                <a:cxn ang="T14">
                  <a:pos x="T4" y="T5"/>
                </a:cxn>
                <a:cxn ang="T15">
                  <a:pos x="T6" y="T7"/>
                </a:cxn>
                <a:cxn ang="T16">
                  <a:pos x="T8" y="T9"/>
                </a:cxn>
                <a:cxn ang="T17">
                  <a:pos x="T10" y="T11"/>
                </a:cxn>
              </a:cxnLst>
              <a:rect l="T18" t="T19" r="T20" b="T21"/>
              <a:pathLst>
                <a:path w="476" h="368">
                  <a:moveTo>
                    <a:pt x="0" y="367"/>
                  </a:moveTo>
                  <a:lnTo>
                    <a:pt x="0" y="0"/>
                  </a:lnTo>
                  <a:lnTo>
                    <a:pt x="475" y="0"/>
                  </a:lnTo>
                  <a:lnTo>
                    <a:pt x="475" y="367"/>
                  </a:lnTo>
                  <a:lnTo>
                    <a:pt x="0" y="367"/>
                  </a:lnTo>
                </a:path>
              </a:pathLst>
            </a:custGeom>
            <a:noFill/>
            <a:ln w="9255">
              <a:solidFill>
                <a:srgbClr val="000000"/>
              </a:solidFill>
              <a:round/>
              <a:headEnd/>
              <a:tailEnd/>
            </a:ln>
          </p:spPr>
          <p:txBody>
            <a:bodyPr/>
            <a:lstStyle/>
            <a:p>
              <a:pPr eaLnBrk="0" hangingPunct="0"/>
              <a:endParaRPr lang="nb-NO">
                <a:latin typeface="Calibri" pitchFamily="34" charset="0"/>
              </a:endParaRPr>
            </a:p>
          </p:txBody>
        </p:sp>
        <p:sp>
          <p:nvSpPr>
            <p:cNvPr id="38964" name="Freeform 47"/>
            <p:cNvSpPr>
              <a:spLocks/>
            </p:cNvSpPr>
            <p:nvPr/>
          </p:nvSpPr>
          <p:spPr bwMode="auto">
            <a:xfrm>
              <a:off x="2442" y="3502"/>
              <a:ext cx="438" cy="441"/>
            </a:xfrm>
            <a:custGeom>
              <a:avLst/>
              <a:gdLst>
                <a:gd name="T0" fmla="*/ 0 w 438"/>
                <a:gd name="T1" fmla="*/ 440 h 441"/>
                <a:gd name="T2" fmla="*/ 0 w 438"/>
                <a:gd name="T3" fmla="*/ 0 h 441"/>
                <a:gd name="T4" fmla="*/ 437 w 438"/>
                <a:gd name="T5" fmla="*/ 0 h 441"/>
                <a:gd name="T6" fmla="*/ 437 w 438"/>
                <a:gd name="T7" fmla="*/ 440 h 441"/>
                <a:gd name="T8" fmla="*/ 0 60000 65536"/>
                <a:gd name="T9" fmla="*/ 0 60000 65536"/>
                <a:gd name="T10" fmla="*/ 0 60000 65536"/>
                <a:gd name="T11" fmla="*/ 0 60000 65536"/>
                <a:gd name="T12" fmla="*/ 0 w 438"/>
                <a:gd name="T13" fmla="*/ 0 h 441"/>
                <a:gd name="T14" fmla="*/ 438 w 438"/>
                <a:gd name="T15" fmla="*/ 441 h 441"/>
              </a:gdLst>
              <a:ahLst/>
              <a:cxnLst>
                <a:cxn ang="T8">
                  <a:pos x="T0" y="T1"/>
                </a:cxn>
                <a:cxn ang="T9">
                  <a:pos x="T2" y="T3"/>
                </a:cxn>
                <a:cxn ang="T10">
                  <a:pos x="T4" y="T5"/>
                </a:cxn>
                <a:cxn ang="T11">
                  <a:pos x="T6" y="T7"/>
                </a:cxn>
              </a:cxnLst>
              <a:rect l="T12" t="T13" r="T14" b="T15"/>
              <a:pathLst>
                <a:path w="438" h="441">
                  <a:moveTo>
                    <a:pt x="0" y="440"/>
                  </a:moveTo>
                  <a:lnTo>
                    <a:pt x="0" y="0"/>
                  </a:lnTo>
                  <a:lnTo>
                    <a:pt x="437" y="0"/>
                  </a:lnTo>
                  <a:lnTo>
                    <a:pt x="437" y="440"/>
                  </a:lnTo>
                </a:path>
              </a:pathLst>
            </a:custGeom>
            <a:noFill/>
            <a:ln w="9255">
              <a:solidFill>
                <a:srgbClr val="000000"/>
              </a:solidFill>
              <a:round/>
              <a:headEnd/>
              <a:tailEnd/>
            </a:ln>
          </p:spPr>
          <p:txBody>
            <a:bodyPr/>
            <a:lstStyle/>
            <a:p>
              <a:pPr eaLnBrk="0" hangingPunct="0"/>
              <a:endParaRPr lang="nb-NO">
                <a:latin typeface="Calibri" pitchFamily="34" charset="0"/>
              </a:endParaRPr>
            </a:p>
          </p:txBody>
        </p:sp>
        <p:sp>
          <p:nvSpPr>
            <p:cNvPr id="38965" name="Freeform 48"/>
            <p:cNvSpPr>
              <a:spLocks/>
            </p:cNvSpPr>
            <p:nvPr/>
          </p:nvSpPr>
          <p:spPr bwMode="auto">
            <a:xfrm>
              <a:off x="2442" y="4317"/>
              <a:ext cx="438" cy="77"/>
            </a:xfrm>
            <a:custGeom>
              <a:avLst/>
              <a:gdLst>
                <a:gd name="T0" fmla="*/ 437 w 438"/>
                <a:gd name="T1" fmla="*/ 0 h 77"/>
                <a:gd name="T2" fmla="*/ 437 w 438"/>
                <a:gd name="T3" fmla="*/ 76 h 77"/>
                <a:gd name="T4" fmla="*/ 0 w 438"/>
                <a:gd name="T5" fmla="*/ 76 h 77"/>
                <a:gd name="T6" fmla="*/ 0 w 438"/>
                <a:gd name="T7" fmla="*/ 0 h 77"/>
                <a:gd name="T8" fmla="*/ 0 60000 65536"/>
                <a:gd name="T9" fmla="*/ 0 60000 65536"/>
                <a:gd name="T10" fmla="*/ 0 60000 65536"/>
                <a:gd name="T11" fmla="*/ 0 60000 65536"/>
                <a:gd name="T12" fmla="*/ 0 w 438"/>
                <a:gd name="T13" fmla="*/ 0 h 77"/>
                <a:gd name="T14" fmla="*/ 438 w 438"/>
                <a:gd name="T15" fmla="*/ 77 h 77"/>
              </a:gdLst>
              <a:ahLst/>
              <a:cxnLst>
                <a:cxn ang="T8">
                  <a:pos x="T0" y="T1"/>
                </a:cxn>
                <a:cxn ang="T9">
                  <a:pos x="T2" y="T3"/>
                </a:cxn>
                <a:cxn ang="T10">
                  <a:pos x="T4" y="T5"/>
                </a:cxn>
                <a:cxn ang="T11">
                  <a:pos x="T6" y="T7"/>
                </a:cxn>
              </a:cxnLst>
              <a:rect l="T12" t="T13" r="T14" b="T15"/>
              <a:pathLst>
                <a:path w="438" h="77">
                  <a:moveTo>
                    <a:pt x="437" y="0"/>
                  </a:moveTo>
                  <a:lnTo>
                    <a:pt x="437" y="76"/>
                  </a:lnTo>
                  <a:lnTo>
                    <a:pt x="0" y="76"/>
                  </a:lnTo>
                  <a:lnTo>
                    <a:pt x="0" y="0"/>
                  </a:lnTo>
                </a:path>
              </a:pathLst>
            </a:custGeom>
            <a:noFill/>
            <a:ln w="9255">
              <a:solidFill>
                <a:srgbClr val="000000"/>
              </a:solidFill>
              <a:round/>
              <a:headEnd/>
              <a:tailEnd/>
            </a:ln>
          </p:spPr>
          <p:txBody>
            <a:bodyPr/>
            <a:lstStyle/>
            <a:p>
              <a:pPr eaLnBrk="0" hangingPunct="0"/>
              <a:endParaRPr lang="nb-NO">
                <a:latin typeface="Calibri" pitchFamily="34" charset="0"/>
              </a:endParaRPr>
            </a:p>
          </p:txBody>
        </p:sp>
        <p:sp>
          <p:nvSpPr>
            <p:cNvPr id="38966" name="Freeform 49"/>
            <p:cNvSpPr>
              <a:spLocks/>
            </p:cNvSpPr>
            <p:nvPr/>
          </p:nvSpPr>
          <p:spPr bwMode="auto">
            <a:xfrm>
              <a:off x="2442" y="4317"/>
              <a:ext cx="438" cy="44"/>
            </a:xfrm>
            <a:custGeom>
              <a:avLst/>
              <a:gdLst>
                <a:gd name="T0" fmla="*/ 0 w 438"/>
                <a:gd name="T1" fmla="*/ 43 h 44"/>
                <a:gd name="T2" fmla="*/ 0 w 438"/>
                <a:gd name="T3" fmla="*/ 0 h 44"/>
                <a:gd name="T4" fmla="*/ 437 w 438"/>
                <a:gd name="T5" fmla="*/ 0 h 44"/>
                <a:gd name="T6" fmla="*/ 437 w 438"/>
                <a:gd name="T7" fmla="*/ 43 h 44"/>
                <a:gd name="T8" fmla="*/ 0 w 438"/>
                <a:gd name="T9" fmla="*/ 43 h 44"/>
                <a:gd name="T10" fmla="*/ 0 w 438"/>
                <a:gd name="T11" fmla="*/ 43 h 44"/>
                <a:gd name="T12" fmla="*/ 0 60000 65536"/>
                <a:gd name="T13" fmla="*/ 0 60000 65536"/>
                <a:gd name="T14" fmla="*/ 0 60000 65536"/>
                <a:gd name="T15" fmla="*/ 0 60000 65536"/>
                <a:gd name="T16" fmla="*/ 0 60000 65536"/>
                <a:gd name="T17" fmla="*/ 0 60000 65536"/>
                <a:gd name="T18" fmla="*/ 0 w 438"/>
                <a:gd name="T19" fmla="*/ 0 h 44"/>
                <a:gd name="T20" fmla="*/ 438 w 438"/>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438" h="44">
                  <a:moveTo>
                    <a:pt x="0" y="43"/>
                  </a:moveTo>
                  <a:lnTo>
                    <a:pt x="0" y="0"/>
                  </a:lnTo>
                  <a:lnTo>
                    <a:pt x="437" y="0"/>
                  </a:lnTo>
                  <a:lnTo>
                    <a:pt x="437" y="43"/>
                  </a:lnTo>
                  <a:lnTo>
                    <a:pt x="0" y="43"/>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967" name="Freeform 50"/>
            <p:cNvSpPr>
              <a:spLocks/>
            </p:cNvSpPr>
            <p:nvPr/>
          </p:nvSpPr>
          <p:spPr bwMode="auto">
            <a:xfrm>
              <a:off x="2601" y="3692"/>
              <a:ext cx="121" cy="42"/>
            </a:xfrm>
            <a:custGeom>
              <a:avLst/>
              <a:gdLst>
                <a:gd name="T0" fmla="*/ 0 w 121"/>
                <a:gd name="T1" fmla="*/ 41 h 42"/>
                <a:gd name="T2" fmla="*/ 0 w 121"/>
                <a:gd name="T3" fmla="*/ 0 h 42"/>
                <a:gd name="T4" fmla="*/ 120 w 121"/>
                <a:gd name="T5" fmla="*/ 0 h 42"/>
                <a:gd name="T6" fmla="*/ 120 w 121"/>
                <a:gd name="T7" fmla="*/ 41 h 42"/>
                <a:gd name="T8" fmla="*/ 0 w 121"/>
                <a:gd name="T9" fmla="*/ 41 h 42"/>
                <a:gd name="T10" fmla="*/ 0 w 121"/>
                <a:gd name="T11" fmla="*/ 41 h 42"/>
                <a:gd name="T12" fmla="*/ 0 60000 65536"/>
                <a:gd name="T13" fmla="*/ 0 60000 65536"/>
                <a:gd name="T14" fmla="*/ 0 60000 65536"/>
                <a:gd name="T15" fmla="*/ 0 60000 65536"/>
                <a:gd name="T16" fmla="*/ 0 60000 65536"/>
                <a:gd name="T17" fmla="*/ 0 60000 65536"/>
                <a:gd name="T18" fmla="*/ 0 w 121"/>
                <a:gd name="T19" fmla="*/ 0 h 42"/>
                <a:gd name="T20" fmla="*/ 121 w 121"/>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21" h="42">
                  <a:moveTo>
                    <a:pt x="0" y="41"/>
                  </a:moveTo>
                  <a:lnTo>
                    <a:pt x="0" y="0"/>
                  </a:lnTo>
                  <a:lnTo>
                    <a:pt x="120" y="0"/>
                  </a:lnTo>
                  <a:lnTo>
                    <a:pt x="120" y="41"/>
                  </a:lnTo>
                  <a:lnTo>
                    <a:pt x="0" y="41"/>
                  </a:lnTo>
                </a:path>
              </a:pathLst>
            </a:custGeom>
            <a:noFill/>
            <a:ln w="9255">
              <a:solidFill>
                <a:srgbClr val="000000"/>
              </a:solidFill>
              <a:round/>
              <a:headEnd/>
              <a:tailEnd/>
            </a:ln>
          </p:spPr>
          <p:txBody>
            <a:bodyPr/>
            <a:lstStyle/>
            <a:p>
              <a:pPr eaLnBrk="0" hangingPunct="0"/>
              <a:endParaRPr lang="nb-NO">
                <a:latin typeface="Calibri" pitchFamily="34" charset="0"/>
              </a:endParaRPr>
            </a:p>
          </p:txBody>
        </p:sp>
        <p:sp>
          <p:nvSpPr>
            <p:cNvPr id="38968" name="Freeform 51"/>
            <p:cNvSpPr>
              <a:spLocks/>
            </p:cNvSpPr>
            <p:nvPr/>
          </p:nvSpPr>
          <p:spPr bwMode="auto">
            <a:xfrm>
              <a:off x="2601" y="3692"/>
              <a:ext cx="121" cy="42"/>
            </a:xfrm>
            <a:custGeom>
              <a:avLst/>
              <a:gdLst>
                <a:gd name="T0" fmla="*/ 106 w 121"/>
                <a:gd name="T1" fmla="*/ 0 h 42"/>
                <a:gd name="T2" fmla="*/ 106 w 121"/>
                <a:gd name="T3" fmla="*/ 29 h 42"/>
                <a:gd name="T4" fmla="*/ 12 w 121"/>
                <a:gd name="T5" fmla="*/ 29 h 42"/>
                <a:gd name="T6" fmla="*/ 12 w 121"/>
                <a:gd name="T7" fmla="*/ 0 h 42"/>
                <a:gd name="T8" fmla="*/ 0 w 121"/>
                <a:gd name="T9" fmla="*/ 0 h 42"/>
                <a:gd name="T10" fmla="*/ 0 w 121"/>
                <a:gd name="T11" fmla="*/ 41 h 42"/>
                <a:gd name="T12" fmla="*/ 120 w 121"/>
                <a:gd name="T13" fmla="*/ 41 h 42"/>
                <a:gd name="T14" fmla="*/ 120 w 121"/>
                <a:gd name="T15" fmla="*/ 0 h 42"/>
                <a:gd name="T16" fmla="*/ 106 w 121"/>
                <a:gd name="T17" fmla="*/ 0 h 42"/>
                <a:gd name="T18" fmla="*/ 106 w 121"/>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42"/>
                <a:gd name="T32" fmla="*/ 121 w 121"/>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42">
                  <a:moveTo>
                    <a:pt x="106" y="0"/>
                  </a:moveTo>
                  <a:lnTo>
                    <a:pt x="106" y="29"/>
                  </a:lnTo>
                  <a:lnTo>
                    <a:pt x="12" y="29"/>
                  </a:lnTo>
                  <a:lnTo>
                    <a:pt x="12" y="0"/>
                  </a:lnTo>
                  <a:lnTo>
                    <a:pt x="0" y="0"/>
                  </a:lnTo>
                  <a:lnTo>
                    <a:pt x="0" y="41"/>
                  </a:lnTo>
                  <a:lnTo>
                    <a:pt x="120" y="41"/>
                  </a:lnTo>
                  <a:lnTo>
                    <a:pt x="120" y="0"/>
                  </a:lnTo>
                  <a:lnTo>
                    <a:pt x="106"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969" name="Freeform 52"/>
            <p:cNvSpPr>
              <a:spLocks/>
            </p:cNvSpPr>
            <p:nvPr/>
          </p:nvSpPr>
          <p:spPr bwMode="auto">
            <a:xfrm>
              <a:off x="2646" y="3519"/>
              <a:ext cx="34" cy="34"/>
            </a:xfrm>
            <a:custGeom>
              <a:avLst/>
              <a:gdLst>
                <a:gd name="T0" fmla="*/ 33 w 34"/>
                <a:gd name="T1" fmla="*/ 17 h 34"/>
                <a:gd name="T2" fmla="*/ 33 w 34"/>
                <a:gd name="T3" fmla="*/ 14 h 34"/>
                <a:gd name="T4" fmla="*/ 31 w 34"/>
                <a:gd name="T5" fmla="*/ 10 h 34"/>
                <a:gd name="T6" fmla="*/ 30 w 34"/>
                <a:gd name="T7" fmla="*/ 8 h 34"/>
                <a:gd name="T8" fmla="*/ 28 w 34"/>
                <a:gd name="T9" fmla="*/ 4 h 34"/>
                <a:gd name="T10" fmla="*/ 24 w 34"/>
                <a:gd name="T11" fmla="*/ 3 h 34"/>
                <a:gd name="T12" fmla="*/ 22 w 34"/>
                <a:gd name="T13" fmla="*/ 1 h 34"/>
                <a:gd name="T14" fmla="*/ 18 w 34"/>
                <a:gd name="T15" fmla="*/ 0 h 34"/>
                <a:gd name="T16" fmla="*/ 14 w 34"/>
                <a:gd name="T17" fmla="*/ 1 h 34"/>
                <a:gd name="T18" fmla="*/ 11 w 34"/>
                <a:gd name="T19" fmla="*/ 1 h 34"/>
                <a:gd name="T20" fmla="*/ 8 w 34"/>
                <a:gd name="T21" fmla="*/ 3 h 34"/>
                <a:gd name="T22" fmla="*/ 5 w 34"/>
                <a:gd name="T23" fmla="*/ 5 h 34"/>
                <a:gd name="T24" fmla="*/ 3 w 34"/>
                <a:gd name="T25" fmla="*/ 8 h 34"/>
                <a:gd name="T26" fmla="*/ 2 w 34"/>
                <a:gd name="T27" fmla="*/ 12 h 34"/>
                <a:gd name="T28" fmla="*/ 0 w 34"/>
                <a:gd name="T29" fmla="*/ 15 h 34"/>
                <a:gd name="T30" fmla="*/ 0 w 34"/>
                <a:gd name="T31" fmla="*/ 18 h 34"/>
                <a:gd name="T32" fmla="*/ 0 w 34"/>
                <a:gd name="T33" fmla="*/ 21 h 34"/>
                <a:gd name="T34" fmla="*/ 2 w 34"/>
                <a:gd name="T35" fmla="*/ 25 h 34"/>
                <a:gd name="T36" fmla="*/ 4 w 34"/>
                <a:gd name="T37" fmla="*/ 28 h 34"/>
                <a:gd name="T38" fmla="*/ 7 w 34"/>
                <a:gd name="T39" fmla="*/ 31 h 34"/>
                <a:gd name="T40" fmla="*/ 9 w 34"/>
                <a:gd name="T41" fmla="*/ 33 h 34"/>
                <a:gd name="T42" fmla="*/ 13 w 34"/>
                <a:gd name="T43" fmla="*/ 33 h 34"/>
                <a:gd name="T44" fmla="*/ 16 w 34"/>
                <a:gd name="T45" fmla="*/ 33 h 34"/>
                <a:gd name="T46" fmla="*/ 20 w 34"/>
                <a:gd name="T47" fmla="*/ 33 h 34"/>
                <a:gd name="T48" fmla="*/ 24 w 34"/>
                <a:gd name="T49" fmla="*/ 33 h 34"/>
                <a:gd name="T50" fmla="*/ 26 w 34"/>
                <a:gd name="T51" fmla="*/ 31 h 34"/>
                <a:gd name="T52" fmla="*/ 29 w 34"/>
                <a:gd name="T53" fmla="*/ 28 h 34"/>
                <a:gd name="T54" fmla="*/ 31 w 34"/>
                <a:gd name="T55" fmla="*/ 25 h 34"/>
                <a:gd name="T56" fmla="*/ 33 w 34"/>
                <a:gd name="T57" fmla="*/ 22 h 34"/>
                <a:gd name="T58" fmla="*/ 33 w 34"/>
                <a:gd name="T59" fmla="*/ 18 h 34"/>
                <a:gd name="T60" fmla="*/ 33 w 34"/>
                <a:gd name="T61" fmla="*/ 17 h 34"/>
                <a:gd name="T62" fmla="*/ 33 w 34"/>
                <a:gd name="T63" fmla="*/ 17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34"/>
                <a:gd name="T98" fmla="*/ 34 w 34"/>
                <a:gd name="T99" fmla="*/ 34 h 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34">
                  <a:moveTo>
                    <a:pt x="33" y="17"/>
                  </a:moveTo>
                  <a:lnTo>
                    <a:pt x="33" y="14"/>
                  </a:lnTo>
                  <a:lnTo>
                    <a:pt x="31" y="10"/>
                  </a:lnTo>
                  <a:lnTo>
                    <a:pt x="30" y="8"/>
                  </a:lnTo>
                  <a:lnTo>
                    <a:pt x="28" y="4"/>
                  </a:lnTo>
                  <a:lnTo>
                    <a:pt x="24" y="3"/>
                  </a:lnTo>
                  <a:lnTo>
                    <a:pt x="22" y="1"/>
                  </a:lnTo>
                  <a:lnTo>
                    <a:pt x="18" y="0"/>
                  </a:lnTo>
                  <a:lnTo>
                    <a:pt x="14" y="1"/>
                  </a:lnTo>
                  <a:lnTo>
                    <a:pt x="11" y="1"/>
                  </a:lnTo>
                  <a:lnTo>
                    <a:pt x="8" y="3"/>
                  </a:lnTo>
                  <a:lnTo>
                    <a:pt x="5" y="5"/>
                  </a:lnTo>
                  <a:lnTo>
                    <a:pt x="3" y="8"/>
                  </a:lnTo>
                  <a:lnTo>
                    <a:pt x="2" y="12"/>
                  </a:lnTo>
                  <a:lnTo>
                    <a:pt x="0" y="15"/>
                  </a:lnTo>
                  <a:lnTo>
                    <a:pt x="0" y="18"/>
                  </a:lnTo>
                  <a:lnTo>
                    <a:pt x="0" y="21"/>
                  </a:lnTo>
                  <a:lnTo>
                    <a:pt x="2" y="25"/>
                  </a:lnTo>
                  <a:lnTo>
                    <a:pt x="4" y="28"/>
                  </a:lnTo>
                  <a:lnTo>
                    <a:pt x="7" y="31"/>
                  </a:lnTo>
                  <a:lnTo>
                    <a:pt x="9" y="33"/>
                  </a:lnTo>
                  <a:lnTo>
                    <a:pt x="13" y="33"/>
                  </a:lnTo>
                  <a:lnTo>
                    <a:pt x="16" y="33"/>
                  </a:lnTo>
                  <a:lnTo>
                    <a:pt x="20" y="33"/>
                  </a:lnTo>
                  <a:lnTo>
                    <a:pt x="24" y="33"/>
                  </a:lnTo>
                  <a:lnTo>
                    <a:pt x="26" y="31"/>
                  </a:lnTo>
                  <a:lnTo>
                    <a:pt x="29" y="28"/>
                  </a:lnTo>
                  <a:lnTo>
                    <a:pt x="31" y="25"/>
                  </a:lnTo>
                  <a:lnTo>
                    <a:pt x="33" y="22"/>
                  </a:lnTo>
                  <a:lnTo>
                    <a:pt x="33" y="18"/>
                  </a:lnTo>
                  <a:lnTo>
                    <a:pt x="33" y="17"/>
                  </a:lnTo>
                </a:path>
              </a:pathLst>
            </a:custGeom>
            <a:noFill/>
            <a:ln w="9255">
              <a:solidFill>
                <a:srgbClr val="000000"/>
              </a:solidFill>
              <a:round/>
              <a:headEnd/>
              <a:tailEnd/>
            </a:ln>
          </p:spPr>
          <p:txBody>
            <a:bodyPr/>
            <a:lstStyle/>
            <a:p>
              <a:pPr eaLnBrk="0" hangingPunct="0"/>
              <a:endParaRPr lang="nb-NO">
                <a:latin typeface="Calibri" pitchFamily="34" charset="0"/>
              </a:endParaRPr>
            </a:p>
          </p:txBody>
        </p:sp>
        <p:sp>
          <p:nvSpPr>
            <p:cNvPr id="38970" name="Freeform 53"/>
            <p:cNvSpPr>
              <a:spLocks/>
            </p:cNvSpPr>
            <p:nvPr/>
          </p:nvSpPr>
          <p:spPr bwMode="auto">
            <a:xfrm>
              <a:off x="2579" y="4100"/>
              <a:ext cx="164" cy="56"/>
            </a:xfrm>
            <a:custGeom>
              <a:avLst/>
              <a:gdLst>
                <a:gd name="T0" fmla="*/ 0 w 164"/>
                <a:gd name="T1" fmla="*/ 55 h 56"/>
                <a:gd name="T2" fmla="*/ 0 w 164"/>
                <a:gd name="T3" fmla="*/ 0 h 56"/>
                <a:gd name="T4" fmla="*/ 163 w 164"/>
                <a:gd name="T5" fmla="*/ 0 h 56"/>
                <a:gd name="T6" fmla="*/ 163 w 164"/>
                <a:gd name="T7" fmla="*/ 55 h 56"/>
                <a:gd name="T8" fmla="*/ 0 w 164"/>
                <a:gd name="T9" fmla="*/ 55 h 56"/>
                <a:gd name="T10" fmla="*/ 0 w 164"/>
                <a:gd name="T11" fmla="*/ 55 h 56"/>
                <a:gd name="T12" fmla="*/ 0 60000 65536"/>
                <a:gd name="T13" fmla="*/ 0 60000 65536"/>
                <a:gd name="T14" fmla="*/ 0 60000 65536"/>
                <a:gd name="T15" fmla="*/ 0 60000 65536"/>
                <a:gd name="T16" fmla="*/ 0 60000 65536"/>
                <a:gd name="T17" fmla="*/ 0 60000 65536"/>
                <a:gd name="T18" fmla="*/ 0 w 164"/>
                <a:gd name="T19" fmla="*/ 0 h 56"/>
                <a:gd name="T20" fmla="*/ 164 w 16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64" h="56">
                  <a:moveTo>
                    <a:pt x="0" y="55"/>
                  </a:moveTo>
                  <a:lnTo>
                    <a:pt x="0" y="0"/>
                  </a:lnTo>
                  <a:lnTo>
                    <a:pt x="163" y="0"/>
                  </a:lnTo>
                  <a:lnTo>
                    <a:pt x="163" y="55"/>
                  </a:lnTo>
                  <a:lnTo>
                    <a:pt x="0" y="55"/>
                  </a:lnTo>
                </a:path>
              </a:pathLst>
            </a:custGeom>
            <a:noFill/>
            <a:ln w="9255">
              <a:solidFill>
                <a:srgbClr val="000000"/>
              </a:solidFill>
              <a:round/>
              <a:headEnd/>
              <a:tailEnd/>
            </a:ln>
          </p:spPr>
          <p:txBody>
            <a:bodyPr/>
            <a:lstStyle/>
            <a:p>
              <a:pPr eaLnBrk="0" hangingPunct="0"/>
              <a:endParaRPr lang="nb-NO">
                <a:latin typeface="Calibri" pitchFamily="34" charset="0"/>
              </a:endParaRPr>
            </a:p>
          </p:txBody>
        </p:sp>
        <p:sp>
          <p:nvSpPr>
            <p:cNvPr id="38971" name="Freeform 54"/>
            <p:cNvSpPr>
              <a:spLocks/>
            </p:cNvSpPr>
            <p:nvPr/>
          </p:nvSpPr>
          <p:spPr bwMode="auto">
            <a:xfrm>
              <a:off x="2579" y="4101"/>
              <a:ext cx="162" cy="55"/>
            </a:xfrm>
            <a:custGeom>
              <a:avLst/>
              <a:gdLst>
                <a:gd name="T0" fmla="*/ 22 w 162"/>
                <a:gd name="T1" fmla="*/ 0 h 55"/>
                <a:gd name="T2" fmla="*/ 22 w 162"/>
                <a:gd name="T3" fmla="*/ 29 h 55"/>
                <a:gd name="T4" fmla="*/ 142 w 162"/>
                <a:gd name="T5" fmla="*/ 29 h 55"/>
                <a:gd name="T6" fmla="*/ 142 w 162"/>
                <a:gd name="T7" fmla="*/ 0 h 55"/>
                <a:gd name="T8" fmla="*/ 161 w 162"/>
                <a:gd name="T9" fmla="*/ 0 h 55"/>
                <a:gd name="T10" fmla="*/ 161 w 162"/>
                <a:gd name="T11" fmla="*/ 54 h 55"/>
                <a:gd name="T12" fmla="*/ 0 w 162"/>
                <a:gd name="T13" fmla="*/ 54 h 55"/>
                <a:gd name="T14" fmla="*/ 0 w 162"/>
                <a:gd name="T15" fmla="*/ 0 h 55"/>
                <a:gd name="T16" fmla="*/ 22 w 162"/>
                <a:gd name="T17" fmla="*/ 0 h 55"/>
                <a:gd name="T18" fmla="*/ 22 w 162"/>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2"/>
                <a:gd name="T31" fmla="*/ 0 h 55"/>
                <a:gd name="T32" fmla="*/ 162 w 162"/>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2" h="55">
                  <a:moveTo>
                    <a:pt x="22" y="0"/>
                  </a:moveTo>
                  <a:lnTo>
                    <a:pt x="22" y="29"/>
                  </a:lnTo>
                  <a:lnTo>
                    <a:pt x="142" y="29"/>
                  </a:lnTo>
                  <a:lnTo>
                    <a:pt x="142" y="0"/>
                  </a:lnTo>
                  <a:lnTo>
                    <a:pt x="161" y="0"/>
                  </a:lnTo>
                  <a:lnTo>
                    <a:pt x="161" y="54"/>
                  </a:lnTo>
                  <a:lnTo>
                    <a:pt x="0" y="54"/>
                  </a:lnTo>
                  <a:lnTo>
                    <a:pt x="0" y="0"/>
                  </a:lnTo>
                  <a:lnTo>
                    <a:pt x="22"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972" name="Freeform 55"/>
            <p:cNvSpPr>
              <a:spLocks/>
            </p:cNvSpPr>
            <p:nvPr/>
          </p:nvSpPr>
          <p:spPr bwMode="auto">
            <a:xfrm>
              <a:off x="2651" y="3764"/>
              <a:ext cx="138" cy="60"/>
            </a:xfrm>
            <a:custGeom>
              <a:avLst/>
              <a:gdLst>
                <a:gd name="T0" fmla="*/ 128 w 138"/>
                <a:gd name="T1" fmla="*/ 30 h 60"/>
                <a:gd name="T2" fmla="*/ 131 w 138"/>
                <a:gd name="T3" fmla="*/ 41 h 60"/>
                <a:gd name="T4" fmla="*/ 137 w 138"/>
                <a:gd name="T5" fmla="*/ 39 h 60"/>
                <a:gd name="T6" fmla="*/ 130 w 138"/>
                <a:gd name="T7" fmla="*/ 8 h 60"/>
                <a:gd name="T8" fmla="*/ 130 w 138"/>
                <a:gd name="T9" fmla="*/ 6 h 60"/>
                <a:gd name="T10" fmla="*/ 129 w 138"/>
                <a:gd name="T11" fmla="*/ 5 h 60"/>
                <a:gd name="T12" fmla="*/ 128 w 138"/>
                <a:gd name="T13" fmla="*/ 3 h 60"/>
                <a:gd name="T14" fmla="*/ 126 w 138"/>
                <a:gd name="T15" fmla="*/ 2 h 60"/>
                <a:gd name="T16" fmla="*/ 125 w 138"/>
                <a:gd name="T17" fmla="*/ 1 h 60"/>
                <a:gd name="T18" fmla="*/ 123 w 138"/>
                <a:gd name="T19" fmla="*/ 0 h 60"/>
                <a:gd name="T20" fmla="*/ 120 w 138"/>
                <a:gd name="T21" fmla="*/ 0 h 60"/>
                <a:gd name="T22" fmla="*/ 119 w 138"/>
                <a:gd name="T23" fmla="*/ 0 h 60"/>
                <a:gd name="T24" fmla="*/ 14 w 138"/>
                <a:gd name="T25" fmla="*/ 25 h 60"/>
                <a:gd name="T26" fmla="*/ 13 w 138"/>
                <a:gd name="T27" fmla="*/ 26 h 60"/>
                <a:gd name="T28" fmla="*/ 11 w 138"/>
                <a:gd name="T29" fmla="*/ 28 h 60"/>
                <a:gd name="T30" fmla="*/ 10 w 138"/>
                <a:gd name="T31" fmla="*/ 30 h 60"/>
                <a:gd name="T32" fmla="*/ 9 w 138"/>
                <a:gd name="T33" fmla="*/ 31 h 60"/>
                <a:gd name="T34" fmla="*/ 7 w 138"/>
                <a:gd name="T35" fmla="*/ 34 h 60"/>
                <a:gd name="T36" fmla="*/ 7 w 138"/>
                <a:gd name="T37" fmla="*/ 35 h 60"/>
                <a:gd name="T38" fmla="*/ 7 w 138"/>
                <a:gd name="T39" fmla="*/ 37 h 60"/>
                <a:gd name="T40" fmla="*/ 7 w 138"/>
                <a:gd name="T41" fmla="*/ 39 h 60"/>
                <a:gd name="T42" fmla="*/ 10 w 138"/>
                <a:gd name="T43" fmla="*/ 49 h 60"/>
                <a:gd name="T44" fmla="*/ 0 w 138"/>
                <a:gd name="T45" fmla="*/ 50 h 60"/>
                <a:gd name="T46" fmla="*/ 2 w 138"/>
                <a:gd name="T47" fmla="*/ 50 h 60"/>
                <a:gd name="T48" fmla="*/ 4 w 138"/>
                <a:gd name="T49" fmla="*/ 50 h 60"/>
                <a:gd name="T50" fmla="*/ 6 w 138"/>
                <a:gd name="T51" fmla="*/ 50 h 60"/>
                <a:gd name="T52" fmla="*/ 7 w 138"/>
                <a:gd name="T53" fmla="*/ 52 h 60"/>
                <a:gd name="T54" fmla="*/ 10 w 138"/>
                <a:gd name="T55" fmla="*/ 53 h 60"/>
                <a:gd name="T56" fmla="*/ 11 w 138"/>
                <a:gd name="T57" fmla="*/ 55 h 60"/>
                <a:gd name="T58" fmla="*/ 13 w 138"/>
                <a:gd name="T59" fmla="*/ 57 h 60"/>
                <a:gd name="T60" fmla="*/ 13 w 138"/>
                <a:gd name="T61" fmla="*/ 59 h 60"/>
                <a:gd name="T62" fmla="*/ 128 w 138"/>
                <a:gd name="T63" fmla="*/ 30 h 60"/>
                <a:gd name="T64" fmla="*/ 128 w 138"/>
                <a:gd name="T65" fmla="*/ 3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60"/>
                <a:gd name="T101" fmla="*/ 138 w 138"/>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60">
                  <a:moveTo>
                    <a:pt x="128" y="30"/>
                  </a:moveTo>
                  <a:lnTo>
                    <a:pt x="131" y="41"/>
                  </a:lnTo>
                  <a:lnTo>
                    <a:pt x="137" y="39"/>
                  </a:lnTo>
                  <a:lnTo>
                    <a:pt x="130" y="8"/>
                  </a:lnTo>
                  <a:lnTo>
                    <a:pt x="130" y="6"/>
                  </a:lnTo>
                  <a:lnTo>
                    <a:pt x="129" y="5"/>
                  </a:lnTo>
                  <a:lnTo>
                    <a:pt x="128" y="3"/>
                  </a:lnTo>
                  <a:lnTo>
                    <a:pt x="126" y="2"/>
                  </a:lnTo>
                  <a:lnTo>
                    <a:pt x="125" y="1"/>
                  </a:lnTo>
                  <a:lnTo>
                    <a:pt x="123" y="0"/>
                  </a:lnTo>
                  <a:lnTo>
                    <a:pt x="120" y="0"/>
                  </a:lnTo>
                  <a:lnTo>
                    <a:pt x="119" y="0"/>
                  </a:lnTo>
                  <a:lnTo>
                    <a:pt x="14" y="25"/>
                  </a:lnTo>
                  <a:lnTo>
                    <a:pt x="13" y="26"/>
                  </a:lnTo>
                  <a:lnTo>
                    <a:pt x="11" y="28"/>
                  </a:lnTo>
                  <a:lnTo>
                    <a:pt x="10" y="30"/>
                  </a:lnTo>
                  <a:lnTo>
                    <a:pt x="9" y="31"/>
                  </a:lnTo>
                  <a:lnTo>
                    <a:pt x="7" y="34"/>
                  </a:lnTo>
                  <a:lnTo>
                    <a:pt x="7" y="35"/>
                  </a:lnTo>
                  <a:lnTo>
                    <a:pt x="7" y="37"/>
                  </a:lnTo>
                  <a:lnTo>
                    <a:pt x="7" y="39"/>
                  </a:lnTo>
                  <a:lnTo>
                    <a:pt x="10" y="49"/>
                  </a:lnTo>
                  <a:lnTo>
                    <a:pt x="0" y="50"/>
                  </a:lnTo>
                  <a:lnTo>
                    <a:pt x="2" y="50"/>
                  </a:lnTo>
                  <a:lnTo>
                    <a:pt x="4" y="50"/>
                  </a:lnTo>
                  <a:lnTo>
                    <a:pt x="6" y="50"/>
                  </a:lnTo>
                  <a:lnTo>
                    <a:pt x="7" y="52"/>
                  </a:lnTo>
                  <a:lnTo>
                    <a:pt x="10" y="53"/>
                  </a:lnTo>
                  <a:lnTo>
                    <a:pt x="11" y="55"/>
                  </a:lnTo>
                  <a:lnTo>
                    <a:pt x="13" y="57"/>
                  </a:lnTo>
                  <a:lnTo>
                    <a:pt x="13" y="59"/>
                  </a:lnTo>
                  <a:lnTo>
                    <a:pt x="128" y="30"/>
                  </a:lnTo>
                </a:path>
              </a:pathLst>
            </a:custGeom>
            <a:solidFill>
              <a:srgbClr val="0000C2"/>
            </a:solidFill>
            <a:ln w="9255">
              <a:solidFill>
                <a:srgbClr val="0000C2"/>
              </a:solidFill>
              <a:round/>
              <a:headEnd/>
              <a:tailEnd/>
            </a:ln>
          </p:spPr>
          <p:txBody>
            <a:bodyPr/>
            <a:lstStyle/>
            <a:p>
              <a:pPr eaLnBrk="0" hangingPunct="0"/>
              <a:endParaRPr lang="nb-NO">
                <a:latin typeface="Calibri" pitchFamily="34" charset="0"/>
              </a:endParaRPr>
            </a:p>
          </p:txBody>
        </p:sp>
        <p:sp>
          <p:nvSpPr>
            <p:cNvPr id="38973" name="Line 56"/>
            <p:cNvSpPr>
              <a:spLocks noChangeShapeType="1"/>
            </p:cNvSpPr>
            <p:nvPr/>
          </p:nvSpPr>
          <p:spPr bwMode="auto">
            <a:xfrm>
              <a:off x="2662" y="3526"/>
              <a:ext cx="0" cy="19"/>
            </a:xfrm>
            <a:prstGeom prst="line">
              <a:avLst/>
            </a:prstGeom>
            <a:noFill/>
            <a:ln w="9255">
              <a:solidFill>
                <a:srgbClr val="000000"/>
              </a:solidFill>
              <a:round/>
              <a:headEnd/>
              <a:tailEnd/>
            </a:ln>
          </p:spPr>
          <p:txBody>
            <a:bodyPr/>
            <a:lstStyle/>
            <a:p>
              <a:endParaRPr lang="nb-NO"/>
            </a:p>
          </p:txBody>
        </p:sp>
        <p:sp>
          <p:nvSpPr>
            <p:cNvPr id="38974" name="Freeform 57"/>
            <p:cNvSpPr>
              <a:spLocks/>
            </p:cNvSpPr>
            <p:nvPr/>
          </p:nvSpPr>
          <p:spPr bwMode="auto">
            <a:xfrm>
              <a:off x="2482" y="3920"/>
              <a:ext cx="359" cy="23"/>
            </a:xfrm>
            <a:custGeom>
              <a:avLst/>
              <a:gdLst>
                <a:gd name="T0" fmla="*/ 12 w 359"/>
                <a:gd name="T1" fmla="*/ 17 h 23"/>
                <a:gd name="T2" fmla="*/ 340 w 359"/>
                <a:gd name="T3" fmla="*/ 17 h 23"/>
                <a:gd name="T4" fmla="*/ 335 w 359"/>
                <a:gd name="T5" fmla="*/ 0 h 23"/>
                <a:gd name="T6" fmla="*/ 358 w 359"/>
                <a:gd name="T7" fmla="*/ 0 h 23"/>
                <a:gd name="T8" fmla="*/ 358 w 359"/>
                <a:gd name="T9" fmla="*/ 22 h 23"/>
                <a:gd name="T10" fmla="*/ 0 w 359"/>
                <a:gd name="T11" fmla="*/ 22 h 23"/>
                <a:gd name="T12" fmla="*/ 0 w 359"/>
                <a:gd name="T13" fmla="*/ 0 h 23"/>
                <a:gd name="T14" fmla="*/ 9 w 359"/>
                <a:gd name="T15" fmla="*/ 0 h 23"/>
                <a:gd name="T16" fmla="*/ 12 w 359"/>
                <a:gd name="T17" fmla="*/ 17 h 23"/>
                <a:gd name="T18" fmla="*/ 12 w 359"/>
                <a:gd name="T19" fmla="*/ 17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9"/>
                <a:gd name="T31" fmla="*/ 0 h 23"/>
                <a:gd name="T32" fmla="*/ 359 w 359"/>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9" h="23">
                  <a:moveTo>
                    <a:pt x="12" y="17"/>
                  </a:moveTo>
                  <a:lnTo>
                    <a:pt x="340" y="17"/>
                  </a:lnTo>
                  <a:lnTo>
                    <a:pt x="335" y="0"/>
                  </a:lnTo>
                  <a:lnTo>
                    <a:pt x="358" y="0"/>
                  </a:lnTo>
                  <a:lnTo>
                    <a:pt x="358" y="22"/>
                  </a:lnTo>
                  <a:lnTo>
                    <a:pt x="0" y="22"/>
                  </a:lnTo>
                  <a:lnTo>
                    <a:pt x="0" y="0"/>
                  </a:lnTo>
                  <a:lnTo>
                    <a:pt x="9" y="0"/>
                  </a:lnTo>
                  <a:lnTo>
                    <a:pt x="12" y="17"/>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975" name="Freeform 58"/>
            <p:cNvSpPr>
              <a:spLocks/>
            </p:cNvSpPr>
            <p:nvPr/>
          </p:nvSpPr>
          <p:spPr bwMode="auto">
            <a:xfrm>
              <a:off x="2424" y="3942"/>
              <a:ext cx="476" cy="9"/>
            </a:xfrm>
            <a:custGeom>
              <a:avLst/>
              <a:gdLst>
                <a:gd name="T0" fmla="*/ 0 w 476"/>
                <a:gd name="T1" fmla="*/ 8 h 9"/>
                <a:gd name="T2" fmla="*/ 14 w 476"/>
                <a:gd name="T3" fmla="*/ 0 h 9"/>
                <a:gd name="T4" fmla="*/ 458 w 476"/>
                <a:gd name="T5" fmla="*/ 0 h 9"/>
                <a:gd name="T6" fmla="*/ 475 w 476"/>
                <a:gd name="T7" fmla="*/ 8 h 9"/>
                <a:gd name="T8" fmla="*/ 0 w 476"/>
                <a:gd name="T9" fmla="*/ 8 h 9"/>
                <a:gd name="T10" fmla="*/ 0 w 476"/>
                <a:gd name="T11" fmla="*/ 8 h 9"/>
                <a:gd name="T12" fmla="*/ 0 60000 65536"/>
                <a:gd name="T13" fmla="*/ 0 60000 65536"/>
                <a:gd name="T14" fmla="*/ 0 60000 65536"/>
                <a:gd name="T15" fmla="*/ 0 60000 65536"/>
                <a:gd name="T16" fmla="*/ 0 60000 65536"/>
                <a:gd name="T17" fmla="*/ 0 60000 65536"/>
                <a:gd name="T18" fmla="*/ 0 w 476"/>
                <a:gd name="T19" fmla="*/ 0 h 9"/>
                <a:gd name="T20" fmla="*/ 476 w 476"/>
                <a:gd name="T21" fmla="*/ 9 h 9"/>
              </a:gdLst>
              <a:ahLst/>
              <a:cxnLst>
                <a:cxn ang="T12">
                  <a:pos x="T0" y="T1"/>
                </a:cxn>
                <a:cxn ang="T13">
                  <a:pos x="T2" y="T3"/>
                </a:cxn>
                <a:cxn ang="T14">
                  <a:pos x="T4" y="T5"/>
                </a:cxn>
                <a:cxn ang="T15">
                  <a:pos x="T6" y="T7"/>
                </a:cxn>
                <a:cxn ang="T16">
                  <a:pos x="T8" y="T9"/>
                </a:cxn>
                <a:cxn ang="T17">
                  <a:pos x="T10" y="T11"/>
                </a:cxn>
              </a:cxnLst>
              <a:rect l="T18" t="T19" r="T20" b="T21"/>
              <a:pathLst>
                <a:path w="476" h="9">
                  <a:moveTo>
                    <a:pt x="0" y="8"/>
                  </a:moveTo>
                  <a:lnTo>
                    <a:pt x="14" y="0"/>
                  </a:lnTo>
                  <a:lnTo>
                    <a:pt x="458" y="0"/>
                  </a:lnTo>
                  <a:lnTo>
                    <a:pt x="475" y="8"/>
                  </a:lnTo>
                  <a:lnTo>
                    <a:pt x="0" y="8"/>
                  </a:lnTo>
                </a:path>
              </a:pathLst>
            </a:custGeom>
            <a:noFill/>
            <a:ln w="9255">
              <a:solidFill>
                <a:srgbClr val="000000"/>
              </a:solidFill>
              <a:round/>
              <a:headEnd/>
              <a:tailEnd/>
            </a:ln>
          </p:spPr>
          <p:txBody>
            <a:bodyPr/>
            <a:lstStyle/>
            <a:p>
              <a:pPr eaLnBrk="0" hangingPunct="0"/>
              <a:endParaRPr lang="nb-NO">
                <a:latin typeface="Calibri" pitchFamily="34" charset="0"/>
              </a:endParaRPr>
            </a:p>
          </p:txBody>
        </p:sp>
        <p:sp>
          <p:nvSpPr>
            <p:cNvPr id="38976" name="Freeform 59"/>
            <p:cNvSpPr>
              <a:spLocks/>
            </p:cNvSpPr>
            <p:nvPr/>
          </p:nvSpPr>
          <p:spPr bwMode="auto">
            <a:xfrm>
              <a:off x="2482" y="3571"/>
              <a:ext cx="359" cy="314"/>
            </a:xfrm>
            <a:custGeom>
              <a:avLst/>
              <a:gdLst>
                <a:gd name="T0" fmla="*/ 0 w 359"/>
                <a:gd name="T1" fmla="*/ 279 h 314"/>
                <a:gd name="T2" fmla="*/ 0 w 359"/>
                <a:gd name="T3" fmla="*/ 0 h 314"/>
                <a:gd name="T4" fmla="*/ 358 w 359"/>
                <a:gd name="T5" fmla="*/ 0 h 314"/>
                <a:gd name="T6" fmla="*/ 358 w 359"/>
                <a:gd name="T7" fmla="*/ 313 h 314"/>
                <a:gd name="T8" fmla="*/ 327 w 359"/>
                <a:gd name="T9" fmla="*/ 313 h 314"/>
                <a:gd name="T10" fmla="*/ 0 60000 65536"/>
                <a:gd name="T11" fmla="*/ 0 60000 65536"/>
                <a:gd name="T12" fmla="*/ 0 60000 65536"/>
                <a:gd name="T13" fmla="*/ 0 60000 65536"/>
                <a:gd name="T14" fmla="*/ 0 60000 65536"/>
                <a:gd name="T15" fmla="*/ 0 w 359"/>
                <a:gd name="T16" fmla="*/ 0 h 314"/>
                <a:gd name="T17" fmla="*/ 359 w 359"/>
                <a:gd name="T18" fmla="*/ 314 h 314"/>
              </a:gdLst>
              <a:ahLst/>
              <a:cxnLst>
                <a:cxn ang="T10">
                  <a:pos x="T0" y="T1"/>
                </a:cxn>
                <a:cxn ang="T11">
                  <a:pos x="T2" y="T3"/>
                </a:cxn>
                <a:cxn ang="T12">
                  <a:pos x="T4" y="T5"/>
                </a:cxn>
                <a:cxn ang="T13">
                  <a:pos x="T6" y="T7"/>
                </a:cxn>
                <a:cxn ang="T14">
                  <a:pos x="T8" y="T9"/>
                </a:cxn>
              </a:cxnLst>
              <a:rect l="T15" t="T16" r="T17" b="T18"/>
              <a:pathLst>
                <a:path w="359" h="314">
                  <a:moveTo>
                    <a:pt x="0" y="279"/>
                  </a:moveTo>
                  <a:lnTo>
                    <a:pt x="0" y="0"/>
                  </a:lnTo>
                  <a:lnTo>
                    <a:pt x="358" y="0"/>
                  </a:lnTo>
                  <a:lnTo>
                    <a:pt x="358" y="313"/>
                  </a:lnTo>
                  <a:lnTo>
                    <a:pt x="327" y="313"/>
                  </a:lnTo>
                </a:path>
              </a:pathLst>
            </a:custGeom>
            <a:noFill/>
            <a:ln w="9255">
              <a:solidFill>
                <a:srgbClr val="000000"/>
              </a:solidFill>
              <a:round/>
              <a:headEnd/>
              <a:tailEnd/>
            </a:ln>
          </p:spPr>
          <p:txBody>
            <a:bodyPr/>
            <a:lstStyle/>
            <a:p>
              <a:pPr eaLnBrk="0" hangingPunct="0"/>
              <a:endParaRPr lang="nb-NO">
                <a:latin typeface="Calibri" pitchFamily="34" charset="0"/>
              </a:endParaRPr>
            </a:p>
          </p:txBody>
        </p:sp>
        <p:sp>
          <p:nvSpPr>
            <p:cNvPr id="38977" name="Freeform 60"/>
            <p:cNvSpPr>
              <a:spLocks/>
            </p:cNvSpPr>
            <p:nvPr/>
          </p:nvSpPr>
          <p:spPr bwMode="auto">
            <a:xfrm>
              <a:off x="2424" y="4393"/>
              <a:ext cx="476" cy="22"/>
            </a:xfrm>
            <a:custGeom>
              <a:avLst/>
              <a:gdLst>
                <a:gd name="T0" fmla="*/ 18 w 476"/>
                <a:gd name="T1" fmla="*/ 0 h 22"/>
                <a:gd name="T2" fmla="*/ 0 w 476"/>
                <a:gd name="T3" fmla="*/ 21 h 22"/>
                <a:gd name="T4" fmla="*/ 475 w 476"/>
                <a:gd name="T5" fmla="*/ 21 h 22"/>
                <a:gd name="T6" fmla="*/ 455 w 476"/>
                <a:gd name="T7" fmla="*/ 0 h 22"/>
                <a:gd name="T8" fmla="*/ 18 w 476"/>
                <a:gd name="T9" fmla="*/ 0 h 22"/>
                <a:gd name="T10" fmla="*/ 18 w 476"/>
                <a:gd name="T11" fmla="*/ 0 h 22"/>
                <a:gd name="T12" fmla="*/ 0 60000 65536"/>
                <a:gd name="T13" fmla="*/ 0 60000 65536"/>
                <a:gd name="T14" fmla="*/ 0 60000 65536"/>
                <a:gd name="T15" fmla="*/ 0 60000 65536"/>
                <a:gd name="T16" fmla="*/ 0 60000 65536"/>
                <a:gd name="T17" fmla="*/ 0 60000 65536"/>
                <a:gd name="T18" fmla="*/ 0 w 476"/>
                <a:gd name="T19" fmla="*/ 0 h 22"/>
                <a:gd name="T20" fmla="*/ 476 w 476"/>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76" h="22">
                  <a:moveTo>
                    <a:pt x="18" y="0"/>
                  </a:moveTo>
                  <a:lnTo>
                    <a:pt x="0" y="21"/>
                  </a:lnTo>
                  <a:lnTo>
                    <a:pt x="475" y="21"/>
                  </a:lnTo>
                  <a:lnTo>
                    <a:pt x="455" y="0"/>
                  </a:lnTo>
                  <a:lnTo>
                    <a:pt x="18" y="0"/>
                  </a:lnTo>
                </a:path>
              </a:pathLst>
            </a:custGeom>
            <a:solidFill>
              <a:srgbClr val="000000"/>
            </a:solidFill>
            <a:ln w="9255">
              <a:solidFill>
                <a:srgbClr val="000000"/>
              </a:solidFill>
              <a:round/>
              <a:headEnd/>
              <a:tailEnd/>
            </a:ln>
          </p:spPr>
          <p:txBody>
            <a:bodyPr/>
            <a:lstStyle/>
            <a:p>
              <a:pPr eaLnBrk="0" hangingPunct="0"/>
              <a:endParaRPr lang="nb-NO">
                <a:latin typeface="Calibri" pitchFamily="34" charset="0"/>
              </a:endParaRPr>
            </a:p>
          </p:txBody>
        </p:sp>
        <p:sp>
          <p:nvSpPr>
            <p:cNvPr id="38978" name="Freeform 61"/>
            <p:cNvSpPr>
              <a:spLocks/>
            </p:cNvSpPr>
            <p:nvPr/>
          </p:nvSpPr>
          <p:spPr bwMode="auto">
            <a:xfrm>
              <a:off x="2442" y="3490"/>
              <a:ext cx="438" cy="13"/>
            </a:xfrm>
            <a:custGeom>
              <a:avLst/>
              <a:gdLst>
                <a:gd name="T0" fmla="*/ 0 w 438"/>
                <a:gd name="T1" fmla="*/ 12 h 13"/>
                <a:gd name="T2" fmla="*/ 38 w 438"/>
                <a:gd name="T3" fmla="*/ 0 h 13"/>
                <a:gd name="T4" fmla="*/ 400 w 438"/>
                <a:gd name="T5" fmla="*/ 0 h 13"/>
                <a:gd name="T6" fmla="*/ 437 w 438"/>
                <a:gd name="T7" fmla="*/ 12 h 13"/>
                <a:gd name="T8" fmla="*/ 0 w 438"/>
                <a:gd name="T9" fmla="*/ 12 h 13"/>
                <a:gd name="T10" fmla="*/ 0 w 438"/>
                <a:gd name="T11" fmla="*/ 12 h 13"/>
                <a:gd name="T12" fmla="*/ 0 60000 65536"/>
                <a:gd name="T13" fmla="*/ 0 60000 65536"/>
                <a:gd name="T14" fmla="*/ 0 60000 65536"/>
                <a:gd name="T15" fmla="*/ 0 60000 65536"/>
                <a:gd name="T16" fmla="*/ 0 60000 65536"/>
                <a:gd name="T17" fmla="*/ 0 60000 65536"/>
                <a:gd name="T18" fmla="*/ 0 w 438"/>
                <a:gd name="T19" fmla="*/ 0 h 13"/>
                <a:gd name="T20" fmla="*/ 438 w 43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38" h="13">
                  <a:moveTo>
                    <a:pt x="0" y="12"/>
                  </a:moveTo>
                  <a:lnTo>
                    <a:pt x="38" y="0"/>
                  </a:lnTo>
                  <a:lnTo>
                    <a:pt x="400" y="0"/>
                  </a:lnTo>
                  <a:lnTo>
                    <a:pt x="437" y="12"/>
                  </a:lnTo>
                  <a:lnTo>
                    <a:pt x="0" y="12"/>
                  </a:lnTo>
                </a:path>
              </a:pathLst>
            </a:custGeom>
            <a:noFill/>
            <a:ln w="9255">
              <a:solidFill>
                <a:srgbClr val="000000"/>
              </a:solidFill>
              <a:round/>
              <a:headEnd/>
              <a:tailEnd/>
            </a:ln>
          </p:spPr>
          <p:txBody>
            <a:bodyPr/>
            <a:lstStyle/>
            <a:p>
              <a:pPr eaLnBrk="0" hangingPunct="0"/>
              <a:endParaRPr lang="nb-NO">
                <a:latin typeface="Calibri" pitchFamily="34" charset="0"/>
              </a:endParaRPr>
            </a:p>
          </p:txBody>
        </p:sp>
        <p:sp>
          <p:nvSpPr>
            <p:cNvPr id="38979" name="Text Box 62"/>
            <p:cNvSpPr txBox="1">
              <a:spLocks noChangeArrowheads="1"/>
            </p:cNvSpPr>
            <p:nvPr/>
          </p:nvSpPr>
          <p:spPr bwMode="auto">
            <a:xfrm rot="-960000">
              <a:off x="2465" y="3798"/>
              <a:ext cx="385" cy="135"/>
            </a:xfrm>
            <a:prstGeom prst="rect">
              <a:avLst/>
            </a:prstGeom>
            <a:noFill/>
            <a:ln w="9525">
              <a:noFill/>
              <a:miter lim="800000"/>
              <a:headEnd/>
              <a:tailEnd/>
            </a:ln>
          </p:spPr>
          <p:txBody>
            <a:bodyPr lIns="0" tIns="0" rIns="0" bIns="0" anchor="ctr"/>
            <a:lstStyle/>
            <a:p>
              <a:pPr algn="ctr" defTabSz="398463">
                <a:buClr>
                  <a:srgbClr val="808080"/>
                </a:buClr>
                <a:buSzPct val="90000"/>
                <a:buFont typeface="Monotype Sorts" pitchFamily="2" charset="2"/>
                <a:buNone/>
              </a:pPr>
              <a:r>
                <a:rPr lang="nb-NO" sz="1000">
                  <a:latin typeface="Calibri" pitchFamily="34" charset="0"/>
                </a:rPr>
                <a:t>Kopi</a:t>
              </a:r>
            </a:p>
          </p:txBody>
        </p:sp>
        <p:sp>
          <p:nvSpPr>
            <p:cNvPr id="38980" name="Freeform 63"/>
            <p:cNvSpPr>
              <a:spLocks/>
            </p:cNvSpPr>
            <p:nvPr/>
          </p:nvSpPr>
          <p:spPr bwMode="auto">
            <a:xfrm>
              <a:off x="2662" y="3785"/>
              <a:ext cx="121" cy="41"/>
            </a:xfrm>
            <a:custGeom>
              <a:avLst/>
              <a:gdLst>
                <a:gd name="T0" fmla="*/ 2 w 121"/>
                <a:gd name="T1" fmla="*/ 40 h 41"/>
                <a:gd name="T2" fmla="*/ 120 w 121"/>
                <a:gd name="T3" fmla="*/ 11 h 41"/>
                <a:gd name="T4" fmla="*/ 118 w 121"/>
                <a:gd name="T5" fmla="*/ 0 h 41"/>
                <a:gd name="T6" fmla="*/ 0 w 121"/>
                <a:gd name="T7" fmla="*/ 30 h 41"/>
                <a:gd name="T8" fmla="*/ 2 w 121"/>
                <a:gd name="T9" fmla="*/ 40 h 41"/>
                <a:gd name="T10" fmla="*/ 2 w 121"/>
                <a:gd name="T11" fmla="*/ 40 h 41"/>
                <a:gd name="T12" fmla="*/ 0 60000 65536"/>
                <a:gd name="T13" fmla="*/ 0 60000 65536"/>
                <a:gd name="T14" fmla="*/ 0 60000 65536"/>
                <a:gd name="T15" fmla="*/ 0 60000 65536"/>
                <a:gd name="T16" fmla="*/ 0 60000 65536"/>
                <a:gd name="T17" fmla="*/ 0 60000 65536"/>
                <a:gd name="T18" fmla="*/ 0 w 121"/>
                <a:gd name="T19" fmla="*/ 0 h 41"/>
                <a:gd name="T20" fmla="*/ 121 w 121"/>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21" h="41">
                  <a:moveTo>
                    <a:pt x="2" y="40"/>
                  </a:moveTo>
                  <a:lnTo>
                    <a:pt x="120" y="11"/>
                  </a:lnTo>
                  <a:lnTo>
                    <a:pt x="118" y="0"/>
                  </a:lnTo>
                  <a:lnTo>
                    <a:pt x="0" y="30"/>
                  </a:lnTo>
                  <a:lnTo>
                    <a:pt x="2" y="40"/>
                  </a:lnTo>
                </a:path>
              </a:pathLst>
            </a:custGeom>
            <a:solidFill>
              <a:srgbClr val="FFFFFF"/>
            </a:solidFill>
            <a:ln w="9255">
              <a:solidFill>
                <a:srgbClr val="FFFFFF"/>
              </a:solidFill>
              <a:round/>
              <a:headEnd/>
              <a:tailEnd/>
            </a:ln>
          </p:spPr>
          <p:txBody>
            <a:bodyPr/>
            <a:lstStyle/>
            <a:p>
              <a:pPr eaLnBrk="0" hangingPunct="0"/>
              <a:endParaRPr lang="nb-NO">
                <a:latin typeface="Calibri" pitchFamily="34" charset="0"/>
              </a:endParaRPr>
            </a:p>
          </p:txBody>
        </p:sp>
        <p:sp>
          <p:nvSpPr>
            <p:cNvPr id="38981" name="Freeform 64"/>
            <p:cNvSpPr>
              <a:spLocks/>
            </p:cNvSpPr>
            <p:nvPr/>
          </p:nvSpPr>
          <p:spPr bwMode="auto">
            <a:xfrm>
              <a:off x="2476" y="3794"/>
              <a:ext cx="347" cy="149"/>
            </a:xfrm>
            <a:custGeom>
              <a:avLst/>
              <a:gdLst>
                <a:gd name="T0" fmla="*/ 346 w 347"/>
                <a:gd name="T1" fmla="*/ 148 h 149"/>
                <a:gd name="T2" fmla="*/ 309 w 347"/>
                <a:gd name="T3" fmla="*/ 0 h 149"/>
                <a:gd name="T4" fmla="*/ 185 w 347"/>
                <a:gd name="T5" fmla="*/ 33 h 149"/>
                <a:gd name="T6" fmla="*/ 180 w 347"/>
                <a:gd name="T7" fmla="*/ 15 h 149"/>
                <a:gd name="T8" fmla="*/ 10 w 347"/>
                <a:gd name="T9" fmla="*/ 56 h 149"/>
                <a:gd name="T10" fmla="*/ 7 w 347"/>
                <a:gd name="T11" fmla="*/ 56 h 149"/>
                <a:gd name="T12" fmla="*/ 6 w 347"/>
                <a:gd name="T13" fmla="*/ 58 h 149"/>
                <a:gd name="T14" fmla="*/ 4 w 347"/>
                <a:gd name="T15" fmla="*/ 59 h 149"/>
                <a:gd name="T16" fmla="*/ 2 w 347"/>
                <a:gd name="T17" fmla="*/ 62 h 149"/>
                <a:gd name="T18" fmla="*/ 2 w 347"/>
                <a:gd name="T19" fmla="*/ 64 h 149"/>
                <a:gd name="T20" fmla="*/ 0 w 347"/>
                <a:gd name="T21" fmla="*/ 67 h 149"/>
                <a:gd name="T22" fmla="*/ 0 w 347"/>
                <a:gd name="T23" fmla="*/ 70 h 149"/>
                <a:gd name="T24" fmla="*/ 1 w 347"/>
                <a:gd name="T25" fmla="*/ 71 h 149"/>
                <a:gd name="T26" fmla="*/ 20 w 347"/>
                <a:gd name="T27" fmla="*/ 148 h 1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7"/>
                <a:gd name="T43" fmla="*/ 0 h 149"/>
                <a:gd name="T44" fmla="*/ 347 w 347"/>
                <a:gd name="T45" fmla="*/ 149 h 1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7" h="149">
                  <a:moveTo>
                    <a:pt x="346" y="148"/>
                  </a:moveTo>
                  <a:lnTo>
                    <a:pt x="309" y="0"/>
                  </a:lnTo>
                  <a:lnTo>
                    <a:pt x="185" y="33"/>
                  </a:lnTo>
                  <a:lnTo>
                    <a:pt x="180" y="15"/>
                  </a:lnTo>
                  <a:lnTo>
                    <a:pt x="10" y="56"/>
                  </a:lnTo>
                  <a:lnTo>
                    <a:pt x="7" y="56"/>
                  </a:lnTo>
                  <a:lnTo>
                    <a:pt x="6" y="58"/>
                  </a:lnTo>
                  <a:lnTo>
                    <a:pt x="4" y="59"/>
                  </a:lnTo>
                  <a:lnTo>
                    <a:pt x="2" y="62"/>
                  </a:lnTo>
                  <a:lnTo>
                    <a:pt x="2" y="64"/>
                  </a:lnTo>
                  <a:lnTo>
                    <a:pt x="0" y="67"/>
                  </a:lnTo>
                  <a:lnTo>
                    <a:pt x="0" y="70"/>
                  </a:lnTo>
                  <a:lnTo>
                    <a:pt x="1" y="71"/>
                  </a:lnTo>
                  <a:lnTo>
                    <a:pt x="20" y="148"/>
                  </a:lnTo>
                </a:path>
              </a:pathLst>
            </a:custGeom>
            <a:noFill/>
            <a:ln w="9255">
              <a:solidFill>
                <a:srgbClr val="000000"/>
              </a:solidFill>
              <a:round/>
              <a:headEnd/>
              <a:tailEnd/>
            </a:ln>
          </p:spPr>
          <p:txBody>
            <a:bodyPr/>
            <a:lstStyle/>
            <a:p>
              <a:pPr eaLnBrk="0" hangingPunct="0"/>
              <a:endParaRPr lang="nb-NO">
                <a:latin typeface="Calibri" pitchFamily="34" charset="0"/>
              </a:endParaRPr>
            </a:p>
          </p:txBody>
        </p:sp>
      </p:grpSp>
      <p:sp>
        <p:nvSpPr>
          <p:cNvPr id="38942" name="Line 65"/>
          <p:cNvSpPr>
            <a:spLocks noChangeShapeType="1"/>
          </p:cNvSpPr>
          <p:nvPr/>
        </p:nvSpPr>
        <p:spPr bwMode="auto">
          <a:xfrm>
            <a:off x="1828800" y="2667000"/>
            <a:ext cx="0" cy="228600"/>
          </a:xfrm>
          <a:prstGeom prst="line">
            <a:avLst/>
          </a:prstGeom>
          <a:noFill/>
          <a:ln w="25400">
            <a:solidFill>
              <a:schemeClr val="accent1"/>
            </a:solidFill>
            <a:round/>
            <a:headEnd/>
            <a:tailEnd type="triangle" w="med" len="med"/>
          </a:ln>
        </p:spPr>
        <p:txBody>
          <a:bodyPr/>
          <a:lstStyle/>
          <a:p>
            <a:endParaRPr lang="nb-NO"/>
          </a:p>
        </p:txBody>
      </p:sp>
      <p:sp>
        <p:nvSpPr>
          <p:cNvPr id="38943" name="Text Box 69"/>
          <p:cNvSpPr txBox="1">
            <a:spLocks noChangeArrowheads="1"/>
          </p:cNvSpPr>
          <p:nvPr/>
        </p:nvSpPr>
        <p:spPr bwMode="auto">
          <a:xfrm>
            <a:off x="8081963" y="1828800"/>
            <a:ext cx="1062037" cy="323850"/>
          </a:xfrm>
          <a:prstGeom prst="rect">
            <a:avLst/>
          </a:prstGeom>
          <a:noFill/>
          <a:ln w="9525">
            <a:no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sz="1600">
                <a:latin typeface="Calibri" pitchFamily="34" charset="0"/>
              </a:rPr>
              <a:t>Post inn/ut</a:t>
            </a:r>
          </a:p>
        </p:txBody>
      </p:sp>
      <p:sp>
        <p:nvSpPr>
          <p:cNvPr id="38944" name="Text Box 70"/>
          <p:cNvSpPr txBox="1">
            <a:spLocks noChangeArrowheads="1"/>
          </p:cNvSpPr>
          <p:nvPr/>
        </p:nvSpPr>
        <p:spPr bwMode="auto">
          <a:xfrm>
            <a:off x="7010400" y="457200"/>
            <a:ext cx="1062038" cy="323850"/>
          </a:xfrm>
          <a:prstGeom prst="rect">
            <a:avLst/>
          </a:prstGeom>
          <a:noFill/>
          <a:ln w="9525">
            <a:no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sz="1600">
                <a:latin typeface="Calibri" pitchFamily="34" charset="0"/>
              </a:rPr>
              <a:t>Post inn/ut</a:t>
            </a:r>
          </a:p>
        </p:txBody>
      </p:sp>
      <p:sp>
        <p:nvSpPr>
          <p:cNvPr id="38945" name="Text Box 71"/>
          <p:cNvSpPr txBox="1">
            <a:spLocks noChangeArrowheads="1"/>
          </p:cNvSpPr>
          <p:nvPr/>
        </p:nvSpPr>
        <p:spPr bwMode="auto">
          <a:xfrm>
            <a:off x="7696200" y="6534150"/>
            <a:ext cx="1062038" cy="323850"/>
          </a:xfrm>
          <a:prstGeom prst="rect">
            <a:avLst/>
          </a:prstGeom>
          <a:noFill/>
          <a:ln w="9525">
            <a:no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sz="1600">
                <a:latin typeface="Calibri" pitchFamily="34" charset="0"/>
              </a:rPr>
              <a:t>Post inn/ut</a:t>
            </a:r>
          </a:p>
        </p:txBody>
      </p:sp>
      <p:sp>
        <p:nvSpPr>
          <p:cNvPr id="38946" name="Line 72"/>
          <p:cNvSpPr>
            <a:spLocks noChangeShapeType="1"/>
          </p:cNvSpPr>
          <p:nvPr/>
        </p:nvSpPr>
        <p:spPr bwMode="auto">
          <a:xfrm flipH="1">
            <a:off x="6019800" y="1219200"/>
            <a:ext cx="2438400" cy="1828800"/>
          </a:xfrm>
          <a:prstGeom prst="line">
            <a:avLst/>
          </a:prstGeom>
          <a:noFill/>
          <a:ln w="38100">
            <a:solidFill>
              <a:schemeClr val="accent1"/>
            </a:solidFill>
            <a:round/>
            <a:headEnd/>
            <a:tailEnd type="triangle" w="med" len="med"/>
          </a:ln>
        </p:spPr>
        <p:txBody>
          <a:bodyPr/>
          <a:lstStyle/>
          <a:p>
            <a:endParaRPr lang="nb-NO"/>
          </a:p>
        </p:txBody>
      </p:sp>
      <p:sp>
        <p:nvSpPr>
          <p:cNvPr id="38947" name="Text Box 73"/>
          <p:cNvSpPr txBox="1">
            <a:spLocks noChangeArrowheads="1"/>
          </p:cNvSpPr>
          <p:nvPr/>
        </p:nvSpPr>
        <p:spPr bwMode="auto">
          <a:xfrm>
            <a:off x="8081963" y="914400"/>
            <a:ext cx="1062037" cy="323850"/>
          </a:xfrm>
          <a:prstGeom prst="rect">
            <a:avLst/>
          </a:prstGeom>
          <a:noFill/>
          <a:ln w="9525">
            <a:noFill/>
            <a:miter lim="800000"/>
            <a:headEnd/>
            <a:tailEnd/>
          </a:ln>
        </p:spPr>
        <p:txBody>
          <a:bodyPr wrap="none">
            <a:spAutoFit/>
          </a:bodyPr>
          <a:lstStyle/>
          <a:p>
            <a:pPr eaLnBrk="0" hangingPunct="0">
              <a:lnSpc>
                <a:spcPct val="95000"/>
              </a:lnSpc>
              <a:buClr>
                <a:srgbClr val="000000"/>
              </a:buClr>
              <a:buSzPct val="100000"/>
              <a:buFont typeface="Times New Roman" pitchFamily="18" charset="0"/>
              <a:buNone/>
            </a:pPr>
            <a:r>
              <a:rPr lang="nb-NO" sz="1600">
                <a:latin typeface="Calibri" pitchFamily="34" charset="0"/>
              </a:rPr>
              <a:t>Post inn/ut</a:t>
            </a:r>
          </a:p>
        </p:txBody>
      </p:sp>
      <p:sp>
        <p:nvSpPr>
          <p:cNvPr id="38948" name="Line 76"/>
          <p:cNvSpPr>
            <a:spLocks noChangeShapeType="1"/>
          </p:cNvSpPr>
          <p:nvPr/>
        </p:nvSpPr>
        <p:spPr bwMode="auto">
          <a:xfrm flipV="1">
            <a:off x="6096000" y="1219200"/>
            <a:ext cx="2514600" cy="1905000"/>
          </a:xfrm>
          <a:prstGeom prst="line">
            <a:avLst/>
          </a:prstGeom>
          <a:noFill/>
          <a:ln w="38100">
            <a:solidFill>
              <a:schemeClr val="accent2"/>
            </a:solidFill>
            <a:round/>
            <a:headEnd/>
            <a:tailEnd type="triangle" w="med" len="med"/>
          </a:ln>
        </p:spPr>
        <p:txBody>
          <a:bodyPr/>
          <a:lstStyle/>
          <a:p>
            <a:endParaRPr lang="nb-NO"/>
          </a:p>
        </p:txBody>
      </p:sp>
      <p:sp>
        <p:nvSpPr>
          <p:cNvPr id="38949" name="Line 5"/>
          <p:cNvSpPr>
            <a:spLocks noChangeShapeType="1"/>
          </p:cNvSpPr>
          <p:nvPr/>
        </p:nvSpPr>
        <p:spPr bwMode="auto">
          <a:xfrm flipH="1">
            <a:off x="6643688" y="0"/>
            <a:ext cx="642937" cy="714375"/>
          </a:xfrm>
          <a:prstGeom prst="line">
            <a:avLst/>
          </a:prstGeom>
          <a:noFill/>
          <a:ln w="50800">
            <a:solidFill>
              <a:schemeClr val="accent1"/>
            </a:solidFill>
            <a:round/>
            <a:headEnd/>
            <a:tailEnd type="triangle" w="med" len="med"/>
          </a:ln>
        </p:spPr>
        <p:txBody>
          <a:bodyPr/>
          <a:lstStyle/>
          <a:p>
            <a:endParaRPr lang="nb-NO"/>
          </a:p>
        </p:txBody>
      </p:sp>
      <p:sp>
        <p:nvSpPr>
          <p:cNvPr id="38950" name="Line 5"/>
          <p:cNvSpPr>
            <a:spLocks noChangeShapeType="1"/>
          </p:cNvSpPr>
          <p:nvPr/>
        </p:nvSpPr>
        <p:spPr bwMode="auto">
          <a:xfrm flipH="1">
            <a:off x="8429625" y="2143125"/>
            <a:ext cx="428625" cy="500063"/>
          </a:xfrm>
          <a:prstGeom prst="line">
            <a:avLst/>
          </a:prstGeom>
          <a:noFill/>
          <a:ln w="50800">
            <a:solidFill>
              <a:schemeClr val="accent1"/>
            </a:solidFill>
            <a:round/>
            <a:headEnd/>
            <a:tailEnd type="triangle" w="med" len="med"/>
          </a:ln>
        </p:spPr>
        <p:txBody>
          <a:bodyPr/>
          <a:lstStyle/>
          <a:p>
            <a:endParaRPr lang="nb-NO"/>
          </a:p>
        </p:txBody>
      </p:sp>
      <p:sp>
        <p:nvSpPr>
          <p:cNvPr id="38951" name="Line 5"/>
          <p:cNvSpPr>
            <a:spLocks noChangeShapeType="1"/>
          </p:cNvSpPr>
          <p:nvPr/>
        </p:nvSpPr>
        <p:spPr bwMode="auto">
          <a:xfrm flipH="1" flipV="1">
            <a:off x="6905625" y="6429375"/>
            <a:ext cx="1095375" cy="142875"/>
          </a:xfrm>
          <a:prstGeom prst="line">
            <a:avLst/>
          </a:prstGeom>
          <a:noFill/>
          <a:ln w="50800">
            <a:solidFill>
              <a:schemeClr val="accent1"/>
            </a:solidFill>
            <a:round/>
            <a:headEnd/>
            <a:tailEnd type="triangle" w="med" len="med"/>
          </a:ln>
        </p:spPr>
        <p:txBody>
          <a:bodyPr/>
          <a:lstStyle/>
          <a:p>
            <a:endParaRPr lang="nb-NO"/>
          </a:p>
        </p:txBody>
      </p:sp>
      <p:sp>
        <p:nvSpPr>
          <p:cNvPr id="38952" name="Line 35"/>
          <p:cNvSpPr>
            <a:spLocks noChangeShapeType="1"/>
          </p:cNvSpPr>
          <p:nvPr/>
        </p:nvSpPr>
        <p:spPr bwMode="auto">
          <a:xfrm flipV="1">
            <a:off x="8648700" y="2071688"/>
            <a:ext cx="495300" cy="571500"/>
          </a:xfrm>
          <a:prstGeom prst="line">
            <a:avLst/>
          </a:prstGeom>
          <a:noFill/>
          <a:ln w="50800">
            <a:solidFill>
              <a:schemeClr val="accent2"/>
            </a:solidFill>
            <a:round/>
            <a:headEnd/>
            <a:tailEnd type="triangle" w="med" len="med"/>
          </a:ln>
        </p:spPr>
        <p:txBody>
          <a:bodyPr/>
          <a:lstStyle/>
          <a:p>
            <a:endParaRPr lang="nb-NO"/>
          </a:p>
        </p:txBody>
      </p:sp>
      <p:sp>
        <p:nvSpPr>
          <p:cNvPr id="38953" name="Line 35"/>
          <p:cNvSpPr>
            <a:spLocks noChangeShapeType="1"/>
          </p:cNvSpPr>
          <p:nvPr/>
        </p:nvSpPr>
        <p:spPr bwMode="auto">
          <a:xfrm flipV="1">
            <a:off x="6786563" y="0"/>
            <a:ext cx="638175" cy="714375"/>
          </a:xfrm>
          <a:prstGeom prst="line">
            <a:avLst/>
          </a:prstGeom>
          <a:noFill/>
          <a:ln w="50800">
            <a:solidFill>
              <a:schemeClr val="accent2"/>
            </a:solidFill>
            <a:round/>
            <a:headEnd/>
            <a:tailEnd type="triangle" w="med" len="med"/>
          </a:ln>
        </p:spPr>
        <p:txBody>
          <a:bodyPr/>
          <a:lstStyle/>
          <a:p>
            <a:endParaRPr lang="nb-NO"/>
          </a:p>
        </p:txBody>
      </p:sp>
      <p:sp>
        <p:nvSpPr>
          <p:cNvPr id="38954" name="Line 35"/>
          <p:cNvSpPr>
            <a:spLocks noChangeShapeType="1"/>
          </p:cNvSpPr>
          <p:nvPr/>
        </p:nvSpPr>
        <p:spPr bwMode="auto">
          <a:xfrm>
            <a:off x="6858000" y="6567488"/>
            <a:ext cx="928688" cy="147637"/>
          </a:xfrm>
          <a:prstGeom prst="line">
            <a:avLst/>
          </a:prstGeom>
          <a:noFill/>
          <a:ln w="50800">
            <a:solidFill>
              <a:schemeClr val="accent2"/>
            </a:solidFill>
            <a:round/>
            <a:headEnd/>
            <a:tailEnd type="triangle" w="med" len="med"/>
          </a:ln>
        </p:spPr>
        <p:txBody>
          <a:bodyPr/>
          <a:lstStyle/>
          <a:p>
            <a:endParaRPr lang="nb-NO"/>
          </a:p>
        </p:txBody>
      </p:sp>
    </p:spTree>
    <p:extLst>
      <p:ext uri="{BB962C8B-B14F-4D97-AF65-F5344CB8AC3E}">
        <p14:creationId xmlns:p14="http://schemas.microsoft.com/office/powerpoint/2010/main" val="18518490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ktangel 2"/>
          <p:cNvSpPr>
            <a:spLocks noChangeArrowheads="1"/>
          </p:cNvSpPr>
          <p:nvPr/>
        </p:nvSpPr>
        <p:spPr bwMode="auto">
          <a:xfrm>
            <a:off x="179512" y="1453421"/>
            <a:ext cx="8820472" cy="4148828"/>
          </a:xfrm>
          <a:prstGeom prst="rect">
            <a:avLst/>
          </a:prstGeom>
          <a:noFill/>
          <a:ln w="9525">
            <a:noFill/>
            <a:miter lim="800000"/>
            <a:headEnd/>
            <a:tailEnd/>
          </a:ln>
        </p:spPr>
        <p:txBody>
          <a:bodyPr wrap="square">
            <a:spAutoFit/>
          </a:bodyPr>
          <a:lstStyle/>
          <a:p>
            <a:endParaRPr lang="nb-NO" sz="1400" dirty="0" smtClean="0">
              <a:latin typeface="Arial Narrow" pitchFamily="34" charset="0"/>
            </a:endParaRPr>
          </a:p>
          <a:p>
            <a:pPr>
              <a:spcBef>
                <a:spcPct val="20000"/>
              </a:spcBef>
              <a:buClr>
                <a:srgbClr val="FF0000"/>
              </a:buClr>
              <a:buFont typeface="Arial" pitchFamily="34" charset="0"/>
              <a:buChar char="•"/>
            </a:pPr>
            <a:r>
              <a:rPr lang="nb-NO" i="1" dirty="0" smtClean="0">
                <a:latin typeface="+mn-lt"/>
              </a:rPr>
              <a:t>Arkivdanning er ikke en selvstendig aktivitet men er forutsetning for og resultat av saksbehandlingen.</a:t>
            </a:r>
          </a:p>
          <a:p>
            <a:pPr>
              <a:spcBef>
                <a:spcPct val="20000"/>
              </a:spcBef>
              <a:buClr>
                <a:srgbClr val="FF0000"/>
              </a:buClr>
              <a:buFont typeface="Arial" pitchFamily="34" charset="0"/>
              <a:buChar char="•"/>
            </a:pPr>
            <a:endParaRPr lang="nb-NO" i="1" dirty="0" smtClean="0">
              <a:latin typeface="+mn-lt"/>
            </a:endParaRPr>
          </a:p>
          <a:p>
            <a:pPr>
              <a:spcBef>
                <a:spcPct val="20000"/>
              </a:spcBef>
              <a:buClr>
                <a:srgbClr val="FF0000"/>
              </a:buClr>
              <a:buFont typeface="Arial" pitchFamily="34" charset="0"/>
              <a:buChar char="•"/>
            </a:pPr>
            <a:r>
              <a:rPr lang="nb-NO" i="1" dirty="0" smtClean="0">
                <a:latin typeface="+mn-lt"/>
              </a:rPr>
              <a:t> At arkivene håndteres profesjonelt slik at opplysninger og dokumenter kan finnes igjen og er til å stole på avgjørende for</a:t>
            </a:r>
          </a:p>
          <a:p>
            <a:pPr lvl="1">
              <a:spcBef>
                <a:spcPct val="20000"/>
              </a:spcBef>
              <a:buClr>
                <a:srgbClr val="FF0000"/>
              </a:buClr>
              <a:buFont typeface="Wingdings" pitchFamily="2" charset="2"/>
              <a:buChar char="Ø"/>
            </a:pPr>
            <a:r>
              <a:rPr lang="nb-NO" i="1" dirty="0" smtClean="0">
                <a:latin typeface="+mn-lt"/>
              </a:rPr>
              <a:t> likebehandling</a:t>
            </a:r>
          </a:p>
          <a:p>
            <a:pPr lvl="1">
              <a:spcBef>
                <a:spcPct val="20000"/>
              </a:spcBef>
              <a:buClr>
                <a:srgbClr val="FF0000"/>
              </a:buClr>
              <a:buFont typeface="Wingdings" pitchFamily="2" charset="2"/>
              <a:buChar char="Ø"/>
            </a:pPr>
            <a:r>
              <a:rPr lang="nb-NO" i="1" dirty="0" smtClean="0">
                <a:latin typeface="+mn-lt"/>
              </a:rPr>
              <a:t> ettersporbarhet</a:t>
            </a:r>
          </a:p>
          <a:p>
            <a:pPr lvl="1">
              <a:spcBef>
                <a:spcPct val="20000"/>
              </a:spcBef>
              <a:buClr>
                <a:srgbClr val="FF0000"/>
              </a:buClr>
              <a:buFont typeface="Wingdings" pitchFamily="2" charset="2"/>
              <a:buChar char="Ø"/>
            </a:pPr>
            <a:r>
              <a:rPr lang="nb-NO" i="1" dirty="0" smtClean="0">
                <a:latin typeface="+mn-lt"/>
              </a:rPr>
              <a:t> forutsigbarhet</a:t>
            </a:r>
          </a:p>
          <a:p>
            <a:pPr lvl="1">
              <a:spcBef>
                <a:spcPct val="20000"/>
              </a:spcBef>
              <a:buClr>
                <a:srgbClr val="FF0000"/>
              </a:buClr>
              <a:buFont typeface="Wingdings" pitchFamily="2" charset="2"/>
              <a:buChar char="Ø"/>
            </a:pPr>
            <a:r>
              <a:rPr lang="nb-NO" i="1" dirty="0" smtClean="0">
                <a:latin typeface="+mn-lt"/>
              </a:rPr>
              <a:t> innsyn og gjenbruk </a:t>
            </a:r>
          </a:p>
        </p:txBody>
      </p:sp>
      <p:sp>
        <p:nvSpPr>
          <p:cNvPr id="10" name="Rektangel 9"/>
          <p:cNvSpPr/>
          <p:nvPr/>
        </p:nvSpPr>
        <p:spPr bwMode="auto">
          <a:xfrm>
            <a:off x="8172400" y="6237312"/>
            <a:ext cx="216024" cy="36004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New Roman" charset="0"/>
            </a:endParaRPr>
          </a:p>
        </p:txBody>
      </p:sp>
      <p:sp>
        <p:nvSpPr>
          <p:cNvPr id="4" name="TekstSylinder 3"/>
          <p:cNvSpPr txBox="1"/>
          <p:nvPr/>
        </p:nvSpPr>
        <p:spPr>
          <a:xfrm>
            <a:off x="1403648" y="548681"/>
            <a:ext cx="6768752" cy="954107"/>
          </a:xfrm>
          <a:prstGeom prst="rect">
            <a:avLst/>
          </a:prstGeom>
          <a:noFill/>
        </p:spPr>
        <p:txBody>
          <a:bodyPr wrap="square" rtlCol="0">
            <a:spAutoFit/>
          </a:bodyPr>
          <a:lstStyle/>
          <a:p>
            <a:pPr algn="ctr"/>
            <a:r>
              <a:rPr lang="nb-NO" sz="2800" b="1" dirty="0" smtClean="0">
                <a:solidFill>
                  <a:srgbClr val="FF0000"/>
                </a:solidFill>
                <a:latin typeface="+mj-lt"/>
              </a:rPr>
              <a:t>Arkivdanning – digitale utfordringer</a:t>
            </a:r>
          </a:p>
          <a:p>
            <a:endParaRPr lang="nb-NO" sz="2800" dirty="0">
              <a:solidFill>
                <a:srgbClr val="FF0000"/>
              </a:solidFill>
            </a:endParaRPr>
          </a:p>
        </p:txBody>
      </p:sp>
    </p:spTree>
    <p:extLst>
      <p:ext uri="{BB962C8B-B14F-4D97-AF65-F5344CB8AC3E}">
        <p14:creationId xmlns:p14="http://schemas.microsoft.com/office/powerpoint/2010/main" val="23720137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3400" y="426368"/>
            <a:ext cx="8001000" cy="914400"/>
          </a:xfrm>
        </p:spPr>
        <p:txBody>
          <a:bodyPr/>
          <a:lstStyle/>
          <a:p>
            <a:pPr algn="ctr"/>
            <a:r>
              <a:rPr lang="nb-NO" dirty="0" smtClean="0"/>
              <a:t>Kort om Riksarkivet</a:t>
            </a:r>
            <a:br>
              <a:rPr lang="nb-NO" dirty="0" smtClean="0"/>
            </a:br>
            <a:r>
              <a:rPr lang="nb-NO" dirty="0" smtClean="0"/>
              <a:t>”</a:t>
            </a:r>
            <a:r>
              <a:rPr lang="nb-NO" dirty="0" err="1" smtClean="0"/>
              <a:t>hovedbølet</a:t>
            </a:r>
            <a:r>
              <a:rPr lang="nb-NO" dirty="0" smtClean="0"/>
              <a:t>” i Arkivverket</a:t>
            </a:r>
            <a:endParaRPr lang="nb-NO" dirty="0"/>
          </a:p>
        </p:txBody>
      </p:sp>
      <p:sp>
        <p:nvSpPr>
          <p:cNvPr id="3" name="Plassholder for innhold 2"/>
          <p:cNvSpPr>
            <a:spLocks noGrp="1"/>
          </p:cNvSpPr>
          <p:nvPr>
            <p:ph idx="1"/>
          </p:nvPr>
        </p:nvSpPr>
        <p:spPr>
          <a:xfrm>
            <a:off x="457200" y="1556792"/>
            <a:ext cx="8153400" cy="5040560"/>
          </a:xfrm>
        </p:spPr>
        <p:txBody>
          <a:bodyPr/>
          <a:lstStyle/>
          <a:p>
            <a:r>
              <a:rPr lang="nn-NO" dirty="0" smtClean="0"/>
              <a:t>Arkivverket består av Riksarkivet, åtte </a:t>
            </a:r>
            <a:r>
              <a:rPr lang="nn-NO" dirty="0" err="1" smtClean="0"/>
              <a:t>statsarkiver</a:t>
            </a:r>
            <a:r>
              <a:rPr lang="nn-NO" dirty="0" smtClean="0"/>
              <a:t>, Samisk arkiv og Norsk helsearkiv. Leder for Arkivverket er riksarkivar Ivar Fonnes.</a:t>
            </a:r>
          </a:p>
          <a:p>
            <a:r>
              <a:rPr lang="nb-NO" dirty="0" smtClean="0"/>
              <a:t>Arkivverkets viktigste oppgaver</a:t>
            </a:r>
          </a:p>
          <a:p>
            <a:pPr lvl="1"/>
            <a:r>
              <a:rPr lang="nb-NO" dirty="0" smtClean="0"/>
              <a:t>Ta vare på arkivmateriale fra statlige virksomheter</a:t>
            </a:r>
          </a:p>
          <a:p>
            <a:pPr lvl="1"/>
            <a:r>
              <a:rPr lang="nb-NO" dirty="0" smtClean="0"/>
              <a:t>Gjøre materialet tilgjengelig for bruk</a:t>
            </a:r>
          </a:p>
          <a:p>
            <a:pPr lvl="1"/>
            <a:r>
              <a:rPr lang="nb-NO" dirty="0" smtClean="0"/>
              <a:t>Føre tilsyn med arkivarbeidet i staten, fylkeskommunene og kommunene</a:t>
            </a:r>
          </a:p>
          <a:p>
            <a:pPr lvl="1"/>
            <a:r>
              <a:rPr lang="nb-NO" dirty="0" smtClean="0"/>
              <a:t>Bidra til at private arkiver blir tatt vare på</a:t>
            </a:r>
          </a:p>
          <a:p>
            <a:r>
              <a:rPr lang="nb-NO" dirty="0" smtClean="0"/>
              <a:t>Riksarkivarens myndighet er hjemlet i arkivloven.</a:t>
            </a:r>
          </a:p>
          <a:p>
            <a:endParaRPr lang="nb-NO" dirty="0" smtClean="0"/>
          </a:p>
          <a:p>
            <a:pPr algn="ctr">
              <a:buNone/>
            </a:pPr>
            <a:r>
              <a:rPr lang="nb-NO" dirty="0" smtClean="0"/>
              <a:t>http://www.arkivverket.no/</a:t>
            </a:r>
          </a:p>
          <a:p>
            <a:endParaRPr lang="nb-NO"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3400" y="44624"/>
            <a:ext cx="8001000" cy="914400"/>
          </a:xfrm>
        </p:spPr>
        <p:txBody>
          <a:bodyPr/>
          <a:lstStyle/>
          <a:p>
            <a:pPr algn="ctr"/>
            <a:r>
              <a:rPr lang="nb-NO" dirty="0" smtClean="0"/>
              <a:t>Dagens bilde</a:t>
            </a:r>
            <a:endParaRPr lang="nb-NO" dirty="0"/>
          </a:p>
        </p:txBody>
      </p:sp>
      <p:sp>
        <p:nvSpPr>
          <p:cNvPr id="3" name="TekstSylinder 2"/>
          <p:cNvSpPr txBox="1"/>
          <p:nvPr/>
        </p:nvSpPr>
        <p:spPr>
          <a:xfrm>
            <a:off x="179512" y="1124745"/>
            <a:ext cx="8784976" cy="5170646"/>
          </a:xfrm>
          <a:prstGeom prst="rect">
            <a:avLst/>
          </a:prstGeom>
          <a:noFill/>
        </p:spPr>
        <p:txBody>
          <a:bodyPr wrap="square" rtlCol="0">
            <a:spAutoFit/>
          </a:bodyPr>
          <a:lstStyle/>
          <a:p>
            <a:pPr lvl="1"/>
            <a:r>
              <a:rPr lang="nb-NO" b="1" dirty="0" smtClean="0">
                <a:latin typeface="+mn-lt"/>
              </a:rPr>
              <a:t>Saksbehandling</a:t>
            </a:r>
            <a:r>
              <a:rPr lang="nb-NO" b="1" dirty="0" smtClean="0">
                <a:latin typeface="Arial Narrow" pitchFamily="34" charset="0"/>
              </a:rPr>
              <a:t> og dokumentflyt tar nye veier og former</a:t>
            </a:r>
          </a:p>
          <a:p>
            <a:pPr lvl="2"/>
            <a:r>
              <a:rPr lang="nb-NO" sz="2000" dirty="0" smtClean="0">
                <a:latin typeface="+mn-lt"/>
              </a:rPr>
              <a:t>Fagsystem, </a:t>
            </a:r>
            <a:r>
              <a:rPr lang="nb-NO" sz="2000" dirty="0" err="1" smtClean="0">
                <a:latin typeface="+mn-lt"/>
              </a:rPr>
              <a:t>web-baserte</a:t>
            </a:r>
            <a:r>
              <a:rPr lang="nb-NO" sz="2000" dirty="0" smtClean="0">
                <a:latin typeface="+mn-lt"/>
              </a:rPr>
              <a:t> tjenester, </a:t>
            </a:r>
            <a:r>
              <a:rPr lang="nb-NO" sz="2000" dirty="0" err="1" smtClean="0">
                <a:latin typeface="+mn-lt"/>
              </a:rPr>
              <a:t>web-baserte</a:t>
            </a:r>
            <a:r>
              <a:rPr lang="nb-NO" sz="2000" dirty="0" smtClean="0">
                <a:latin typeface="+mn-lt"/>
              </a:rPr>
              <a:t> skjema, interaktive tjenester, automatisert utveksling mellom system, flere organ samhandler og bruker samme fagsystem og arkiv både i offentlig og privat sektor og på tvers av sektorer og forvaltningsnivå.</a:t>
            </a:r>
          </a:p>
          <a:p>
            <a:pPr lvl="2"/>
            <a:endParaRPr lang="nb-NO" dirty="0" smtClean="0">
              <a:latin typeface="Arial Narrow" pitchFamily="34" charset="0"/>
            </a:endParaRPr>
          </a:p>
          <a:p>
            <a:pPr lvl="1"/>
            <a:r>
              <a:rPr lang="nb-NO" dirty="0" smtClean="0">
                <a:latin typeface="Arial Narrow" pitchFamily="34" charset="0"/>
              </a:rPr>
              <a:t> </a:t>
            </a:r>
            <a:r>
              <a:rPr lang="nb-NO" b="1" dirty="0" smtClean="0">
                <a:latin typeface="Arial Narrow" pitchFamily="34" charset="0"/>
              </a:rPr>
              <a:t>”</a:t>
            </a:r>
            <a:r>
              <a:rPr lang="nb-NO" b="1" dirty="0" smtClean="0">
                <a:latin typeface="+mn-lt"/>
              </a:rPr>
              <a:t>Digitalt</a:t>
            </a:r>
            <a:r>
              <a:rPr lang="nb-NO" b="1" dirty="0" smtClean="0">
                <a:latin typeface="Arial Narrow" pitchFamily="34" charset="0"/>
              </a:rPr>
              <a:t> førstevalg” og ”demokrati gjennom sosiale medier”</a:t>
            </a:r>
          </a:p>
          <a:p>
            <a:pPr lvl="2"/>
            <a:r>
              <a:rPr lang="nb-NO" sz="2000" dirty="0" smtClean="0">
                <a:latin typeface="+mn-lt"/>
              </a:rPr>
              <a:t> Press på at ”alle” velger digital kommunikasjon med forvaltningen – forventes å spare mange penger og redusere antall ansatte samt at saksbehandling i enda større grad kan automatiseres i beslutnings(støtte)systemer.</a:t>
            </a:r>
          </a:p>
          <a:p>
            <a:pPr lvl="2"/>
            <a:endParaRPr lang="nb-NO" sz="2000" dirty="0" smtClean="0">
              <a:latin typeface="+mn-lt"/>
            </a:endParaRPr>
          </a:p>
          <a:p>
            <a:pPr lvl="2"/>
            <a:r>
              <a:rPr lang="nb-NO" sz="2000" dirty="0" smtClean="0">
                <a:latin typeface="+mn-lt"/>
              </a:rPr>
              <a:t>Sosiale medier brukes til å fremme demokrati og deltakelse ved at borgere kan ta kontakt eller si sin mening via ulike sosiale medier. </a:t>
            </a:r>
            <a:r>
              <a:rPr lang="nb-NO" dirty="0" smtClean="0">
                <a:latin typeface="Arial Narrow" pitchFamily="34" charset="0"/>
              </a:rPr>
              <a:t/>
            </a:r>
            <a:br>
              <a:rPr lang="nb-NO" dirty="0" smtClean="0">
                <a:latin typeface="Arial Narrow" pitchFamily="34" charset="0"/>
              </a:rPr>
            </a:br>
            <a:endParaRPr lang="nb-NO" sz="1400" i="1" dirty="0" smtClean="0">
              <a:latin typeface="Arial Narrow" pitchFamily="34" charset="0"/>
            </a:endParaRPr>
          </a:p>
          <a:p>
            <a:endParaRPr lang="nb-NO" dirty="0"/>
          </a:p>
        </p:txBody>
      </p:sp>
    </p:spTree>
    <p:extLst>
      <p:ext uri="{BB962C8B-B14F-4D97-AF65-F5344CB8AC3E}">
        <p14:creationId xmlns:p14="http://schemas.microsoft.com/office/powerpoint/2010/main" val="16837459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tel 1"/>
          <p:cNvSpPr>
            <a:spLocks noGrp="1"/>
          </p:cNvSpPr>
          <p:nvPr>
            <p:ph type="title"/>
          </p:nvPr>
        </p:nvSpPr>
        <p:spPr/>
        <p:txBody>
          <a:bodyPr/>
          <a:lstStyle/>
          <a:p>
            <a:r>
              <a:rPr lang="nb-NO" dirty="0" smtClean="0"/>
              <a:t>Tidslinje</a:t>
            </a:r>
          </a:p>
        </p:txBody>
      </p:sp>
      <p:cxnSp>
        <p:nvCxnSpPr>
          <p:cNvPr id="4099" name="Rett pil 5"/>
          <p:cNvCxnSpPr>
            <a:cxnSpLocks noChangeShapeType="1"/>
          </p:cNvCxnSpPr>
          <p:nvPr/>
        </p:nvCxnSpPr>
        <p:spPr bwMode="auto">
          <a:xfrm rot="5400000">
            <a:off x="-787400" y="4071938"/>
            <a:ext cx="4716463" cy="1587"/>
          </a:xfrm>
          <a:prstGeom prst="straightConnector1">
            <a:avLst/>
          </a:prstGeom>
          <a:noFill/>
          <a:ln w="12700" algn="ctr">
            <a:solidFill>
              <a:schemeClr val="tx1"/>
            </a:solidFill>
            <a:round/>
            <a:headEnd/>
            <a:tailEnd type="arrow" w="med" len="med"/>
          </a:ln>
        </p:spPr>
      </p:cxnSp>
      <p:sp>
        <p:nvSpPr>
          <p:cNvPr id="4100" name="TekstSylinder 12"/>
          <p:cNvSpPr txBox="1">
            <a:spLocks noChangeArrowheads="1"/>
          </p:cNvSpPr>
          <p:nvPr/>
        </p:nvSpPr>
        <p:spPr bwMode="auto">
          <a:xfrm>
            <a:off x="857250" y="4429125"/>
            <a:ext cx="681038" cy="354013"/>
          </a:xfrm>
          <a:prstGeom prst="rect">
            <a:avLst/>
          </a:prstGeom>
          <a:noFill/>
          <a:ln w="9525">
            <a:noFill/>
            <a:miter lim="800000"/>
            <a:headEnd/>
            <a:tailEnd/>
          </a:ln>
        </p:spPr>
        <p:txBody>
          <a:bodyPr wrap="none">
            <a:spAutoFit/>
          </a:bodyPr>
          <a:lstStyle/>
          <a:p>
            <a:pPr algn="l"/>
            <a:r>
              <a:rPr lang="nb-NO" sz="1700" i="1">
                <a:solidFill>
                  <a:srgbClr val="0033CC"/>
                </a:solidFill>
                <a:latin typeface="Comic Sans MS" pitchFamily="66" charset="0"/>
              </a:rPr>
              <a:t>2001</a:t>
            </a:r>
          </a:p>
        </p:txBody>
      </p:sp>
      <p:sp>
        <p:nvSpPr>
          <p:cNvPr id="4101" name="TekstSylinder 13"/>
          <p:cNvSpPr txBox="1">
            <a:spLocks noChangeArrowheads="1"/>
          </p:cNvSpPr>
          <p:nvPr/>
        </p:nvSpPr>
        <p:spPr bwMode="auto">
          <a:xfrm>
            <a:off x="860425" y="5718175"/>
            <a:ext cx="681038" cy="354013"/>
          </a:xfrm>
          <a:prstGeom prst="rect">
            <a:avLst/>
          </a:prstGeom>
          <a:noFill/>
          <a:ln w="9525">
            <a:noFill/>
            <a:miter lim="800000"/>
            <a:headEnd/>
            <a:tailEnd/>
          </a:ln>
        </p:spPr>
        <p:txBody>
          <a:bodyPr wrap="none">
            <a:spAutoFit/>
          </a:bodyPr>
          <a:lstStyle/>
          <a:p>
            <a:pPr algn="l"/>
            <a:r>
              <a:rPr lang="nb-NO" sz="1700" i="1">
                <a:solidFill>
                  <a:srgbClr val="0033CC"/>
                </a:solidFill>
                <a:latin typeface="Comic Sans MS" pitchFamily="66" charset="0"/>
              </a:rPr>
              <a:t>2010</a:t>
            </a:r>
          </a:p>
        </p:txBody>
      </p:sp>
      <p:sp>
        <p:nvSpPr>
          <p:cNvPr id="4102" name="TekstSylinder 16"/>
          <p:cNvSpPr txBox="1">
            <a:spLocks noChangeArrowheads="1"/>
          </p:cNvSpPr>
          <p:nvPr/>
        </p:nvSpPr>
        <p:spPr bwMode="auto">
          <a:xfrm>
            <a:off x="892175" y="2003425"/>
            <a:ext cx="682625" cy="352425"/>
          </a:xfrm>
          <a:prstGeom prst="rect">
            <a:avLst/>
          </a:prstGeom>
          <a:noFill/>
          <a:ln w="9525">
            <a:noFill/>
            <a:miter lim="800000"/>
            <a:headEnd/>
            <a:tailEnd/>
          </a:ln>
        </p:spPr>
        <p:txBody>
          <a:bodyPr wrap="none">
            <a:spAutoFit/>
          </a:bodyPr>
          <a:lstStyle/>
          <a:p>
            <a:pPr algn="l"/>
            <a:r>
              <a:rPr lang="nb-NO" sz="1700" i="1" dirty="0">
                <a:solidFill>
                  <a:srgbClr val="0033CC"/>
                </a:solidFill>
                <a:latin typeface="Comic Sans MS" pitchFamily="66" charset="0"/>
              </a:rPr>
              <a:t>1984</a:t>
            </a:r>
          </a:p>
        </p:txBody>
      </p:sp>
      <p:sp>
        <p:nvSpPr>
          <p:cNvPr id="4103" name="TekstSylinder 17"/>
          <p:cNvSpPr txBox="1">
            <a:spLocks noChangeArrowheads="1"/>
          </p:cNvSpPr>
          <p:nvPr/>
        </p:nvSpPr>
        <p:spPr bwMode="auto">
          <a:xfrm>
            <a:off x="1574800" y="2003425"/>
            <a:ext cx="969963" cy="352425"/>
          </a:xfrm>
          <a:prstGeom prst="rect">
            <a:avLst/>
          </a:prstGeom>
          <a:noFill/>
          <a:ln w="9525">
            <a:noFill/>
            <a:miter lim="800000"/>
            <a:headEnd/>
            <a:tailEnd/>
          </a:ln>
        </p:spPr>
        <p:txBody>
          <a:bodyPr wrap="none">
            <a:spAutoFit/>
          </a:bodyPr>
          <a:lstStyle/>
          <a:p>
            <a:pPr algn="l"/>
            <a:r>
              <a:rPr lang="nb-NO" sz="1700" i="1">
                <a:solidFill>
                  <a:srgbClr val="0033CC"/>
                </a:solidFill>
                <a:latin typeface="Comic Sans MS" pitchFamily="66" charset="0"/>
              </a:rPr>
              <a:t>Noark 1</a:t>
            </a:r>
          </a:p>
        </p:txBody>
      </p:sp>
      <p:sp>
        <p:nvSpPr>
          <p:cNvPr id="4104" name="TekstSylinder 18"/>
          <p:cNvSpPr txBox="1">
            <a:spLocks noChangeArrowheads="1"/>
          </p:cNvSpPr>
          <p:nvPr/>
        </p:nvSpPr>
        <p:spPr bwMode="auto">
          <a:xfrm>
            <a:off x="892175" y="3432175"/>
            <a:ext cx="682625" cy="354013"/>
          </a:xfrm>
          <a:prstGeom prst="rect">
            <a:avLst/>
          </a:prstGeom>
          <a:noFill/>
          <a:ln w="9525">
            <a:noFill/>
            <a:miter lim="800000"/>
            <a:headEnd/>
            <a:tailEnd/>
          </a:ln>
        </p:spPr>
        <p:txBody>
          <a:bodyPr wrap="none">
            <a:spAutoFit/>
          </a:bodyPr>
          <a:lstStyle/>
          <a:p>
            <a:pPr algn="l"/>
            <a:r>
              <a:rPr lang="nb-NO" sz="1700" i="1">
                <a:solidFill>
                  <a:srgbClr val="0033CC"/>
                </a:solidFill>
                <a:latin typeface="Comic Sans MS" pitchFamily="66" charset="0"/>
              </a:rPr>
              <a:t>1994</a:t>
            </a:r>
          </a:p>
        </p:txBody>
      </p:sp>
      <p:sp>
        <p:nvSpPr>
          <p:cNvPr id="4105" name="TekstSylinder 19"/>
          <p:cNvSpPr txBox="1">
            <a:spLocks noChangeArrowheads="1"/>
          </p:cNvSpPr>
          <p:nvPr/>
        </p:nvSpPr>
        <p:spPr bwMode="auto">
          <a:xfrm>
            <a:off x="1574800" y="3427413"/>
            <a:ext cx="1004888" cy="354012"/>
          </a:xfrm>
          <a:prstGeom prst="rect">
            <a:avLst/>
          </a:prstGeom>
          <a:noFill/>
          <a:ln w="9525">
            <a:noFill/>
            <a:miter lim="800000"/>
            <a:headEnd/>
            <a:tailEnd/>
          </a:ln>
        </p:spPr>
        <p:txBody>
          <a:bodyPr wrap="none">
            <a:spAutoFit/>
          </a:bodyPr>
          <a:lstStyle/>
          <a:p>
            <a:pPr algn="l"/>
            <a:r>
              <a:rPr lang="nb-NO" sz="1700" i="1">
                <a:solidFill>
                  <a:srgbClr val="0033CC"/>
                </a:solidFill>
                <a:latin typeface="Comic Sans MS" pitchFamily="66" charset="0"/>
              </a:rPr>
              <a:t>Noark 3</a:t>
            </a:r>
          </a:p>
        </p:txBody>
      </p:sp>
      <p:sp>
        <p:nvSpPr>
          <p:cNvPr id="4106" name="TekstSylinder 21"/>
          <p:cNvSpPr txBox="1">
            <a:spLocks noChangeArrowheads="1"/>
          </p:cNvSpPr>
          <p:nvPr/>
        </p:nvSpPr>
        <p:spPr bwMode="auto">
          <a:xfrm>
            <a:off x="892175" y="4146550"/>
            <a:ext cx="682625" cy="354013"/>
          </a:xfrm>
          <a:prstGeom prst="rect">
            <a:avLst/>
          </a:prstGeom>
          <a:noFill/>
          <a:ln w="9525">
            <a:noFill/>
            <a:miter lim="800000"/>
            <a:headEnd/>
            <a:tailEnd/>
          </a:ln>
        </p:spPr>
        <p:txBody>
          <a:bodyPr wrap="none">
            <a:spAutoFit/>
          </a:bodyPr>
          <a:lstStyle/>
          <a:p>
            <a:pPr algn="l"/>
            <a:r>
              <a:rPr lang="nb-NO" sz="1700" i="1">
                <a:solidFill>
                  <a:srgbClr val="0033CC"/>
                </a:solidFill>
                <a:latin typeface="Comic Sans MS" pitchFamily="66" charset="0"/>
              </a:rPr>
              <a:t>1999</a:t>
            </a:r>
          </a:p>
        </p:txBody>
      </p:sp>
      <p:sp>
        <p:nvSpPr>
          <p:cNvPr id="4107" name="TekstSylinder 22"/>
          <p:cNvSpPr txBox="1">
            <a:spLocks noChangeArrowheads="1"/>
          </p:cNvSpPr>
          <p:nvPr/>
        </p:nvSpPr>
        <p:spPr bwMode="auto">
          <a:xfrm>
            <a:off x="857250" y="5432425"/>
            <a:ext cx="717550" cy="354013"/>
          </a:xfrm>
          <a:prstGeom prst="rect">
            <a:avLst/>
          </a:prstGeom>
          <a:noFill/>
          <a:ln w="9525">
            <a:noFill/>
            <a:miter lim="800000"/>
            <a:headEnd/>
            <a:tailEnd/>
          </a:ln>
        </p:spPr>
        <p:txBody>
          <a:bodyPr wrap="none">
            <a:spAutoFit/>
          </a:bodyPr>
          <a:lstStyle/>
          <a:p>
            <a:pPr algn="l"/>
            <a:r>
              <a:rPr lang="nb-NO" sz="1700" i="1">
                <a:solidFill>
                  <a:srgbClr val="0033CC"/>
                </a:solidFill>
                <a:latin typeface="Comic Sans MS" pitchFamily="66" charset="0"/>
              </a:rPr>
              <a:t>2008</a:t>
            </a:r>
          </a:p>
        </p:txBody>
      </p:sp>
      <p:sp>
        <p:nvSpPr>
          <p:cNvPr id="4108" name="TekstSylinder 23"/>
          <p:cNvSpPr txBox="1">
            <a:spLocks noChangeArrowheads="1"/>
          </p:cNvSpPr>
          <p:nvPr/>
        </p:nvSpPr>
        <p:spPr bwMode="auto">
          <a:xfrm>
            <a:off x="1571625" y="4143375"/>
            <a:ext cx="1006475" cy="352425"/>
          </a:xfrm>
          <a:prstGeom prst="rect">
            <a:avLst/>
          </a:prstGeom>
          <a:noFill/>
          <a:ln w="9525">
            <a:noFill/>
            <a:miter lim="800000"/>
            <a:headEnd/>
            <a:tailEnd/>
          </a:ln>
        </p:spPr>
        <p:txBody>
          <a:bodyPr wrap="none">
            <a:spAutoFit/>
          </a:bodyPr>
          <a:lstStyle/>
          <a:p>
            <a:pPr algn="l"/>
            <a:r>
              <a:rPr lang="nb-NO" sz="1700" i="1">
                <a:solidFill>
                  <a:srgbClr val="0033CC"/>
                </a:solidFill>
                <a:latin typeface="Comic Sans MS" pitchFamily="66" charset="0"/>
              </a:rPr>
              <a:t>Noark 4</a:t>
            </a:r>
          </a:p>
        </p:txBody>
      </p:sp>
      <p:sp>
        <p:nvSpPr>
          <p:cNvPr id="4109" name="TekstSylinder 24"/>
          <p:cNvSpPr txBox="1">
            <a:spLocks noChangeArrowheads="1"/>
          </p:cNvSpPr>
          <p:nvPr/>
        </p:nvSpPr>
        <p:spPr bwMode="auto">
          <a:xfrm>
            <a:off x="890588" y="2432050"/>
            <a:ext cx="681037" cy="354013"/>
          </a:xfrm>
          <a:prstGeom prst="rect">
            <a:avLst/>
          </a:prstGeom>
          <a:noFill/>
          <a:ln w="9525">
            <a:noFill/>
            <a:miter lim="800000"/>
            <a:headEnd/>
            <a:tailEnd/>
          </a:ln>
        </p:spPr>
        <p:txBody>
          <a:bodyPr wrap="none">
            <a:spAutoFit/>
          </a:bodyPr>
          <a:lstStyle/>
          <a:p>
            <a:pPr algn="l"/>
            <a:r>
              <a:rPr lang="nb-NO" sz="1700" i="1">
                <a:solidFill>
                  <a:srgbClr val="0033CC"/>
                </a:solidFill>
                <a:latin typeface="Comic Sans MS" pitchFamily="66" charset="0"/>
              </a:rPr>
              <a:t>1987</a:t>
            </a:r>
          </a:p>
        </p:txBody>
      </p:sp>
      <p:sp>
        <p:nvSpPr>
          <p:cNvPr id="4110" name="TekstSylinder 25"/>
          <p:cNvSpPr txBox="1">
            <a:spLocks noChangeArrowheads="1"/>
          </p:cNvSpPr>
          <p:nvPr/>
        </p:nvSpPr>
        <p:spPr bwMode="auto">
          <a:xfrm>
            <a:off x="1571625" y="2432050"/>
            <a:ext cx="1004888" cy="354013"/>
          </a:xfrm>
          <a:prstGeom prst="rect">
            <a:avLst/>
          </a:prstGeom>
          <a:noFill/>
          <a:ln w="9525">
            <a:noFill/>
            <a:miter lim="800000"/>
            <a:headEnd/>
            <a:tailEnd/>
          </a:ln>
        </p:spPr>
        <p:txBody>
          <a:bodyPr wrap="none">
            <a:spAutoFit/>
          </a:bodyPr>
          <a:lstStyle/>
          <a:p>
            <a:pPr algn="l"/>
            <a:r>
              <a:rPr lang="nb-NO" sz="1700" i="1">
                <a:solidFill>
                  <a:srgbClr val="0033CC"/>
                </a:solidFill>
                <a:latin typeface="Comic Sans MS" pitchFamily="66" charset="0"/>
              </a:rPr>
              <a:t>Noark 2</a:t>
            </a:r>
          </a:p>
        </p:txBody>
      </p:sp>
      <p:sp>
        <p:nvSpPr>
          <p:cNvPr id="4111" name="TekstSylinder 26"/>
          <p:cNvSpPr txBox="1">
            <a:spLocks noChangeArrowheads="1"/>
          </p:cNvSpPr>
          <p:nvPr/>
        </p:nvSpPr>
        <p:spPr bwMode="auto">
          <a:xfrm>
            <a:off x="1571625" y="4432300"/>
            <a:ext cx="862013" cy="354013"/>
          </a:xfrm>
          <a:prstGeom prst="rect">
            <a:avLst/>
          </a:prstGeom>
          <a:noFill/>
          <a:ln w="9525">
            <a:noFill/>
            <a:miter lim="800000"/>
            <a:headEnd/>
            <a:tailEnd/>
          </a:ln>
        </p:spPr>
        <p:txBody>
          <a:bodyPr wrap="none">
            <a:spAutoFit/>
          </a:bodyPr>
          <a:lstStyle/>
          <a:p>
            <a:pPr algn="l"/>
            <a:r>
              <a:rPr lang="nb-NO" sz="1700" i="1">
                <a:solidFill>
                  <a:srgbClr val="0033CC"/>
                </a:solidFill>
                <a:latin typeface="Comic Sans MS" pitchFamily="66" charset="0"/>
              </a:rPr>
              <a:t>MoReq</a:t>
            </a:r>
          </a:p>
        </p:txBody>
      </p:sp>
      <p:sp>
        <p:nvSpPr>
          <p:cNvPr id="4112" name="TekstSylinder 27"/>
          <p:cNvSpPr txBox="1">
            <a:spLocks noChangeArrowheads="1"/>
          </p:cNvSpPr>
          <p:nvPr/>
        </p:nvSpPr>
        <p:spPr bwMode="auto">
          <a:xfrm>
            <a:off x="1571625" y="5432425"/>
            <a:ext cx="1943100" cy="354013"/>
          </a:xfrm>
          <a:prstGeom prst="rect">
            <a:avLst/>
          </a:prstGeom>
          <a:noFill/>
          <a:ln w="9525">
            <a:noFill/>
            <a:miter lim="800000"/>
            <a:headEnd/>
            <a:tailEnd/>
          </a:ln>
        </p:spPr>
        <p:txBody>
          <a:bodyPr wrap="none">
            <a:spAutoFit/>
          </a:bodyPr>
          <a:lstStyle/>
          <a:p>
            <a:pPr algn="l"/>
            <a:r>
              <a:rPr lang="nb-NO" sz="1700" i="1">
                <a:solidFill>
                  <a:srgbClr val="0033CC"/>
                </a:solidFill>
                <a:latin typeface="Comic Sans MS" pitchFamily="66" charset="0"/>
              </a:rPr>
              <a:t>Noark 5, MoReq2</a:t>
            </a:r>
          </a:p>
        </p:txBody>
      </p:sp>
      <p:sp>
        <p:nvSpPr>
          <p:cNvPr id="4113" name="TekstSylinder 28"/>
          <p:cNvSpPr txBox="1">
            <a:spLocks noChangeArrowheads="1"/>
          </p:cNvSpPr>
          <p:nvPr/>
        </p:nvSpPr>
        <p:spPr bwMode="auto">
          <a:xfrm>
            <a:off x="1571625" y="5718175"/>
            <a:ext cx="1358900" cy="354013"/>
          </a:xfrm>
          <a:prstGeom prst="rect">
            <a:avLst/>
          </a:prstGeom>
          <a:noFill/>
          <a:ln w="9525">
            <a:noFill/>
            <a:miter lim="800000"/>
            <a:headEnd/>
            <a:tailEnd/>
          </a:ln>
        </p:spPr>
        <p:txBody>
          <a:bodyPr wrap="none">
            <a:spAutoFit/>
          </a:bodyPr>
          <a:lstStyle/>
          <a:p>
            <a:pPr algn="l"/>
            <a:r>
              <a:rPr lang="nb-NO" sz="1700" i="1">
                <a:solidFill>
                  <a:srgbClr val="0033CC"/>
                </a:solidFill>
                <a:latin typeface="Comic Sans MS" pitchFamily="66" charset="0"/>
              </a:rPr>
              <a:t>MoReq2010</a:t>
            </a:r>
          </a:p>
        </p:txBody>
      </p:sp>
      <p:sp>
        <p:nvSpPr>
          <p:cNvPr id="33" name="Bildeforklaring formet som et avrundet rektangel 32"/>
          <p:cNvSpPr>
            <a:spLocks noChangeArrowheads="1"/>
          </p:cNvSpPr>
          <p:nvPr/>
        </p:nvSpPr>
        <p:spPr bwMode="auto">
          <a:xfrm>
            <a:off x="2928938" y="2143125"/>
            <a:ext cx="4714875" cy="1214438"/>
          </a:xfrm>
          <a:prstGeom prst="wedgeRoundRectCallout">
            <a:avLst>
              <a:gd name="adj1" fmla="val -57773"/>
              <a:gd name="adj2" fmla="val 130125"/>
              <a:gd name="adj3" fmla="val 16667"/>
            </a:avLst>
          </a:prstGeom>
          <a:noFill/>
          <a:ln w="12700" algn="ctr">
            <a:solidFill>
              <a:schemeClr val="tx1"/>
            </a:solidFill>
            <a:round/>
            <a:headEnd/>
            <a:tailEnd/>
          </a:ln>
        </p:spPr>
        <p:txBody>
          <a:bodyPr/>
          <a:lstStyle/>
          <a:p>
            <a:pPr algn="l"/>
            <a:r>
              <a:rPr lang="nb-NO" sz="1700" i="1" dirty="0" smtClean="0">
                <a:solidFill>
                  <a:srgbClr val="0033CC"/>
                </a:solidFill>
                <a:latin typeface="Comic Sans MS" pitchFamily="66" charset="0"/>
              </a:rPr>
              <a:t>En </a:t>
            </a:r>
            <a:r>
              <a:rPr lang="nb-NO" sz="1700" i="1" u="sng" dirty="0" smtClean="0">
                <a:solidFill>
                  <a:srgbClr val="0033CC"/>
                </a:solidFill>
                <a:latin typeface="Comic Sans MS" pitchFamily="66" charset="0"/>
              </a:rPr>
              <a:t>lovhjemlet</a:t>
            </a:r>
            <a:r>
              <a:rPr lang="nb-NO" sz="1700" i="1" dirty="0" smtClean="0">
                <a:solidFill>
                  <a:srgbClr val="0033CC"/>
                </a:solidFill>
                <a:latin typeface="Comic Sans MS" pitchFamily="66" charset="0"/>
              </a:rPr>
              <a:t> spesifikasjon for elektronisk journalføring og arkivering i offentlig forvaltning (også for journal- og arkivfunksjoner innebygget i fagsystem) </a:t>
            </a:r>
            <a:endParaRPr lang="nb-NO" sz="1700" i="1" dirty="0">
              <a:solidFill>
                <a:srgbClr val="0033CC"/>
              </a:solidFill>
              <a:latin typeface="Comic Sans MS" pitchFamily="66" charset="0"/>
            </a:endParaRPr>
          </a:p>
        </p:txBody>
      </p:sp>
      <p:sp>
        <p:nvSpPr>
          <p:cNvPr id="34" name="Bildeforklaring formet som et avrundet rektangel 33"/>
          <p:cNvSpPr>
            <a:spLocks noChangeArrowheads="1"/>
          </p:cNvSpPr>
          <p:nvPr/>
        </p:nvSpPr>
        <p:spPr bwMode="auto">
          <a:xfrm>
            <a:off x="2643188" y="1071563"/>
            <a:ext cx="4786312" cy="642937"/>
          </a:xfrm>
          <a:prstGeom prst="wedgeRoundRectCallout">
            <a:avLst>
              <a:gd name="adj1" fmla="val -51620"/>
              <a:gd name="adj2" fmla="val 126514"/>
              <a:gd name="adj3" fmla="val 16667"/>
            </a:avLst>
          </a:prstGeom>
          <a:noFill/>
          <a:ln w="12700" algn="ctr">
            <a:solidFill>
              <a:schemeClr val="tx1"/>
            </a:solidFill>
            <a:round/>
            <a:headEnd/>
            <a:tailEnd/>
          </a:ln>
        </p:spPr>
        <p:txBody>
          <a:bodyPr/>
          <a:lstStyle/>
          <a:p>
            <a:pPr algn="l"/>
            <a:r>
              <a:rPr lang="nb-NO" sz="1700" i="1" dirty="0" smtClean="0">
                <a:solidFill>
                  <a:srgbClr val="0033CC"/>
                </a:solidFill>
                <a:latin typeface="Comic Sans MS" pitchFamily="66" charset="0"/>
              </a:rPr>
              <a:t>En standard for journalsystem i norsk offentlig forvaltning</a:t>
            </a:r>
            <a:endParaRPr lang="nb-NO" sz="1700" i="1" dirty="0">
              <a:solidFill>
                <a:srgbClr val="0033CC"/>
              </a:solidFill>
              <a:latin typeface="Comic Sans MS" pitchFamily="66" charset="0"/>
            </a:endParaRPr>
          </a:p>
        </p:txBody>
      </p:sp>
      <p:sp>
        <p:nvSpPr>
          <p:cNvPr id="35" name="Bildeforklaring formet som et avrundet rektangel 34"/>
          <p:cNvSpPr>
            <a:spLocks noChangeArrowheads="1"/>
          </p:cNvSpPr>
          <p:nvPr/>
        </p:nvSpPr>
        <p:spPr bwMode="auto">
          <a:xfrm>
            <a:off x="4643438" y="3500438"/>
            <a:ext cx="2357437" cy="928687"/>
          </a:xfrm>
          <a:prstGeom prst="wedgeRoundRectCallout">
            <a:avLst>
              <a:gd name="adj1" fmla="val -139921"/>
              <a:gd name="adj2" fmla="val 68407"/>
              <a:gd name="adj3" fmla="val 16667"/>
            </a:avLst>
          </a:prstGeom>
          <a:noFill/>
          <a:ln w="12700" algn="ctr">
            <a:solidFill>
              <a:schemeClr val="tx1"/>
            </a:solidFill>
            <a:round/>
            <a:headEnd/>
            <a:tailEnd/>
          </a:ln>
        </p:spPr>
        <p:txBody>
          <a:bodyPr/>
          <a:lstStyle/>
          <a:p>
            <a:pPr algn="l"/>
            <a:r>
              <a:rPr lang="en-US" sz="1700" i="1">
                <a:solidFill>
                  <a:srgbClr val="0033CC"/>
                </a:solidFill>
                <a:latin typeface="Comic Sans MS" pitchFamily="66" charset="0"/>
              </a:rPr>
              <a:t>Model Requirements (editable standard requirements)</a:t>
            </a:r>
            <a:endParaRPr lang="nb-NO" sz="1700" i="1">
              <a:solidFill>
                <a:srgbClr val="0033CC"/>
              </a:solidFill>
              <a:latin typeface="Comic Sans MS" pitchFamily="66" charset="0"/>
            </a:endParaRPr>
          </a:p>
        </p:txBody>
      </p:sp>
      <p:sp>
        <p:nvSpPr>
          <p:cNvPr id="36" name="Bildeforklaring formet som et avrundet rektangel 35"/>
          <p:cNvSpPr>
            <a:spLocks noChangeArrowheads="1"/>
          </p:cNvSpPr>
          <p:nvPr/>
        </p:nvSpPr>
        <p:spPr bwMode="auto">
          <a:xfrm>
            <a:off x="3819917" y="4604260"/>
            <a:ext cx="4143375" cy="1217612"/>
          </a:xfrm>
          <a:prstGeom prst="wedgeRoundRectCallout">
            <a:avLst>
              <a:gd name="adj1" fmla="val -59000"/>
              <a:gd name="adj2" fmla="val 26468"/>
              <a:gd name="adj3" fmla="val 16667"/>
            </a:avLst>
          </a:prstGeom>
          <a:noFill/>
          <a:ln w="12700" algn="ctr">
            <a:solidFill>
              <a:schemeClr val="tx1"/>
            </a:solidFill>
            <a:round/>
            <a:headEnd/>
            <a:tailEnd/>
          </a:ln>
        </p:spPr>
        <p:txBody>
          <a:bodyPr/>
          <a:lstStyle/>
          <a:p>
            <a:pPr algn="l"/>
            <a:r>
              <a:rPr lang="nb-NO" sz="1700" i="1" u="sng" dirty="0" smtClean="0">
                <a:solidFill>
                  <a:srgbClr val="0033CC"/>
                </a:solidFill>
                <a:latin typeface="Comic Sans MS" pitchFamily="66" charset="0"/>
              </a:rPr>
              <a:t>Noark 5:</a:t>
            </a:r>
            <a:r>
              <a:rPr lang="nb-NO" sz="1700" i="1" dirty="0" smtClean="0">
                <a:solidFill>
                  <a:srgbClr val="0033CC"/>
                </a:solidFill>
                <a:latin typeface="Comic Sans MS" pitchFamily="66" charset="0"/>
              </a:rPr>
              <a:t> En ERM </a:t>
            </a:r>
            <a:r>
              <a:rPr lang="nb-NO" sz="1700" i="1" u="sng" dirty="0" smtClean="0">
                <a:solidFill>
                  <a:srgbClr val="0033CC"/>
                </a:solidFill>
                <a:latin typeface="Comic Sans MS" pitchFamily="66" charset="0"/>
              </a:rPr>
              <a:t>standard</a:t>
            </a:r>
            <a:r>
              <a:rPr lang="nb-NO" sz="1700" i="1" dirty="0" smtClean="0">
                <a:solidFill>
                  <a:srgbClr val="0033CC"/>
                </a:solidFill>
                <a:latin typeface="Comic Sans MS" pitchFamily="66" charset="0"/>
              </a:rPr>
              <a:t>; MoReq2 kompatibilitet; kjernekrav</a:t>
            </a:r>
          </a:p>
          <a:p>
            <a:pPr algn="l"/>
            <a:r>
              <a:rPr lang="en-US" sz="1700" i="1" u="sng" dirty="0" smtClean="0">
                <a:solidFill>
                  <a:srgbClr val="0033CC"/>
                </a:solidFill>
                <a:latin typeface="Comic Sans MS" pitchFamily="66" charset="0"/>
              </a:rPr>
              <a:t>MoReq2</a:t>
            </a:r>
            <a:r>
              <a:rPr lang="en-US" sz="1700" i="1" dirty="0">
                <a:solidFill>
                  <a:srgbClr val="0033CC"/>
                </a:solidFill>
                <a:latin typeface="Comic Sans MS" pitchFamily="66" charset="0"/>
              </a:rPr>
              <a:t>: A strict compliance regime,</a:t>
            </a:r>
            <a:br>
              <a:rPr lang="en-US" sz="1700" i="1" dirty="0">
                <a:solidFill>
                  <a:srgbClr val="0033CC"/>
                </a:solidFill>
                <a:latin typeface="Comic Sans MS" pitchFamily="66" charset="0"/>
              </a:rPr>
            </a:br>
            <a:r>
              <a:rPr lang="en-US" sz="1700" i="1" dirty="0">
                <a:solidFill>
                  <a:srgbClr val="0033CC"/>
                </a:solidFill>
                <a:latin typeface="Comic Sans MS" pitchFamily="66" charset="0"/>
              </a:rPr>
              <a:t>core requirements, chapter 0</a:t>
            </a:r>
            <a:endParaRPr lang="nb-NO" sz="1700" i="1" dirty="0">
              <a:solidFill>
                <a:srgbClr val="0033CC"/>
              </a:solidFill>
              <a:latin typeface="Comic Sans MS" pitchFamily="66" charset="0"/>
            </a:endParaRPr>
          </a:p>
        </p:txBody>
      </p:sp>
      <p:sp>
        <p:nvSpPr>
          <p:cNvPr id="37" name="Bildeforklaring formet som et avrundet rektangel 36"/>
          <p:cNvSpPr>
            <a:spLocks noChangeArrowheads="1"/>
          </p:cNvSpPr>
          <p:nvPr/>
        </p:nvSpPr>
        <p:spPr bwMode="auto">
          <a:xfrm>
            <a:off x="3857625" y="6000750"/>
            <a:ext cx="4143375" cy="714375"/>
          </a:xfrm>
          <a:prstGeom prst="wedgeRoundRectCallout">
            <a:avLst>
              <a:gd name="adj1" fmla="val -73222"/>
              <a:gd name="adj2" fmla="val -60287"/>
              <a:gd name="adj3" fmla="val 16667"/>
            </a:avLst>
          </a:prstGeom>
          <a:noFill/>
          <a:ln w="12700" algn="ctr">
            <a:solidFill>
              <a:schemeClr val="tx1"/>
            </a:solidFill>
            <a:round/>
            <a:headEnd/>
            <a:tailEnd/>
          </a:ln>
        </p:spPr>
        <p:txBody>
          <a:bodyPr/>
          <a:lstStyle/>
          <a:p>
            <a:pPr algn="l"/>
            <a:r>
              <a:rPr lang="en-US" sz="1700" i="1" dirty="0">
                <a:solidFill>
                  <a:srgbClr val="0033CC"/>
                </a:solidFill>
                <a:latin typeface="Comic Sans MS" pitchFamily="66" charset="0"/>
              </a:rPr>
              <a:t>Modular Requirements, pluggable and extensible architecture</a:t>
            </a:r>
            <a:endParaRPr lang="nb-NO" sz="1700" i="1" dirty="0">
              <a:solidFill>
                <a:srgbClr val="0033CC"/>
              </a:solidFill>
              <a:latin typeface="Comic Sans MS" pitchFamily="66" charset="0"/>
            </a:endParaRPr>
          </a:p>
        </p:txBody>
      </p:sp>
      <p:sp>
        <p:nvSpPr>
          <p:cNvPr id="23" name="TekstSylinder 22"/>
          <p:cNvSpPr txBox="1"/>
          <p:nvPr/>
        </p:nvSpPr>
        <p:spPr>
          <a:xfrm>
            <a:off x="2699792" y="188640"/>
            <a:ext cx="5688632" cy="584775"/>
          </a:xfrm>
          <a:prstGeom prst="rect">
            <a:avLst/>
          </a:prstGeom>
          <a:noFill/>
        </p:spPr>
        <p:txBody>
          <a:bodyPr wrap="square" rtlCol="0">
            <a:spAutoFit/>
          </a:bodyPr>
          <a:lstStyle/>
          <a:p>
            <a:r>
              <a:rPr lang="nb-NO" sz="3200" b="1" dirty="0" smtClean="0">
                <a:solidFill>
                  <a:srgbClr val="FF0000"/>
                </a:solidFill>
                <a:latin typeface="+mj-lt"/>
              </a:rPr>
              <a:t>Om </a:t>
            </a:r>
            <a:r>
              <a:rPr lang="nb-NO" sz="3200" b="1" dirty="0" err="1" smtClean="0">
                <a:solidFill>
                  <a:srgbClr val="FF0000"/>
                </a:solidFill>
                <a:latin typeface="+mj-lt"/>
              </a:rPr>
              <a:t>Noark-standarden</a:t>
            </a:r>
            <a:endParaRPr lang="nb-NO" sz="3200" b="1" dirty="0">
              <a:solidFill>
                <a:srgbClr val="FF0000"/>
              </a:solidFill>
              <a:latin typeface="+mj-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3400" y="498376"/>
            <a:ext cx="8001000" cy="914400"/>
          </a:xfrm>
        </p:spPr>
        <p:txBody>
          <a:bodyPr/>
          <a:lstStyle/>
          <a:p>
            <a:pPr algn="ctr"/>
            <a:r>
              <a:rPr lang="nb-NO" sz="2800" dirty="0" err="1" smtClean="0">
                <a:latin typeface="Arial" pitchFamily="34" charset="0"/>
                <a:cs typeface="Arial" pitchFamily="34" charset="0"/>
              </a:rPr>
              <a:t>Noark</a:t>
            </a:r>
            <a:r>
              <a:rPr lang="nb-NO" sz="2800" dirty="0" smtClean="0">
                <a:latin typeface="Arial" pitchFamily="34" charset="0"/>
                <a:cs typeface="Arial" pitchFamily="34" charset="0"/>
              </a:rPr>
              <a:t> 5 – gjeldende standard </a:t>
            </a:r>
            <a:br>
              <a:rPr lang="nb-NO" sz="2800" dirty="0" smtClean="0">
                <a:latin typeface="Arial" pitchFamily="34" charset="0"/>
                <a:cs typeface="Arial" pitchFamily="34" charset="0"/>
              </a:rPr>
            </a:br>
            <a:r>
              <a:rPr lang="nb-NO" sz="2800" dirty="0" smtClean="0">
                <a:latin typeface="Arial" pitchFamily="34" charset="0"/>
                <a:cs typeface="Arial" pitchFamily="34" charset="0"/>
              </a:rPr>
              <a:t>- en nasjonal, obligatorisk standard</a:t>
            </a:r>
            <a:endParaRPr lang="nb-NO" sz="2800" dirty="0">
              <a:latin typeface="Arial" pitchFamily="34" charset="0"/>
              <a:cs typeface="Arial" pitchFamily="34" charset="0"/>
            </a:endParaRPr>
          </a:p>
        </p:txBody>
      </p:sp>
      <p:sp>
        <p:nvSpPr>
          <p:cNvPr id="3" name="Plassholder for innhold 2"/>
          <p:cNvSpPr>
            <a:spLocks noGrp="1"/>
          </p:cNvSpPr>
          <p:nvPr>
            <p:ph idx="1"/>
          </p:nvPr>
        </p:nvSpPr>
        <p:spPr>
          <a:xfrm>
            <a:off x="457200" y="1597496"/>
            <a:ext cx="8153400" cy="4711824"/>
          </a:xfrm>
        </p:spPr>
        <p:txBody>
          <a:bodyPr/>
          <a:lstStyle/>
          <a:p>
            <a:r>
              <a:rPr lang="nb-NO" dirty="0" smtClean="0">
                <a:latin typeface="Arial" pitchFamily="34" charset="0"/>
                <a:cs typeface="Arial" pitchFamily="34" charset="0"/>
              </a:rPr>
              <a:t>En nasjonal standard, ikke en kravspesifikasjon</a:t>
            </a:r>
          </a:p>
          <a:p>
            <a:pPr lvl="1"/>
            <a:r>
              <a:rPr lang="nb-NO" dirty="0" smtClean="0">
                <a:latin typeface="Arial" pitchFamily="34" charset="0"/>
                <a:cs typeface="Arial" pitchFamily="34" charset="0"/>
              </a:rPr>
              <a:t>Definert som obligatorisk, nasjonal standard i </a:t>
            </a:r>
            <a:r>
              <a:rPr lang="nb-NO" dirty="0" err="1" smtClean="0">
                <a:latin typeface="Arial" pitchFamily="34" charset="0"/>
                <a:cs typeface="Arial" pitchFamily="34" charset="0"/>
              </a:rPr>
              <a:t>DIFIs</a:t>
            </a:r>
            <a:r>
              <a:rPr lang="nb-NO" dirty="0" smtClean="0">
                <a:latin typeface="Arial" pitchFamily="34" charset="0"/>
                <a:cs typeface="Arial" pitchFamily="34" charset="0"/>
              </a:rPr>
              <a:t> referansekatalog </a:t>
            </a:r>
          </a:p>
          <a:p>
            <a:r>
              <a:rPr lang="nb-NO" dirty="0" smtClean="0">
                <a:latin typeface="Arial" pitchFamily="34" charset="0"/>
                <a:cs typeface="Arial" pitchFamily="34" charset="0"/>
              </a:rPr>
              <a:t>Forankret i arkivloven siden 1999</a:t>
            </a:r>
          </a:p>
          <a:p>
            <a:pPr lvl="1"/>
            <a:r>
              <a:rPr lang="nb-NO" dirty="0" smtClean="0">
                <a:latin typeface="Arial" pitchFamily="34" charset="0"/>
                <a:cs typeface="Arial" pitchFamily="34" charset="0"/>
              </a:rPr>
              <a:t>Påbudt i for offentlige organ, frivillig i det private</a:t>
            </a:r>
          </a:p>
          <a:p>
            <a:r>
              <a:rPr lang="nb-NO" dirty="0" smtClean="0">
                <a:latin typeface="Arial" pitchFamily="34" charset="0"/>
                <a:cs typeface="Arial" pitchFamily="34" charset="0"/>
              </a:rPr>
              <a:t>En rendyrking av arkiv og arkivdanning</a:t>
            </a:r>
          </a:p>
          <a:p>
            <a:pPr lvl="1"/>
            <a:r>
              <a:rPr lang="nb-NO" dirty="0" smtClean="0">
                <a:latin typeface="Arial" pitchFamily="34" charset="0"/>
                <a:cs typeface="Arial" pitchFamily="34" charset="0"/>
              </a:rPr>
              <a:t>Lar saksbehandlere, ledere og alle andre styre med sitt – nesten uten innblanding fra arkivet</a:t>
            </a:r>
          </a:p>
          <a:p>
            <a:pPr lvl="1"/>
            <a:r>
              <a:rPr lang="nb-NO" dirty="0" smtClean="0">
                <a:latin typeface="Arial" pitchFamily="34" charset="0"/>
                <a:cs typeface="Arial" pitchFamily="34" charset="0"/>
              </a:rPr>
              <a:t>Krav til hva som skal til arkivet, hvordan det skal skje og hvilke opplysninger som skal følge med</a:t>
            </a:r>
          </a:p>
          <a:p>
            <a:pPr lvl="1"/>
            <a:r>
              <a:rPr lang="nb-NO" dirty="0" smtClean="0">
                <a:latin typeface="Arial" pitchFamily="34" charset="0"/>
                <a:cs typeface="Arial" pitchFamily="34" charset="0"/>
              </a:rPr>
              <a:t>Fange, fryse, søke og finne, bevare på kort og lang sikt</a:t>
            </a:r>
          </a:p>
          <a:p>
            <a:r>
              <a:rPr lang="nb-NO" dirty="0" smtClean="0">
                <a:latin typeface="Arial" pitchFamily="34" charset="0"/>
                <a:cs typeface="Arial" pitchFamily="34" charset="0"/>
              </a:rPr>
              <a:t>Elektronisk arkivdanning – hva betyr det?</a:t>
            </a:r>
          </a:p>
          <a:p>
            <a:endParaRPr lang="nb-NO" dirty="0" smtClean="0">
              <a:latin typeface="Arial" pitchFamily="34" charset="0"/>
              <a:cs typeface="Arial" pitchFamily="34" charset="0"/>
            </a:endParaRPr>
          </a:p>
          <a:p>
            <a:pPr>
              <a:buNone/>
            </a:pPr>
            <a:endParaRPr lang="nb-NO"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cstate="print"/>
          <a:srcRect/>
          <a:stretch>
            <a:fillRect/>
          </a:stretch>
        </p:blipFill>
        <p:spPr bwMode="auto">
          <a:xfrm>
            <a:off x="3581400" y="1447800"/>
            <a:ext cx="5105400" cy="4738688"/>
          </a:xfrm>
          <a:prstGeom prst="rect">
            <a:avLst/>
          </a:prstGeom>
          <a:noFill/>
          <a:ln w="9525">
            <a:noFill/>
            <a:round/>
            <a:headEnd/>
            <a:tailEnd/>
          </a:ln>
        </p:spPr>
      </p:pic>
      <p:sp>
        <p:nvSpPr>
          <p:cNvPr id="12291" name="Rectangle 2"/>
          <p:cNvSpPr>
            <a:spLocks noChangeArrowheads="1"/>
          </p:cNvSpPr>
          <p:nvPr/>
        </p:nvSpPr>
        <p:spPr bwMode="auto">
          <a:xfrm>
            <a:off x="1295400" y="219558"/>
            <a:ext cx="7381056" cy="833178"/>
          </a:xfrm>
          <a:prstGeom prst="rect">
            <a:avLst/>
          </a:prstGeom>
          <a:noFill/>
          <a:ln w="9525">
            <a:noFill/>
            <a:round/>
            <a:headEnd/>
            <a:tailEnd/>
          </a:ln>
        </p:spPr>
        <p:txBody>
          <a:bodyPr wrap="square" lIns="90000" tIns="46800" rIns="90000" bIns="46800">
            <a:spAutoFit/>
          </a:bodyPr>
          <a:lstStyle/>
          <a:p>
            <a:pPr algn="ctr">
              <a:lnSpc>
                <a:spcPct val="100000"/>
              </a:lnSpc>
              <a:buClr>
                <a:srgbClr val="FF0000"/>
              </a:buClr>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FF0000"/>
                </a:solidFill>
                <a:latin typeface="Arial" pitchFamily="34" charset="0"/>
                <a:cs typeface="Arial" pitchFamily="34" charset="0"/>
              </a:rPr>
              <a:t>Noark 5: </a:t>
            </a:r>
            <a:endParaRPr lang="en-GB" b="1" dirty="0" smtClean="0">
              <a:solidFill>
                <a:srgbClr val="FF0000"/>
              </a:solidFill>
              <a:latin typeface="Arial" pitchFamily="34" charset="0"/>
              <a:cs typeface="Arial" pitchFamily="34" charset="0"/>
            </a:endParaRPr>
          </a:p>
          <a:p>
            <a:pPr algn="ctr">
              <a:lnSpc>
                <a:spcPct val="100000"/>
              </a:lnSpc>
              <a:buClr>
                <a:srgbClr val="FF0000"/>
              </a:buClr>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solidFill>
                  <a:srgbClr val="FF0000"/>
                </a:solidFill>
                <a:latin typeface="Arial" pitchFamily="34" charset="0"/>
                <a:cs typeface="Arial" pitchFamily="34" charset="0"/>
              </a:rPr>
              <a:t>En </a:t>
            </a:r>
            <a:r>
              <a:rPr lang="en-GB" b="1" dirty="0" err="1" smtClean="0">
                <a:solidFill>
                  <a:srgbClr val="FF0000"/>
                </a:solidFill>
                <a:latin typeface="Arial" pitchFamily="34" charset="0"/>
                <a:cs typeface="Arial" pitchFamily="34" charset="0"/>
              </a:rPr>
              <a:t>arkivstandard</a:t>
            </a:r>
            <a:r>
              <a:rPr lang="en-GB" b="1" dirty="0" smtClean="0">
                <a:solidFill>
                  <a:srgbClr val="FF0000"/>
                </a:solidFill>
                <a:latin typeface="Arial" pitchFamily="34" charset="0"/>
                <a:cs typeface="Arial" pitchFamily="34" charset="0"/>
              </a:rPr>
              <a:t> med </a:t>
            </a:r>
            <a:r>
              <a:rPr lang="en-GB" b="1" dirty="0" err="1" smtClean="0">
                <a:solidFill>
                  <a:srgbClr val="FF0000"/>
                </a:solidFill>
                <a:latin typeface="Arial" pitchFamily="34" charset="0"/>
                <a:cs typeface="Arial" pitchFamily="34" charset="0"/>
              </a:rPr>
              <a:t>funksjonelle</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krav</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i</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tre</a:t>
            </a:r>
            <a:r>
              <a:rPr lang="en-GB" b="1" dirty="0" smtClean="0">
                <a:solidFill>
                  <a:srgbClr val="FF0000"/>
                </a:solidFill>
                <a:latin typeface="Arial" pitchFamily="34" charset="0"/>
                <a:cs typeface="Arial" pitchFamily="34" charset="0"/>
              </a:rPr>
              <a:t> lag </a:t>
            </a:r>
            <a:endParaRPr lang="en-GB" b="1" dirty="0">
              <a:solidFill>
                <a:srgbClr val="FF0000"/>
              </a:solidFill>
              <a:latin typeface="Arial" pitchFamily="34" charset="0"/>
              <a:cs typeface="Arial" pitchFamily="34" charset="0"/>
            </a:endParaRPr>
          </a:p>
        </p:txBody>
      </p:sp>
      <p:sp>
        <p:nvSpPr>
          <p:cNvPr id="10243" name="Text Box 3"/>
          <p:cNvSpPr txBox="1">
            <a:spLocks noChangeArrowheads="1"/>
          </p:cNvSpPr>
          <p:nvPr/>
        </p:nvSpPr>
        <p:spPr bwMode="auto">
          <a:xfrm>
            <a:off x="457200" y="1371600"/>
            <a:ext cx="3048000" cy="4311053"/>
          </a:xfrm>
          <a:prstGeom prst="rect">
            <a:avLst/>
          </a:prstGeom>
          <a:noFill/>
          <a:ln w="9525">
            <a:noFill/>
            <a:round/>
            <a:headEnd/>
            <a:tailEnd/>
          </a:ln>
        </p:spPr>
        <p:txBody>
          <a:bodyPr lIns="90000" tIns="46800" rIns="90000" bIns="46800">
            <a:spAutoFit/>
          </a:bodyPr>
          <a:lstStyle/>
          <a:p>
            <a:pPr>
              <a:lnSpc>
                <a:spcPct val="100000"/>
              </a:lnSpc>
              <a:spcBef>
                <a:spcPts val="1000"/>
              </a:spcBef>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latin typeface="Arial" pitchFamily="34" charset="0"/>
                <a:cs typeface="Arial" pitchFamily="34" charset="0"/>
              </a:rPr>
              <a:t>Den indre kjernen:</a:t>
            </a:r>
          </a:p>
          <a:p>
            <a:pPr>
              <a:lnSpc>
                <a:spcPct val="100000"/>
              </a:lnSpc>
              <a:spcBef>
                <a:spcPts val="1000"/>
              </a:spcBef>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latin typeface="Arial" pitchFamily="34" charset="0"/>
                <a:cs typeface="Arial" pitchFamily="34" charset="0"/>
              </a:rPr>
              <a:t>Grunnleggende funksjonalitet for journalføring og arkivering. O- og B-krav.</a:t>
            </a:r>
          </a:p>
          <a:p>
            <a:pPr>
              <a:lnSpc>
                <a:spcPct val="100000"/>
              </a:lnSpc>
              <a:spcBef>
                <a:spcPts val="1000"/>
              </a:spcBef>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latin typeface="Arial" pitchFamily="34" charset="0"/>
                <a:cs typeface="Arial" pitchFamily="34" charset="0"/>
              </a:rPr>
              <a:t>Den ytre kjernen:</a:t>
            </a:r>
          </a:p>
          <a:p>
            <a:pPr>
              <a:lnSpc>
                <a:spcPct val="100000"/>
              </a:lnSpc>
              <a:spcBef>
                <a:spcPts val="1000"/>
              </a:spcBef>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latin typeface="Arial" pitchFamily="34" charset="0"/>
                <a:cs typeface="Arial" pitchFamily="34" charset="0"/>
              </a:rPr>
              <a:t>Kjernens krav til eksterne moduler. Funksjonalitet som kan styres utenfra, men som påvirker innholdet i kjernen. O- og B-krav.</a:t>
            </a:r>
          </a:p>
          <a:p>
            <a:pPr>
              <a:lnSpc>
                <a:spcPct val="100000"/>
              </a:lnSpc>
              <a:spcBef>
                <a:spcPts val="1000"/>
              </a:spcBef>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i="1" dirty="0">
                <a:solidFill>
                  <a:srgbClr val="000000"/>
                </a:solidFill>
                <a:latin typeface="Arial" pitchFamily="34" charset="0"/>
                <a:cs typeface="Arial" pitchFamily="34" charset="0"/>
              </a:rPr>
              <a:t>Den indre og ytre kjernen utgjør tilsammen Noark 5 kjerne.</a:t>
            </a:r>
          </a:p>
          <a:p>
            <a:pPr>
              <a:lnSpc>
                <a:spcPct val="100000"/>
              </a:lnSpc>
              <a:spcBef>
                <a:spcPts val="1000"/>
              </a:spcBef>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latin typeface="Arial" pitchFamily="34" charset="0"/>
                <a:cs typeface="Arial" pitchFamily="34" charset="0"/>
              </a:rPr>
              <a:t>Noark 5 komplett:</a:t>
            </a:r>
          </a:p>
          <a:p>
            <a:pPr>
              <a:lnSpc>
                <a:spcPct val="100000"/>
              </a:lnSpc>
              <a:spcBef>
                <a:spcPts val="1000"/>
              </a:spcBef>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latin typeface="Arial" pitchFamily="34" charset="0"/>
                <a:cs typeface="Arial" pitchFamily="34" charset="0"/>
              </a:rPr>
              <a:t>Eksterne moduler. V-krav.</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457200" y="457200"/>
            <a:ext cx="8001000" cy="685800"/>
          </a:xfrm>
          <a:prstGeom prst="rect">
            <a:avLst/>
          </a:prstGeom>
          <a:noFill/>
          <a:ln w="9525">
            <a:noFill/>
            <a:round/>
            <a:headEnd/>
            <a:tailEnd/>
          </a:ln>
        </p:spPr>
        <p:txBody>
          <a:bodyPr lIns="90360" tIns="44280" rIns="90360" bIns="44280" anchor="b"/>
          <a:lstStyle/>
          <a:p>
            <a:pPr algn="ctr">
              <a:lnSpc>
                <a:spcPct val="100000"/>
              </a:lnSpc>
              <a:buClr>
                <a:srgbClr val="FF0000"/>
              </a:buClr>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b-NO" sz="3200" b="1" dirty="0" smtClean="0">
                <a:solidFill>
                  <a:srgbClr val="FF0000"/>
                </a:solidFill>
                <a:latin typeface="Arial" pitchFamily="34" charset="0"/>
                <a:cs typeface="Arial" pitchFamily="34" charset="0"/>
              </a:rPr>
              <a:t>Funksjonalitet i indre kjerne?</a:t>
            </a:r>
            <a:endParaRPr lang="nb-NO" sz="3200" b="1" dirty="0">
              <a:solidFill>
                <a:srgbClr val="FF0000"/>
              </a:solidFill>
              <a:latin typeface="Arial" pitchFamily="34" charset="0"/>
              <a:cs typeface="Arial" pitchFamily="34" charset="0"/>
            </a:endParaRPr>
          </a:p>
        </p:txBody>
      </p:sp>
      <p:sp>
        <p:nvSpPr>
          <p:cNvPr id="21507" name="Text Box 2"/>
          <p:cNvSpPr txBox="1">
            <a:spLocks noChangeArrowheads="1"/>
          </p:cNvSpPr>
          <p:nvPr/>
        </p:nvSpPr>
        <p:spPr bwMode="auto">
          <a:xfrm>
            <a:off x="609600" y="1219200"/>
            <a:ext cx="8001000" cy="5105400"/>
          </a:xfrm>
          <a:prstGeom prst="rect">
            <a:avLst/>
          </a:prstGeom>
          <a:noFill/>
          <a:ln w="9525">
            <a:noFill/>
            <a:round/>
            <a:headEnd/>
            <a:tailEnd/>
          </a:ln>
        </p:spPr>
        <p:txBody>
          <a:bodyPr lIns="90360" tIns="44280" rIns="90360" bIns="44280"/>
          <a:lstStyle/>
          <a:p>
            <a:pPr marL="339725" indent="-339725">
              <a:lnSpc>
                <a:spcPct val="100000"/>
              </a:lnSpc>
              <a:spcBef>
                <a:spcPts val="600"/>
              </a:spcBef>
              <a:buClr>
                <a:srgbClr val="FF0000"/>
              </a:buClr>
              <a:buSzPct val="90000"/>
              <a:buFont typeface="Symbol" pitchFamily="18"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sz="2000" dirty="0" smtClean="0">
                <a:solidFill>
                  <a:srgbClr val="000000"/>
                </a:solidFill>
                <a:latin typeface="Arial" pitchFamily="34" charset="0"/>
                <a:cs typeface="Arial" pitchFamily="34" charset="0"/>
              </a:rPr>
              <a:t>Inneholder </a:t>
            </a:r>
            <a:r>
              <a:rPr lang="nb-NO" sz="2000" b="1" i="1" dirty="0" smtClean="0">
                <a:solidFill>
                  <a:srgbClr val="000000"/>
                </a:solidFill>
                <a:latin typeface="Arial" pitchFamily="34" charset="0"/>
                <a:cs typeface="Arial" pitchFamily="34" charset="0"/>
              </a:rPr>
              <a:t>arkivdokumenter </a:t>
            </a:r>
            <a:r>
              <a:rPr lang="nb-NO" sz="2000" dirty="0" smtClean="0">
                <a:solidFill>
                  <a:srgbClr val="000000"/>
                </a:solidFill>
                <a:latin typeface="Arial" pitchFamily="34" charset="0"/>
                <a:cs typeface="Arial" pitchFamily="34" charset="0"/>
              </a:rPr>
              <a:t>(engelsk: </a:t>
            </a:r>
            <a:r>
              <a:rPr lang="nb-NO" sz="2000" dirty="0" err="1" smtClean="0">
                <a:solidFill>
                  <a:srgbClr val="000000"/>
                </a:solidFill>
                <a:latin typeface="Arial" pitchFamily="34" charset="0"/>
                <a:cs typeface="Arial" pitchFamily="34" charset="0"/>
              </a:rPr>
              <a:t>Records</a:t>
            </a:r>
            <a:r>
              <a:rPr lang="nb-NO" sz="2000" dirty="0" smtClean="0">
                <a:solidFill>
                  <a:srgbClr val="000000"/>
                </a:solidFill>
                <a:latin typeface="Arial" pitchFamily="34" charset="0"/>
                <a:cs typeface="Arial" pitchFamily="34" charset="0"/>
              </a:rPr>
              <a:t>)‏</a:t>
            </a:r>
          </a:p>
          <a:p>
            <a:pPr marL="339725" indent="-339725">
              <a:lnSpc>
                <a:spcPct val="100000"/>
              </a:lnSpc>
              <a:spcBef>
                <a:spcPts val="600"/>
              </a:spcBef>
              <a:buClr>
                <a:srgbClr val="FF0000"/>
              </a:buClr>
              <a:buSzPct val="90000"/>
              <a:buFont typeface="Symbol" pitchFamily="18"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sz="2000" dirty="0" smtClean="0">
                <a:solidFill>
                  <a:srgbClr val="000000"/>
                </a:solidFill>
                <a:latin typeface="Arial" pitchFamily="34" charset="0"/>
                <a:cs typeface="Arial" pitchFamily="34" charset="0"/>
              </a:rPr>
              <a:t>Arkiver dannes gjennom </a:t>
            </a:r>
            <a:r>
              <a:rPr lang="nb-NO" sz="2000" b="1" i="1" dirty="0" smtClean="0">
                <a:solidFill>
                  <a:srgbClr val="000000"/>
                </a:solidFill>
                <a:latin typeface="Arial" pitchFamily="34" charset="0"/>
                <a:cs typeface="Arial" pitchFamily="34" charset="0"/>
              </a:rPr>
              <a:t>dokumentfangst</a:t>
            </a:r>
          </a:p>
          <a:p>
            <a:pPr marL="339725" indent="-339725">
              <a:lnSpc>
                <a:spcPct val="100000"/>
              </a:lnSpc>
              <a:spcBef>
                <a:spcPts val="600"/>
              </a:spcBef>
              <a:buClr>
                <a:srgbClr val="FF0000"/>
              </a:buClr>
              <a:buSzPct val="90000"/>
              <a:buFont typeface="Symbol" pitchFamily="18"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sz="2000" dirty="0" smtClean="0">
                <a:solidFill>
                  <a:srgbClr val="000000"/>
                </a:solidFill>
                <a:latin typeface="Arial" pitchFamily="34" charset="0"/>
                <a:cs typeface="Arial" pitchFamily="34" charset="0"/>
              </a:rPr>
              <a:t>Når dokumenter arkiveres må de tilføres </a:t>
            </a:r>
            <a:r>
              <a:rPr lang="nb-NO" sz="2000" b="1" i="1" dirty="0" err="1" smtClean="0">
                <a:solidFill>
                  <a:srgbClr val="000000"/>
                </a:solidFill>
                <a:latin typeface="Arial" pitchFamily="34" charset="0"/>
                <a:cs typeface="Arial" pitchFamily="34" charset="0"/>
              </a:rPr>
              <a:t>metadata</a:t>
            </a:r>
            <a:endParaRPr lang="nb-NO" sz="2000" b="1" i="1" dirty="0" smtClean="0">
              <a:solidFill>
                <a:srgbClr val="000000"/>
              </a:solidFill>
              <a:latin typeface="Arial" pitchFamily="34" charset="0"/>
              <a:cs typeface="Arial" pitchFamily="34" charset="0"/>
            </a:endParaRPr>
          </a:p>
          <a:p>
            <a:pPr marL="339725" indent="-339725">
              <a:lnSpc>
                <a:spcPct val="100000"/>
              </a:lnSpc>
              <a:spcBef>
                <a:spcPts val="600"/>
              </a:spcBef>
              <a:buClr>
                <a:srgbClr val="FF0000"/>
              </a:buClr>
              <a:buSzPct val="90000"/>
              <a:buFont typeface="Symbol" pitchFamily="18"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sz="2000" dirty="0" smtClean="0">
                <a:solidFill>
                  <a:srgbClr val="000000"/>
                </a:solidFill>
                <a:latin typeface="Arial" pitchFamily="34" charset="0"/>
                <a:cs typeface="Arial" pitchFamily="34" charset="0"/>
              </a:rPr>
              <a:t>Dokumentene blir dermed organisert i en </a:t>
            </a:r>
            <a:r>
              <a:rPr lang="nb-NO" sz="2000" b="1" i="1" dirty="0" smtClean="0">
                <a:solidFill>
                  <a:srgbClr val="000000"/>
                </a:solidFill>
                <a:latin typeface="Arial" pitchFamily="34" charset="0"/>
                <a:cs typeface="Arial" pitchFamily="34" charset="0"/>
              </a:rPr>
              <a:t>arkivstruktur</a:t>
            </a:r>
          </a:p>
          <a:p>
            <a:pPr marL="339725" indent="-339725">
              <a:lnSpc>
                <a:spcPct val="100000"/>
              </a:lnSpc>
              <a:spcBef>
                <a:spcPts val="600"/>
              </a:spcBef>
              <a:buClr>
                <a:srgbClr val="FF0000"/>
              </a:buClr>
              <a:buSzPct val="90000"/>
              <a:buFont typeface="Symbol" pitchFamily="18"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sz="2000" dirty="0" smtClean="0">
                <a:solidFill>
                  <a:srgbClr val="000000"/>
                </a:solidFill>
                <a:latin typeface="Arial" pitchFamily="34" charset="0"/>
                <a:cs typeface="Arial" pitchFamily="34" charset="0"/>
              </a:rPr>
              <a:t>Denne strukturen må kunne </a:t>
            </a:r>
            <a:r>
              <a:rPr lang="nb-NO" sz="2000" b="1" i="1" dirty="0" smtClean="0">
                <a:solidFill>
                  <a:srgbClr val="000000"/>
                </a:solidFill>
                <a:latin typeface="Arial" pitchFamily="34" charset="0"/>
                <a:cs typeface="Arial" pitchFamily="34" charset="0"/>
              </a:rPr>
              <a:t>administreres</a:t>
            </a:r>
            <a:r>
              <a:rPr lang="nb-NO" sz="2000" dirty="0" smtClean="0">
                <a:solidFill>
                  <a:srgbClr val="000000"/>
                </a:solidFill>
                <a:latin typeface="Arial" pitchFamily="34" charset="0"/>
                <a:cs typeface="Arial" pitchFamily="34" charset="0"/>
              </a:rPr>
              <a:t> </a:t>
            </a:r>
          </a:p>
          <a:p>
            <a:pPr marL="339725" indent="-339725">
              <a:lnSpc>
                <a:spcPct val="100000"/>
              </a:lnSpc>
              <a:spcBef>
                <a:spcPts val="600"/>
              </a:spcBef>
              <a:buClr>
                <a:srgbClr val="FF0000"/>
              </a:buClr>
              <a:buSzPct val="90000"/>
              <a:buFont typeface="Symbol" pitchFamily="18"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sz="2000" dirty="0" smtClean="0">
                <a:solidFill>
                  <a:srgbClr val="000000"/>
                </a:solidFill>
                <a:latin typeface="Arial" pitchFamily="34" charset="0"/>
                <a:cs typeface="Arial" pitchFamily="34" charset="0"/>
              </a:rPr>
              <a:t>Dokumentene skal kunne </a:t>
            </a:r>
            <a:r>
              <a:rPr lang="nb-NO" sz="2000" b="1" i="1" dirty="0" smtClean="0">
                <a:solidFill>
                  <a:srgbClr val="000000"/>
                </a:solidFill>
                <a:latin typeface="Arial" pitchFamily="34" charset="0"/>
                <a:cs typeface="Arial" pitchFamily="34" charset="0"/>
              </a:rPr>
              <a:t>gjenfinnes</a:t>
            </a:r>
            <a:r>
              <a:rPr lang="nb-NO" sz="2000" dirty="0" smtClean="0">
                <a:solidFill>
                  <a:srgbClr val="000000"/>
                </a:solidFill>
                <a:latin typeface="Arial" pitchFamily="34" charset="0"/>
                <a:cs typeface="Arial" pitchFamily="34" charset="0"/>
              </a:rPr>
              <a:t> raskt og sikkert</a:t>
            </a:r>
          </a:p>
          <a:p>
            <a:pPr marL="339725" indent="-339725">
              <a:lnSpc>
                <a:spcPct val="100000"/>
              </a:lnSpc>
              <a:spcBef>
                <a:spcPts val="600"/>
              </a:spcBef>
              <a:buClr>
                <a:srgbClr val="FF0000"/>
              </a:buClr>
              <a:buSzPct val="90000"/>
              <a:buFont typeface="Symbol" pitchFamily="18"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sz="2000" dirty="0" smtClean="0">
                <a:solidFill>
                  <a:srgbClr val="000000"/>
                </a:solidFill>
                <a:latin typeface="Arial" pitchFamily="34" charset="0"/>
                <a:cs typeface="Arial" pitchFamily="34" charset="0"/>
              </a:rPr>
              <a:t>Det må kunne foretas </a:t>
            </a:r>
            <a:r>
              <a:rPr lang="nb-NO" sz="2000" b="1" i="1" dirty="0" smtClean="0">
                <a:solidFill>
                  <a:srgbClr val="000000"/>
                </a:solidFill>
                <a:latin typeface="Arial" pitchFamily="34" charset="0"/>
                <a:cs typeface="Arial" pitchFamily="34" charset="0"/>
              </a:rPr>
              <a:t>kassasjon</a:t>
            </a:r>
            <a:r>
              <a:rPr lang="nb-NO" sz="2000" dirty="0" smtClean="0">
                <a:solidFill>
                  <a:srgbClr val="000000"/>
                </a:solidFill>
                <a:latin typeface="Arial" pitchFamily="34" charset="0"/>
                <a:cs typeface="Arial" pitchFamily="34" charset="0"/>
              </a:rPr>
              <a:t> av arkivdokumenter</a:t>
            </a:r>
          </a:p>
          <a:p>
            <a:pPr marL="339725" indent="-339725">
              <a:lnSpc>
                <a:spcPct val="100000"/>
              </a:lnSpc>
              <a:spcBef>
                <a:spcPts val="600"/>
              </a:spcBef>
              <a:buClr>
                <a:srgbClr val="FF0000"/>
              </a:buClr>
              <a:buSzPct val="90000"/>
              <a:buFont typeface="Symbol" pitchFamily="18"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sz="2000" dirty="0" smtClean="0">
                <a:solidFill>
                  <a:srgbClr val="000000"/>
                </a:solidFill>
                <a:latin typeface="Arial" pitchFamily="34" charset="0"/>
                <a:cs typeface="Arial" pitchFamily="34" charset="0"/>
              </a:rPr>
              <a:t>Dokumentene må kunne </a:t>
            </a:r>
            <a:r>
              <a:rPr lang="nb-NO" sz="2000" b="1" i="1" dirty="0" smtClean="0">
                <a:solidFill>
                  <a:srgbClr val="000000"/>
                </a:solidFill>
                <a:latin typeface="Arial" pitchFamily="34" charset="0"/>
                <a:cs typeface="Arial" pitchFamily="34" charset="0"/>
              </a:rPr>
              <a:t>periodiseres</a:t>
            </a:r>
            <a:r>
              <a:rPr lang="nb-NO" sz="2000" dirty="0" smtClean="0">
                <a:solidFill>
                  <a:srgbClr val="000000"/>
                </a:solidFill>
                <a:latin typeface="Arial" pitchFamily="34" charset="0"/>
                <a:cs typeface="Arial" pitchFamily="34" charset="0"/>
              </a:rPr>
              <a:t> , dvs. deles opp i aktive og avsluttede arkivperioder</a:t>
            </a:r>
          </a:p>
          <a:p>
            <a:pPr marL="339725" indent="-339725">
              <a:lnSpc>
                <a:spcPct val="100000"/>
              </a:lnSpc>
              <a:spcBef>
                <a:spcPts val="600"/>
              </a:spcBef>
              <a:buClr>
                <a:srgbClr val="FF0000"/>
              </a:buClr>
              <a:buSzPct val="90000"/>
              <a:buFont typeface="Symbol" pitchFamily="18"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sz="2000" dirty="0" smtClean="0">
                <a:solidFill>
                  <a:srgbClr val="000000"/>
                </a:solidFill>
                <a:latin typeface="Arial" pitchFamily="34" charset="0"/>
                <a:cs typeface="Arial" pitchFamily="34" charset="0"/>
              </a:rPr>
              <a:t>Dokumenter og tilhørende </a:t>
            </a:r>
            <a:r>
              <a:rPr lang="nb-NO" sz="2000" dirty="0" err="1" smtClean="0">
                <a:solidFill>
                  <a:srgbClr val="000000"/>
                </a:solidFill>
                <a:latin typeface="Arial" pitchFamily="34" charset="0"/>
                <a:cs typeface="Arial" pitchFamily="34" charset="0"/>
              </a:rPr>
              <a:t>metadata</a:t>
            </a:r>
            <a:r>
              <a:rPr lang="nb-NO" sz="2000" dirty="0" smtClean="0">
                <a:solidFill>
                  <a:srgbClr val="000000"/>
                </a:solidFill>
                <a:latin typeface="Arial" pitchFamily="34" charset="0"/>
                <a:cs typeface="Arial" pitchFamily="34" charset="0"/>
              </a:rPr>
              <a:t> skal kunne </a:t>
            </a:r>
            <a:r>
              <a:rPr lang="nb-NO" sz="2000" b="1" i="1" dirty="0" smtClean="0">
                <a:solidFill>
                  <a:srgbClr val="000000"/>
                </a:solidFill>
                <a:latin typeface="Arial" pitchFamily="34" charset="0"/>
                <a:cs typeface="Arial" pitchFamily="34" charset="0"/>
              </a:rPr>
              <a:t>avleveres</a:t>
            </a:r>
            <a:r>
              <a:rPr lang="nb-NO" sz="2000" dirty="0" smtClean="0">
                <a:solidFill>
                  <a:srgbClr val="000000"/>
                </a:solidFill>
                <a:latin typeface="Arial" pitchFamily="34" charset="0"/>
                <a:cs typeface="Arial" pitchFamily="34" charset="0"/>
              </a:rPr>
              <a:t> til arkivdepot (i form av datauttrekk)</a:t>
            </a:r>
            <a:endParaRPr lang="nb-NO" sz="2000" dirty="0">
              <a:solidFill>
                <a:srgbClr val="000000"/>
              </a:solidFill>
              <a:latin typeface="Arial" pitchFamily="34" charset="0"/>
              <a:cs typeface="Arial"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533400" y="304800"/>
            <a:ext cx="8001000" cy="914400"/>
          </a:xfrm>
          <a:prstGeom prst="rect">
            <a:avLst/>
          </a:prstGeom>
          <a:noFill/>
          <a:ln w="9525">
            <a:noFill/>
            <a:round/>
            <a:headEnd/>
            <a:tailEnd/>
          </a:ln>
        </p:spPr>
        <p:txBody>
          <a:bodyPr anchor="ctr"/>
          <a:lstStyle/>
          <a:p>
            <a:pPr algn="ctr">
              <a:lnSpc>
                <a:spcPct val="100000"/>
              </a:lnSpc>
              <a:buClr>
                <a:srgbClr val="FF0000"/>
              </a:buClr>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b-NO" sz="2800" b="1" dirty="0" smtClean="0">
                <a:solidFill>
                  <a:srgbClr val="FF0000"/>
                </a:solidFill>
                <a:latin typeface="Arial" pitchFamily="34" charset="0"/>
                <a:cs typeface="Arial" pitchFamily="34" charset="0"/>
              </a:rPr>
              <a:t>Arkivstrukturen – basert på </a:t>
            </a:r>
            <a:r>
              <a:rPr lang="nb-NO" sz="2800" b="1" dirty="0" err="1" smtClean="0">
                <a:solidFill>
                  <a:srgbClr val="FF0000"/>
                </a:solidFill>
                <a:latin typeface="Arial" pitchFamily="34" charset="0"/>
                <a:cs typeface="Arial" pitchFamily="34" charset="0"/>
              </a:rPr>
              <a:t>UML-notasjon</a:t>
            </a:r>
            <a:r>
              <a:rPr lang="nb-NO" sz="2800" b="1" dirty="0" smtClean="0">
                <a:solidFill>
                  <a:srgbClr val="FF0000"/>
                </a:solidFill>
                <a:latin typeface="Comic Sans MS" pitchFamily="66" charset="0"/>
              </a:rPr>
              <a:t> </a:t>
            </a:r>
            <a:endParaRPr lang="nb-NO" sz="2800" b="1" dirty="0">
              <a:solidFill>
                <a:srgbClr val="FF0000"/>
              </a:solidFill>
              <a:latin typeface="Comic Sans MS" pitchFamily="66" charset="0"/>
            </a:endParaRPr>
          </a:p>
        </p:txBody>
      </p:sp>
      <p:sp>
        <p:nvSpPr>
          <p:cNvPr id="23555" name="Text Box 2"/>
          <p:cNvSpPr txBox="1">
            <a:spLocks noChangeArrowheads="1"/>
          </p:cNvSpPr>
          <p:nvPr/>
        </p:nvSpPr>
        <p:spPr bwMode="auto">
          <a:xfrm>
            <a:off x="457200" y="1295400"/>
            <a:ext cx="5638800" cy="5105400"/>
          </a:xfrm>
          <a:prstGeom prst="rect">
            <a:avLst/>
          </a:prstGeom>
          <a:noFill/>
          <a:ln w="9525">
            <a:noFill/>
            <a:round/>
            <a:headEnd/>
            <a:tailEnd/>
          </a:ln>
        </p:spPr>
        <p:txBody>
          <a:bodyPr/>
          <a:lstStyle/>
          <a:p>
            <a:pPr marL="339725" indent="-339725">
              <a:lnSpc>
                <a:spcPct val="80000"/>
              </a:lnSpc>
              <a:spcBef>
                <a:spcPts val="600"/>
              </a:spcBef>
              <a:buClr>
                <a:srgbClr val="FF0000"/>
              </a:buClr>
              <a:buSzPct val="90000"/>
              <a:buFont typeface="Symbol" pitchFamily="18"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sz="2000" dirty="0" smtClean="0">
                <a:solidFill>
                  <a:srgbClr val="000000"/>
                </a:solidFill>
                <a:latin typeface="Arial" pitchFamily="34" charset="0"/>
                <a:cs typeface="Arial" pitchFamily="34" charset="0"/>
              </a:rPr>
              <a:t>Arkivets indre orden</a:t>
            </a:r>
          </a:p>
          <a:p>
            <a:pPr marL="339725" indent="-339725">
              <a:lnSpc>
                <a:spcPct val="80000"/>
              </a:lnSpc>
              <a:spcBef>
                <a:spcPts val="600"/>
              </a:spcBef>
              <a:buClr>
                <a:srgbClr val="FF0000"/>
              </a:buClr>
              <a:buSzPct val="90000"/>
              <a:buFont typeface="Symbol" pitchFamily="18"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sz="2000" dirty="0" smtClean="0">
                <a:solidFill>
                  <a:srgbClr val="000000"/>
                </a:solidFill>
                <a:latin typeface="Arial" pitchFamily="34" charset="0"/>
                <a:cs typeface="Arial" pitchFamily="34" charset="0"/>
              </a:rPr>
              <a:t>Bygd opp av </a:t>
            </a:r>
            <a:r>
              <a:rPr lang="nb-NO" sz="2000" b="1" i="1" dirty="0" smtClean="0">
                <a:solidFill>
                  <a:srgbClr val="000000"/>
                </a:solidFill>
                <a:latin typeface="Arial" pitchFamily="34" charset="0"/>
                <a:cs typeface="Arial" pitchFamily="34" charset="0"/>
              </a:rPr>
              <a:t>arkivenheter</a:t>
            </a:r>
            <a:r>
              <a:rPr lang="nb-NO" sz="2000" dirty="0" smtClean="0">
                <a:solidFill>
                  <a:srgbClr val="FF0000"/>
                </a:solidFill>
                <a:latin typeface="Arial" pitchFamily="34" charset="0"/>
                <a:cs typeface="Arial" pitchFamily="34" charset="0"/>
              </a:rPr>
              <a:t> </a:t>
            </a:r>
          </a:p>
          <a:p>
            <a:pPr marL="342900" indent="-342900">
              <a:lnSpc>
                <a:spcPct val="80000"/>
              </a:lnSpc>
              <a:spcBef>
                <a:spcPts val="600"/>
              </a:spcBef>
              <a:buClr>
                <a:srgbClr val="FF0000"/>
              </a:buClr>
              <a:buSzPct val="9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sz="1800" dirty="0" smtClean="0">
                <a:solidFill>
                  <a:srgbClr val="000000"/>
                </a:solidFill>
                <a:latin typeface="Arial" pitchFamily="34" charset="0"/>
                <a:cs typeface="Arial" pitchFamily="34" charset="0"/>
              </a:rPr>
              <a:t>		Jf. </a:t>
            </a:r>
            <a:r>
              <a:rPr lang="nb-NO" sz="1800" dirty="0" err="1" smtClean="0">
                <a:solidFill>
                  <a:srgbClr val="000000"/>
                </a:solidFill>
                <a:latin typeface="Arial" pitchFamily="34" charset="0"/>
                <a:cs typeface="Arial" pitchFamily="34" charset="0"/>
              </a:rPr>
              <a:t>arkivrom</a:t>
            </a:r>
            <a:r>
              <a:rPr lang="nb-NO" sz="1800" dirty="0" smtClean="0">
                <a:solidFill>
                  <a:srgbClr val="000000"/>
                </a:solidFill>
                <a:latin typeface="Arial" pitchFamily="34" charset="0"/>
                <a:cs typeface="Arial" pitchFamily="34" charset="0"/>
              </a:rPr>
              <a:t>, arkivskap, hengemapper, omslag osv. i papirbaserte arkiver</a:t>
            </a:r>
          </a:p>
          <a:p>
            <a:pPr marL="339725" indent="-339725">
              <a:lnSpc>
                <a:spcPct val="80000"/>
              </a:lnSpc>
              <a:spcBef>
                <a:spcPts val="600"/>
              </a:spcBef>
              <a:buClr>
                <a:srgbClr val="FF0000"/>
              </a:buClr>
              <a:buSzPct val="90000"/>
              <a:buFont typeface="Symbol" pitchFamily="18"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sz="2000" dirty="0" smtClean="0">
                <a:solidFill>
                  <a:srgbClr val="000000"/>
                </a:solidFill>
                <a:latin typeface="Arial" pitchFamily="34" charset="0"/>
                <a:cs typeface="Arial" pitchFamily="34" charset="0"/>
              </a:rPr>
              <a:t>Inngår i et </a:t>
            </a:r>
            <a:r>
              <a:rPr lang="nb-NO" sz="2000" b="1" i="1" dirty="0" smtClean="0">
                <a:solidFill>
                  <a:srgbClr val="000000"/>
                </a:solidFill>
                <a:latin typeface="Arial" pitchFamily="34" charset="0"/>
                <a:cs typeface="Arial" pitchFamily="34" charset="0"/>
              </a:rPr>
              <a:t>hierarki</a:t>
            </a:r>
          </a:p>
          <a:p>
            <a:pPr marL="339725" indent="-339725">
              <a:lnSpc>
                <a:spcPct val="80000"/>
              </a:lnSpc>
              <a:spcBef>
                <a:spcPts val="600"/>
              </a:spcBef>
              <a:buClr>
                <a:srgbClr val="FF0000"/>
              </a:buClr>
              <a:buSzPct val="9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sz="1800" dirty="0" smtClean="0">
                <a:solidFill>
                  <a:srgbClr val="000000"/>
                </a:solidFill>
                <a:latin typeface="Arial" pitchFamily="34" charset="0"/>
                <a:cs typeface="Arial" pitchFamily="34" charset="0"/>
              </a:rPr>
              <a:t>	Øverste nivå er arkiv, nederste er dokumentobjekt som inneholder referanse til selve det elektroniske dokumentet</a:t>
            </a:r>
          </a:p>
          <a:p>
            <a:pPr marL="339725" indent="-339725">
              <a:lnSpc>
                <a:spcPct val="80000"/>
              </a:lnSpc>
              <a:spcBef>
                <a:spcPts val="600"/>
              </a:spcBef>
              <a:buClr>
                <a:srgbClr val="FF0000"/>
              </a:buClr>
              <a:buSzPct val="90000"/>
              <a:buFont typeface="Symbol" pitchFamily="18"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sz="2000" dirty="0" smtClean="0">
                <a:solidFill>
                  <a:srgbClr val="000000"/>
                </a:solidFill>
                <a:latin typeface="Arial" pitchFamily="34" charset="0"/>
                <a:cs typeface="Arial" pitchFamily="34" charset="0"/>
              </a:rPr>
              <a:t>Arkivenhetene består av </a:t>
            </a:r>
            <a:r>
              <a:rPr lang="nb-NO" sz="2000" b="1" i="1" dirty="0" err="1" smtClean="0">
                <a:solidFill>
                  <a:srgbClr val="000000"/>
                </a:solidFill>
                <a:latin typeface="Arial" pitchFamily="34" charset="0"/>
                <a:cs typeface="Arial" pitchFamily="34" charset="0"/>
              </a:rPr>
              <a:t>metadata</a:t>
            </a:r>
            <a:endParaRPr lang="nb-NO" sz="2000" b="1" i="1" dirty="0" smtClean="0">
              <a:solidFill>
                <a:srgbClr val="000000"/>
              </a:solidFill>
              <a:latin typeface="Arial" pitchFamily="34" charset="0"/>
              <a:cs typeface="Arial" pitchFamily="34" charset="0"/>
            </a:endParaRPr>
          </a:p>
          <a:p>
            <a:pPr marL="339725" indent="-339725">
              <a:lnSpc>
                <a:spcPct val="80000"/>
              </a:lnSpc>
              <a:spcBef>
                <a:spcPts val="600"/>
              </a:spcBef>
              <a:buClr>
                <a:srgbClr val="FF0000"/>
              </a:buClr>
              <a:buSzPct val="9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sz="2000" b="1" i="1" dirty="0" smtClean="0">
                <a:solidFill>
                  <a:srgbClr val="000000"/>
                </a:solidFill>
                <a:latin typeface="Arial" pitchFamily="34" charset="0"/>
                <a:cs typeface="Arial" pitchFamily="34" charset="0"/>
              </a:rPr>
              <a:t>	</a:t>
            </a:r>
            <a:r>
              <a:rPr lang="nb-NO" sz="1800" dirty="0" smtClean="0">
                <a:solidFill>
                  <a:srgbClr val="000000"/>
                </a:solidFill>
                <a:latin typeface="Arial" pitchFamily="34" charset="0"/>
                <a:cs typeface="Arial" pitchFamily="34" charset="0"/>
              </a:rPr>
              <a:t>Referansene mellom arkivenhetene er også </a:t>
            </a:r>
            <a:r>
              <a:rPr lang="nb-NO" sz="1800" dirty="0" err="1" smtClean="0">
                <a:solidFill>
                  <a:srgbClr val="000000"/>
                </a:solidFill>
                <a:latin typeface="Arial" pitchFamily="34" charset="0"/>
                <a:cs typeface="Arial" pitchFamily="34" charset="0"/>
              </a:rPr>
              <a:t>metadata</a:t>
            </a:r>
            <a:endParaRPr lang="nb-NO" sz="1800" dirty="0" smtClean="0">
              <a:solidFill>
                <a:srgbClr val="000000"/>
              </a:solidFill>
              <a:latin typeface="Arial" pitchFamily="34" charset="0"/>
              <a:cs typeface="Arial" pitchFamily="34" charset="0"/>
            </a:endParaRPr>
          </a:p>
          <a:p>
            <a:pPr marL="339725" indent="-339725">
              <a:lnSpc>
                <a:spcPct val="80000"/>
              </a:lnSpc>
              <a:spcBef>
                <a:spcPts val="600"/>
              </a:spcBef>
              <a:buClr>
                <a:srgbClr val="FF0000"/>
              </a:buClr>
              <a:buSzPct val="90000"/>
              <a:buFont typeface="Symbol" pitchFamily="18"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sz="2000" dirty="0" smtClean="0">
                <a:solidFill>
                  <a:srgbClr val="000000"/>
                </a:solidFill>
                <a:latin typeface="Arial" pitchFamily="34" charset="0"/>
                <a:cs typeface="Arial" pitchFamily="34" charset="0"/>
              </a:rPr>
              <a:t>Nye navn i forhold til </a:t>
            </a:r>
            <a:r>
              <a:rPr lang="nb-NO" sz="2000" dirty="0" err="1" smtClean="0">
                <a:solidFill>
                  <a:srgbClr val="000000"/>
                </a:solidFill>
                <a:latin typeface="Arial" pitchFamily="34" charset="0"/>
                <a:cs typeface="Arial" pitchFamily="34" charset="0"/>
              </a:rPr>
              <a:t>Noark</a:t>
            </a:r>
            <a:r>
              <a:rPr lang="nb-NO" sz="2000" dirty="0" smtClean="0">
                <a:solidFill>
                  <a:srgbClr val="000000"/>
                </a:solidFill>
                <a:latin typeface="Arial" pitchFamily="34" charset="0"/>
                <a:cs typeface="Arial" pitchFamily="34" charset="0"/>
              </a:rPr>
              <a:t> 4</a:t>
            </a:r>
          </a:p>
          <a:p>
            <a:pPr marL="339725" indent="-339725">
              <a:lnSpc>
                <a:spcPct val="80000"/>
              </a:lnSpc>
              <a:spcBef>
                <a:spcPts val="600"/>
              </a:spcBef>
              <a:buClr>
                <a:srgbClr val="FF0000"/>
              </a:buClr>
              <a:buSzPct val="9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nb-NO" sz="2000" dirty="0" smtClean="0">
                <a:solidFill>
                  <a:srgbClr val="000000"/>
                </a:solidFill>
                <a:latin typeface="Arial" pitchFamily="34" charset="0"/>
                <a:cs typeface="Arial" pitchFamily="34" charset="0"/>
              </a:rPr>
              <a:t>	</a:t>
            </a:r>
            <a:r>
              <a:rPr lang="nb-NO" sz="1800" dirty="0" smtClean="0">
                <a:solidFill>
                  <a:srgbClr val="000000"/>
                </a:solidFill>
                <a:latin typeface="Arial" pitchFamily="34" charset="0"/>
                <a:cs typeface="Arial" pitchFamily="34" charset="0"/>
              </a:rPr>
              <a:t>Klassifikasjonssystem (ordningsprinsipp), klasse (ordningsverdi), mappe (sak), registrering (journalpost) og dokumentobjekt (versjon)‏</a:t>
            </a:r>
            <a:endParaRPr lang="nb-NO" sz="2000" dirty="0">
              <a:solidFill>
                <a:srgbClr val="FF0000"/>
              </a:solidFill>
              <a:latin typeface="Arial" pitchFamily="34" charset="0"/>
              <a:cs typeface="Arial" pitchFamily="34" charset="0"/>
            </a:endParaRPr>
          </a:p>
        </p:txBody>
      </p:sp>
      <p:pic>
        <p:nvPicPr>
          <p:cNvPr id="23556" name="Picture 3"/>
          <p:cNvPicPr>
            <a:picLocks noChangeAspect="1" noChangeArrowheads="1"/>
          </p:cNvPicPr>
          <p:nvPr/>
        </p:nvPicPr>
        <p:blipFill>
          <a:blip r:embed="rId3" cstate="print"/>
          <a:srcRect/>
          <a:stretch>
            <a:fillRect/>
          </a:stretch>
        </p:blipFill>
        <p:spPr bwMode="auto">
          <a:xfrm>
            <a:off x="6357938" y="1285875"/>
            <a:ext cx="2786062" cy="5384800"/>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Tema 2: Om (strukturerte) databaser</a:t>
            </a:r>
            <a:endParaRPr lang="nb-NO" dirty="0"/>
          </a:p>
        </p:txBody>
      </p:sp>
      <p:sp>
        <p:nvSpPr>
          <p:cNvPr id="3" name="Plassholder for innhold 2"/>
          <p:cNvSpPr>
            <a:spLocks noGrp="1"/>
          </p:cNvSpPr>
          <p:nvPr>
            <p:ph idx="1"/>
          </p:nvPr>
        </p:nvSpPr>
        <p:spPr/>
        <p:txBody>
          <a:bodyPr/>
          <a:lstStyle/>
          <a:p>
            <a:r>
              <a:rPr lang="nb-NO" dirty="0" smtClean="0"/>
              <a:t>Målet med denne forelesningen er ikke at dere skal lære datamodellering eller opprettelse og bruk av relasjonsdatabaser.</a:t>
            </a:r>
          </a:p>
          <a:p>
            <a:r>
              <a:rPr lang="nb-NO" dirty="0" smtClean="0"/>
              <a:t>Målet er derimot at dere skal kunne forstå en eksisterende datamodell og hvordan en relasjonsdatabase er strukturert og fungerer på et overordnet nivå (f.eks. for å kunne delta i bevaringsvurdering og spesifisering av arkivuttrekk fra databaser).</a:t>
            </a:r>
          </a:p>
          <a:p>
            <a:r>
              <a:rPr lang="nb-NO" dirty="0" smtClean="0"/>
              <a:t>Begreper og faguttrykk er spesielt viktig!</a:t>
            </a:r>
            <a:endParaRPr lang="en-GB" dirty="0" smtClean="0"/>
          </a:p>
          <a:p>
            <a:endParaRPr lang="nb-NO"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152400"/>
            <a:ext cx="8001000" cy="1116360"/>
          </a:xfrm>
        </p:spPr>
        <p:txBody>
          <a:bodyPr/>
          <a:lstStyle/>
          <a:p>
            <a:pPr algn="ctr"/>
            <a:r>
              <a:rPr lang="nb-NO" sz="3000" dirty="0" smtClean="0"/>
              <a:t>Strukturer for </a:t>
            </a:r>
            <a:r>
              <a:rPr lang="nb-NO" sz="3000" i="1" dirty="0" smtClean="0"/>
              <a:t>ekstern</a:t>
            </a:r>
            <a:r>
              <a:rPr lang="nb-NO" sz="3000" dirty="0" smtClean="0"/>
              <a:t> lagring av data</a:t>
            </a:r>
          </a:p>
        </p:txBody>
      </p:sp>
      <p:sp>
        <p:nvSpPr>
          <p:cNvPr id="5123" name="Rectangle 3"/>
          <p:cNvSpPr>
            <a:spLocks noGrp="1" noChangeArrowheads="1"/>
          </p:cNvSpPr>
          <p:nvPr>
            <p:ph type="body" idx="1"/>
          </p:nvPr>
        </p:nvSpPr>
        <p:spPr>
          <a:xfrm>
            <a:off x="152400" y="1482080"/>
            <a:ext cx="8991600" cy="4539208"/>
          </a:xfrm>
        </p:spPr>
        <p:txBody>
          <a:bodyPr/>
          <a:lstStyle/>
          <a:p>
            <a:pPr>
              <a:lnSpc>
                <a:spcPct val="90000"/>
              </a:lnSpc>
              <a:buFont typeface="Symbol" pitchFamily="18" charset="2"/>
              <a:buChar char="·"/>
            </a:pPr>
            <a:r>
              <a:rPr lang="nb-NO" sz="2400" dirty="0" smtClean="0"/>
              <a:t>En </a:t>
            </a:r>
            <a:r>
              <a:rPr lang="nb-NO" sz="2400" b="1" i="1" dirty="0" smtClean="0"/>
              <a:t>database</a:t>
            </a:r>
            <a:r>
              <a:rPr lang="nb-NO" sz="2400" dirty="0" smtClean="0"/>
              <a:t> er en ”mengde av data som består av minst én fil, og som er tilrettelagt for et bestemt formål eller for et bestemt databehandlingssystem” (kalt </a:t>
            </a:r>
            <a:r>
              <a:rPr lang="nb-NO" sz="2400" i="1" dirty="0" smtClean="0"/>
              <a:t>databasesystem</a:t>
            </a:r>
            <a:r>
              <a:rPr lang="nb-NO" sz="2400" dirty="0" smtClean="0"/>
              <a:t>) (fra Norsk dataordbok).</a:t>
            </a:r>
            <a:br>
              <a:rPr lang="nb-NO" sz="2400" dirty="0" smtClean="0"/>
            </a:br>
            <a:endParaRPr lang="nb-NO" sz="2400" dirty="0" smtClean="0"/>
          </a:p>
          <a:p>
            <a:pPr>
              <a:lnSpc>
                <a:spcPct val="90000"/>
              </a:lnSpc>
              <a:buFont typeface="Symbol" pitchFamily="18" charset="2"/>
              <a:buChar char="·"/>
            </a:pPr>
            <a:r>
              <a:rPr lang="nb-NO" sz="2400" i="1" dirty="0" smtClean="0"/>
              <a:t>Hierarkiske databaser</a:t>
            </a:r>
            <a:r>
              <a:rPr lang="nb-NO" sz="2400" dirty="0" smtClean="0"/>
              <a:t> og </a:t>
            </a:r>
            <a:r>
              <a:rPr lang="nb-NO" sz="2400" i="1" dirty="0" smtClean="0"/>
              <a:t>nettverksdatabaser</a:t>
            </a:r>
            <a:r>
              <a:rPr lang="nb-NO" sz="2400" dirty="0" smtClean="0"/>
              <a:t> er to tidligere benyttede databasetyper. Den dominerende typen siden ca. 1980 har vært </a:t>
            </a:r>
            <a:r>
              <a:rPr lang="nb-NO" sz="2400" i="1" dirty="0" smtClean="0"/>
              <a:t>relasjonsdatabaser</a:t>
            </a:r>
            <a:r>
              <a:rPr lang="nb-NO" sz="2400" dirty="0" smtClean="0"/>
              <a:t> (RDBMS). </a:t>
            </a:r>
            <a:r>
              <a:rPr lang="nb-NO" sz="2400" i="1" dirty="0" smtClean="0"/>
              <a:t>Objektorienterte databaser</a:t>
            </a:r>
            <a:r>
              <a:rPr lang="nb-NO" sz="2400" dirty="0" smtClean="0"/>
              <a:t> har vært et logisk begrep siden ca. 1990, men blir i praksis realisert ved hjelp av relasjonsteknologi (f.eks. Oracle 8). </a:t>
            </a:r>
            <a:r>
              <a:rPr lang="nb-NO" sz="2400" i="1" dirty="0" err="1" smtClean="0"/>
              <a:t>XML-databaser</a:t>
            </a:r>
            <a:r>
              <a:rPr lang="nb-NO" sz="2400" dirty="0" smtClean="0"/>
              <a:t> er en nyvinning fra 2000-tallet (</a:t>
            </a:r>
            <a:r>
              <a:rPr lang="nb-NO" sz="2400" dirty="0" err="1" smtClean="0"/>
              <a:t>eXist</a:t>
            </a:r>
            <a:r>
              <a:rPr lang="nb-NO" sz="2400" dirty="0" smtClean="0"/>
              <a:t> m.fl.).</a:t>
            </a:r>
          </a:p>
        </p:txBody>
      </p:sp>
    </p:spTree>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447328"/>
            <a:ext cx="8001000" cy="533400"/>
          </a:xfrm>
        </p:spPr>
        <p:txBody>
          <a:bodyPr/>
          <a:lstStyle/>
          <a:p>
            <a:pPr algn="ctr"/>
            <a:r>
              <a:rPr lang="nb-NO" dirty="0" smtClean="0"/>
              <a:t>Relasjonsdatabaser </a:t>
            </a:r>
            <a:r>
              <a:rPr lang="nb-NO" sz="2400" dirty="0" smtClean="0"/>
              <a:t>(1)</a:t>
            </a:r>
            <a:endParaRPr lang="nb-NO" dirty="0" smtClean="0"/>
          </a:p>
        </p:txBody>
      </p:sp>
      <p:sp>
        <p:nvSpPr>
          <p:cNvPr id="6147" name="Rectangle 3"/>
          <p:cNvSpPr>
            <a:spLocks noGrp="1" noChangeArrowheads="1"/>
          </p:cNvSpPr>
          <p:nvPr>
            <p:ph type="body" idx="1"/>
          </p:nvPr>
        </p:nvSpPr>
        <p:spPr>
          <a:xfrm>
            <a:off x="539750" y="1047328"/>
            <a:ext cx="8064500" cy="5334000"/>
          </a:xfrm>
        </p:spPr>
        <p:txBody>
          <a:bodyPr/>
          <a:lstStyle/>
          <a:p>
            <a:pPr>
              <a:buFont typeface="Symbol" pitchFamily="18" charset="2"/>
              <a:buChar char="·"/>
            </a:pPr>
            <a:r>
              <a:rPr lang="nb-NO" sz="2200" dirty="0" smtClean="0"/>
              <a:t>I en relasjonsdatabase er dataene organisert i en eller flere sammenhørende </a:t>
            </a:r>
            <a:r>
              <a:rPr lang="nb-NO" sz="2200" b="1" i="1" dirty="0" smtClean="0"/>
              <a:t>tabeller</a:t>
            </a:r>
            <a:r>
              <a:rPr lang="nb-NO" sz="2200" dirty="0" smtClean="0"/>
              <a:t> (engelsk: </a:t>
            </a:r>
            <a:r>
              <a:rPr lang="nb-NO" sz="2200" i="1" dirty="0" err="1" smtClean="0"/>
              <a:t>relations</a:t>
            </a:r>
            <a:r>
              <a:rPr lang="nb-NO" sz="2200" dirty="0" smtClean="0"/>
              <a:t>)</a:t>
            </a:r>
          </a:p>
          <a:p>
            <a:pPr>
              <a:buFont typeface="Symbol" pitchFamily="18" charset="2"/>
              <a:buChar char="·"/>
            </a:pPr>
            <a:r>
              <a:rPr lang="nb-NO" sz="2200" dirty="0" smtClean="0"/>
              <a:t>En tabell inneholder opplysninger om flere ”ting” av samme type (kalt </a:t>
            </a:r>
            <a:r>
              <a:rPr lang="nb-NO" sz="2200" i="1" dirty="0" smtClean="0"/>
              <a:t>entitetstype</a:t>
            </a:r>
            <a:r>
              <a:rPr lang="nb-NO" sz="2200" dirty="0" smtClean="0"/>
              <a:t>), f.eks. personer, eiendommer, kjøretøy, land, konti, bøker, fag osv.</a:t>
            </a:r>
          </a:p>
          <a:p>
            <a:pPr>
              <a:buFont typeface="Symbol" pitchFamily="18" charset="2"/>
              <a:buChar char="·"/>
            </a:pPr>
            <a:r>
              <a:rPr lang="nb-NO" sz="2200" dirty="0" smtClean="0"/>
              <a:t>Opplysningene om hver enkelt ”ting” (ofte kalt </a:t>
            </a:r>
            <a:r>
              <a:rPr lang="nb-NO" sz="2200" i="1" dirty="0" smtClean="0"/>
              <a:t>entitet</a:t>
            </a:r>
            <a:r>
              <a:rPr lang="nb-NO" sz="2200" dirty="0" smtClean="0"/>
              <a:t> eller </a:t>
            </a:r>
            <a:r>
              <a:rPr lang="nb-NO" sz="2200" i="1" dirty="0" smtClean="0"/>
              <a:t>objekt</a:t>
            </a:r>
            <a:r>
              <a:rPr lang="nb-NO" sz="2200" dirty="0" smtClean="0"/>
              <a:t>) utgjør en </a:t>
            </a:r>
            <a:r>
              <a:rPr lang="nb-NO" sz="2200" b="1" i="1" dirty="0" smtClean="0"/>
              <a:t>rad (post)</a:t>
            </a:r>
            <a:r>
              <a:rPr lang="nb-NO" sz="2200" dirty="0" smtClean="0"/>
              <a:t> i tabellen.</a:t>
            </a:r>
          </a:p>
          <a:p>
            <a:pPr>
              <a:buFont typeface="Symbol" pitchFamily="18" charset="2"/>
              <a:buChar char="·"/>
            </a:pPr>
            <a:r>
              <a:rPr lang="nb-NO" sz="2200" dirty="0" smtClean="0"/>
              <a:t>Enkeltopplysningene innenfor hver rad i tabellen kalles  </a:t>
            </a:r>
            <a:r>
              <a:rPr lang="nb-NO" sz="2200" b="1" i="1" dirty="0" smtClean="0"/>
              <a:t>dataverdier </a:t>
            </a:r>
            <a:r>
              <a:rPr lang="nb-NO" sz="2200" i="1" dirty="0" smtClean="0"/>
              <a:t>eller</a:t>
            </a:r>
            <a:r>
              <a:rPr lang="nb-NO" sz="2200" b="1" i="1" dirty="0" smtClean="0"/>
              <a:t> feltverdier</a:t>
            </a:r>
            <a:r>
              <a:rPr lang="nb-NO" sz="2200" dirty="0" smtClean="0"/>
              <a:t>, og er av en bestemt </a:t>
            </a:r>
            <a:r>
              <a:rPr lang="nb-NO" sz="2200" i="1" dirty="0" smtClean="0"/>
              <a:t>datatype</a:t>
            </a:r>
            <a:r>
              <a:rPr lang="nb-NO" sz="2200" dirty="0" smtClean="0"/>
              <a:t> (heltall, tekst, tegn, dato osv.)</a:t>
            </a:r>
          </a:p>
          <a:p>
            <a:pPr>
              <a:buFont typeface="Symbol" pitchFamily="18" charset="2"/>
              <a:buChar char="·"/>
            </a:pPr>
            <a:r>
              <a:rPr lang="nb-NO" sz="2200" dirty="0" smtClean="0"/>
              <a:t>Opplysningene om samme ”egenskap” tilhørende alle ”tingene” (radene) utgjør en </a:t>
            </a:r>
            <a:r>
              <a:rPr lang="nb-NO" sz="2200" b="1" i="1" dirty="0" smtClean="0"/>
              <a:t>kolonne (felt)</a:t>
            </a:r>
            <a:r>
              <a:rPr lang="nb-NO" sz="2200" dirty="0" smtClean="0"/>
              <a:t> i tabellen.</a:t>
            </a:r>
          </a:p>
          <a:p>
            <a:pPr>
              <a:buFont typeface="Symbol" pitchFamily="18" charset="2"/>
              <a:buChar char="·"/>
            </a:pPr>
            <a:r>
              <a:rPr lang="nb-NO" sz="2200" dirty="0" smtClean="0"/>
              <a:t>Tabellen og kolonnene i denne har egne </a:t>
            </a:r>
            <a:r>
              <a:rPr lang="nb-NO" sz="2200" b="1" i="1" dirty="0" smtClean="0"/>
              <a:t>navn</a:t>
            </a:r>
            <a:r>
              <a:rPr lang="nb-NO" sz="2200" dirty="0" smtClean="0"/>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95288" y="742280"/>
            <a:ext cx="8001000" cy="598488"/>
          </a:xfrm>
        </p:spPr>
        <p:txBody>
          <a:bodyPr/>
          <a:lstStyle/>
          <a:p>
            <a:pPr algn="ctr"/>
            <a:r>
              <a:rPr lang="nb-NO" sz="2800" dirty="0" smtClean="0"/>
              <a:t>Eks 1:    Databasetabell (</a:t>
            </a:r>
            <a:r>
              <a:rPr lang="nb-NO" sz="2800" dirty="0" err="1" smtClean="0"/>
              <a:t>éntabellbase</a:t>
            </a:r>
            <a:r>
              <a:rPr lang="nb-NO" sz="2800" dirty="0" smtClean="0"/>
              <a:t>)</a:t>
            </a:r>
          </a:p>
        </p:txBody>
      </p:sp>
      <p:graphicFrame>
        <p:nvGraphicFramePr>
          <p:cNvPr id="250936" name="Group 56"/>
          <p:cNvGraphicFramePr>
            <a:graphicFrameLocks noGrp="1"/>
          </p:cNvGraphicFramePr>
          <p:nvPr>
            <p:ph type="tbl" idx="1"/>
          </p:nvPr>
        </p:nvGraphicFramePr>
        <p:xfrm>
          <a:off x="611188" y="2060575"/>
          <a:ext cx="8153400" cy="3024189"/>
        </p:xfrm>
        <a:graphic>
          <a:graphicData uri="http://schemas.openxmlformats.org/drawingml/2006/table">
            <a:tbl>
              <a:tblPr/>
              <a:tblGrid>
                <a:gridCol w="1630362"/>
                <a:gridCol w="1630363"/>
                <a:gridCol w="1631950"/>
                <a:gridCol w="1630362"/>
                <a:gridCol w="1630363"/>
              </a:tblGrid>
              <a:tr h="503238">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Per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Olsen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5009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1956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Pia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Jørgensen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9900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1977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Nina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Pril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2310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1940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Anne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Vik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0366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1981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Jens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Ås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7018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1970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44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Vidar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Blom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3145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2400" b="0" i="0" u="none" strike="noStrike" cap="none" normalizeH="0" baseline="0" smtClean="0">
                          <a:ln>
                            <a:noFill/>
                          </a:ln>
                          <a:solidFill>
                            <a:schemeClr val="tx1"/>
                          </a:solidFill>
                          <a:effectLst/>
                          <a:latin typeface="Arial" charset="0"/>
                        </a:rPr>
                        <a:t>1949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15" name="Text Box 57"/>
          <p:cNvSpPr txBox="1">
            <a:spLocks noChangeArrowheads="1"/>
          </p:cNvSpPr>
          <p:nvPr/>
        </p:nvSpPr>
        <p:spPr bwMode="auto">
          <a:xfrm>
            <a:off x="684213" y="1484313"/>
            <a:ext cx="2519362" cy="457200"/>
          </a:xfrm>
          <a:prstGeom prst="rect">
            <a:avLst/>
          </a:prstGeom>
          <a:noFill/>
          <a:ln w="12700">
            <a:noFill/>
            <a:miter lim="800000"/>
            <a:headEnd/>
            <a:tailEnd/>
          </a:ln>
        </p:spPr>
        <p:txBody>
          <a:bodyPr>
            <a:spAutoFit/>
          </a:bodyPr>
          <a:lstStyle/>
          <a:p>
            <a:pPr>
              <a:spcBef>
                <a:spcPct val="50000"/>
              </a:spcBef>
            </a:pPr>
            <a:r>
              <a:rPr lang="nb-NO" b="1">
                <a:latin typeface="Arial" charset="0"/>
              </a:rPr>
              <a:t>personer</a:t>
            </a:r>
          </a:p>
        </p:txBody>
      </p:sp>
      <p:sp>
        <p:nvSpPr>
          <p:cNvPr id="7216" name="Text Box 58"/>
          <p:cNvSpPr txBox="1">
            <a:spLocks noChangeArrowheads="1"/>
          </p:cNvSpPr>
          <p:nvPr/>
        </p:nvSpPr>
        <p:spPr bwMode="auto">
          <a:xfrm>
            <a:off x="539750" y="5229225"/>
            <a:ext cx="8208963" cy="457200"/>
          </a:xfrm>
          <a:prstGeom prst="rect">
            <a:avLst/>
          </a:prstGeom>
          <a:noFill/>
          <a:ln w="12700">
            <a:noFill/>
            <a:miter lim="800000"/>
            <a:headEnd/>
            <a:tailEnd/>
          </a:ln>
        </p:spPr>
        <p:txBody>
          <a:bodyPr>
            <a:spAutoFit/>
          </a:bodyPr>
          <a:lstStyle/>
          <a:p>
            <a:pPr>
              <a:spcBef>
                <a:spcPct val="50000"/>
              </a:spcBef>
            </a:pPr>
            <a:r>
              <a:rPr lang="nb-NO"/>
              <a:t>      </a:t>
            </a:r>
            <a:r>
              <a:rPr lang="nb-NO" sz="1800" b="1">
                <a:latin typeface="Arial" charset="0"/>
              </a:rPr>
              <a:t>persnr        fornavn             etternavn         postnr               f_aar</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Dagens tema</a:t>
            </a:r>
            <a:endParaRPr lang="nb-NO" dirty="0"/>
          </a:p>
        </p:txBody>
      </p:sp>
      <p:sp>
        <p:nvSpPr>
          <p:cNvPr id="3" name="Plassholder for innhold 2"/>
          <p:cNvSpPr>
            <a:spLocks noGrp="1"/>
          </p:cNvSpPr>
          <p:nvPr>
            <p:ph idx="1"/>
          </p:nvPr>
        </p:nvSpPr>
        <p:spPr>
          <a:xfrm>
            <a:off x="1403648" y="2260848"/>
            <a:ext cx="6912768" cy="2824336"/>
          </a:xfrm>
        </p:spPr>
        <p:txBody>
          <a:bodyPr/>
          <a:lstStyle/>
          <a:p>
            <a:r>
              <a:rPr lang="nb-NO" dirty="0" smtClean="0"/>
              <a:t>Om </a:t>
            </a:r>
            <a:r>
              <a:rPr lang="nb-NO" dirty="0" smtClean="0"/>
              <a:t>dokumentasjon, journalføring og arkivering </a:t>
            </a:r>
            <a:endParaRPr lang="nb-NO" dirty="0" smtClean="0"/>
          </a:p>
          <a:p>
            <a:r>
              <a:rPr lang="nb-NO" dirty="0" smtClean="0"/>
              <a:t>Om </a:t>
            </a:r>
            <a:r>
              <a:rPr lang="nb-NO" dirty="0" err="1" smtClean="0"/>
              <a:t>Noark</a:t>
            </a:r>
            <a:r>
              <a:rPr lang="nb-NO" dirty="0" smtClean="0"/>
              <a:t>-</a:t>
            </a:r>
            <a:r>
              <a:rPr lang="nb-NO" dirty="0" smtClean="0"/>
              <a:t>standarden</a:t>
            </a:r>
          </a:p>
          <a:p>
            <a:r>
              <a:rPr lang="nb-NO" dirty="0" smtClean="0"/>
              <a:t>Og litt om databaser</a:t>
            </a:r>
            <a:endParaRPr lang="nb-NO"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519336"/>
            <a:ext cx="8001000" cy="533400"/>
          </a:xfrm>
        </p:spPr>
        <p:txBody>
          <a:bodyPr/>
          <a:lstStyle/>
          <a:p>
            <a:pPr algn="ctr"/>
            <a:r>
              <a:rPr lang="nb-NO" dirty="0" smtClean="0"/>
              <a:t>Relasjonsdatabaser </a:t>
            </a:r>
            <a:r>
              <a:rPr lang="nb-NO" sz="2400" dirty="0" smtClean="0"/>
              <a:t>(2)</a:t>
            </a:r>
            <a:endParaRPr lang="nb-NO" dirty="0" smtClean="0"/>
          </a:p>
        </p:txBody>
      </p:sp>
      <p:sp>
        <p:nvSpPr>
          <p:cNvPr id="8195" name="Rectangle 3"/>
          <p:cNvSpPr>
            <a:spLocks noGrp="1" noChangeArrowheads="1"/>
          </p:cNvSpPr>
          <p:nvPr>
            <p:ph type="body" idx="1"/>
          </p:nvPr>
        </p:nvSpPr>
        <p:spPr>
          <a:xfrm>
            <a:off x="457200" y="1284312"/>
            <a:ext cx="8077200" cy="4953000"/>
          </a:xfrm>
        </p:spPr>
        <p:txBody>
          <a:bodyPr/>
          <a:lstStyle/>
          <a:p>
            <a:pPr>
              <a:buFont typeface="Symbol" pitchFamily="18" charset="2"/>
              <a:buChar char="·"/>
            </a:pPr>
            <a:r>
              <a:rPr lang="nb-NO" sz="2200" dirty="0" smtClean="0"/>
              <a:t>En kolonne (eller flere kolonner i kombinasjon) med dataverdier som identifiserer radene i en tabell entydig, kalles en </a:t>
            </a:r>
            <a:r>
              <a:rPr lang="nb-NO" sz="2200" b="1" i="1" dirty="0" smtClean="0"/>
              <a:t>kandidatnøkkel</a:t>
            </a:r>
            <a:r>
              <a:rPr lang="nb-NO" sz="2200" i="1" dirty="0" smtClean="0"/>
              <a:t> </a:t>
            </a:r>
            <a:r>
              <a:rPr lang="nb-NO" sz="2200" dirty="0" smtClean="0"/>
              <a:t>(eng:</a:t>
            </a:r>
            <a:r>
              <a:rPr lang="nb-NO" sz="2200" i="1" dirty="0" smtClean="0"/>
              <a:t> </a:t>
            </a:r>
            <a:r>
              <a:rPr lang="nb-NO" sz="2200" i="1" dirty="0" err="1" smtClean="0"/>
              <a:t>candidate</a:t>
            </a:r>
            <a:r>
              <a:rPr lang="nb-NO" sz="2200" i="1" dirty="0" smtClean="0"/>
              <a:t> </a:t>
            </a:r>
            <a:r>
              <a:rPr lang="nb-NO" sz="2200" i="1" dirty="0" err="1" smtClean="0"/>
              <a:t>key</a:t>
            </a:r>
            <a:r>
              <a:rPr lang="nb-NO" sz="2200" i="1" dirty="0" smtClean="0"/>
              <a:t>) </a:t>
            </a:r>
            <a:r>
              <a:rPr lang="nb-NO" sz="2200" dirty="0" smtClean="0"/>
              <a:t>for tabellen. Én av kandidatnøklene (hvis flere) velges ut som </a:t>
            </a:r>
            <a:r>
              <a:rPr lang="nb-NO" sz="2200" b="1" i="1" dirty="0" smtClean="0"/>
              <a:t>primærnøkkel</a:t>
            </a:r>
            <a:r>
              <a:rPr lang="nb-NO" sz="2200" dirty="0" smtClean="0"/>
              <a:t> (eng: </a:t>
            </a:r>
            <a:r>
              <a:rPr lang="nb-NO" sz="2200" i="1" dirty="0" err="1" smtClean="0"/>
              <a:t>primary</a:t>
            </a:r>
            <a:r>
              <a:rPr lang="nb-NO" sz="2200" i="1" dirty="0" smtClean="0"/>
              <a:t> </a:t>
            </a:r>
            <a:r>
              <a:rPr lang="nb-NO" sz="2200" i="1" dirty="0" err="1" smtClean="0"/>
              <a:t>key</a:t>
            </a:r>
            <a:r>
              <a:rPr lang="nb-NO" sz="2200" dirty="0" smtClean="0"/>
              <a:t>). De resterende kalles da </a:t>
            </a:r>
            <a:r>
              <a:rPr lang="nb-NO" sz="2200" b="1" i="1" dirty="0" smtClean="0"/>
              <a:t>sekundærnøkler</a:t>
            </a:r>
            <a:r>
              <a:rPr lang="nb-NO" sz="2200" dirty="0" smtClean="0"/>
              <a:t> (eng: </a:t>
            </a:r>
            <a:r>
              <a:rPr lang="nb-NO" sz="2200" i="1" dirty="0" smtClean="0"/>
              <a:t>alternate </a:t>
            </a:r>
            <a:r>
              <a:rPr lang="nb-NO" sz="2200" i="1" dirty="0" err="1" smtClean="0"/>
              <a:t>keys</a:t>
            </a:r>
            <a:r>
              <a:rPr lang="nb-NO" sz="2200" dirty="0" smtClean="0"/>
              <a:t>). Nøkkelkolonnene skal ha en verdi i hver rad, og verdiene skal altså være unike.</a:t>
            </a:r>
            <a:br>
              <a:rPr lang="nb-NO" sz="2200" dirty="0" smtClean="0"/>
            </a:br>
            <a:endParaRPr lang="nb-NO" sz="2200" dirty="0" smtClean="0"/>
          </a:p>
          <a:p>
            <a:pPr>
              <a:buFont typeface="Symbol" pitchFamily="18" charset="2"/>
              <a:buChar char="·"/>
            </a:pPr>
            <a:r>
              <a:rPr lang="nb-NO" sz="2200" dirty="0" smtClean="0"/>
              <a:t>En kolonne (eller flere kolonner i kombinasjon) i en tabell som henviser til primærnøkkelen i en annen tabell, kalles en </a:t>
            </a:r>
            <a:r>
              <a:rPr lang="nb-NO" sz="2200" b="1" i="1" dirty="0" smtClean="0"/>
              <a:t>fremmednøkkel</a:t>
            </a:r>
            <a:r>
              <a:rPr lang="nb-NO" sz="2200" i="1" dirty="0" smtClean="0"/>
              <a:t> </a:t>
            </a:r>
            <a:r>
              <a:rPr lang="nb-NO" sz="2200" dirty="0" smtClean="0"/>
              <a:t>(eng: </a:t>
            </a:r>
            <a:r>
              <a:rPr lang="nb-NO" sz="2200" i="1" dirty="0" smtClean="0"/>
              <a:t>foreign </a:t>
            </a:r>
            <a:r>
              <a:rPr lang="nb-NO" sz="2200" i="1" dirty="0" err="1" smtClean="0"/>
              <a:t>key</a:t>
            </a:r>
            <a:r>
              <a:rPr lang="nb-NO" sz="2200" dirty="0" smtClean="0"/>
              <a:t>).</a:t>
            </a:r>
            <a:br>
              <a:rPr lang="nb-NO" sz="2200" dirty="0" smtClean="0"/>
            </a:br>
            <a:r>
              <a:rPr lang="nb-NO" sz="2200" dirty="0" smtClean="0"/>
              <a:t>Det er fremmednøklene som knytter tabellene i en relasjonsdatabase sammen.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288" y="549274"/>
            <a:ext cx="8001000" cy="1007517"/>
          </a:xfrm>
        </p:spPr>
        <p:txBody>
          <a:bodyPr/>
          <a:lstStyle/>
          <a:p>
            <a:pPr algn="ctr"/>
            <a:r>
              <a:rPr lang="nb-NO" sz="2800" dirty="0" smtClean="0"/>
              <a:t>Eks. 2:    Databasetabeller med nøkler</a:t>
            </a:r>
          </a:p>
        </p:txBody>
      </p:sp>
      <p:graphicFrame>
        <p:nvGraphicFramePr>
          <p:cNvPr id="252987" name="Group 59"/>
          <p:cNvGraphicFramePr>
            <a:graphicFrameLocks noGrp="1"/>
          </p:cNvGraphicFramePr>
          <p:nvPr>
            <p:ph type="tbl" idx="1"/>
          </p:nvPr>
        </p:nvGraphicFramePr>
        <p:xfrm>
          <a:off x="609600" y="1981200"/>
          <a:ext cx="3503613" cy="1825625"/>
        </p:xfrm>
        <a:graphic>
          <a:graphicData uri="http://schemas.openxmlformats.org/drawingml/2006/table">
            <a:tbl>
              <a:tblPr/>
              <a:tblGrid>
                <a:gridCol w="608013"/>
                <a:gridCol w="685800"/>
                <a:gridCol w="914400"/>
                <a:gridCol w="609600"/>
                <a:gridCol w="685800"/>
              </a:tblGrid>
              <a:tr h="301625">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Per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Olsen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5009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dirty="0" smtClean="0">
                          <a:ln>
                            <a:noFill/>
                          </a:ln>
                          <a:solidFill>
                            <a:schemeClr val="tx1"/>
                          </a:solidFill>
                          <a:effectLst/>
                          <a:latin typeface="Arial" charset="0"/>
                        </a:rPr>
                        <a:t>1956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Pia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Jørgensen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9900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Nina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Pril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2310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Anne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Vik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0366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Jens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Ås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7018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44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Vidar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Blom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3145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63" name="Text Box 47"/>
          <p:cNvSpPr txBox="1">
            <a:spLocks noChangeArrowheads="1"/>
          </p:cNvSpPr>
          <p:nvPr/>
        </p:nvSpPr>
        <p:spPr bwMode="auto">
          <a:xfrm>
            <a:off x="685800" y="1676400"/>
            <a:ext cx="1371600" cy="274638"/>
          </a:xfrm>
          <a:prstGeom prst="rect">
            <a:avLst/>
          </a:prstGeom>
          <a:noFill/>
          <a:ln w="12700">
            <a:noFill/>
            <a:miter lim="800000"/>
            <a:headEnd/>
            <a:tailEnd/>
          </a:ln>
        </p:spPr>
        <p:txBody>
          <a:bodyPr>
            <a:spAutoFit/>
          </a:bodyPr>
          <a:lstStyle/>
          <a:p>
            <a:pPr>
              <a:spcBef>
                <a:spcPct val="50000"/>
              </a:spcBef>
            </a:pPr>
            <a:r>
              <a:rPr lang="nb-NO" sz="1200" b="1">
                <a:latin typeface="Arial" charset="0"/>
              </a:rPr>
              <a:t>personer</a:t>
            </a:r>
          </a:p>
        </p:txBody>
      </p:sp>
      <p:sp>
        <p:nvSpPr>
          <p:cNvPr id="9264" name="Text Box 48"/>
          <p:cNvSpPr txBox="1">
            <a:spLocks noChangeArrowheads="1"/>
          </p:cNvSpPr>
          <p:nvPr/>
        </p:nvSpPr>
        <p:spPr bwMode="auto">
          <a:xfrm>
            <a:off x="533400" y="3810000"/>
            <a:ext cx="3657600" cy="274638"/>
          </a:xfrm>
          <a:prstGeom prst="rect">
            <a:avLst/>
          </a:prstGeom>
          <a:noFill/>
          <a:ln w="12700">
            <a:noFill/>
            <a:miter lim="800000"/>
            <a:headEnd/>
            <a:tailEnd/>
          </a:ln>
        </p:spPr>
        <p:txBody>
          <a:bodyPr>
            <a:spAutoFit/>
          </a:bodyPr>
          <a:lstStyle/>
          <a:p>
            <a:pPr>
              <a:spcBef>
                <a:spcPct val="50000"/>
              </a:spcBef>
            </a:pPr>
            <a:r>
              <a:rPr lang="nb-NO" sz="1200" b="1">
                <a:latin typeface="Arial" charset="0"/>
              </a:rPr>
              <a:t> persnr   fornavn    etternavn    postnr      f_aar</a:t>
            </a:r>
          </a:p>
        </p:txBody>
      </p:sp>
      <p:graphicFrame>
        <p:nvGraphicFramePr>
          <p:cNvPr id="253037" name="Group 109"/>
          <p:cNvGraphicFramePr>
            <a:graphicFrameLocks noGrp="1"/>
          </p:cNvGraphicFramePr>
          <p:nvPr/>
        </p:nvGraphicFramePr>
        <p:xfrm>
          <a:off x="5105400" y="1981200"/>
          <a:ext cx="3200400" cy="1798320"/>
        </p:xfrm>
        <a:graphic>
          <a:graphicData uri="http://schemas.openxmlformats.org/drawingml/2006/table">
            <a:tbl>
              <a:tblPr/>
              <a:tblGrid>
                <a:gridCol w="914400"/>
                <a:gridCol w="1143000"/>
                <a:gridCol w="609600"/>
                <a:gridCol w="533400"/>
              </a:tblGrid>
              <a:tr h="3048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PN 99222</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Subaru</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2001</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11</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DA 78244</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Volvo</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1984</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7</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BP 43627</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Skoda</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2000</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8</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VF 22114</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Toyota</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1999</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11</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LH 98981</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Audi</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2003</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44</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ZT 19885</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Jeep</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1996</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2</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302" name="Text Box 110"/>
          <p:cNvSpPr txBox="1">
            <a:spLocks noChangeArrowheads="1"/>
          </p:cNvSpPr>
          <p:nvPr/>
        </p:nvSpPr>
        <p:spPr bwMode="auto">
          <a:xfrm>
            <a:off x="5181600" y="1676400"/>
            <a:ext cx="762000" cy="274638"/>
          </a:xfrm>
          <a:prstGeom prst="rect">
            <a:avLst/>
          </a:prstGeom>
          <a:noFill/>
          <a:ln w="12700">
            <a:noFill/>
            <a:miter lim="800000"/>
            <a:headEnd/>
            <a:tailEnd/>
          </a:ln>
        </p:spPr>
        <p:txBody>
          <a:bodyPr>
            <a:spAutoFit/>
          </a:bodyPr>
          <a:lstStyle/>
          <a:p>
            <a:pPr>
              <a:spcBef>
                <a:spcPct val="50000"/>
              </a:spcBef>
            </a:pPr>
            <a:r>
              <a:rPr lang="nb-NO" sz="1200" b="1">
                <a:latin typeface="Arial" charset="0"/>
              </a:rPr>
              <a:t>biler</a:t>
            </a:r>
            <a:endParaRPr lang="en-GB" sz="1200" b="1">
              <a:latin typeface="Arial" charset="0"/>
            </a:endParaRPr>
          </a:p>
        </p:txBody>
      </p:sp>
      <p:sp>
        <p:nvSpPr>
          <p:cNvPr id="9303" name="Text Box 111"/>
          <p:cNvSpPr txBox="1">
            <a:spLocks noChangeArrowheads="1"/>
          </p:cNvSpPr>
          <p:nvPr/>
        </p:nvSpPr>
        <p:spPr bwMode="auto">
          <a:xfrm>
            <a:off x="5105400" y="3810000"/>
            <a:ext cx="3200400" cy="274638"/>
          </a:xfrm>
          <a:prstGeom prst="rect">
            <a:avLst/>
          </a:prstGeom>
          <a:noFill/>
          <a:ln w="12700">
            <a:noFill/>
            <a:miter lim="800000"/>
            <a:headEnd/>
            <a:tailEnd/>
          </a:ln>
        </p:spPr>
        <p:txBody>
          <a:bodyPr>
            <a:spAutoFit/>
          </a:bodyPr>
          <a:lstStyle/>
          <a:p>
            <a:pPr>
              <a:spcBef>
                <a:spcPct val="50000"/>
              </a:spcBef>
            </a:pPr>
            <a:r>
              <a:rPr lang="nb-NO" sz="1200" b="1">
                <a:latin typeface="Arial" charset="0"/>
              </a:rPr>
              <a:t>bilnr                merke          aarsmod    eier</a:t>
            </a:r>
            <a:endParaRPr lang="en-GB" sz="1200" b="1">
              <a:latin typeface="Arial" charset="0"/>
            </a:endParaRPr>
          </a:p>
        </p:txBody>
      </p:sp>
      <p:sp>
        <p:nvSpPr>
          <p:cNvPr id="9304" name="Text Box 112"/>
          <p:cNvSpPr txBox="1">
            <a:spLocks noChangeArrowheads="1"/>
          </p:cNvSpPr>
          <p:nvPr/>
        </p:nvSpPr>
        <p:spPr bwMode="auto">
          <a:xfrm>
            <a:off x="609600" y="4724400"/>
            <a:ext cx="1371600" cy="274638"/>
          </a:xfrm>
          <a:prstGeom prst="rect">
            <a:avLst/>
          </a:prstGeom>
          <a:noFill/>
          <a:ln w="12700">
            <a:noFill/>
            <a:miter lim="800000"/>
            <a:headEnd/>
            <a:tailEnd/>
          </a:ln>
        </p:spPr>
        <p:txBody>
          <a:bodyPr>
            <a:spAutoFit/>
          </a:bodyPr>
          <a:lstStyle/>
          <a:p>
            <a:pPr>
              <a:spcBef>
                <a:spcPct val="50000"/>
              </a:spcBef>
            </a:pPr>
            <a:r>
              <a:rPr lang="nb-NO" sz="1200" b="1">
                <a:solidFill>
                  <a:srgbClr val="3333FF"/>
                </a:solidFill>
                <a:latin typeface="Arial" charset="0"/>
              </a:rPr>
              <a:t>primærnøkkel</a:t>
            </a:r>
            <a:endParaRPr lang="en-GB" sz="1200" b="1">
              <a:solidFill>
                <a:srgbClr val="3333FF"/>
              </a:solidFill>
              <a:latin typeface="Arial" charset="0"/>
            </a:endParaRPr>
          </a:p>
        </p:txBody>
      </p:sp>
      <p:sp>
        <p:nvSpPr>
          <p:cNvPr id="9305" name="Text Box 113"/>
          <p:cNvSpPr txBox="1">
            <a:spLocks noChangeArrowheads="1"/>
          </p:cNvSpPr>
          <p:nvPr/>
        </p:nvSpPr>
        <p:spPr bwMode="auto">
          <a:xfrm>
            <a:off x="4953000" y="4800600"/>
            <a:ext cx="1524000" cy="274638"/>
          </a:xfrm>
          <a:prstGeom prst="rect">
            <a:avLst/>
          </a:prstGeom>
          <a:noFill/>
          <a:ln w="12700">
            <a:noFill/>
            <a:miter lim="800000"/>
            <a:headEnd/>
            <a:tailEnd/>
          </a:ln>
        </p:spPr>
        <p:txBody>
          <a:bodyPr>
            <a:spAutoFit/>
          </a:bodyPr>
          <a:lstStyle/>
          <a:p>
            <a:pPr>
              <a:spcBef>
                <a:spcPct val="50000"/>
              </a:spcBef>
            </a:pPr>
            <a:r>
              <a:rPr lang="nb-NO" sz="1200" b="1">
                <a:solidFill>
                  <a:srgbClr val="3333FF"/>
                </a:solidFill>
                <a:latin typeface="Arial" charset="0"/>
              </a:rPr>
              <a:t>primærnøkkel</a:t>
            </a:r>
            <a:endParaRPr lang="en-GB" sz="1200" b="1">
              <a:solidFill>
                <a:srgbClr val="3333FF"/>
              </a:solidFill>
              <a:latin typeface="Arial" charset="0"/>
            </a:endParaRPr>
          </a:p>
        </p:txBody>
      </p:sp>
      <p:sp>
        <p:nvSpPr>
          <p:cNvPr id="9306" name="Text Box 114"/>
          <p:cNvSpPr txBox="1">
            <a:spLocks noChangeArrowheads="1"/>
          </p:cNvSpPr>
          <p:nvPr/>
        </p:nvSpPr>
        <p:spPr bwMode="auto">
          <a:xfrm>
            <a:off x="7239000" y="4800600"/>
            <a:ext cx="1524000" cy="274638"/>
          </a:xfrm>
          <a:prstGeom prst="rect">
            <a:avLst/>
          </a:prstGeom>
          <a:noFill/>
          <a:ln w="12700">
            <a:noFill/>
            <a:miter lim="800000"/>
            <a:headEnd/>
            <a:tailEnd/>
          </a:ln>
        </p:spPr>
        <p:txBody>
          <a:bodyPr>
            <a:spAutoFit/>
          </a:bodyPr>
          <a:lstStyle/>
          <a:p>
            <a:pPr>
              <a:spcBef>
                <a:spcPct val="50000"/>
              </a:spcBef>
            </a:pPr>
            <a:r>
              <a:rPr lang="nb-NO" sz="1200" b="1">
                <a:solidFill>
                  <a:srgbClr val="3333FF"/>
                </a:solidFill>
                <a:latin typeface="Arial" charset="0"/>
              </a:rPr>
              <a:t>fremmednøkkel</a:t>
            </a:r>
            <a:endParaRPr lang="en-GB" sz="1200" b="1">
              <a:solidFill>
                <a:srgbClr val="3333FF"/>
              </a:solidFill>
              <a:latin typeface="Arial" charset="0"/>
            </a:endParaRPr>
          </a:p>
        </p:txBody>
      </p:sp>
      <p:sp>
        <p:nvSpPr>
          <p:cNvPr id="9307" name="Line 115"/>
          <p:cNvSpPr>
            <a:spLocks noChangeShapeType="1"/>
          </p:cNvSpPr>
          <p:nvPr/>
        </p:nvSpPr>
        <p:spPr bwMode="auto">
          <a:xfrm flipH="1" flipV="1">
            <a:off x="914400" y="4114800"/>
            <a:ext cx="228600" cy="609600"/>
          </a:xfrm>
          <a:prstGeom prst="line">
            <a:avLst/>
          </a:prstGeom>
          <a:noFill/>
          <a:ln w="12700">
            <a:solidFill>
              <a:srgbClr val="3333FF"/>
            </a:solidFill>
            <a:round/>
            <a:headEnd/>
            <a:tailEnd type="triangle" w="med" len="med"/>
          </a:ln>
        </p:spPr>
        <p:txBody>
          <a:bodyPr/>
          <a:lstStyle/>
          <a:p>
            <a:endParaRPr lang="nb-NO"/>
          </a:p>
        </p:txBody>
      </p:sp>
      <p:sp>
        <p:nvSpPr>
          <p:cNvPr id="9308" name="Line 116"/>
          <p:cNvSpPr>
            <a:spLocks noChangeShapeType="1"/>
          </p:cNvSpPr>
          <p:nvPr/>
        </p:nvSpPr>
        <p:spPr bwMode="auto">
          <a:xfrm flipV="1">
            <a:off x="5486400" y="4038600"/>
            <a:ext cx="0" cy="762000"/>
          </a:xfrm>
          <a:prstGeom prst="line">
            <a:avLst/>
          </a:prstGeom>
          <a:noFill/>
          <a:ln w="12700">
            <a:solidFill>
              <a:srgbClr val="3333FF"/>
            </a:solidFill>
            <a:round/>
            <a:headEnd/>
            <a:tailEnd type="triangle" w="med" len="med"/>
          </a:ln>
        </p:spPr>
        <p:txBody>
          <a:bodyPr/>
          <a:lstStyle/>
          <a:p>
            <a:endParaRPr lang="nb-NO"/>
          </a:p>
        </p:txBody>
      </p:sp>
      <p:sp>
        <p:nvSpPr>
          <p:cNvPr id="9309" name="Line 117"/>
          <p:cNvSpPr>
            <a:spLocks noChangeShapeType="1"/>
          </p:cNvSpPr>
          <p:nvPr/>
        </p:nvSpPr>
        <p:spPr bwMode="auto">
          <a:xfrm flipV="1">
            <a:off x="7772400" y="4038600"/>
            <a:ext cx="228600" cy="762000"/>
          </a:xfrm>
          <a:prstGeom prst="line">
            <a:avLst/>
          </a:prstGeom>
          <a:noFill/>
          <a:ln w="12700">
            <a:solidFill>
              <a:srgbClr val="3333FF"/>
            </a:solidFill>
            <a:round/>
            <a:headEnd/>
            <a:tailEnd type="triangle" w="med" len="med"/>
          </a:ln>
        </p:spPr>
        <p:txBody>
          <a:bodyPr/>
          <a:lstStyle/>
          <a:p>
            <a:endParaRPr lang="nb-NO"/>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47328"/>
            <a:ext cx="8001000" cy="533400"/>
          </a:xfrm>
        </p:spPr>
        <p:txBody>
          <a:bodyPr/>
          <a:lstStyle/>
          <a:p>
            <a:pPr algn="ctr"/>
            <a:r>
              <a:rPr lang="nb-NO" dirty="0" smtClean="0"/>
              <a:t>Relasjonsdatabaser </a:t>
            </a:r>
            <a:r>
              <a:rPr lang="nb-NO" sz="2400" dirty="0" smtClean="0"/>
              <a:t>(3)</a:t>
            </a:r>
            <a:endParaRPr lang="nb-NO" dirty="0" smtClean="0"/>
          </a:p>
        </p:txBody>
      </p:sp>
      <p:sp>
        <p:nvSpPr>
          <p:cNvPr id="10243" name="Rectangle 3"/>
          <p:cNvSpPr>
            <a:spLocks noGrp="1" noChangeArrowheads="1"/>
          </p:cNvSpPr>
          <p:nvPr>
            <p:ph type="body" idx="1"/>
          </p:nvPr>
        </p:nvSpPr>
        <p:spPr>
          <a:xfrm>
            <a:off x="609600" y="1274440"/>
            <a:ext cx="7848600" cy="4602832"/>
          </a:xfrm>
        </p:spPr>
        <p:txBody>
          <a:bodyPr/>
          <a:lstStyle/>
          <a:p>
            <a:pPr>
              <a:buFont typeface="Symbol" pitchFamily="18" charset="2"/>
              <a:buChar char="·"/>
            </a:pPr>
            <a:r>
              <a:rPr lang="nb-NO" sz="2200" dirty="0" smtClean="0"/>
              <a:t>En sammenheng mellom to tabeller kalles en </a:t>
            </a:r>
            <a:r>
              <a:rPr lang="nb-NO" sz="2200" b="1" i="1" dirty="0" smtClean="0"/>
              <a:t>relasjon</a:t>
            </a:r>
            <a:r>
              <a:rPr lang="nb-NO" sz="2200" dirty="0" smtClean="0"/>
              <a:t> (eng: </a:t>
            </a:r>
            <a:r>
              <a:rPr lang="nb-NO" sz="2200" i="1" dirty="0" err="1" smtClean="0"/>
              <a:t>relationship</a:t>
            </a:r>
            <a:r>
              <a:rPr lang="nb-NO" sz="2200" dirty="0" smtClean="0"/>
              <a:t>). Vi skiller mellom tre ulike </a:t>
            </a:r>
            <a:r>
              <a:rPr lang="nb-NO" sz="2200" b="1" i="1" dirty="0" smtClean="0"/>
              <a:t>relasjonstyper </a:t>
            </a:r>
            <a:r>
              <a:rPr lang="nb-NO" sz="2200" dirty="0" smtClean="0"/>
              <a:t>:</a:t>
            </a:r>
          </a:p>
          <a:p>
            <a:pPr>
              <a:buFont typeface="Symbol" pitchFamily="18" charset="2"/>
              <a:buChar char="·"/>
            </a:pPr>
            <a:r>
              <a:rPr lang="nb-NO" sz="2200" dirty="0" smtClean="0"/>
              <a:t>Hvis det til en rad i en tabell hører maksimalt én rad i en annen tabell, har vi en </a:t>
            </a:r>
            <a:r>
              <a:rPr lang="nb-NO" sz="2200" i="1" dirty="0" err="1" smtClean="0"/>
              <a:t>en-til-en-relasjon</a:t>
            </a:r>
            <a:r>
              <a:rPr lang="nb-NO" sz="2200" dirty="0" smtClean="0"/>
              <a:t> (1:1) mellom tabellene.</a:t>
            </a:r>
          </a:p>
          <a:p>
            <a:pPr>
              <a:buFont typeface="Symbol" pitchFamily="18" charset="2"/>
              <a:buChar char="·"/>
            </a:pPr>
            <a:r>
              <a:rPr lang="nb-NO" sz="2200" dirty="0" smtClean="0"/>
              <a:t>Hvis det til en rad i en tabell kan høre flere rader i en annen tabell, har vi en </a:t>
            </a:r>
            <a:r>
              <a:rPr lang="nb-NO" sz="2200" i="1" dirty="0" err="1" smtClean="0"/>
              <a:t>en-til-mange-relasjon</a:t>
            </a:r>
            <a:r>
              <a:rPr lang="nb-NO" sz="2200" dirty="0" smtClean="0"/>
              <a:t> (1:M) mellom tabellene.</a:t>
            </a:r>
          </a:p>
          <a:p>
            <a:pPr>
              <a:buFont typeface="Symbol" pitchFamily="18" charset="2"/>
              <a:buChar char="·"/>
            </a:pPr>
            <a:r>
              <a:rPr lang="nb-NO" sz="2200" dirty="0" smtClean="0"/>
              <a:t>En </a:t>
            </a:r>
            <a:r>
              <a:rPr lang="nb-NO" sz="2200" i="1" dirty="0" err="1" smtClean="0"/>
              <a:t>mange-til-mange-relasjon</a:t>
            </a:r>
            <a:r>
              <a:rPr lang="nb-NO" sz="2200" dirty="0" smtClean="0"/>
              <a:t> (M:M) mellom to entitetstyper må realiseres ved hjelp av en hjelpetabell i databasen.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82240"/>
            <a:ext cx="8001000" cy="598488"/>
          </a:xfrm>
        </p:spPr>
        <p:txBody>
          <a:bodyPr/>
          <a:lstStyle/>
          <a:p>
            <a:pPr algn="ctr"/>
            <a:r>
              <a:rPr lang="nb-NO" sz="2800" dirty="0" smtClean="0"/>
              <a:t>Eks. 3:    Relasjonstyper</a:t>
            </a:r>
          </a:p>
        </p:txBody>
      </p:sp>
      <p:graphicFrame>
        <p:nvGraphicFramePr>
          <p:cNvPr id="254046" name="Group 94"/>
          <p:cNvGraphicFramePr>
            <a:graphicFrameLocks noGrp="1"/>
          </p:cNvGraphicFramePr>
          <p:nvPr>
            <p:ph type="tbl" idx="1"/>
          </p:nvPr>
        </p:nvGraphicFramePr>
        <p:xfrm>
          <a:off x="609600" y="1295400"/>
          <a:ext cx="3503613" cy="1828800"/>
        </p:xfrm>
        <a:graphic>
          <a:graphicData uri="http://schemas.openxmlformats.org/drawingml/2006/table">
            <a:tbl>
              <a:tblPr/>
              <a:tblGrid>
                <a:gridCol w="608013"/>
                <a:gridCol w="685800"/>
                <a:gridCol w="914400"/>
                <a:gridCol w="609600"/>
                <a:gridCol w="685800"/>
              </a:tblGrid>
              <a:tr h="301625">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Per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Olsen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5009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Pia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Jørgensen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9900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Nina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Pril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2310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Anne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Vik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0366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Jens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Ås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7018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44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Vidar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Blom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3145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11" name="Text Box 47"/>
          <p:cNvSpPr txBox="1">
            <a:spLocks noChangeArrowheads="1"/>
          </p:cNvSpPr>
          <p:nvPr/>
        </p:nvSpPr>
        <p:spPr bwMode="auto">
          <a:xfrm>
            <a:off x="685800" y="990600"/>
            <a:ext cx="1371600" cy="274638"/>
          </a:xfrm>
          <a:prstGeom prst="rect">
            <a:avLst/>
          </a:prstGeom>
          <a:noFill/>
          <a:ln w="12700">
            <a:noFill/>
            <a:miter lim="800000"/>
            <a:headEnd/>
            <a:tailEnd/>
          </a:ln>
        </p:spPr>
        <p:txBody>
          <a:bodyPr>
            <a:spAutoFit/>
          </a:bodyPr>
          <a:lstStyle/>
          <a:p>
            <a:pPr>
              <a:spcBef>
                <a:spcPct val="50000"/>
              </a:spcBef>
            </a:pPr>
            <a:r>
              <a:rPr lang="nb-NO" sz="1200" b="1">
                <a:latin typeface="Arial" charset="0"/>
              </a:rPr>
              <a:t>personer</a:t>
            </a:r>
          </a:p>
        </p:txBody>
      </p:sp>
      <p:graphicFrame>
        <p:nvGraphicFramePr>
          <p:cNvPr id="254001" name="Group 49"/>
          <p:cNvGraphicFramePr>
            <a:graphicFrameLocks noGrp="1"/>
          </p:cNvGraphicFramePr>
          <p:nvPr/>
        </p:nvGraphicFramePr>
        <p:xfrm>
          <a:off x="5105400" y="1295400"/>
          <a:ext cx="3200400" cy="1798320"/>
        </p:xfrm>
        <a:graphic>
          <a:graphicData uri="http://schemas.openxmlformats.org/drawingml/2006/table">
            <a:tbl>
              <a:tblPr/>
              <a:tblGrid>
                <a:gridCol w="914400"/>
                <a:gridCol w="1143000"/>
                <a:gridCol w="609600"/>
                <a:gridCol w="533400"/>
              </a:tblGrid>
              <a:tr h="3048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PN 99222</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Subaru</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2001</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11</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DA 78244</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Volvo</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1984</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7</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BP 43627</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Skoda</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2000</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8</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VF 22114</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Toyota</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1999</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11</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LH 98981</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Audi</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2003</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44</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ZT 19885</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Jeep</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1996</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2</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49" name="Text Box 86"/>
          <p:cNvSpPr txBox="1">
            <a:spLocks noChangeArrowheads="1"/>
          </p:cNvSpPr>
          <p:nvPr/>
        </p:nvSpPr>
        <p:spPr bwMode="auto">
          <a:xfrm>
            <a:off x="5181600" y="990600"/>
            <a:ext cx="762000" cy="274638"/>
          </a:xfrm>
          <a:prstGeom prst="rect">
            <a:avLst/>
          </a:prstGeom>
          <a:noFill/>
          <a:ln w="12700">
            <a:noFill/>
            <a:miter lim="800000"/>
            <a:headEnd/>
            <a:tailEnd/>
          </a:ln>
        </p:spPr>
        <p:txBody>
          <a:bodyPr>
            <a:spAutoFit/>
          </a:bodyPr>
          <a:lstStyle/>
          <a:p>
            <a:pPr>
              <a:spcBef>
                <a:spcPct val="50000"/>
              </a:spcBef>
            </a:pPr>
            <a:r>
              <a:rPr lang="nb-NO" sz="1200" b="1">
                <a:latin typeface="Arial" charset="0"/>
              </a:rPr>
              <a:t>biler</a:t>
            </a:r>
            <a:endParaRPr lang="en-GB" sz="1200" b="1">
              <a:latin typeface="Arial" charset="0"/>
            </a:endParaRPr>
          </a:p>
        </p:txBody>
      </p:sp>
      <p:sp>
        <p:nvSpPr>
          <p:cNvPr id="11350" name="Text Box 95"/>
          <p:cNvSpPr txBox="1">
            <a:spLocks noChangeArrowheads="1"/>
          </p:cNvSpPr>
          <p:nvPr/>
        </p:nvSpPr>
        <p:spPr bwMode="auto">
          <a:xfrm>
            <a:off x="228600" y="3657600"/>
            <a:ext cx="1371600" cy="274638"/>
          </a:xfrm>
          <a:prstGeom prst="rect">
            <a:avLst/>
          </a:prstGeom>
          <a:noFill/>
          <a:ln w="12700">
            <a:noFill/>
            <a:miter lim="800000"/>
            <a:headEnd/>
            <a:tailEnd/>
          </a:ln>
        </p:spPr>
        <p:txBody>
          <a:bodyPr>
            <a:spAutoFit/>
          </a:bodyPr>
          <a:lstStyle/>
          <a:p>
            <a:pPr>
              <a:spcBef>
                <a:spcPct val="50000"/>
              </a:spcBef>
            </a:pPr>
            <a:r>
              <a:rPr lang="nb-NO" sz="1200" b="1">
                <a:latin typeface="Arial" charset="0"/>
              </a:rPr>
              <a:t>personer</a:t>
            </a:r>
          </a:p>
        </p:txBody>
      </p:sp>
      <p:sp>
        <p:nvSpPr>
          <p:cNvPr id="11351" name="Text Box 140"/>
          <p:cNvSpPr txBox="1">
            <a:spLocks noChangeArrowheads="1"/>
          </p:cNvSpPr>
          <p:nvPr/>
        </p:nvSpPr>
        <p:spPr bwMode="auto">
          <a:xfrm>
            <a:off x="5715000" y="3657600"/>
            <a:ext cx="762000" cy="274638"/>
          </a:xfrm>
          <a:prstGeom prst="rect">
            <a:avLst/>
          </a:prstGeom>
          <a:noFill/>
          <a:ln w="12700">
            <a:noFill/>
            <a:miter lim="800000"/>
            <a:headEnd/>
            <a:tailEnd/>
          </a:ln>
        </p:spPr>
        <p:txBody>
          <a:bodyPr>
            <a:spAutoFit/>
          </a:bodyPr>
          <a:lstStyle/>
          <a:p>
            <a:pPr>
              <a:spcBef>
                <a:spcPct val="50000"/>
              </a:spcBef>
            </a:pPr>
            <a:r>
              <a:rPr lang="nb-NO" sz="1200" b="1">
                <a:latin typeface="Arial" charset="0"/>
              </a:rPr>
              <a:t>biler</a:t>
            </a:r>
            <a:endParaRPr lang="en-GB" sz="1200" b="1">
              <a:latin typeface="Arial" charset="0"/>
            </a:endParaRPr>
          </a:p>
        </p:txBody>
      </p:sp>
      <p:graphicFrame>
        <p:nvGraphicFramePr>
          <p:cNvPr id="254093" name="Group 141"/>
          <p:cNvGraphicFramePr>
            <a:graphicFrameLocks noGrp="1"/>
          </p:cNvGraphicFramePr>
          <p:nvPr/>
        </p:nvGraphicFramePr>
        <p:xfrm>
          <a:off x="5562600" y="3962400"/>
          <a:ext cx="3200400" cy="1798320"/>
        </p:xfrm>
        <a:graphic>
          <a:graphicData uri="http://schemas.openxmlformats.org/drawingml/2006/table">
            <a:tbl>
              <a:tblPr/>
              <a:tblGrid>
                <a:gridCol w="914400"/>
                <a:gridCol w="1143000"/>
                <a:gridCol w="609600"/>
                <a:gridCol w="533400"/>
              </a:tblGrid>
              <a:tr h="3048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PN 99222</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Subaru</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2001</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DA 78244</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Volvo</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1984</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7</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BP 43627</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Skoda</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2000</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4</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VF 22114</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Toyota</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1999</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11</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LH 98981</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Audi</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2003</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44</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ZT 19885</a:t>
                      </a:r>
                      <a:endParaRPr kumimoji="0" lang="en-GB"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Jeep</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1996</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2</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54202" name="Group 250"/>
          <p:cNvGraphicFramePr>
            <a:graphicFrameLocks noGrp="1"/>
          </p:cNvGraphicFramePr>
          <p:nvPr/>
        </p:nvGraphicFramePr>
        <p:xfrm>
          <a:off x="228600" y="3962400"/>
          <a:ext cx="4343400" cy="1804671"/>
        </p:xfrm>
        <a:graphic>
          <a:graphicData uri="http://schemas.openxmlformats.org/drawingml/2006/table">
            <a:tbl>
              <a:tblPr/>
              <a:tblGrid>
                <a:gridCol w="609600"/>
                <a:gridCol w="685800"/>
                <a:gridCol w="914400"/>
                <a:gridCol w="609600"/>
                <a:gridCol w="609600"/>
                <a:gridCol w="914400"/>
              </a:tblGrid>
              <a:tr h="304800">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Per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Olsen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5009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PN 99222</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Pia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Jørgensen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9900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ZT 19885</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Nina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Pril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2310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BP 43627</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Anne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Vik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0366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DA 78244</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Jens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Ås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7018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VF 22114</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a:txBody>
                    <a:bodyPr/>
                    <a:lstStyle/>
                    <a:p>
                      <a:pPr marL="0" marR="0" lvl="0" indent="0" algn="ctr"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44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Vidar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Blom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3145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1949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10000"/>
                        <a:buFont typeface="Symbol" pitchFamily="18" charset="2"/>
                        <a:buNone/>
                        <a:tabLst/>
                      </a:pPr>
                      <a:r>
                        <a:rPr kumimoji="0" lang="nb-NO" sz="1200" b="0" i="0" u="none" strike="noStrike" cap="none" normalizeH="0" baseline="0" smtClean="0">
                          <a:ln>
                            <a:noFill/>
                          </a:ln>
                          <a:solidFill>
                            <a:schemeClr val="tx1"/>
                          </a:solidFill>
                          <a:effectLst/>
                          <a:latin typeface="Arial" charset="0"/>
                        </a:rPr>
                        <a:t>LH 98981</a:t>
                      </a:r>
                      <a:endParaRPr kumimoji="0" lang="en-GB"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440" name="Text Box 251"/>
          <p:cNvSpPr txBox="1">
            <a:spLocks noChangeArrowheads="1"/>
          </p:cNvSpPr>
          <p:nvPr/>
        </p:nvSpPr>
        <p:spPr bwMode="auto">
          <a:xfrm>
            <a:off x="4267200" y="2057400"/>
            <a:ext cx="609600" cy="336550"/>
          </a:xfrm>
          <a:prstGeom prst="rect">
            <a:avLst/>
          </a:prstGeom>
          <a:noFill/>
          <a:ln w="12700">
            <a:noFill/>
            <a:miter lim="800000"/>
            <a:headEnd/>
            <a:tailEnd/>
          </a:ln>
        </p:spPr>
        <p:txBody>
          <a:bodyPr>
            <a:spAutoFit/>
          </a:bodyPr>
          <a:lstStyle/>
          <a:p>
            <a:pPr>
              <a:spcBef>
                <a:spcPct val="50000"/>
              </a:spcBef>
            </a:pPr>
            <a:r>
              <a:rPr lang="nb-NO" sz="1600" b="1">
                <a:latin typeface="Arial" charset="0"/>
              </a:rPr>
              <a:t>1:M</a:t>
            </a:r>
            <a:endParaRPr lang="en-GB" sz="1600" b="1">
              <a:latin typeface="Arial" charset="0"/>
            </a:endParaRPr>
          </a:p>
        </p:txBody>
      </p:sp>
      <p:sp>
        <p:nvSpPr>
          <p:cNvPr id="11441" name="Text Box 252"/>
          <p:cNvSpPr txBox="1">
            <a:spLocks noChangeArrowheads="1"/>
          </p:cNvSpPr>
          <p:nvPr/>
        </p:nvSpPr>
        <p:spPr bwMode="auto">
          <a:xfrm>
            <a:off x="4800600" y="4648200"/>
            <a:ext cx="609600" cy="336550"/>
          </a:xfrm>
          <a:prstGeom prst="rect">
            <a:avLst/>
          </a:prstGeom>
          <a:noFill/>
          <a:ln w="12700">
            <a:noFill/>
            <a:miter lim="800000"/>
            <a:headEnd/>
            <a:tailEnd/>
          </a:ln>
        </p:spPr>
        <p:txBody>
          <a:bodyPr>
            <a:spAutoFit/>
          </a:bodyPr>
          <a:lstStyle/>
          <a:p>
            <a:pPr>
              <a:spcBef>
                <a:spcPct val="50000"/>
              </a:spcBef>
            </a:pPr>
            <a:r>
              <a:rPr lang="nb-NO" sz="1600" b="1">
                <a:latin typeface="Arial" charset="0"/>
              </a:rPr>
              <a:t>1:1</a:t>
            </a:r>
            <a:endParaRPr lang="en-GB" sz="1600" b="1">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52400"/>
            <a:ext cx="8001000" cy="533400"/>
          </a:xfrm>
        </p:spPr>
        <p:txBody>
          <a:bodyPr/>
          <a:lstStyle/>
          <a:p>
            <a:pPr algn="ctr"/>
            <a:r>
              <a:rPr lang="nb-NO" dirty="0" smtClean="0"/>
              <a:t>Databasedesign</a:t>
            </a:r>
          </a:p>
        </p:txBody>
      </p:sp>
      <p:sp>
        <p:nvSpPr>
          <p:cNvPr id="15363" name="Rectangle 3"/>
          <p:cNvSpPr>
            <a:spLocks noGrp="1" noChangeArrowheads="1"/>
          </p:cNvSpPr>
          <p:nvPr>
            <p:ph type="body" idx="1"/>
          </p:nvPr>
        </p:nvSpPr>
        <p:spPr>
          <a:xfrm>
            <a:off x="609600" y="914400"/>
            <a:ext cx="7923213" cy="5466928"/>
          </a:xfrm>
        </p:spPr>
        <p:txBody>
          <a:bodyPr/>
          <a:lstStyle/>
          <a:p>
            <a:pPr>
              <a:buFont typeface="Symbol" pitchFamily="18" charset="2"/>
              <a:buChar char="·"/>
            </a:pPr>
            <a:r>
              <a:rPr lang="nb-NO" sz="2400" dirty="0" smtClean="0"/>
              <a:t>Aktiviteten databasedesign vil typisk bestå av følgende faser:</a:t>
            </a:r>
          </a:p>
          <a:p>
            <a:pPr lvl="1"/>
            <a:r>
              <a:rPr lang="nb-NO" sz="1800" b="1" i="1" dirty="0" smtClean="0"/>
              <a:t>Konseptuelt design:</a:t>
            </a:r>
            <a:r>
              <a:rPr lang="nb-NO" sz="1800" dirty="0" smtClean="0"/>
              <a:t> Formell og komplett beskrivelse av informasjonsinnholdet i databasen, uavhengig av databasesystemets egenskaper og krav.</a:t>
            </a:r>
            <a:br>
              <a:rPr lang="nb-NO" sz="1800" dirty="0" smtClean="0"/>
            </a:br>
            <a:r>
              <a:rPr lang="nb-NO" sz="1800" dirty="0" smtClean="0"/>
              <a:t>Resultat: Konseptuelt skjema = </a:t>
            </a:r>
            <a:r>
              <a:rPr lang="nb-NO" sz="1800" b="1" dirty="0" smtClean="0"/>
              <a:t>datamodell      </a:t>
            </a:r>
            <a:r>
              <a:rPr lang="nb-NO" sz="1800" b="1" dirty="0" smtClean="0">
                <a:sym typeface="Wingdings" pitchFamily="2" charset="2"/>
              </a:rPr>
              <a:t> </a:t>
            </a:r>
            <a:r>
              <a:rPr lang="nb-NO" sz="1800" b="1" dirty="0" err="1" smtClean="0">
                <a:sym typeface="Wingdings" pitchFamily="2" charset="2"/>
              </a:rPr>
              <a:t>Noark</a:t>
            </a:r>
            <a:r>
              <a:rPr lang="nb-NO" sz="1800" b="1" dirty="0" smtClean="0">
                <a:sym typeface="Wingdings" pitchFamily="2" charset="2"/>
              </a:rPr>
              <a:t> 5</a:t>
            </a:r>
            <a:endParaRPr lang="nb-NO" sz="1800" b="1" dirty="0" smtClean="0"/>
          </a:p>
          <a:p>
            <a:pPr lvl="1"/>
            <a:r>
              <a:rPr lang="nb-NO" sz="1800" b="1" i="1" dirty="0" smtClean="0"/>
              <a:t>Logisk design:</a:t>
            </a:r>
            <a:r>
              <a:rPr lang="nb-NO" sz="1800" dirty="0" smtClean="0"/>
              <a:t> Omforming av datamodellen fra forrige fase til en databasemodell tilpasset det aktuelle databasesystemet, dvs. med navngitte tabeller og kolonner istedenfor entitetstyper og attributter. Optimaliseringsarbeid som </a:t>
            </a:r>
            <a:r>
              <a:rPr lang="nb-NO" sz="1800" i="1" dirty="0" smtClean="0"/>
              <a:t>normalisering</a:t>
            </a:r>
            <a:r>
              <a:rPr lang="nb-NO" sz="1800" dirty="0" smtClean="0"/>
              <a:t> inngår her.</a:t>
            </a:r>
            <a:br>
              <a:rPr lang="nb-NO" sz="1800" dirty="0" smtClean="0"/>
            </a:br>
            <a:r>
              <a:rPr lang="nb-NO" sz="1800" dirty="0" smtClean="0"/>
              <a:t>Resultat: Logisk skjema = </a:t>
            </a:r>
            <a:r>
              <a:rPr lang="nb-NO" sz="1800" b="1" dirty="0" smtClean="0"/>
              <a:t>databasemodell 	</a:t>
            </a:r>
            <a:r>
              <a:rPr lang="nb-NO" sz="1800" b="1" dirty="0" smtClean="0">
                <a:sym typeface="Wingdings" pitchFamily="2" charset="2"/>
              </a:rPr>
              <a:t> </a:t>
            </a:r>
            <a:r>
              <a:rPr lang="nb-NO" sz="1800" b="1" dirty="0" err="1" smtClean="0">
                <a:sym typeface="Wingdings" pitchFamily="2" charset="2"/>
              </a:rPr>
              <a:t>Noark</a:t>
            </a:r>
            <a:r>
              <a:rPr lang="nb-NO" sz="1800" b="1" dirty="0" smtClean="0">
                <a:sym typeface="Wingdings" pitchFamily="2" charset="2"/>
              </a:rPr>
              <a:t> 4</a:t>
            </a:r>
            <a:endParaRPr lang="nb-NO" sz="1800" b="1" dirty="0" smtClean="0"/>
          </a:p>
          <a:p>
            <a:pPr lvl="1"/>
            <a:r>
              <a:rPr lang="nb-NO" sz="1800" b="1" i="1" dirty="0" smtClean="0"/>
              <a:t>Fysisk design:</a:t>
            </a:r>
            <a:r>
              <a:rPr lang="nb-NO" sz="1800" dirty="0" smtClean="0"/>
              <a:t> Komplettering av databasemodellen med ”fysiske” detaljer (f.eks. datatyper og indekser) bestemt av det aktuelle databasesystemet.</a:t>
            </a:r>
            <a:br>
              <a:rPr lang="nb-NO" sz="1800" dirty="0" smtClean="0"/>
            </a:br>
            <a:r>
              <a:rPr lang="nb-NO" sz="1800" dirty="0" smtClean="0"/>
              <a:t>Resultat: Fysisk skjema = f.eks. </a:t>
            </a:r>
            <a:r>
              <a:rPr lang="nb-NO" sz="1800" b="1" dirty="0" smtClean="0"/>
              <a:t>SQL-setninger</a:t>
            </a:r>
            <a:r>
              <a:rPr lang="nb-NO" sz="1800" dirty="0" smtClean="0"/>
              <a:t> (spørresetninger) for opprettelse og strukturering av databasen (CREATE DATABASE / CREATE TABLE)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807368"/>
            <a:ext cx="8001000" cy="533400"/>
          </a:xfrm>
        </p:spPr>
        <p:txBody>
          <a:bodyPr/>
          <a:lstStyle/>
          <a:p>
            <a:pPr algn="ctr"/>
            <a:r>
              <a:rPr lang="nb-NO" dirty="0" smtClean="0"/>
              <a:t>Datamodellering</a:t>
            </a:r>
          </a:p>
        </p:txBody>
      </p:sp>
      <p:sp>
        <p:nvSpPr>
          <p:cNvPr id="16387" name="Rectangle 3"/>
          <p:cNvSpPr>
            <a:spLocks noGrp="1" noChangeArrowheads="1"/>
          </p:cNvSpPr>
          <p:nvPr>
            <p:ph type="body" idx="1"/>
          </p:nvPr>
        </p:nvSpPr>
        <p:spPr>
          <a:xfrm>
            <a:off x="900113" y="1701006"/>
            <a:ext cx="7559675" cy="4032250"/>
          </a:xfrm>
        </p:spPr>
        <p:txBody>
          <a:bodyPr/>
          <a:lstStyle/>
          <a:p>
            <a:pPr>
              <a:buFont typeface="Symbol" pitchFamily="18" charset="2"/>
              <a:buChar char="·"/>
            </a:pPr>
            <a:r>
              <a:rPr lang="nb-NO" sz="2400" dirty="0" smtClean="0"/>
              <a:t>En </a:t>
            </a:r>
            <a:r>
              <a:rPr lang="nb-NO" sz="2400" b="1" i="1" dirty="0" smtClean="0"/>
              <a:t>datamodell</a:t>
            </a:r>
            <a:r>
              <a:rPr lang="nb-NO" sz="2400" dirty="0" smtClean="0"/>
              <a:t> er en formell, visuell </a:t>
            </a:r>
            <a:r>
              <a:rPr lang="nb-NO" sz="2400" dirty="0" err="1" smtClean="0"/>
              <a:t>struktur-beskrivelse</a:t>
            </a:r>
            <a:r>
              <a:rPr lang="nb-NO" sz="2400" dirty="0" smtClean="0"/>
              <a:t> av informasjonsinnholdet i en database. Datamodellen viser entitetstypene, deres attributter og relasjonene mellom dem.</a:t>
            </a:r>
            <a:br>
              <a:rPr lang="nb-NO" sz="2400" dirty="0" smtClean="0"/>
            </a:br>
            <a:endParaRPr lang="nb-NO" sz="2400" dirty="0" smtClean="0"/>
          </a:p>
          <a:p>
            <a:pPr>
              <a:buFont typeface="Symbol" pitchFamily="18" charset="2"/>
              <a:buChar char="·"/>
            </a:pPr>
            <a:r>
              <a:rPr lang="nb-NO" sz="2400" dirty="0" smtClean="0"/>
              <a:t>Det finnes flere </a:t>
            </a:r>
            <a:r>
              <a:rPr lang="nb-NO" sz="2400" b="1" i="1" dirty="0" smtClean="0"/>
              <a:t>teknikker</a:t>
            </a:r>
            <a:r>
              <a:rPr lang="nb-NO" sz="2400" dirty="0" smtClean="0"/>
              <a:t> for datamodellering, f.eks. EAR (</a:t>
            </a:r>
            <a:r>
              <a:rPr lang="nb-NO" sz="2400" dirty="0" err="1" smtClean="0"/>
              <a:t>entity</a:t>
            </a:r>
            <a:r>
              <a:rPr lang="nb-NO" sz="2400" dirty="0" smtClean="0"/>
              <a:t> </a:t>
            </a:r>
            <a:r>
              <a:rPr lang="nb-NO" sz="2400" dirty="0" err="1" smtClean="0"/>
              <a:t>attribute</a:t>
            </a:r>
            <a:r>
              <a:rPr lang="nb-NO" sz="2400" dirty="0" smtClean="0"/>
              <a:t> </a:t>
            </a:r>
            <a:r>
              <a:rPr lang="nb-NO" sz="2400" dirty="0" err="1" smtClean="0"/>
              <a:t>relationship</a:t>
            </a:r>
            <a:r>
              <a:rPr lang="nb-NO" sz="2400" dirty="0" smtClean="0"/>
              <a:t>), ofte forkortet til ”E-R”, og NIAM (</a:t>
            </a:r>
            <a:r>
              <a:rPr lang="nb-NO" sz="2400" dirty="0" err="1" smtClean="0"/>
              <a:t>Nijssen’s</a:t>
            </a:r>
            <a:r>
              <a:rPr lang="nb-NO" sz="2400" dirty="0" smtClean="0"/>
              <a:t> </a:t>
            </a:r>
            <a:r>
              <a:rPr lang="nb-NO" sz="2400" dirty="0" err="1" smtClean="0"/>
              <a:t>information</a:t>
            </a:r>
            <a:r>
              <a:rPr lang="nb-NO" sz="2400" dirty="0" smtClean="0"/>
              <a:t> </a:t>
            </a:r>
            <a:r>
              <a:rPr lang="nb-NO" sz="2400" dirty="0" err="1" smtClean="0"/>
              <a:t>analysis</a:t>
            </a:r>
            <a:r>
              <a:rPr lang="nb-NO" sz="2400" dirty="0" smtClean="0"/>
              <a:t> </a:t>
            </a:r>
            <a:r>
              <a:rPr lang="nb-NO" sz="2400" dirty="0" err="1" smtClean="0"/>
              <a:t>model</a:t>
            </a:r>
            <a:r>
              <a:rPr lang="nb-NO" sz="2400" dirty="0" smtClean="0"/>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a:r>
              <a:rPr lang="nb-NO" smtClean="0"/>
              <a:t>EAR-datamodell for Noark 3-system</a:t>
            </a:r>
          </a:p>
        </p:txBody>
      </p:sp>
      <p:sp>
        <p:nvSpPr>
          <p:cNvPr id="20490" name="Line 10"/>
          <p:cNvSpPr>
            <a:spLocks noChangeShapeType="1"/>
          </p:cNvSpPr>
          <p:nvPr/>
        </p:nvSpPr>
        <p:spPr bwMode="auto">
          <a:xfrm flipH="1">
            <a:off x="3048000" y="4038600"/>
            <a:ext cx="76200" cy="152400"/>
          </a:xfrm>
          <a:prstGeom prst="line">
            <a:avLst/>
          </a:prstGeom>
          <a:noFill/>
          <a:ln w="12700">
            <a:solidFill>
              <a:schemeClr val="tx1"/>
            </a:solidFill>
            <a:round/>
            <a:headEnd/>
            <a:tailEnd/>
          </a:ln>
        </p:spPr>
        <p:txBody>
          <a:bodyPr/>
          <a:lstStyle/>
          <a:p>
            <a:endParaRPr lang="nb-NO"/>
          </a:p>
        </p:txBody>
      </p:sp>
      <p:sp>
        <p:nvSpPr>
          <p:cNvPr id="20491" name="Line 11"/>
          <p:cNvSpPr>
            <a:spLocks noChangeShapeType="1"/>
          </p:cNvSpPr>
          <p:nvPr/>
        </p:nvSpPr>
        <p:spPr bwMode="auto">
          <a:xfrm flipH="1" flipV="1">
            <a:off x="3124200" y="4038600"/>
            <a:ext cx="76200" cy="152400"/>
          </a:xfrm>
          <a:prstGeom prst="line">
            <a:avLst/>
          </a:prstGeom>
          <a:noFill/>
          <a:ln w="12700">
            <a:solidFill>
              <a:schemeClr val="tx1"/>
            </a:solidFill>
            <a:round/>
            <a:headEnd/>
            <a:tailEnd/>
          </a:ln>
        </p:spPr>
        <p:txBody>
          <a:bodyPr/>
          <a:lstStyle/>
          <a:p>
            <a:endParaRPr lang="nb-NO"/>
          </a:p>
        </p:txBody>
      </p:sp>
      <p:grpSp>
        <p:nvGrpSpPr>
          <p:cNvPr id="21" name="Gruppe 20"/>
          <p:cNvGrpSpPr/>
          <p:nvPr/>
        </p:nvGrpSpPr>
        <p:grpSpPr>
          <a:xfrm>
            <a:off x="2362200" y="2060848"/>
            <a:ext cx="4343400" cy="2362200"/>
            <a:chOff x="2362200" y="2060848"/>
            <a:chExt cx="4343400" cy="2362200"/>
          </a:xfrm>
        </p:grpSpPr>
        <p:sp>
          <p:nvSpPr>
            <p:cNvPr id="20492" name="Line 12"/>
            <p:cNvSpPr>
              <a:spLocks noChangeShapeType="1"/>
            </p:cNvSpPr>
            <p:nvPr/>
          </p:nvSpPr>
          <p:spPr bwMode="auto">
            <a:xfrm>
              <a:off x="3886200" y="2272680"/>
              <a:ext cx="152400" cy="76200"/>
            </a:xfrm>
            <a:prstGeom prst="line">
              <a:avLst/>
            </a:prstGeom>
            <a:noFill/>
            <a:ln w="12700">
              <a:solidFill>
                <a:schemeClr val="tx1"/>
              </a:solidFill>
              <a:round/>
              <a:headEnd/>
              <a:tailEnd/>
            </a:ln>
          </p:spPr>
          <p:txBody>
            <a:bodyPr/>
            <a:lstStyle/>
            <a:p>
              <a:endParaRPr lang="nb-NO"/>
            </a:p>
          </p:txBody>
        </p:sp>
        <p:grpSp>
          <p:nvGrpSpPr>
            <p:cNvPr id="20" name="Gruppe 19"/>
            <p:cNvGrpSpPr/>
            <p:nvPr/>
          </p:nvGrpSpPr>
          <p:grpSpPr>
            <a:xfrm>
              <a:off x="2362200" y="2060848"/>
              <a:ext cx="4343400" cy="2362200"/>
              <a:chOff x="2362200" y="2060848"/>
              <a:chExt cx="4343400" cy="2362200"/>
            </a:xfrm>
          </p:grpSpPr>
          <p:sp>
            <p:nvSpPr>
              <p:cNvPr id="20495" name="Line 15"/>
              <p:cNvSpPr>
                <a:spLocks noChangeShapeType="1"/>
              </p:cNvSpPr>
              <p:nvPr/>
            </p:nvSpPr>
            <p:spPr bwMode="auto">
              <a:xfrm flipH="1">
                <a:off x="3886200" y="4149080"/>
                <a:ext cx="152400" cy="76200"/>
              </a:xfrm>
              <a:prstGeom prst="line">
                <a:avLst/>
              </a:prstGeom>
              <a:noFill/>
              <a:ln w="12700">
                <a:solidFill>
                  <a:schemeClr val="tx1"/>
                </a:solidFill>
                <a:round/>
                <a:headEnd/>
                <a:tailEnd/>
              </a:ln>
            </p:spPr>
            <p:txBody>
              <a:bodyPr/>
              <a:lstStyle/>
              <a:p>
                <a:endParaRPr lang="nb-NO"/>
              </a:p>
            </p:txBody>
          </p:sp>
          <p:grpSp>
            <p:nvGrpSpPr>
              <p:cNvPr id="19" name="Gruppe 18"/>
              <p:cNvGrpSpPr/>
              <p:nvPr/>
            </p:nvGrpSpPr>
            <p:grpSpPr>
              <a:xfrm>
                <a:off x="2362200" y="2060848"/>
                <a:ext cx="4343400" cy="2362200"/>
                <a:chOff x="2362200" y="2438400"/>
                <a:chExt cx="4343400" cy="2362200"/>
              </a:xfrm>
            </p:grpSpPr>
            <p:sp>
              <p:nvSpPr>
                <p:cNvPr id="20483" name="Rectangle 3"/>
                <p:cNvSpPr>
                  <a:spLocks noChangeArrowheads="1"/>
                </p:cNvSpPr>
                <p:nvPr/>
              </p:nvSpPr>
              <p:spPr bwMode="auto">
                <a:xfrm>
                  <a:off x="2362200" y="2438400"/>
                  <a:ext cx="1524000" cy="609600"/>
                </a:xfrm>
                <a:prstGeom prst="rect">
                  <a:avLst/>
                </a:prstGeom>
                <a:solidFill>
                  <a:schemeClr val="accent1"/>
                </a:solidFill>
                <a:ln w="12700">
                  <a:solidFill>
                    <a:schemeClr val="tx1"/>
                  </a:solidFill>
                  <a:miter lim="800000"/>
                  <a:headEnd/>
                  <a:tailEnd/>
                </a:ln>
              </p:spPr>
              <p:txBody>
                <a:bodyPr wrap="none" anchor="ctr"/>
                <a:lstStyle/>
                <a:p>
                  <a:pPr algn="ctr"/>
                  <a:r>
                    <a:rPr lang="nb-NO" sz="2000" dirty="0"/>
                    <a:t>Sak</a:t>
                  </a:r>
                </a:p>
              </p:txBody>
            </p:sp>
            <p:sp>
              <p:nvSpPr>
                <p:cNvPr id="20484" name="Rectangle 4"/>
                <p:cNvSpPr>
                  <a:spLocks noChangeArrowheads="1"/>
                </p:cNvSpPr>
                <p:nvPr/>
              </p:nvSpPr>
              <p:spPr bwMode="auto">
                <a:xfrm>
                  <a:off x="2362200" y="4191000"/>
                  <a:ext cx="1524000" cy="609600"/>
                </a:xfrm>
                <a:prstGeom prst="rect">
                  <a:avLst/>
                </a:prstGeom>
                <a:solidFill>
                  <a:schemeClr val="accent1"/>
                </a:solidFill>
                <a:ln w="12700">
                  <a:solidFill>
                    <a:schemeClr val="tx1"/>
                  </a:solidFill>
                  <a:miter lim="800000"/>
                  <a:headEnd/>
                  <a:tailEnd/>
                </a:ln>
              </p:spPr>
              <p:txBody>
                <a:bodyPr wrap="none" anchor="ctr"/>
                <a:lstStyle/>
                <a:p>
                  <a:pPr algn="ctr"/>
                  <a:r>
                    <a:rPr lang="nb-NO" sz="2000"/>
                    <a:t>Dokument</a:t>
                  </a:r>
                </a:p>
              </p:txBody>
            </p:sp>
            <p:sp>
              <p:nvSpPr>
                <p:cNvPr id="20485" name="Rectangle 5"/>
                <p:cNvSpPr>
                  <a:spLocks noChangeArrowheads="1"/>
                </p:cNvSpPr>
                <p:nvPr/>
              </p:nvSpPr>
              <p:spPr bwMode="auto">
                <a:xfrm>
                  <a:off x="5181600" y="4191000"/>
                  <a:ext cx="1524000" cy="609600"/>
                </a:xfrm>
                <a:prstGeom prst="rect">
                  <a:avLst/>
                </a:prstGeom>
                <a:solidFill>
                  <a:schemeClr val="accent1"/>
                </a:solidFill>
                <a:ln w="12700">
                  <a:solidFill>
                    <a:schemeClr val="tx1"/>
                  </a:solidFill>
                  <a:miter lim="800000"/>
                  <a:headEnd/>
                  <a:tailEnd/>
                </a:ln>
              </p:spPr>
              <p:txBody>
                <a:bodyPr wrap="none" anchor="ctr"/>
                <a:lstStyle/>
                <a:p>
                  <a:pPr algn="ctr"/>
                  <a:r>
                    <a:rPr lang="nb-NO" sz="2000"/>
                    <a:t>Avsender/</a:t>
                  </a:r>
                </a:p>
                <a:p>
                  <a:pPr algn="ctr"/>
                  <a:r>
                    <a:rPr lang="nb-NO" sz="2000"/>
                    <a:t>Mottaker</a:t>
                  </a:r>
                </a:p>
              </p:txBody>
            </p:sp>
            <p:sp>
              <p:nvSpPr>
                <p:cNvPr id="20486" name="Rectangle 6"/>
                <p:cNvSpPr>
                  <a:spLocks noChangeArrowheads="1"/>
                </p:cNvSpPr>
                <p:nvPr/>
              </p:nvSpPr>
              <p:spPr bwMode="auto">
                <a:xfrm>
                  <a:off x="5181600" y="2438400"/>
                  <a:ext cx="1524000" cy="609600"/>
                </a:xfrm>
                <a:prstGeom prst="rect">
                  <a:avLst/>
                </a:prstGeom>
                <a:solidFill>
                  <a:schemeClr val="accent1"/>
                </a:solidFill>
                <a:ln w="12700">
                  <a:solidFill>
                    <a:schemeClr val="tx1"/>
                  </a:solidFill>
                  <a:miter lim="800000"/>
                  <a:headEnd/>
                  <a:tailEnd/>
                </a:ln>
              </p:spPr>
              <p:txBody>
                <a:bodyPr wrap="none" anchor="ctr"/>
                <a:lstStyle/>
                <a:p>
                  <a:pPr algn="ctr"/>
                  <a:r>
                    <a:rPr lang="nb-NO" sz="2000" dirty="0"/>
                    <a:t>Arkivnøkkel</a:t>
                  </a:r>
                </a:p>
              </p:txBody>
            </p:sp>
            <p:sp>
              <p:nvSpPr>
                <p:cNvPr id="20487" name="Line 7"/>
                <p:cNvSpPr>
                  <a:spLocks noChangeShapeType="1"/>
                </p:cNvSpPr>
                <p:nvPr/>
              </p:nvSpPr>
              <p:spPr bwMode="auto">
                <a:xfrm>
                  <a:off x="3124200" y="3048000"/>
                  <a:ext cx="0" cy="1143000"/>
                </a:xfrm>
                <a:prstGeom prst="line">
                  <a:avLst/>
                </a:prstGeom>
                <a:noFill/>
                <a:ln w="12700">
                  <a:solidFill>
                    <a:schemeClr val="tx1"/>
                  </a:solidFill>
                  <a:round/>
                  <a:headEnd/>
                  <a:tailEnd/>
                </a:ln>
              </p:spPr>
              <p:txBody>
                <a:bodyPr/>
                <a:lstStyle/>
                <a:p>
                  <a:endParaRPr lang="nb-NO"/>
                </a:p>
              </p:txBody>
            </p:sp>
            <p:sp>
              <p:nvSpPr>
                <p:cNvPr id="20488" name="Line 8"/>
                <p:cNvSpPr>
                  <a:spLocks noChangeShapeType="1"/>
                </p:cNvSpPr>
                <p:nvPr/>
              </p:nvSpPr>
              <p:spPr bwMode="auto">
                <a:xfrm>
                  <a:off x="3886200" y="2743200"/>
                  <a:ext cx="1295400" cy="0"/>
                </a:xfrm>
                <a:prstGeom prst="line">
                  <a:avLst/>
                </a:prstGeom>
                <a:noFill/>
                <a:ln w="12700">
                  <a:solidFill>
                    <a:schemeClr val="tx1"/>
                  </a:solidFill>
                  <a:round/>
                  <a:headEnd/>
                  <a:tailEnd/>
                </a:ln>
              </p:spPr>
              <p:txBody>
                <a:bodyPr/>
                <a:lstStyle/>
                <a:p>
                  <a:endParaRPr lang="nb-NO"/>
                </a:p>
              </p:txBody>
            </p:sp>
            <p:sp>
              <p:nvSpPr>
                <p:cNvPr id="20489" name="Line 9"/>
                <p:cNvSpPr>
                  <a:spLocks noChangeShapeType="1"/>
                </p:cNvSpPr>
                <p:nvPr/>
              </p:nvSpPr>
              <p:spPr bwMode="auto">
                <a:xfrm>
                  <a:off x="3886200" y="4495800"/>
                  <a:ext cx="1295400" cy="0"/>
                </a:xfrm>
                <a:prstGeom prst="line">
                  <a:avLst/>
                </a:prstGeom>
                <a:noFill/>
                <a:ln w="12700">
                  <a:solidFill>
                    <a:schemeClr val="tx1"/>
                  </a:solidFill>
                  <a:round/>
                  <a:headEnd/>
                  <a:tailEnd/>
                </a:ln>
              </p:spPr>
              <p:txBody>
                <a:bodyPr/>
                <a:lstStyle/>
                <a:p>
                  <a:endParaRPr lang="nb-NO"/>
                </a:p>
              </p:txBody>
            </p:sp>
            <p:sp>
              <p:nvSpPr>
                <p:cNvPr id="20493" name="Line 13"/>
                <p:cNvSpPr>
                  <a:spLocks noChangeShapeType="1"/>
                </p:cNvSpPr>
                <p:nvPr/>
              </p:nvSpPr>
              <p:spPr bwMode="auto">
                <a:xfrm flipH="1">
                  <a:off x="3886200" y="2743200"/>
                  <a:ext cx="152400" cy="76200"/>
                </a:xfrm>
                <a:prstGeom prst="line">
                  <a:avLst/>
                </a:prstGeom>
                <a:noFill/>
                <a:ln w="12700">
                  <a:solidFill>
                    <a:schemeClr val="tx1"/>
                  </a:solidFill>
                  <a:round/>
                  <a:headEnd/>
                  <a:tailEnd/>
                </a:ln>
              </p:spPr>
              <p:txBody>
                <a:bodyPr/>
                <a:lstStyle/>
                <a:p>
                  <a:endParaRPr lang="nb-NO"/>
                </a:p>
              </p:txBody>
            </p:sp>
            <p:sp>
              <p:nvSpPr>
                <p:cNvPr id="20494" name="Line 14"/>
                <p:cNvSpPr>
                  <a:spLocks noChangeShapeType="1"/>
                </p:cNvSpPr>
                <p:nvPr/>
              </p:nvSpPr>
              <p:spPr bwMode="auto">
                <a:xfrm>
                  <a:off x="3886200" y="4419600"/>
                  <a:ext cx="152400" cy="76200"/>
                </a:xfrm>
                <a:prstGeom prst="line">
                  <a:avLst/>
                </a:prstGeom>
                <a:noFill/>
                <a:ln w="12700">
                  <a:solidFill>
                    <a:schemeClr val="tx1"/>
                  </a:solidFill>
                  <a:round/>
                  <a:headEnd/>
                  <a:tailEnd/>
                </a:ln>
              </p:spPr>
              <p:txBody>
                <a:bodyPr/>
                <a:lstStyle/>
                <a:p>
                  <a:endParaRPr lang="nb-NO"/>
                </a:p>
              </p:txBody>
            </p:sp>
            <p:sp>
              <p:nvSpPr>
                <p:cNvPr id="20496" name="Line 19"/>
                <p:cNvSpPr>
                  <a:spLocks noChangeShapeType="1"/>
                </p:cNvSpPr>
                <p:nvPr/>
              </p:nvSpPr>
              <p:spPr bwMode="auto">
                <a:xfrm>
                  <a:off x="5003800" y="4508500"/>
                  <a:ext cx="144463" cy="73025"/>
                </a:xfrm>
                <a:prstGeom prst="line">
                  <a:avLst/>
                </a:prstGeom>
                <a:noFill/>
                <a:ln w="12700">
                  <a:solidFill>
                    <a:schemeClr val="tx1"/>
                  </a:solidFill>
                  <a:round/>
                  <a:headEnd/>
                  <a:tailEnd/>
                </a:ln>
              </p:spPr>
              <p:txBody>
                <a:bodyPr/>
                <a:lstStyle/>
                <a:p>
                  <a:endParaRPr lang="nb-NO"/>
                </a:p>
              </p:txBody>
            </p:sp>
            <p:sp>
              <p:nvSpPr>
                <p:cNvPr id="20497" name="Line 20"/>
                <p:cNvSpPr>
                  <a:spLocks noChangeShapeType="1"/>
                </p:cNvSpPr>
                <p:nvPr/>
              </p:nvSpPr>
              <p:spPr bwMode="auto">
                <a:xfrm flipV="1">
                  <a:off x="5003800" y="4437063"/>
                  <a:ext cx="144463" cy="71437"/>
                </a:xfrm>
                <a:prstGeom prst="line">
                  <a:avLst/>
                </a:prstGeom>
                <a:noFill/>
                <a:ln w="12700">
                  <a:solidFill>
                    <a:schemeClr val="tx1"/>
                  </a:solidFill>
                  <a:round/>
                  <a:headEnd/>
                  <a:tailEnd/>
                </a:ln>
              </p:spPr>
              <p:txBody>
                <a:bodyPr/>
                <a:lstStyle/>
                <a:p>
                  <a:endParaRPr lang="nb-NO"/>
                </a:p>
              </p:txBody>
            </p:sp>
          </p:grpSp>
        </p:grpSp>
      </p:grpSp>
      <p:sp>
        <p:nvSpPr>
          <p:cNvPr id="18" name="TekstSylinder 17"/>
          <p:cNvSpPr txBox="1"/>
          <p:nvPr/>
        </p:nvSpPr>
        <p:spPr>
          <a:xfrm>
            <a:off x="467544" y="4941168"/>
            <a:ext cx="8496944" cy="1569660"/>
          </a:xfrm>
          <a:prstGeom prst="rect">
            <a:avLst/>
          </a:prstGeom>
          <a:noFill/>
        </p:spPr>
        <p:txBody>
          <a:bodyPr wrap="square" rtlCol="0">
            <a:spAutoFit/>
          </a:bodyPr>
          <a:lstStyle/>
          <a:p>
            <a:r>
              <a:rPr lang="en-GB" dirty="0" err="1" smtClean="0"/>
              <a:t>Selve</a:t>
            </a:r>
            <a:r>
              <a:rPr lang="en-GB" dirty="0" smtClean="0"/>
              <a:t> </a:t>
            </a:r>
            <a:r>
              <a:rPr lang="en-GB" dirty="0" err="1" smtClean="0"/>
              <a:t>hoveddelen</a:t>
            </a:r>
            <a:r>
              <a:rPr lang="en-GB" dirty="0" smtClean="0"/>
              <a:t> </a:t>
            </a:r>
            <a:r>
              <a:rPr lang="en-GB" dirty="0" err="1" smtClean="0"/>
              <a:t>av</a:t>
            </a:r>
            <a:r>
              <a:rPr lang="en-GB" dirty="0" smtClean="0"/>
              <a:t> </a:t>
            </a:r>
            <a:r>
              <a:rPr lang="en-GB" dirty="0" err="1" smtClean="0"/>
              <a:t>systemet</a:t>
            </a:r>
            <a:r>
              <a:rPr lang="en-GB" dirty="0" smtClean="0"/>
              <a:t> </a:t>
            </a:r>
            <a:r>
              <a:rPr lang="en-GB" dirty="0" err="1" smtClean="0"/>
              <a:t>er</a:t>
            </a:r>
            <a:r>
              <a:rPr lang="en-GB" dirty="0" smtClean="0"/>
              <a:t> </a:t>
            </a:r>
            <a:r>
              <a:rPr lang="en-GB" i="1" dirty="0" err="1" smtClean="0"/>
              <a:t>Sak</a:t>
            </a:r>
            <a:r>
              <a:rPr lang="en-GB" i="1" dirty="0" smtClean="0"/>
              <a:t> </a:t>
            </a:r>
            <a:r>
              <a:rPr lang="en-GB" dirty="0" err="1" smtClean="0"/>
              <a:t>og</a:t>
            </a:r>
            <a:r>
              <a:rPr lang="en-GB" i="1" dirty="0" smtClean="0"/>
              <a:t> </a:t>
            </a:r>
            <a:r>
              <a:rPr lang="en-GB" i="1" dirty="0" err="1" smtClean="0"/>
              <a:t>Dokument</a:t>
            </a:r>
            <a:r>
              <a:rPr lang="en-GB" dirty="0" smtClean="0"/>
              <a:t>. </a:t>
            </a:r>
            <a:r>
              <a:rPr lang="en-GB" i="1" dirty="0" err="1" smtClean="0"/>
              <a:t>Arkivnøkkel</a:t>
            </a:r>
            <a:r>
              <a:rPr lang="en-GB" dirty="0" smtClean="0"/>
              <a:t> </a:t>
            </a:r>
            <a:r>
              <a:rPr lang="en-GB" dirty="0" err="1" smtClean="0"/>
              <a:t>og</a:t>
            </a:r>
            <a:r>
              <a:rPr lang="en-GB" dirty="0" smtClean="0"/>
              <a:t> </a:t>
            </a:r>
            <a:r>
              <a:rPr lang="en-GB" i="1" dirty="0" err="1" smtClean="0"/>
              <a:t>Avsender</a:t>
            </a:r>
            <a:r>
              <a:rPr lang="en-GB" i="1" dirty="0" smtClean="0"/>
              <a:t>/</a:t>
            </a:r>
            <a:r>
              <a:rPr lang="en-GB" i="1" dirty="0" err="1" smtClean="0"/>
              <a:t>Mottaker</a:t>
            </a:r>
            <a:r>
              <a:rPr lang="en-GB" dirty="0" smtClean="0"/>
              <a:t> </a:t>
            </a:r>
            <a:r>
              <a:rPr lang="en-GB" dirty="0" err="1" smtClean="0"/>
              <a:t>er</a:t>
            </a:r>
            <a:r>
              <a:rPr lang="en-GB" dirty="0" smtClean="0"/>
              <a:t> (</a:t>
            </a:r>
            <a:r>
              <a:rPr lang="en-GB" dirty="0" err="1" smtClean="0"/>
              <a:t>hjelpe</a:t>
            </a:r>
            <a:r>
              <a:rPr lang="en-GB" dirty="0" smtClean="0"/>
              <a:t>)</a:t>
            </a:r>
            <a:r>
              <a:rPr lang="en-GB" dirty="0" err="1" smtClean="0"/>
              <a:t>registre</a:t>
            </a:r>
            <a:r>
              <a:rPr lang="en-GB" dirty="0" smtClean="0"/>
              <a:t>. </a:t>
            </a:r>
            <a:r>
              <a:rPr lang="en-GB" dirty="0" err="1" smtClean="0"/>
              <a:t>Arkivnøkkel</a:t>
            </a:r>
            <a:r>
              <a:rPr lang="en-GB" dirty="0" smtClean="0"/>
              <a:t> </a:t>
            </a:r>
            <a:r>
              <a:rPr lang="en-GB" dirty="0" err="1" smtClean="0"/>
              <a:t>kan</a:t>
            </a:r>
            <a:r>
              <a:rPr lang="en-GB" dirty="0" smtClean="0"/>
              <a:t> </a:t>
            </a:r>
            <a:r>
              <a:rPr lang="en-GB" dirty="0" err="1" smtClean="0"/>
              <a:t>også</a:t>
            </a:r>
            <a:r>
              <a:rPr lang="en-GB" dirty="0" smtClean="0"/>
              <a:t> </a:t>
            </a:r>
            <a:r>
              <a:rPr lang="en-GB" dirty="0" err="1" smtClean="0"/>
              <a:t>oppfattes</a:t>
            </a:r>
            <a:r>
              <a:rPr lang="en-GB" dirty="0" smtClean="0"/>
              <a:t> </a:t>
            </a:r>
            <a:r>
              <a:rPr lang="en-GB" dirty="0" err="1" smtClean="0"/>
              <a:t>som</a:t>
            </a:r>
            <a:r>
              <a:rPr lang="en-GB" dirty="0" smtClean="0"/>
              <a:t> et </a:t>
            </a:r>
            <a:r>
              <a:rPr lang="en-GB" dirty="0" err="1" smtClean="0"/>
              <a:t>koderegister</a:t>
            </a:r>
            <a:r>
              <a:rPr lang="en-GB" dirty="0" smtClean="0"/>
              <a:t>. </a:t>
            </a:r>
          </a:p>
          <a:p>
            <a:endParaRPr lang="nb-NO"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3"/>
          <p:cNvGraphicFramePr>
            <a:graphicFrameLocks noChangeAspect="1"/>
          </p:cNvGraphicFramePr>
          <p:nvPr/>
        </p:nvGraphicFramePr>
        <p:xfrm>
          <a:off x="1600200" y="1196752"/>
          <a:ext cx="5892800" cy="5472608"/>
        </p:xfrm>
        <a:graphic>
          <a:graphicData uri="http://schemas.openxmlformats.org/presentationml/2006/ole">
            <mc:AlternateContent xmlns:mc="http://schemas.openxmlformats.org/markup-compatibility/2006">
              <mc:Choice xmlns:v="urn:schemas-microsoft-com:vml" Requires="v">
                <p:oleObj spid="_x0000_s10250" name="Dokument" r:id="rId3" imgW="5897880" imgH="6288120" progId="Word.Document.8">
                  <p:embed/>
                </p:oleObj>
              </mc:Choice>
              <mc:Fallback>
                <p:oleObj name="Dokument" r:id="rId3" imgW="5897880" imgH="628812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196752"/>
                        <a:ext cx="589280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269" name="Rectangle 5"/>
          <p:cNvSpPr>
            <a:spLocks noChangeArrowheads="1"/>
          </p:cNvSpPr>
          <p:nvPr/>
        </p:nvSpPr>
        <p:spPr bwMode="auto">
          <a:xfrm>
            <a:off x="747464" y="404664"/>
            <a:ext cx="8001000" cy="648072"/>
          </a:xfrm>
          <a:prstGeom prst="rect">
            <a:avLst/>
          </a:prstGeom>
          <a:noFill/>
          <a:ln w="12700">
            <a:noFill/>
            <a:miter lim="800000"/>
            <a:headEnd/>
            <a:tailEnd/>
          </a:ln>
        </p:spPr>
        <p:txBody>
          <a:bodyPr lIns="90488" tIns="44450" rIns="90488" bIns="44450" anchor="b"/>
          <a:lstStyle/>
          <a:p>
            <a:pPr algn="ctr"/>
            <a:r>
              <a:rPr lang="en-GB" sz="2800" b="1" dirty="0" err="1">
                <a:solidFill>
                  <a:srgbClr val="FF0000"/>
                </a:solidFill>
                <a:latin typeface="+mj-lt"/>
              </a:rPr>
              <a:t>Datamodellering</a:t>
            </a:r>
            <a:r>
              <a:rPr lang="en-GB" sz="2800" b="1" dirty="0">
                <a:solidFill>
                  <a:srgbClr val="FF0000"/>
                </a:solidFill>
                <a:latin typeface="+mj-lt"/>
              </a:rPr>
              <a:t>: “</a:t>
            </a:r>
            <a:r>
              <a:rPr lang="en-GB" sz="2800" b="1" dirty="0" err="1">
                <a:solidFill>
                  <a:srgbClr val="FF0000"/>
                </a:solidFill>
                <a:latin typeface="+mj-lt"/>
              </a:rPr>
              <a:t>kråkefot</a:t>
            </a:r>
            <a:r>
              <a:rPr lang="en-GB" sz="2800" b="1" dirty="0">
                <a:solidFill>
                  <a:srgbClr val="FF0000"/>
                </a:solidFill>
                <a:latin typeface="+mj-lt"/>
              </a:rPr>
              <a:t>”-</a:t>
            </a:r>
            <a:r>
              <a:rPr lang="en-GB" sz="2800" b="1" dirty="0" err="1">
                <a:solidFill>
                  <a:srgbClr val="FF0000"/>
                </a:solidFill>
                <a:latin typeface="+mj-lt"/>
              </a:rPr>
              <a:t>notasjon</a:t>
            </a:r>
            <a:endParaRPr lang="en-GB" b="1" i="1" dirty="0">
              <a:solidFill>
                <a:srgbClr val="FF0000"/>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685800" y="260648"/>
            <a:ext cx="8001000" cy="720080"/>
          </a:xfrm>
          <a:noFill/>
        </p:spPr>
        <p:txBody>
          <a:bodyPr/>
          <a:lstStyle/>
          <a:p>
            <a:pPr algn="ctr"/>
            <a:r>
              <a:rPr lang="en-GB" dirty="0" err="1" smtClean="0"/>
              <a:t>Relasjonsformer</a:t>
            </a:r>
            <a:r>
              <a:rPr lang="en-GB" dirty="0" smtClean="0"/>
              <a:t> - </a:t>
            </a:r>
            <a:r>
              <a:rPr lang="en-GB" dirty="0" err="1" smtClean="0"/>
              <a:t>eksempler</a:t>
            </a:r>
            <a:endParaRPr lang="en-GB" sz="2400" i="1" dirty="0" smtClean="0"/>
          </a:p>
        </p:txBody>
      </p:sp>
      <p:graphicFrame>
        <p:nvGraphicFramePr>
          <p:cNvPr id="12290" name="Object 6"/>
          <p:cNvGraphicFramePr>
            <a:graphicFrameLocks noChangeAspect="1"/>
          </p:cNvGraphicFramePr>
          <p:nvPr/>
        </p:nvGraphicFramePr>
        <p:xfrm>
          <a:off x="1219200" y="1268760"/>
          <a:ext cx="7239000" cy="4608512"/>
        </p:xfrm>
        <a:graphic>
          <a:graphicData uri="http://schemas.openxmlformats.org/presentationml/2006/ole">
            <mc:AlternateContent xmlns:mc="http://schemas.openxmlformats.org/markup-compatibility/2006">
              <mc:Choice xmlns:v="urn:schemas-microsoft-com:vml" Requires="v">
                <p:oleObj spid="_x0000_s11281" name="VISIO" r:id="rId3" imgW="3697920" imgH="2333160" progId="">
                  <p:embed/>
                </p:oleObj>
              </mc:Choice>
              <mc:Fallback>
                <p:oleObj name="VISIO" r:id="rId3" imgW="3697920" imgH="23331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68760"/>
                        <a:ext cx="72390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4567" name="Object 7"/>
          <p:cNvGraphicFramePr>
            <a:graphicFrameLocks noChangeAspect="1"/>
          </p:cNvGraphicFramePr>
          <p:nvPr/>
        </p:nvGraphicFramePr>
        <p:xfrm>
          <a:off x="1219200" y="4698900"/>
          <a:ext cx="7239000" cy="1322388"/>
        </p:xfrm>
        <a:graphic>
          <a:graphicData uri="http://schemas.openxmlformats.org/presentationml/2006/ole">
            <mc:AlternateContent xmlns:mc="http://schemas.openxmlformats.org/markup-compatibility/2006">
              <mc:Choice xmlns:v="urn:schemas-microsoft-com:vml" Requires="v">
                <p:oleObj spid="_x0000_s11282" name="VISIO" r:id="rId5" imgW="3697920" imgH="677520" progId="">
                  <p:embed/>
                </p:oleObj>
              </mc:Choice>
              <mc:Fallback>
                <p:oleObj name="VISIO" r:id="rId5" imgW="3697920" imgH="677520"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698900"/>
                        <a:ext cx="7239000"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94567"/>
                                        </p:tgtEl>
                                        <p:attrNameLst>
                                          <p:attrName>style.visibility</p:attrName>
                                        </p:attrNameLst>
                                      </p:cBhvr>
                                      <p:to>
                                        <p:strVal val="visible"/>
                                      </p:to>
                                    </p:set>
                                    <p:anim calcmode="lin" valueType="num">
                                      <p:cBhvr additive="base">
                                        <p:cTn id="7" dur="500" fill="hold"/>
                                        <p:tgtEl>
                                          <p:spTgt spid="194567"/>
                                        </p:tgtEl>
                                        <p:attrNameLst>
                                          <p:attrName>ppt_x</p:attrName>
                                        </p:attrNameLst>
                                      </p:cBhvr>
                                      <p:tavLst>
                                        <p:tav tm="0">
                                          <p:val>
                                            <p:strVal val="1+#ppt_w/2"/>
                                          </p:val>
                                        </p:tav>
                                        <p:tav tm="100000">
                                          <p:val>
                                            <p:strVal val="#ppt_x"/>
                                          </p:val>
                                        </p:tav>
                                      </p:tavLst>
                                    </p:anim>
                                    <p:anim calcmode="lin" valueType="num">
                                      <p:cBhvr additive="base">
                                        <p:cTn id="8" dur="500" fill="hold"/>
                                        <p:tgtEl>
                                          <p:spTgt spid="1945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85800" y="692696"/>
            <a:ext cx="8001000" cy="792088"/>
          </a:xfrm>
          <a:noFill/>
        </p:spPr>
        <p:txBody>
          <a:bodyPr/>
          <a:lstStyle/>
          <a:p>
            <a:pPr algn="ctr"/>
            <a:r>
              <a:rPr lang="en-GB" dirty="0" smtClean="0"/>
              <a:t>NOARK-3: </a:t>
            </a:r>
            <a:r>
              <a:rPr lang="en-GB" dirty="0" err="1" smtClean="0"/>
              <a:t>forenklet</a:t>
            </a:r>
            <a:r>
              <a:rPr lang="en-GB" dirty="0" smtClean="0"/>
              <a:t> </a:t>
            </a:r>
            <a:r>
              <a:rPr lang="en-GB" dirty="0" err="1" smtClean="0"/>
              <a:t>datamodell</a:t>
            </a:r>
            <a:endParaRPr lang="en-GB" sz="2400" i="1" dirty="0" smtClean="0"/>
          </a:p>
        </p:txBody>
      </p:sp>
      <p:graphicFrame>
        <p:nvGraphicFramePr>
          <p:cNvPr id="10242" name="Object 3">
            <a:hlinkClick r:id="" action="ppaction://ole?verb=0"/>
          </p:cNvPr>
          <p:cNvGraphicFramePr>
            <a:graphicFrameLocks/>
          </p:cNvGraphicFramePr>
          <p:nvPr/>
        </p:nvGraphicFramePr>
        <p:xfrm>
          <a:off x="1295400" y="1986880"/>
          <a:ext cx="7086600" cy="3962400"/>
        </p:xfrm>
        <a:graphic>
          <a:graphicData uri="http://schemas.openxmlformats.org/presentationml/2006/ole">
            <mc:AlternateContent xmlns:mc="http://schemas.openxmlformats.org/markup-compatibility/2006">
              <mc:Choice xmlns:v="urn:schemas-microsoft-com:vml" Requires="v">
                <p:oleObj spid="_x0000_s12298" name="Visio" r:id="rId3" imgW="5753160" imgH="2815920" progId="">
                  <p:embed/>
                </p:oleObj>
              </mc:Choice>
              <mc:Fallback>
                <p:oleObj name="Visio" r:id="rId3" imgW="5753160" imgH="2815920" progId="">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986880"/>
                        <a:ext cx="7086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611560" y="548680"/>
            <a:ext cx="8077200" cy="914400"/>
          </a:xfrm>
        </p:spPr>
        <p:txBody>
          <a:bodyPr/>
          <a:lstStyle/>
          <a:p>
            <a:r>
              <a:rPr lang="nb-NO" sz="2400" dirty="0" smtClean="0">
                <a:latin typeface="Arial" charset="0"/>
                <a:cs typeface="Arial" charset="0"/>
              </a:rPr>
              <a:t>Verden sett fra Riksarkivet…</a:t>
            </a:r>
          </a:p>
        </p:txBody>
      </p:sp>
      <p:sp>
        <p:nvSpPr>
          <p:cNvPr id="10243" name="AutoShape 1028"/>
          <p:cNvSpPr>
            <a:spLocks noChangeArrowheads="1"/>
          </p:cNvSpPr>
          <p:nvPr/>
        </p:nvSpPr>
        <p:spPr bwMode="auto">
          <a:xfrm>
            <a:off x="457200" y="1214438"/>
            <a:ext cx="8686800" cy="5029200"/>
          </a:xfrm>
          <a:prstGeom prst="rightArrow">
            <a:avLst>
              <a:gd name="adj1" fmla="val 50000"/>
              <a:gd name="adj2" fmla="val 43182"/>
            </a:avLst>
          </a:prstGeom>
          <a:gradFill rotWithShape="0">
            <a:gsLst>
              <a:gs pos="0">
                <a:srgbClr val="FFFFCC"/>
              </a:gs>
              <a:gs pos="100000">
                <a:srgbClr val="99CCFF"/>
              </a:gs>
            </a:gsLst>
            <a:lin ang="5400000" scaled="1"/>
          </a:gradFill>
          <a:ln w="19050">
            <a:solidFill>
              <a:schemeClr val="tx1"/>
            </a:solidFill>
            <a:miter lim="800000"/>
            <a:headEnd/>
            <a:tailEnd/>
          </a:ln>
        </p:spPr>
        <p:txBody>
          <a:bodyPr wrap="none" anchor="ctr"/>
          <a:lstStyle/>
          <a:p>
            <a:pPr algn="ctr"/>
            <a:endParaRPr lang="nb-NO">
              <a:solidFill>
                <a:srgbClr val="000000"/>
              </a:solidFill>
            </a:endParaRPr>
          </a:p>
        </p:txBody>
      </p:sp>
      <p:sp>
        <p:nvSpPr>
          <p:cNvPr id="10244" name="Text Box 1031"/>
          <p:cNvSpPr txBox="1">
            <a:spLocks noChangeArrowheads="1"/>
          </p:cNvSpPr>
          <p:nvPr/>
        </p:nvSpPr>
        <p:spPr bwMode="auto">
          <a:xfrm>
            <a:off x="990600" y="2667000"/>
            <a:ext cx="627063" cy="323850"/>
          </a:xfrm>
          <a:prstGeom prst="rect">
            <a:avLst/>
          </a:prstGeom>
          <a:noFill/>
          <a:ln w="12700">
            <a:noFill/>
            <a:miter lim="800000"/>
            <a:headEnd/>
            <a:tailEnd/>
          </a:ln>
        </p:spPr>
        <p:txBody>
          <a:bodyPr wrap="none">
            <a:spAutoFit/>
          </a:bodyPr>
          <a:lstStyle/>
          <a:p>
            <a:r>
              <a:rPr lang="nb-NO" sz="1500" dirty="0">
                <a:solidFill>
                  <a:srgbClr val="002060"/>
                </a:solidFill>
                <a:latin typeface="Calibri" pitchFamily="34" charset="0"/>
              </a:rPr>
              <a:t>Tilsyn</a:t>
            </a:r>
          </a:p>
        </p:txBody>
      </p:sp>
      <p:sp>
        <p:nvSpPr>
          <p:cNvPr id="10245" name="Line 1032"/>
          <p:cNvSpPr>
            <a:spLocks noChangeShapeType="1"/>
          </p:cNvSpPr>
          <p:nvPr/>
        </p:nvSpPr>
        <p:spPr bwMode="auto">
          <a:xfrm>
            <a:off x="3429000" y="1143000"/>
            <a:ext cx="0" cy="5257800"/>
          </a:xfrm>
          <a:prstGeom prst="line">
            <a:avLst/>
          </a:prstGeom>
          <a:noFill/>
          <a:ln w="12700">
            <a:solidFill>
              <a:schemeClr val="tx1"/>
            </a:solidFill>
            <a:round/>
            <a:headEnd/>
            <a:tailEnd/>
          </a:ln>
        </p:spPr>
        <p:txBody>
          <a:bodyPr/>
          <a:lstStyle/>
          <a:p>
            <a:endParaRPr lang="nb-NO"/>
          </a:p>
        </p:txBody>
      </p:sp>
      <p:sp>
        <p:nvSpPr>
          <p:cNvPr id="10246" name="Text Box 1033"/>
          <p:cNvSpPr txBox="1">
            <a:spLocks noChangeArrowheads="1"/>
          </p:cNvSpPr>
          <p:nvPr/>
        </p:nvSpPr>
        <p:spPr bwMode="auto">
          <a:xfrm>
            <a:off x="500063" y="5214938"/>
            <a:ext cx="1762021" cy="646331"/>
          </a:xfrm>
          <a:prstGeom prst="rect">
            <a:avLst/>
          </a:prstGeom>
          <a:noFill/>
          <a:ln w="12700">
            <a:noFill/>
            <a:miter lim="800000"/>
            <a:headEnd/>
            <a:tailEnd/>
          </a:ln>
        </p:spPr>
        <p:txBody>
          <a:bodyPr wrap="none">
            <a:spAutoFit/>
          </a:bodyPr>
          <a:lstStyle/>
          <a:p>
            <a:r>
              <a:rPr lang="nb-NO" sz="1800" dirty="0">
                <a:solidFill>
                  <a:srgbClr val="003399"/>
                </a:solidFill>
                <a:latin typeface="Arial" pitchFamily="34" charset="0"/>
                <a:cs typeface="Arial" pitchFamily="34" charset="0"/>
              </a:rPr>
              <a:t>Arkivskapernes</a:t>
            </a:r>
          </a:p>
          <a:p>
            <a:r>
              <a:rPr lang="nb-NO" sz="1800" dirty="0">
                <a:solidFill>
                  <a:srgbClr val="003399"/>
                </a:solidFill>
                <a:latin typeface="Arial" pitchFamily="34" charset="0"/>
                <a:cs typeface="Arial" pitchFamily="34" charset="0"/>
              </a:rPr>
              <a:t>ansvar</a:t>
            </a:r>
          </a:p>
        </p:txBody>
      </p:sp>
      <p:sp>
        <p:nvSpPr>
          <p:cNvPr id="10247" name="Text Box 1034"/>
          <p:cNvSpPr txBox="1">
            <a:spLocks noChangeArrowheads="1"/>
          </p:cNvSpPr>
          <p:nvPr/>
        </p:nvSpPr>
        <p:spPr bwMode="auto">
          <a:xfrm>
            <a:off x="533400" y="1447800"/>
            <a:ext cx="1659429" cy="646331"/>
          </a:xfrm>
          <a:prstGeom prst="rect">
            <a:avLst/>
          </a:prstGeom>
          <a:noFill/>
          <a:ln w="12700">
            <a:noFill/>
            <a:miter lim="800000"/>
            <a:headEnd/>
            <a:tailEnd/>
          </a:ln>
        </p:spPr>
        <p:txBody>
          <a:bodyPr wrap="none">
            <a:spAutoFit/>
          </a:bodyPr>
          <a:lstStyle/>
          <a:p>
            <a:r>
              <a:rPr lang="nb-NO" sz="1800" dirty="0">
                <a:solidFill>
                  <a:srgbClr val="003399"/>
                </a:solidFill>
                <a:latin typeface="Arial" pitchFamily="34" charset="0"/>
                <a:cs typeface="Arial" pitchFamily="34" charset="0"/>
              </a:rPr>
              <a:t>Arkivdanning -</a:t>
            </a:r>
          </a:p>
          <a:p>
            <a:r>
              <a:rPr lang="nb-NO" sz="1800" dirty="0">
                <a:solidFill>
                  <a:srgbClr val="003399"/>
                </a:solidFill>
                <a:latin typeface="Arial" pitchFamily="34" charset="0"/>
                <a:cs typeface="Arial" pitchFamily="34" charset="0"/>
              </a:rPr>
              <a:t>offentlig/privat</a:t>
            </a:r>
          </a:p>
        </p:txBody>
      </p:sp>
      <p:sp>
        <p:nvSpPr>
          <p:cNvPr id="10248" name="Text Box 1035"/>
          <p:cNvSpPr txBox="1">
            <a:spLocks noChangeArrowheads="1"/>
          </p:cNvSpPr>
          <p:nvPr/>
        </p:nvSpPr>
        <p:spPr bwMode="auto">
          <a:xfrm>
            <a:off x="4114800" y="1447800"/>
            <a:ext cx="2743200" cy="646331"/>
          </a:xfrm>
          <a:prstGeom prst="rect">
            <a:avLst/>
          </a:prstGeom>
          <a:noFill/>
          <a:ln w="12700">
            <a:noFill/>
            <a:miter lim="800000"/>
            <a:headEnd/>
            <a:tailEnd/>
          </a:ln>
        </p:spPr>
        <p:txBody>
          <a:bodyPr>
            <a:spAutoFit/>
          </a:bodyPr>
          <a:lstStyle/>
          <a:p>
            <a:r>
              <a:rPr lang="nb-NO" sz="1800" dirty="0">
                <a:solidFill>
                  <a:srgbClr val="003399"/>
                </a:solidFill>
                <a:latin typeface="Arial" pitchFamily="34" charset="0"/>
                <a:cs typeface="Arial" pitchFamily="34" charset="0"/>
              </a:rPr>
              <a:t>Depotfunksjoner og brukertjenester</a:t>
            </a:r>
          </a:p>
        </p:txBody>
      </p:sp>
      <p:sp>
        <p:nvSpPr>
          <p:cNvPr id="10249" name="Text Box 1037"/>
          <p:cNvSpPr txBox="1">
            <a:spLocks noChangeArrowheads="1"/>
          </p:cNvSpPr>
          <p:nvPr/>
        </p:nvSpPr>
        <p:spPr bwMode="auto">
          <a:xfrm>
            <a:off x="4143375" y="5214938"/>
            <a:ext cx="1441420" cy="646331"/>
          </a:xfrm>
          <a:prstGeom prst="rect">
            <a:avLst/>
          </a:prstGeom>
          <a:noFill/>
          <a:ln w="12700">
            <a:noFill/>
            <a:miter lim="800000"/>
            <a:headEnd/>
            <a:tailEnd/>
          </a:ln>
        </p:spPr>
        <p:txBody>
          <a:bodyPr wrap="none">
            <a:spAutoFit/>
          </a:bodyPr>
          <a:lstStyle/>
          <a:p>
            <a:r>
              <a:rPr lang="nb-NO" sz="1800" dirty="0">
                <a:solidFill>
                  <a:srgbClr val="003399"/>
                </a:solidFill>
                <a:latin typeface="Arial" pitchFamily="34" charset="0"/>
                <a:cs typeface="Arial" pitchFamily="34" charset="0"/>
              </a:rPr>
              <a:t>Arkivverkets</a:t>
            </a:r>
          </a:p>
          <a:p>
            <a:r>
              <a:rPr lang="nb-NO" sz="1800" dirty="0">
                <a:solidFill>
                  <a:srgbClr val="003399"/>
                </a:solidFill>
                <a:latin typeface="Arial" pitchFamily="34" charset="0"/>
                <a:cs typeface="Arial" pitchFamily="34" charset="0"/>
              </a:rPr>
              <a:t>ansvar</a:t>
            </a:r>
          </a:p>
        </p:txBody>
      </p:sp>
      <p:sp>
        <p:nvSpPr>
          <p:cNvPr id="10250" name="Text Box 1047"/>
          <p:cNvSpPr txBox="1">
            <a:spLocks noChangeArrowheads="1"/>
          </p:cNvSpPr>
          <p:nvPr/>
        </p:nvSpPr>
        <p:spPr bwMode="auto">
          <a:xfrm>
            <a:off x="2357438" y="2714625"/>
            <a:ext cx="931862" cy="554038"/>
          </a:xfrm>
          <a:prstGeom prst="rect">
            <a:avLst/>
          </a:prstGeom>
          <a:noFill/>
          <a:ln w="12700">
            <a:noFill/>
            <a:miter lim="800000"/>
            <a:headEnd/>
            <a:tailEnd/>
          </a:ln>
        </p:spPr>
        <p:txBody>
          <a:bodyPr wrap="none">
            <a:spAutoFit/>
          </a:bodyPr>
          <a:lstStyle/>
          <a:p>
            <a:r>
              <a:rPr lang="nb-NO" sz="1500">
                <a:solidFill>
                  <a:srgbClr val="002060"/>
                </a:solidFill>
                <a:latin typeface="Calibri" pitchFamily="34" charset="0"/>
              </a:rPr>
              <a:t>B/k-</a:t>
            </a:r>
          </a:p>
          <a:p>
            <a:r>
              <a:rPr lang="nb-NO" sz="1500">
                <a:solidFill>
                  <a:srgbClr val="002060"/>
                </a:solidFill>
                <a:latin typeface="Calibri" pitchFamily="34" charset="0"/>
              </a:rPr>
              <a:t>vurdering</a:t>
            </a:r>
          </a:p>
        </p:txBody>
      </p:sp>
      <p:sp>
        <p:nvSpPr>
          <p:cNvPr id="10251" name="Line 1048"/>
          <p:cNvSpPr>
            <a:spLocks noChangeShapeType="1"/>
          </p:cNvSpPr>
          <p:nvPr/>
        </p:nvSpPr>
        <p:spPr bwMode="auto">
          <a:xfrm>
            <a:off x="2743200" y="3276600"/>
            <a:ext cx="685800" cy="381000"/>
          </a:xfrm>
          <a:prstGeom prst="line">
            <a:avLst/>
          </a:prstGeom>
          <a:noFill/>
          <a:ln w="12700">
            <a:solidFill>
              <a:schemeClr val="tx1"/>
            </a:solidFill>
            <a:round/>
            <a:headEnd/>
            <a:tailEnd type="triangle" w="med" len="med"/>
          </a:ln>
        </p:spPr>
        <p:txBody>
          <a:bodyPr/>
          <a:lstStyle/>
          <a:p>
            <a:endParaRPr lang="nb-NO"/>
          </a:p>
        </p:txBody>
      </p:sp>
      <p:sp>
        <p:nvSpPr>
          <p:cNvPr id="10252" name="Line 1049"/>
          <p:cNvSpPr>
            <a:spLocks noChangeShapeType="1"/>
          </p:cNvSpPr>
          <p:nvPr/>
        </p:nvSpPr>
        <p:spPr bwMode="auto">
          <a:xfrm flipV="1">
            <a:off x="2667000" y="2286000"/>
            <a:ext cx="0" cy="381000"/>
          </a:xfrm>
          <a:prstGeom prst="line">
            <a:avLst/>
          </a:prstGeom>
          <a:noFill/>
          <a:ln w="12700">
            <a:solidFill>
              <a:schemeClr val="tx1"/>
            </a:solidFill>
            <a:round/>
            <a:headEnd/>
            <a:tailEnd type="triangle" w="med" len="med"/>
          </a:ln>
        </p:spPr>
        <p:txBody>
          <a:bodyPr/>
          <a:lstStyle/>
          <a:p>
            <a:endParaRPr lang="nb-NO"/>
          </a:p>
        </p:txBody>
      </p:sp>
      <p:sp>
        <p:nvSpPr>
          <p:cNvPr id="10253" name="Text Box 1052"/>
          <p:cNvSpPr txBox="1">
            <a:spLocks noChangeArrowheads="1"/>
          </p:cNvSpPr>
          <p:nvPr/>
        </p:nvSpPr>
        <p:spPr bwMode="auto">
          <a:xfrm>
            <a:off x="2819400" y="3581400"/>
            <a:ext cx="1250950" cy="338138"/>
          </a:xfrm>
          <a:prstGeom prst="rect">
            <a:avLst/>
          </a:prstGeom>
          <a:noFill/>
          <a:ln w="12700">
            <a:noFill/>
            <a:miter lim="800000"/>
            <a:headEnd/>
            <a:tailEnd/>
          </a:ln>
        </p:spPr>
        <p:txBody>
          <a:bodyPr>
            <a:spAutoFit/>
          </a:bodyPr>
          <a:lstStyle/>
          <a:p>
            <a:r>
              <a:rPr lang="nb-NO" sz="1600">
                <a:solidFill>
                  <a:srgbClr val="002060"/>
                </a:solidFill>
                <a:latin typeface="Calibri" pitchFamily="34" charset="0"/>
              </a:rPr>
              <a:t>Avlevering</a:t>
            </a:r>
          </a:p>
        </p:txBody>
      </p:sp>
      <p:sp>
        <p:nvSpPr>
          <p:cNvPr id="10254" name="Text Box 1053"/>
          <p:cNvSpPr txBox="1">
            <a:spLocks noChangeArrowheads="1"/>
          </p:cNvSpPr>
          <p:nvPr/>
        </p:nvSpPr>
        <p:spPr bwMode="auto">
          <a:xfrm>
            <a:off x="8001000" y="3200400"/>
            <a:ext cx="771525" cy="784225"/>
          </a:xfrm>
          <a:prstGeom prst="rect">
            <a:avLst/>
          </a:prstGeom>
          <a:noFill/>
          <a:ln w="12700">
            <a:noFill/>
            <a:miter lim="800000"/>
            <a:headEnd/>
            <a:tailEnd/>
          </a:ln>
        </p:spPr>
        <p:txBody>
          <a:bodyPr wrap="none">
            <a:spAutoFit/>
          </a:bodyPr>
          <a:lstStyle/>
          <a:p>
            <a:r>
              <a:rPr lang="nb-NO" sz="1500">
                <a:solidFill>
                  <a:srgbClr val="002060"/>
                </a:solidFill>
                <a:latin typeface="Calibri" pitchFamily="34" charset="0"/>
              </a:rPr>
              <a:t>Aktiv </a:t>
            </a:r>
          </a:p>
          <a:p>
            <a:r>
              <a:rPr lang="nb-NO" sz="1500">
                <a:solidFill>
                  <a:srgbClr val="002060"/>
                </a:solidFill>
                <a:latin typeface="Calibri" pitchFamily="34" charset="0"/>
              </a:rPr>
              <a:t>formid-</a:t>
            </a:r>
          </a:p>
          <a:p>
            <a:r>
              <a:rPr lang="nb-NO" sz="1500">
                <a:solidFill>
                  <a:srgbClr val="002060"/>
                </a:solidFill>
                <a:latin typeface="Calibri" pitchFamily="34" charset="0"/>
              </a:rPr>
              <a:t>ling</a:t>
            </a:r>
          </a:p>
        </p:txBody>
      </p:sp>
      <p:sp>
        <p:nvSpPr>
          <p:cNvPr id="10255" name="Text Box 1054"/>
          <p:cNvSpPr txBox="1">
            <a:spLocks noChangeArrowheads="1"/>
          </p:cNvSpPr>
          <p:nvPr/>
        </p:nvSpPr>
        <p:spPr bwMode="auto">
          <a:xfrm>
            <a:off x="2362200" y="4038600"/>
            <a:ext cx="931863" cy="554038"/>
          </a:xfrm>
          <a:prstGeom prst="rect">
            <a:avLst/>
          </a:prstGeom>
          <a:noFill/>
          <a:ln w="12700">
            <a:noFill/>
            <a:miter lim="800000"/>
            <a:headEnd/>
            <a:tailEnd/>
          </a:ln>
        </p:spPr>
        <p:txBody>
          <a:bodyPr wrap="none">
            <a:spAutoFit/>
          </a:bodyPr>
          <a:lstStyle/>
          <a:p>
            <a:r>
              <a:rPr lang="nb-NO" sz="1500">
                <a:solidFill>
                  <a:srgbClr val="002060"/>
                </a:solidFill>
                <a:latin typeface="Calibri" pitchFamily="34" charset="0"/>
              </a:rPr>
              <a:t>B/k-</a:t>
            </a:r>
          </a:p>
          <a:p>
            <a:r>
              <a:rPr lang="nb-NO" sz="1500">
                <a:solidFill>
                  <a:srgbClr val="002060"/>
                </a:solidFill>
                <a:latin typeface="Calibri" pitchFamily="34" charset="0"/>
              </a:rPr>
              <a:t>vurdering</a:t>
            </a:r>
          </a:p>
        </p:txBody>
      </p:sp>
      <p:sp>
        <p:nvSpPr>
          <p:cNvPr id="10256" name="Line 1055"/>
          <p:cNvSpPr>
            <a:spLocks noChangeShapeType="1"/>
          </p:cNvSpPr>
          <p:nvPr/>
        </p:nvSpPr>
        <p:spPr bwMode="auto">
          <a:xfrm>
            <a:off x="2743200" y="4648200"/>
            <a:ext cx="0" cy="609600"/>
          </a:xfrm>
          <a:prstGeom prst="line">
            <a:avLst/>
          </a:prstGeom>
          <a:noFill/>
          <a:ln w="12700">
            <a:solidFill>
              <a:schemeClr val="tx1"/>
            </a:solidFill>
            <a:round/>
            <a:headEnd/>
            <a:tailEnd type="triangle" w="med" len="med"/>
          </a:ln>
        </p:spPr>
        <p:txBody>
          <a:bodyPr/>
          <a:lstStyle/>
          <a:p>
            <a:endParaRPr lang="nb-NO"/>
          </a:p>
        </p:txBody>
      </p:sp>
      <p:sp>
        <p:nvSpPr>
          <p:cNvPr id="10257" name="Line 1056"/>
          <p:cNvSpPr>
            <a:spLocks noChangeShapeType="1"/>
          </p:cNvSpPr>
          <p:nvPr/>
        </p:nvSpPr>
        <p:spPr bwMode="auto">
          <a:xfrm flipV="1">
            <a:off x="2819400" y="3886200"/>
            <a:ext cx="609600" cy="381000"/>
          </a:xfrm>
          <a:prstGeom prst="line">
            <a:avLst/>
          </a:prstGeom>
          <a:noFill/>
          <a:ln w="12700">
            <a:solidFill>
              <a:schemeClr val="tx1"/>
            </a:solidFill>
            <a:round/>
            <a:headEnd/>
            <a:tailEnd type="triangle" w="med" len="med"/>
          </a:ln>
        </p:spPr>
        <p:txBody>
          <a:bodyPr/>
          <a:lstStyle/>
          <a:p>
            <a:endParaRPr lang="nb-NO"/>
          </a:p>
        </p:txBody>
      </p:sp>
      <p:sp>
        <p:nvSpPr>
          <p:cNvPr id="10258" name="Text Box 1057"/>
          <p:cNvSpPr txBox="1">
            <a:spLocks noChangeArrowheads="1"/>
          </p:cNvSpPr>
          <p:nvPr/>
        </p:nvSpPr>
        <p:spPr bwMode="auto">
          <a:xfrm>
            <a:off x="4343400" y="3581400"/>
            <a:ext cx="1314450" cy="323850"/>
          </a:xfrm>
          <a:prstGeom prst="rect">
            <a:avLst/>
          </a:prstGeom>
          <a:noFill/>
          <a:ln w="12700">
            <a:noFill/>
            <a:miter lim="800000"/>
            <a:headEnd/>
            <a:tailEnd/>
          </a:ln>
        </p:spPr>
        <p:txBody>
          <a:bodyPr wrap="none">
            <a:spAutoFit/>
          </a:bodyPr>
          <a:lstStyle/>
          <a:p>
            <a:r>
              <a:rPr lang="nb-NO" sz="1500">
                <a:solidFill>
                  <a:srgbClr val="002060"/>
                </a:solidFill>
                <a:latin typeface="Calibri" pitchFamily="34" charset="0"/>
              </a:rPr>
              <a:t>Katalogisering</a:t>
            </a:r>
          </a:p>
        </p:txBody>
      </p:sp>
      <p:sp>
        <p:nvSpPr>
          <p:cNvPr id="10259" name="Text Box 1059"/>
          <p:cNvSpPr txBox="1">
            <a:spLocks noChangeArrowheads="1"/>
          </p:cNvSpPr>
          <p:nvPr/>
        </p:nvSpPr>
        <p:spPr bwMode="auto">
          <a:xfrm>
            <a:off x="990600" y="3092450"/>
            <a:ext cx="803275" cy="323850"/>
          </a:xfrm>
          <a:prstGeom prst="rect">
            <a:avLst/>
          </a:prstGeom>
          <a:noFill/>
          <a:ln w="12700">
            <a:noFill/>
            <a:miter lim="800000"/>
            <a:headEnd/>
            <a:tailEnd/>
          </a:ln>
        </p:spPr>
        <p:txBody>
          <a:bodyPr wrap="none">
            <a:spAutoFit/>
          </a:bodyPr>
          <a:lstStyle/>
          <a:p>
            <a:r>
              <a:rPr lang="nb-NO" sz="1500">
                <a:solidFill>
                  <a:srgbClr val="002060"/>
                </a:solidFill>
                <a:latin typeface="Calibri" pitchFamily="34" charset="0"/>
              </a:rPr>
              <a:t>Kontakt</a:t>
            </a:r>
          </a:p>
        </p:txBody>
      </p:sp>
      <p:sp>
        <p:nvSpPr>
          <p:cNvPr id="10260" name="Text Box 1060"/>
          <p:cNvSpPr txBox="1">
            <a:spLocks noChangeArrowheads="1"/>
          </p:cNvSpPr>
          <p:nvPr/>
        </p:nvSpPr>
        <p:spPr bwMode="auto">
          <a:xfrm>
            <a:off x="990600" y="3581400"/>
            <a:ext cx="989013" cy="554038"/>
          </a:xfrm>
          <a:prstGeom prst="rect">
            <a:avLst/>
          </a:prstGeom>
          <a:noFill/>
          <a:ln w="12700">
            <a:noFill/>
            <a:miter lim="800000"/>
            <a:headEnd/>
            <a:tailEnd/>
          </a:ln>
        </p:spPr>
        <p:txBody>
          <a:bodyPr wrap="none">
            <a:spAutoFit/>
          </a:bodyPr>
          <a:lstStyle/>
          <a:p>
            <a:r>
              <a:rPr lang="nb-NO" sz="1500">
                <a:solidFill>
                  <a:srgbClr val="002060"/>
                </a:solidFill>
                <a:latin typeface="Calibri" pitchFamily="34" charset="0"/>
              </a:rPr>
              <a:t>Tilsyn, </a:t>
            </a:r>
          </a:p>
          <a:p>
            <a:r>
              <a:rPr lang="nb-NO" sz="1500">
                <a:solidFill>
                  <a:srgbClr val="002060"/>
                </a:solidFill>
                <a:latin typeface="Calibri" pitchFamily="34" charset="0"/>
              </a:rPr>
              <a:t>veiledning</a:t>
            </a:r>
          </a:p>
        </p:txBody>
      </p:sp>
      <p:sp>
        <p:nvSpPr>
          <p:cNvPr id="10261" name="Text Box 1061"/>
          <p:cNvSpPr txBox="1">
            <a:spLocks noChangeArrowheads="1"/>
          </p:cNvSpPr>
          <p:nvPr/>
        </p:nvSpPr>
        <p:spPr bwMode="auto">
          <a:xfrm>
            <a:off x="1000125" y="4357688"/>
            <a:ext cx="984250" cy="554037"/>
          </a:xfrm>
          <a:prstGeom prst="rect">
            <a:avLst/>
          </a:prstGeom>
          <a:noFill/>
          <a:ln w="12700">
            <a:noFill/>
            <a:miter lim="800000"/>
            <a:headEnd/>
            <a:tailEnd/>
          </a:ln>
        </p:spPr>
        <p:txBody>
          <a:bodyPr wrap="none">
            <a:spAutoFit/>
          </a:bodyPr>
          <a:lstStyle/>
          <a:p>
            <a:r>
              <a:rPr lang="nb-NO" sz="1500">
                <a:solidFill>
                  <a:srgbClr val="002060"/>
                </a:solidFill>
                <a:latin typeface="Calibri" pitchFamily="34" charset="0"/>
                <a:cs typeface="Times New Roman" pitchFamily="18" charset="0"/>
              </a:rPr>
              <a:t>Standardi-</a:t>
            </a:r>
          </a:p>
          <a:p>
            <a:r>
              <a:rPr lang="nb-NO" sz="1500">
                <a:solidFill>
                  <a:srgbClr val="002060"/>
                </a:solidFill>
                <a:latin typeface="Calibri" pitchFamily="34" charset="0"/>
                <a:cs typeface="Times New Roman" pitchFamily="18" charset="0"/>
              </a:rPr>
              <a:t>sering</a:t>
            </a:r>
          </a:p>
        </p:txBody>
      </p:sp>
      <p:sp>
        <p:nvSpPr>
          <p:cNvPr id="10262" name="AutoShape 1062"/>
          <p:cNvSpPr>
            <a:spLocks noChangeArrowheads="1"/>
          </p:cNvSpPr>
          <p:nvPr/>
        </p:nvSpPr>
        <p:spPr bwMode="auto">
          <a:xfrm>
            <a:off x="152400" y="2667000"/>
            <a:ext cx="762000" cy="762000"/>
          </a:xfrm>
          <a:prstGeom prst="homePlate">
            <a:avLst>
              <a:gd name="adj" fmla="val 25000"/>
            </a:avLst>
          </a:prstGeom>
          <a:solidFill>
            <a:srgbClr val="FFFF99"/>
          </a:solidFill>
          <a:ln w="12700">
            <a:solidFill>
              <a:schemeClr val="tx1"/>
            </a:solidFill>
            <a:miter lim="800000"/>
            <a:headEnd/>
            <a:tailEnd/>
          </a:ln>
        </p:spPr>
        <p:txBody>
          <a:bodyPr wrap="none" anchor="ctr"/>
          <a:lstStyle/>
          <a:p>
            <a:r>
              <a:rPr lang="nb-NO" sz="1600" dirty="0">
                <a:solidFill>
                  <a:srgbClr val="002060"/>
                </a:solidFill>
                <a:latin typeface="Arial" pitchFamily="34" charset="0"/>
                <a:cs typeface="Arial" pitchFamily="34" charset="0"/>
              </a:rPr>
              <a:t>Papir</a:t>
            </a:r>
          </a:p>
        </p:txBody>
      </p:sp>
      <p:sp>
        <p:nvSpPr>
          <p:cNvPr id="10263" name="AutoShape 1064"/>
          <p:cNvSpPr>
            <a:spLocks noChangeArrowheads="1"/>
          </p:cNvSpPr>
          <p:nvPr/>
        </p:nvSpPr>
        <p:spPr bwMode="auto">
          <a:xfrm>
            <a:off x="152400" y="3657600"/>
            <a:ext cx="838200" cy="1219200"/>
          </a:xfrm>
          <a:prstGeom prst="homePlate">
            <a:avLst>
              <a:gd name="adj" fmla="val 25000"/>
            </a:avLst>
          </a:prstGeom>
          <a:solidFill>
            <a:srgbClr val="99CCFF"/>
          </a:solidFill>
          <a:ln w="12700">
            <a:solidFill>
              <a:schemeClr val="tx1"/>
            </a:solidFill>
            <a:miter lim="800000"/>
            <a:headEnd/>
            <a:tailEnd/>
          </a:ln>
        </p:spPr>
        <p:txBody>
          <a:bodyPr wrap="none" anchor="ctr"/>
          <a:lstStyle/>
          <a:p>
            <a:pPr algn="ctr"/>
            <a:r>
              <a:rPr lang="nb-NO" sz="1600" dirty="0" err="1">
                <a:solidFill>
                  <a:srgbClr val="002060"/>
                </a:solidFill>
                <a:latin typeface="Arial" pitchFamily="34" charset="0"/>
                <a:cs typeface="Arial" pitchFamily="34" charset="0"/>
              </a:rPr>
              <a:t>Elek-</a:t>
            </a:r>
            <a:endParaRPr lang="nb-NO" sz="1600" dirty="0">
              <a:solidFill>
                <a:srgbClr val="002060"/>
              </a:solidFill>
              <a:latin typeface="Arial" pitchFamily="34" charset="0"/>
              <a:cs typeface="Arial" pitchFamily="34" charset="0"/>
            </a:endParaRPr>
          </a:p>
          <a:p>
            <a:pPr algn="ctr"/>
            <a:r>
              <a:rPr lang="nb-NO" sz="1600" dirty="0" err="1">
                <a:solidFill>
                  <a:srgbClr val="002060"/>
                </a:solidFill>
                <a:latin typeface="Arial" pitchFamily="34" charset="0"/>
                <a:cs typeface="Arial" pitchFamily="34" charset="0"/>
              </a:rPr>
              <a:t>tronisk</a:t>
            </a:r>
            <a:endParaRPr lang="nb-NO" sz="1600" dirty="0">
              <a:solidFill>
                <a:srgbClr val="002060"/>
              </a:solidFill>
              <a:latin typeface="Arial" pitchFamily="34" charset="0"/>
              <a:cs typeface="Arial" pitchFamily="34" charset="0"/>
            </a:endParaRPr>
          </a:p>
        </p:txBody>
      </p:sp>
      <p:sp>
        <p:nvSpPr>
          <p:cNvPr id="10264" name="Line 1065"/>
          <p:cNvSpPr>
            <a:spLocks noChangeShapeType="1"/>
          </p:cNvSpPr>
          <p:nvPr/>
        </p:nvSpPr>
        <p:spPr bwMode="auto">
          <a:xfrm>
            <a:off x="990600" y="3048000"/>
            <a:ext cx="1219200" cy="0"/>
          </a:xfrm>
          <a:prstGeom prst="line">
            <a:avLst/>
          </a:prstGeom>
          <a:noFill/>
          <a:ln w="12700">
            <a:solidFill>
              <a:schemeClr val="tx1"/>
            </a:solidFill>
            <a:round/>
            <a:headEnd/>
            <a:tailEnd type="triangle" w="med" len="med"/>
          </a:ln>
        </p:spPr>
        <p:txBody>
          <a:bodyPr/>
          <a:lstStyle/>
          <a:p>
            <a:endParaRPr lang="nb-NO"/>
          </a:p>
        </p:txBody>
      </p:sp>
      <p:sp>
        <p:nvSpPr>
          <p:cNvPr id="10265" name="Line 1066"/>
          <p:cNvSpPr>
            <a:spLocks noChangeShapeType="1"/>
          </p:cNvSpPr>
          <p:nvPr/>
        </p:nvSpPr>
        <p:spPr bwMode="auto">
          <a:xfrm>
            <a:off x="1066800" y="4267200"/>
            <a:ext cx="1143000" cy="0"/>
          </a:xfrm>
          <a:prstGeom prst="line">
            <a:avLst/>
          </a:prstGeom>
          <a:noFill/>
          <a:ln w="12700">
            <a:solidFill>
              <a:schemeClr val="tx1"/>
            </a:solidFill>
            <a:round/>
            <a:headEnd/>
            <a:tailEnd type="triangle" w="med" len="med"/>
          </a:ln>
        </p:spPr>
        <p:txBody>
          <a:bodyPr/>
          <a:lstStyle/>
          <a:p>
            <a:endParaRPr lang="nb-NO"/>
          </a:p>
        </p:txBody>
      </p:sp>
      <p:sp>
        <p:nvSpPr>
          <p:cNvPr id="10266" name="Text Box 1067"/>
          <p:cNvSpPr txBox="1">
            <a:spLocks noChangeArrowheads="1"/>
          </p:cNvSpPr>
          <p:nvPr/>
        </p:nvSpPr>
        <p:spPr bwMode="auto">
          <a:xfrm>
            <a:off x="4343400" y="2847975"/>
            <a:ext cx="792163" cy="554038"/>
          </a:xfrm>
          <a:prstGeom prst="rect">
            <a:avLst/>
          </a:prstGeom>
          <a:noFill/>
          <a:ln w="12700">
            <a:noFill/>
            <a:miter lim="800000"/>
            <a:headEnd/>
            <a:tailEnd/>
          </a:ln>
        </p:spPr>
        <p:txBody>
          <a:bodyPr wrap="none">
            <a:spAutoFit/>
          </a:bodyPr>
          <a:lstStyle/>
          <a:p>
            <a:r>
              <a:rPr lang="nb-NO" sz="1500">
                <a:solidFill>
                  <a:srgbClr val="002060"/>
                </a:solidFill>
                <a:latin typeface="Calibri" pitchFamily="34" charset="0"/>
              </a:rPr>
              <a:t>Fysisk </a:t>
            </a:r>
          </a:p>
          <a:p>
            <a:r>
              <a:rPr lang="nb-NO" sz="1500">
                <a:solidFill>
                  <a:srgbClr val="002060"/>
                </a:solidFill>
                <a:latin typeface="Calibri" pitchFamily="34" charset="0"/>
              </a:rPr>
              <a:t>kontroll</a:t>
            </a:r>
          </a:p>
        </p:txBody>
      </p:sp>
      <p:sp>
        <p:nvSpPr>
          <p:cNvPr id="10267" name="Text Box 1068"/>
          <p:cNvSpPr txBox="1">
            <a:spLocks noChangeArrowheads="1"/>
          </p:cNvSpPr>
          <p:nvPr/>
        </p:nvSpPr>
        <p:spPr bwMode="auto">
          <a:xfrm>
            <a:off x="4327525" y="2498725"/>
            <a:ext cx="1231900" cy="323850"/>
          </a:xfrm>
          <a:prstGeom prst="rect">
            <a:avLst/>
          </a:prstGeom>
          <a:noFill/>
          <a:ln w="12700">
            <a:noFill/>
            <a:miter lim="800000"/>
            <a:headEnd/>
            <a:tailEnd/>
          </a:ln>
        </p:spPr>
        <p:txBody>
          <a:bodyPr wrap="none">
            <a:spAutoFit/>
          </a:bodyPr>
          <a:lstStyle/>
          <a:p>
            <a:r>
              <a:rPr lang="nb-NO" sz="1500">
                <a:solidFill>
                  <a:srgbClr val="002060"/>
                </a:solidFill>
                <a:latin typeface="Calibri" pitchFamily="34" charset="0"/>
              </a:rPr>
              <a:t>Konservering</a:t>
            </a:r>
          </a:p>
        </p:txBody>
      </p:sp>
      <p:sp>
        <p:nvSpPr>
          <p:cNvPr id="10268" name="Text Box 1069"/>
          <p:cNvSpPr txBox="1">
            <a:spLocks noChangeArrowheads="1"/>
          </p:cNvSpPr>
          <p:nvPr/>
        </p:nvSpPr>
        <p:spPr bwMode="auto">
          <a:xfrm>
            <a:off x="4343400" y="4038600"/>
            <a:ext cx="1416050" cy="784225"/>
          </a:xfrm>
          <a:prstGeom prst="rect">
            <a:avLst/>
          </a:prstGeom>
          <a:noFill/>
          <a:ln w="12700">
            <a:noFill/>
            <a:miter lim="800000"/>
            <a:headEnd/>
            <a:tailEnd/>
          </a:ln>
        </p:spPr>
        <p:txBody>
          <a:bodyPr wrap="none">
            <a:spAutoFit/>
          </a:bodyPr>
          <a:lstStyle/>
          <a:p>
            <a:r>
              <a:rPr lang="nb-NO" sz="1500">
                <a:solidFill>
                  <a:srgbClr val="002060"/>
                </a:solidFill>
                <a:latin typeface="Calibri" pitchFamily="34" charset="0"/>
              </a:rPr>
              <a:t>Testing,</a:t>
            </a:r>
          </a:p>
          <a:p>
            <a:r>
              <a:rPr lang="nb-NO" sz="1500">
                <a:solidFill>
                  <a:srgbClr val="002060"/>
                </a:solidFill>
                <a:latin typeface="Calibri" pitchFamily="34" charset="0"/>
              </a:rPr>
              <a:t>langtidslagring, </a:t>
            </a:r>
          </a:p>
          <a:p>
            <a:r>
              <a:rPr lang="nb-NO" sz="1500">
                <a:solidFill>
                  <a:srgbClr val="002060"/>
                </a:solidFill>
                <a:latin typeface="Calibri" pitchFamily="34" charset="0"/>
              </a:rPr>
              <a:t>vedlikehold</a:t>
            </a:r>
          </a:p>
        </p:txBody>
      </p:sp>
      <p:sp>
        <p:nvSpPr>
          <p:cNvPr id="10269" name="Text Box 1071"/>
          <p:cNvSpPr txBox="1">
            <a:spLocks noChangeArrowheads="1"/>
          </p:cNvSpPr>
          <p:nvPr/>
        </p:nvSpPr>
        <p:spPr bwMode="auto">
          <a:xfrm>
            <a:off x="6934200" y="1981200"/>
            <a:ext cx="820738" cy="784225"/>
          </a:xfrm>
          <a:prstGeom prst="rect">
            <a:avLst/>
          </a:prstGeom>
          <a:noFill/>
          <a:ln w="12700">
            <a:noFill/>
            <a:miter lim="800000"/>
            <a:headEnd/>
            <a:tailEnd/>
          </a:ln>
        </p:spPr>
        <p:txBody>
          <a:bodyPr wrap="none">
            <a:spAutoFit/>
          </a:bodyPr>
          <a:lstStyle/>
          <a:p>
            <a:r>
              <a:rPr lang="nb-NO" sz="1500">
                <a:solidFill>
                  <a:srgbClr val="002060"/>
                </a:solidFill>
                <a:latin typeface="Calibri" pitchFamily="34" charset="0"/>
              </a:rPr>
              <a:t>Bruker-</a:t>
            </a:r>
          </a:p>
          <a:p>
            <a:r>
              <a:rPr lang="nb-NO" sz="1500">
                <a:solidFill>
                  <a:srgbClr val="002060"/>
                </a:solidFill>
                <a:latin typeface="Calibri" pitchFamily="34" charset="0"/>
              </a:rPr>
              <a:t>henven-</a:t>
            </a:r>
          </a:p>
          <a:p>
            <a:r>
              <a:rPr lang="nb-NO" sz="1500">
                <a:solidFill>
                  <a:srgbClr val="002060"/>
                </a:solidFill>
                <a:latin typeface="Calibri" pitchFamily="34" charset="0"/>
              </a:rPr>
              <a:t>delser</a:t>
            </a:r>
          </a:p>
        </p:txBody>
      </p:sp>
      <p:sp>
        <p:nvSpPr>
          <p:cNvPr id="10270" name="Text Box 1072"/>
          <p:cNvSpPr txBox="1">
            <a:spLocks noChangeArrowheads="1"/>
          </p:cNvSpPr>
          <p:nvPr/>
        </p:nvSpPr>
        <p:spPr bwMode="auto">
          <a:xfrm>
            <a:off x="6934200" y="4953000"/>
            <a:ext cx="860425" cy="554038"/>
          </a:xfrm>
          <a:prstGeom prst="rect">
            <a:avLst/>
          </a:prstGeom>
          <a:noFill/>
          <a:ln w="12700">
            <a:noFill/>
            <a:miter lim="800000"/>
            <a:headEnd/>
            <a:tailEnd/>
          </a:ln>
        </p:spPr>
        <p:txBody>
          <a:bodyPr wrap="none">
            <a:spAutoFit/>
          </a:bodyPr>
          <a:lstStyle/>
          <a:p>
            <a:r>
              <a:rPr lang="nb-NO" sz="1500">
                <a:solidFill>
                  <a:srgbClr val="002060"/>
                </a:solidFill>
                <a:latin typeface="Calibri" pitchFamily="34" charset="0"/>
              </a:rPr>
              <a:t>Arkiv på </a:t>
            </a:r>
          </a:p>
          <a:p>
            <a:r>
              <a:rPr lang="nb-NO" sz="1500">
                <a:solidFill>
                  <a:srgbClr val="002060"/>
                </a:solidFill>
                <a:latin typeface="Calibri" pitchFamily="34" charset="0"/>
              </a:rPr>
              <a:t>nettet</a:t>
            </a:r>
          </a:p>
        </p:txBody>
      </p:sp>
      <p:sp>
        <p:nvSpPr>
          <p:cNvPr id="10271" name="Text Box 1073"/>
          <p:cNvSpPr txBox="1">
            <a:spLocks noChangeArrowheads="1"/>
          </p:cNvSpPr>
          <p:nvPr/>
        </p:nvSpPr>
        <p:spPr bwMode="auto">
          <a:xfrm>
            <a:off x="7315200" y="4114800"/>
            <a:ext cx="909638" cy="554038"/>
          </a:xfrm>
          <a:prstGeom prst="rect">
            <a:avLst/>
          </a:prstGeom>
          <a:noFill/>
          <a:ln w="12700">
            <a:noFill/>
            <a:miter lim="800000"/>
            <a:headEnd/>
            <a:tailEnd/>
          </a:ln>
        </p:spPr>
        <p:txBody>
          <a:bodyPr wrap="none">
            <a:spAutoFit/>
          </a:bodyPr>
          <a:lstStyle/>
          <a:p>
            <a:r>
              <a:rPr lang="nb-NO" sz="1500">
                <a:solidFill>
                  <a:srgbClr val="002060"/>
                </a:solidFill>
                <a:latin typeface="Calibri" pitchFamily="34" charset="0"/>
              </a:rPr>
              <a:t>Nett-</a:t>
            </a:r>
          </a:p>
          <a:p>
            <a:r>
              <a:rPr lang="nb-NO" sz="1500">
                <a:solidFill>
                  <a:srgbClr val="002060"/>
                </a:solidFill>
                <a:latin typeface="Calibri" pitchFamily="34" charset="0"/>
              </a:rPr>
              <a:t>kataloger</a:t>
            </a:r>
          </a:p>
        </p:txBody>
      </p:sp>
      <p:sp>
        <p:nvSpPr>
          <p:cNvPr id="10272" name="Text Box 1075"/>
          <p:cNvSpPr txBox="1">
            <a:spLocks noChangeArrowheads="1"/>
          </p:cNvSpPr>
          <p:nvPr/>
        </p:nvSpPr>
        <p:spPr bwMode="auto">
          <a:xfrm>
            <a:off x="6108700" y="2959100"/>
            <a:ext cx="785813" cy="554038"/>
          </a:xfrm>
          <a:prstGeom prst="rect">
            <a:avLst/>
          </a:prstGeom>
          <a:noFill/>
          <a:ln w="12700">
            <a:noFill/>
            <a:miter lim="800000"/>
            <a:headEnd/>
            <a:tailEnd/>
          </a:ln>
        </p:spPr>
        <p:txBody>
          <a:bodyPr wrap="none">
            <a:spAutoFit/>
          </a:bodyPr>
          <a:lstStyle/>
          <a:p>
            <a:r>
              <a:rPr lang="nb-NO" sz="1500">
                <a:solidFill>
                  <a:srgbClr val="002060"/>
                </a:solidFill>
                <a:latin typeface="Calibri" pitchFamily="34" charset="0"/>
              </a:rPr>
              <a:t>Digitali-</a:t>
            </a:r>
          </a:p>
          <a:p>
            <a:r>
              <a:rPr lang="nb-NO" sz="1500">
                <a:solidFill>
                  <a:srgbClr val="002060"/>
                </a:solidFill>
                <a:latin typeface="Calibri" pitchFamily="34" charset="0"/>
              </a:rPr>
              <a:t>sering</a:t>
            </a:r>
          </a:p>
        </p:txBody>
      </p:sp>
      <p:sp>
        <p:nvSpPr>
          <p:cNvPr id="10273" name="Line 1076"/>
          <p:cNvSpPr>
            <a:spLocks noChangeShapeType="1"/>
          </p:cNvSpPr>
          <p:nvPr/>
        </p:nvSpPr>
        <p:spPr bwMode="auto">
          <a:xfrm>
            <a:off x="4038600" y="2819400"/>
            <a:ext cx="304800" cy="0"/>
          </a:xfrm>
          <a:prstGeom prst="line">
            <a:avLst/>
          </a:prstGeom>
          <a:noFill/>
          <a:ln w="12700">
            <a:solidFill>
              <a:schemeClr val="tx1"/>
            </a:solidFill>
            <a:round/>
            <a:headEnd/>
            <a:tailEnd type="triangle" w="med" len="med"/>
          </a:ln>
        </p:spPr>
        <p:txBody>
          <a:bodyPr/>
          <a:lstStyle/>
          <a:p>
            <a:endParaRPr lang="nb-NO"/>
          </a:p>
        </p:txBody>
      </p:sp>
      <p:sp>
        <p:nvSpPr>
          <p:cNvPr id="10274" name="Line 1077"/>
          <p:cNvSpPr>
            <a:spLocks noChangeShapeType="1"/>
          </p:cNvSpPr>
          <p:nvPr/>
        </p:nvSpPr>
        <p:spPr bwMode="auto">
          <a:xfrm>
            <a:off x="4038600" y="3733800"/>
            <a:ext cx="304800" cy="0"/>
          </a:xfrm>
          <a:prstGeom prst="line">
            <a:avLst/>
          </a:prstGeom>
          <a:noFill/>
          <a:ln w="12700">
            <a:solidFill>
              <a:schemeClr val="tx1"/>
            </a:solidFill>
            <a:round/>
            <a:headEnd/>
            <a:tailEnd type="triangle" w="med" len="med"/>
          </a:ln>
        </p:spPr>
        <p:txBody>
          <a:bodyPr/>
          <a:lstStyle/>
          <a:p>
            <a:endParaRPr lang="nb-NO"/>
          </a:p>
        </p:txBody>
      </p:sp>
      <p:sp>
        <p:nvSpPr>
          <p:cNvPr id="10275" name="Line 1078"/>
          <p:cNvSpPr>
            <a:spLocks noChangeShapeType="1"/>
          </p:cNvSpPr>
          <p:nvPr/>
        </p:nvSpPr>
        <p:spPr bwMode="auto">
          <a:xfrm>
            <a:off x="4038600" y="4419600"/>
            <a:ext cx="304800" cy="0"/>
          </a:xfrm>
          <a:prstGeom prst="line">
            <a:avLst/>
          </a:prstGeom>
          <a:noFill/>
          <a:ln w="12700">
            <a:solidFill>
              <a:schemeClr val="tx1"/>
            </a:solidFill>
            <a:round/>
            <a:headEnd/>
            <a:tailEnd type="triangle" w="med" len="med"/>
          </a:ln>
        </p:spPr>
        <p:txBody>
          <a:bodyPr/>
          <a:lstStyle/>
          <a:p>
            <a:endParaRPr lang="nb-NO"/>
          </a:p>
        </p:txBody>
      </p:sp>
      <p:sp>
        <p:nvSpPr>
          <p:cNvPr id="10276" name="Line 1079"/>
          <p:cNvSpPr>
            <a:spLocks noChangeShapeType="1"/>
          </p:cNvSpPr>
          <p:nvPr/>
        </p:nvSpPr>
        <p:spPr bwMode="auto">
          <a:xfrm>
            <a:off x="4038600" y="3733800"/>
            <a:ext cx="0" cy="685800"/>
          </a:xfrm>
          <a:prstGeom prst="line">
            <a:avLst/>
          </a:prstGeom>
          <a:noFill/>
          <a:ln w="12700">
            <a:solidFill>
              <a:schemeClr val="tx1"/>
            </a:solidFill>
            <a:round/>
            <a:headEnd/>
            <a:tailEnd/>
          </a:ln>
        </p:spPr>
        <p:txBody>
          <a:bodyPr/>
          <a:lstStyle/>
          <a:p>
            <a:endParaRPr lang="nb-NO"/>
          </a:p>
        </p:txBody>
      </p:sp>
      <p:sp>
        <p:nvSpPr>
          <p:cNvPr id="10277" name="Line 1080"/>
          <p:cNvSpPr>
            <a:spLocks noChangeShapeType="1"/>
          </p:cNvSpPr>
          <p:nvPr/>
        </p:nvSpPr>
        <p:spPr bwMode="auto">
          <a:xfrm flipV="1">
            <a:off x="4038600" y="2819400"/>
            <a:ext cx="0" cy="914400"/>
          </a:xfrm>
          <a:prstGeom prst="line">
            <a:avLst/>
          </a:prstGeom>
          <a:noFill/>
          <a:ln w="12700">
            <a:solidFill>
              <a:schemeClr val="tx1"/>
            </a:solidFill>
            <a:round/>
            <a:headEnd/>
            <a:tailEnd/>
          </a:ln>
        </p:spPr>
        <p:txBody>
          <a:bodyPr/>
          <a:lstStyle/>
          <a:p>
            <a:endParaRPr lang="nb-NO"/>
          </a:p>
        </p:txBody>
      </p:sp>
      <p:sp>
        <p:nvSpPr>
          <p:cNvPr id="10278" name="AutoShape 1081"/>
          <p:cNvSpPr>
            <a:spLocks noChangeArrowheads="1"/>
          </p:cNvSpPr>
          <p:nvPr/>
        </p:nvSpPr>
        <p:spPr bwMode="auto">
          <a:xfrm>
            <a:off x="8153400" y="4953000"/>
            <a:ext cx="762000" cy="762000"/>
          </a:xfrm>
          <a:prstGeom prst="smileyFace">
            <a:avLst>
              <a:gd name="adj" fmla="val 4653"/>
            </a:avLst>
          </a:prstGeom>
          <a:solidFill>
            <a:srgbClr val="FFFFCC"/>
          </a:solidFill>
          <a:ln w="12700">
            <a:solidFill>
              <a:schemeClr val="tx1"/>
            </a:solidFill>
            <a:round/>
            <a:headEnd/>
            <a:tailEnd/>
          </a:ln>
        </p:spPr>
        <p:txBody>
          <a:bodyPr wrap="none" anchor="ctr"/>
          <a:lstStyle/>
          <a:p>
            <a:endParaRPr lang="nb-NO">
              <a:solidFill>
                <a:srgbClr val="000000"/>
              </a:solidFill>
            </a:endParaRPr>
          </a:p>
        </p:txBody>
      </p:sp>
      <p:sp>
        <p:nvSpPr>
          <p:cNvPr id="10279" name="AutoShape 1082"/>
          <p:cNvSpPr>
            <a:spLocks noChangeArrowheads="1"/>
          </p:cNvSpPr>
          <p:nvPr/>
        </p:nvSpPr>
        <p:spPr bwMode="auto">
          <a:xfrm>
            <a:off x="8153400" y="1752600"/>
            <a:ext cx="762000" cy="762000"/>
          </a:xfrm>
          <a:prstGeom prst="smileyFace">
            <a:avLst>
              <a:gd name="adj" fmla="val 4653"/>
            </a:avLst>
          </a:prstGeom>
          <a:solidFill>
            <a:srgbClr val="FFFFCC"/>
          </a:solidFill>
          <a:ln w="12700">
            <a:solidFill>
              <a:schemeClr val="tx1"/>
            </a:solidFill>
            <a:round/>
            <a:headEnd/>
            <a:tailEnd/>
          </a:ln>
        </p:spPr>
        <p:txBody>
          <a:bodyPr wrap="none" anchor="ctr"/>
          <a:lstStyle/>
          <a:p>
            <a:endParaRPr lang="nb-NO">
              <a:solidFill>
                <a:srgbClr val="000000"/>
              </a:solidFill>
            </a:endParaRPr>
          </a:p>
        </p:txBody>
      </p:sp>
      <p:sp>
        <p:nvSpPr>
          <p:cNvPr id="10280" name="Line 1083"/>
          <p:cNvSpPr>
            <a:spLocks noChangeShapeType="1"/>
          </p:cNvSpPr>
          <p:nvPr/>
        </p:nvSpPr>
        <p:spPr bwMode="auto">
          <a:xfrm>
            <a:off x="6553200" y="3657600"/>
            <a:ext cx="304800" cy="914400"/>
          </a:xfrm>
          <a:prstGeom prst="line">
            <a:avLst/>
          </a:prstGeom>
          <a:noFill/>
          <a:ln w="12700">
            <a:solidFill>
              <a:schemeClr val="tx1"/>
            </a:solidFill>
            <a:round/>
            <a:headEnd/>
            <a:tailEnd/>
          </a:ln>
        </p:spPr>
        <p:txBody>
          <a:bodyPr/>
          <a:lstStyle/>
          <a:p>
            <a:endParaRPr lang="nb-NO"/>
          </a:p>
        </p:txBody>
      </p:sp>
      <p:sp>
        <p:nvSpPr>
          <p:cNvPr id="10281" name="Line 1084"/>
          <p:cNvSpPr>
            <a:spLocks noChangeShapeType="1"/>
          </p:cNvSpPr>
          <p:nvPr/>
        </p:nvSpPr>
        <p:spPr bwMode="auto">
          <a:xfrm>
            <a:off x="6858000" y="4572000"/>
            <a:ext cx="228600" cy="304800"/>
          </a:xfrm>
          <a:prstGeom prst="line">
            <a:avLst/>
          </a:prstGeom>
          <a:noFill/>
          <a:ln w="12700">
            <a:solidFill>
              <a:schemeClr val="tx1"/>
            </a:solidFill>
            <a:round/>
            <a:headEnd/>
            <a:tailEnd type="triangle" w="med" len="med"/>
          </a:ln>
        </p:spPr>
        <p:txBody>
          <a:bodyPr/>
          <a:lstStyle/>
          <a:p>
            <a:endParaRPr lang="nb-NO"/>
          </a:p>
        </p:txBody>
      </p:sp>
      <p:sp>
        <p:nvSpPr>
          <p:cNvPr id="10282" name="Line 1085"/>
          <p:cNvSpPr>
            <a:spLocks noChangeShapeType="1"/>
          </p:cNvSpPr>
          <p:nvPr/>
        </p:nvSpPr>
        <p:spPr bwMode="auto">
          <a:xfrm>
            <a:off x="5867400" y="4495800"/>
            <a:ext cx="990600" cy="76200"/>
          </a:xfrm>
          <a:prstGeom prst="line">
            <a:avLst/>
          </a:prstGeom>
          <a:noFill/>
          <a:ln w="12700">
            <a:solidFill>
              <a:schemeClr val="tx1"/>
            </a:solidFill>
            <a:round/>
            <a:headEnd/>
            <a:tailEnd/>
          </a:ln>
        </p:spPr>
        <p:txBody>
          <a:bodyPr/>
          <a:lstStyle/>
          <a:p>
            <a:endParaRPr lang="nb-NO"/>
          </a:p>
        </p:txBody>
      </p:sp>
      <p:sp>
        <p:nvSpPr>
          <p:cNvPr id="10283" name="Line 1086"/>
          <p:cNvSpPr>
            <a:spLocks noChangeShapeType="1"/>
          </p:cNvSpPr>
          <p:nvPr/>
        </p:nvSpPr>
        <p:spPr bwMode="auto">
          <a:xfrm>
            <a:off x="5943600" y="3810000"/>
            <a:ext cx="1295400" cy="457200"/>
          </a:xfrm>
          <a:prstGeom prst="line">
            <a:avLst/>
          </a:prstGeom>
          <a:noFill/>
          <a:ln w="12700">
            <a:solidFill>
              <a:schemeClr val="tx1"/>
            </a:solidFill>
            <a:round/>
            <a:headEnd/>
            <a:tailEnd type="triangle" w="med" len="med"/>
          </a:ln>
        </p:spPr>
        <p:txBody>
          <a:bodyPr/>
          <a:lstStyle/>
          <a:p>
            <a:endParaRPr lang="nb-NO"/>
          </a:p>
        </p:txBody>
      </p:sp>
      <p:sp>
        <p:nvSpPr>
          <p:cNvPr id="10284" name="Line 1087"/>
          <p:cNvSpPr>
            <a:spLocks noChangeShapeType="1"/>
          </p:cNvSpPr>
          <p:nvPr/>
        </p:nvSpPr>
        <p:spPr bwMode="auto">
          <a:xfrm>
            <a:off x="5562600" y="3048000"/>
            <a:ext cx="381000" cy="152400"/>
          </a:xfrm>
          <a:prstGeom prst="line">
            <a:avLst/>
          </a:prstGeom>
          <a:noFill/>
          <a:ln w="12700">
            <a:solidFill>
              <a:schemeClr val="tx1"/>
            </a:solidFill>
            <a:round/>
            <a:headEnd/>
            <a:tailEnd type="triangle" w="med" len="med"/>
          </a:ln>
        </p:spPr>
        <p:txBody>
          <a:bodyPr/>
          <a:lstStyle/>
          <a:p>
            <a:endParaRPr lang="nb-NO"/>
          </a:p>
        </p:txBody>
      </p:sp>
      <p:sp>
        <p:nvSpPr>
          <p:cNvPr id="10285" name="Line 1088"/>
          <p:cNvSpPr>
            <a:spLocks noChangeShapeType="1"/>
          </p:cNvSpPr>
          <p:nvPr/>
        </p:nvSpPr>
        <p:spPr bwMode="auto">
          <a:xfrm flipV="1">
            <a:off x="7162800" y="3657600"/>
            <a:ext cx="609600" cy="0"/>
          </a:xfrm>
          <a:prstGeom prst="line">
            <a:avLst/>
          </a:prstGeom>
          <a:noFill/>
          <a:ln w="12700">
            <a:solidFill>
              <a:schemeClr val="tx1"/>
            </a:solidFill>
            <a:round/>
            <a:headEnd/>
            <a:tailEnd type="triangle" w="med" len="med"/>
          </a:ln>
        </p:spPr>
        <p:txBody>
          <a:bodyPr/>
          <a:lstStyle/>
          <a:p>
            <a:endParaRPr lang="nb-NO"/>
          </a:p>
        </p:txBody>
      </p:sp>
      <p:sp>
        <p:nvSpPr>
          <p:cNvPr id="10286" name="Line 1089"/>
          <p:cNvSpPr>
            <a:spLocks noChangeShapeType="1"/>
          </p:cNvSpPr>
          <p:nvPr/>
        </p:nvSpPr>
        <p:spPr bwMode="auto">
          <a:xfrm>
            <a:off x="7162800" y="3505200"/>
            <a:ext cx="152400" cy="152400"/>
          </a:xfrm>
          <a:prstGeom prst="line">
            <a:avLst/>
          </a:prstGeom>
          <a:noFill/>
          <a:ln w="12700">
            <a:solidFill>
              <a:schemeClr val="tx1"/>
            </a:solidFill>
            <a:round/>
            <a:headEnd/>
            <a:tailEnd/>
          </a:ln>
        </p:spPr>
        <p:txBody>
          <a:bodyPr/>
          <a:lstStyle/>
          <a:p>
            <a:endParaRPr lang="nb-NO"/>
          </a:p>
        </p:txBody>
      </p:sp>
      <p:sp>
        <p:nvSpPr>
          <p:cNvPr id="10287" name="Line 1090"/>
          <p:cNvSpPr>
            <a:spLocks noChangeShapeType="1"/>
          </p:cNvSpPr>
          <p:nvPr/>
        </p:nvSpPr>
        <p:spPr bwMode="auto">
          <a:xfrm flipV="1">
            <a:off x="7162800" y="3657600"/>
            <a:ext cx="152400" cy="152400"/>
          </a:xfrm>
          <a:prstGeom prst="line">
            <a:avLst/>
          </a:prstGeom>
          <a:noFill/>
          <a:ln w="12700">
            <a:solidFill>
              <a:schemeClr val="tx1"/>
            </a:solidFill>
            <a:round/>
            <a:headEnd/>
            <a:tailEnd/>
          </a:ln>
        </p:spPr>
        <p:txBody>
          <a:bodyPr/>
          <a:lstStyle/>
          <a:p>
            <a:endParaRPr lang="nb-NO"/>
          </a:p>
        </p:txBody>
      </p:sp>
      <p:sp>
        <p:nvSpPr>
          <p:cNvPr id="10288" name="Line 1091"/>
          <p:cNvSpPr>
            <a:spLocks noChangeShapeType="1"/>
          </p:cNvSpPr>
          <p:nvPr/>
        </p:nvSpPr>
        <p:spPr bwMode="auto">
          <a:xfrm flipV="1">
            <a:off x="5715000" y="2590800"/>
            <a:ext cx="1066800" cy="304800"/>
          </a:xfrm>
          <a:prstGeom prst="line">
            <a:avLst/>
          </a:prstGeom>
          <a:noFill/>
          <a:ln w="12700">
            <a:solidFill>
              <a:schemeClr val="tx1"/>
            </a:solidFill>
            <a:round/>
            <a:headEnd type="triangle" w="med" len="med"/>
            <a:tailEnd type="triangle" w="med" len="med"/>
          </a:ln>
        </p:spPr>
        <p:txBody>
          <a:bodyPr/>
          <a:lstStyle/>
          <a:p>
            <a:endParaRPr lang="nb-NO"/>
          </a:p>
        </p:txBody>
      </p:sp>
    </p:spTree>
    <p:extLst>
      <p:ext uri="{BB962C8B-B14F-4D97-AF65-F5344CB8AC3E}">
        <p14:creationId xmlns:p14="http://schemas.microsoft.com/office/powerpoint/2010/main" val="14889468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0"/>
            <a:ext cx="9144000" cy="7756525"/>
          </a:xfrm>
          <a:prstGeom prst="rect">
            <a:avLst/>
          </a:prstGeom>
          <a:noFill/>
          <a:ln w="12700">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6725" y="136232"/>
            <a:ext cx="8105775" cy="901700"/>
          </a:xfrm>
          <a:noFill/>
        </p:spPr>
        <p:txBody>
          <a:bodyPr anchor="t"/>
          <a:lstStyle/>
          <a:p>
            <a:pPr algn="r"/>
            <a:r>
              <a:rPr lang="nb-NO" sz="2400" dirty="0" smtClean="0"/>
              <a:t>Datamodellen i </a:t>
            </a:r>
            <a:r>
              <a:rPr lang="nb-NO" sz="2400" dirty="0" err="1" smtClean="0"/>
              <a:t>Noark</a:t>
            </a:r>
            <a:r>
              <a:rPr lang="nb-NO" sz="2400" dirty="0" smtClean="0"/>
              <a:t> </a:t>
            </a:r>
            <a:r>
              <a:rPr lang="en-US" sz="2400" dirty="0" smtClean="0"/>
              <a:t>5- </a:t>
            </a:r>
            <a:r>
              <a:rPr lang="en-US" sz="2400" dirty="0" err="1" smtClean="0"/>
              <a:t>basert</a:t>
            </a:r>
            <a:r>
              <a:rPr lang="en-US" sz="2400" dirty="0" smtClean="0"/>
              <a:t> </a:t>
            </a:r>
            <a:r>
              <a:rPr lang="en-US" sz="2400" dirty="0" err="1" smtClean="0"/>
              <a:t>på</a:t>
            </a:r>
            <a:r>
              <a:rPr lang="en-US" sz="2400" dirty="0" smtClean="0"/>
              <a:t> UML</a:t>
            </a:r>
          </a:p>
        </p:txBody>
      </p:sp>
      <p:grpSp>
        <p:nvGrpSpPr>
          <p:cNvPr id="2" name="Gruppe 92"/>
          <p:cNvGrpSpPr>
            <a:grpSpLocks/>
          </p:cNvGrpSpPr>
          <p:nvPr/>
        </p:nvGrpSpPr>
        <p:grpSpPr bwMode="auto">
          <a:xfrm>
            <a:off x="1403350" y="765175"/>
            <a:ext cx="2598738" cy="5643563"/>
            <a:chOff x="3000364" y="928670"/>
            <a:chExt cx="2598857" cy="5643602"/>
          </a:xfrm>
        </p:grpSpPr>
        <p:grpSp>
          <p:nvGrpSpPr>
            <p:cNvPr id="3" name="Gruppe 9"/>
            <p:cNvGrpSpPr>
              <a:grpSpLocks/>
            </p:cNvGrpSpPr>
            <p:nvPr/>
          </p:nvGrpSpPr>
          <p:grpSpPr bwMode="auto">
            <a:xfrm>
              <a:off x="3214678" y="928670"/>
              <a:ext cx="2384543" cy="5643602"/>
              <a:chOff x="2143108" y="642918"/>
              <a:chExt cx="2384543" cy="5643602"/>
            </a:xfrm>
          </p:grpSpPr>
          <p:sp>
            <p:nvSpPr>
              <p:cNvPr id="9237" name="TekstSylinder 10"/>
              <p:cNvSpPr txBox="1">
                <a:spLocks noChangeArrowheads="1"/>
              </p:cNvSpPr>
              <p:nvPr/>
            </p:nvSpPr>
            <p:spPr bwMode="auto">
              <a:xfrm>
                <a:off x="3643306" y="642918"/>
                <a:ext cx="884345" cy="500066"/>
              </a:xfrm>
              <a:prstGeom prst="rect">
                <a:avLst/>
              </a:prstGeom>
              <a:solidFill>
                <a:schemeClr val="bg1"/>
              </a:solidFill>
              <a:ln w="9525">
                <a:solidFill>
                  <a:schemeClr val="tx1">
                    <a:alpha val="96861"/>
                  </a:schemeClr>
                </a:solidFill>
                <a:miter lim="800000"/>
                <a:headEnd/>
                <a:tailEnd/>
              </a:ln>
            </p:spPr>
            <p:txBody>
              <a:bodyPr wrap="none" anchor="ctr"/>
              <a:lstStyle/>
              <a:p>
                <a:pPr algn="ctr"/>
                <a:r>
                  <a:rPr lang="en-GB" sz="1000" b="1">
                    <a:solidFill>
                      <a:schemeClr val="tx2"/>
                    </a:solidFill>
                    <a:latin typeface="Arial" charset="0"/>
                    <a:cs typeface="Arial" charset="0"/>
                  </a:rPr>
                  <a:t>Archive </a:t>
                </a:r>
              </a:p>
              <a:p>
                <a:pPr algn="ctr"/>
                <a:r>
                  <a:rPr lang="en-GB" sz="1000" b="1">
                    <a:solidFill>
                      <a:schemeClr val="tx2"/>
                    </a:solidFill>
                    <a:latin typeface="Arial" charset="0"/>
                    <a:cs typeface="Arial" charset="0"/>
                  </a:rPr>
                  <a:t>(Fond)</a:t>
                </a:r>
              </a:p>
            </p:txBody>
          </p:sp>
          <p:grpSp>
            <p:nvGrpSpPr>
              <p:cNvPr id="4" name="Gruppe 10"/>
              <p:cNvGrpSpPr>
                <a:grpSpLocks/>
              </p:cNvGrpSpPr>
              <p:nvPr/>
            </p:nvGrpSpPr>
            <p:grpSpPr bwMode="auto">
              <a:xfrm>
                <a:off x="4000496" y="1142984"/>
                <a:ext cx="142876" cy="357190"/>
                <a:chOff x="2000232" y="643712"/>
                <a:chExt cx="142876" cy="357190"/>
              </a:xfrm>
            </p:grpSpPr>
            <p:cxnSp>
              <p:nvCxnSpPr>
                <p:cNvPr id="53" name="Rett linje 5"/>
                <p:cNvCxnSpPr/>
                <p:nvPr/>
              </p:nvCxnSpPr>
              <p:spPr>
                <a:xfrm rot="5400000">
                  <a:off x="1893160" y="820719"/>
                  <a:ext cx="357189"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Rett linje 7"/>
                <p:cNvCxnSpPr/>
                <p:nvPr/>
              </p:nvCxnSpPr>
              <p:spPr>
                <a:xfrm rot="5400000">
                  <a:off x="2000315" y="927874"/>
                  <a:ext cx="71438" cy="7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Rett linje 9"/>
                <p:cNvCxnSpPr/>
                <p:nvPr/>
              </p:nvCxnSpPr>
              <p:spPr>
                <a:xfrm rot="16200000" flipH="1">
                  <a:off x="2071755" y="927874"/>
                  <a:ext cx="71438" cy="714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39" name="TekstSylinder 12"/>
              <p:cNvSpPr txBox="1">
                <a:spLocks noChangeArrowheads="1"/>
              </p:cNvSpPr>
              <p:nvPr/>
            </p:nvSpPr>
            <p:spPr bwMode="auto">
              <a:xfrm>
                <a:off x="3643306" y="1500174"/>
                <a:ext cx="884345" cy="500066"/>
              </a:xfrm>
              <a:prstGeom prst="rect">
                <a:avLst/>
              </a:prstGeom>
              <a:solidFill>
                <a:schemeClr val="bg1"/>
              </a:solidFill>
              <a:ln w="9525">
                <a:solidFill>
                  <a:schemeClr val="tx1">
                    <a:alpha val="96861"/>
                  </a:schemeClr>
                </a:solidFill>
                <a:miter lim="800000"/>
                <a:headEnd/>
                <a:tailEnd/>
              </a:ln>
            </p:spPr>
            <p:txBody>
              <a:bodyPr wrap="none" anchor="ctr"/>
              <a:lstStyle/>
              <a:p>
                <a:pPr algn="ctr"/>
                <a:r>
                  <a:rPr lang="en-GB" sz="1000" b="1">
                    <a:solidFill>
                      <a:schemeClr val="tx2"/>
                    </a:solidFill>
                    <a:latin typeface="Arial" charset="0"/>
                    <a:cs typeface="Arial" charset="0"/>
                  </a:rPr>
                  <a:t>Archive </a:t>
                </a:r>
              </a:p>
              <a:p>
                <a:pPr algn="ctr"/>
                <a:r>
                  <a:rPr lang="en-GB" sz="1000" b="1">
                    <a:solidFill>
                      <a:schemeClr val="tx2"/>
                    </a:solidFill>
                    <a:latin typeface="Arial" charset="0"/>
                    <a:cs typeface="Arial" charset="0"/>
                  </a:rPr>
                  <a:t>group</a:t>
                </a:r>
              </a:p>
            </p:txBody>
          </p:sp>
          <p:sp>
            <p:nvSpPr>
              <p:cNvPr id="9240" name="TekstSylinder 13"/>
              <p:cNvSpPr txBox="1">
                <a:spLocks noChangeArrowheads="1"/>
              </p:cNvSpPr>
              <p:nvPr/>
            </p:nvSpPr>
            <p:spPr bwMode="auto">
              <a:xfrm>
                <a:off x="2143108" y="3214686"/>
                <a:ext cx="884345" cy="500066"/>
              </a:xfrm>
              <a:prstGeom prst="rect">
                <a:avLst/>
              </a:prstGeom>
              <a:solidFill>
                <a:schemeClr val="bg1"/>
              </a:solidFill>
              <a:ln w="9525">
                <a:solidFill>
                  <a:schemeClr val="tx1">
                    <a:alpha val="96861"/>
                  </a:schemeClr>
                </a:solidFill>
                <a:miter lim="800000"/>
                <a:headEnd/>
                <a:tailEnd/>
              </a:ln>
            </p:spPr>
            <p:txBody>
              <a:bodyPr wrap="none" anchor="ctr"/>
              <a:lstStyle/>
              <a:p>
                <a:pPr algn="ctr"/>
                <a:r>
                  <a:rPr lang="en-GB" sz="1000" b="1">
                    <a:solidFill>
                      <a:schemeClr val="tx2"/>
                    </a:solidFill>
                    <a:latin typeface="Arial" charset="0"/>
                    <a:cs typeface="Arial" charset="0"/>
                  </a:rPr>
                  <a:t>File</a:t>
                </a:r>
              </a:p>
            </p:txBody>
          </p:sp>
          <p:sp>
            <p:nvSpPr>
              <p:cNvPr id="9241" name="TekstSylinder 14"/>
              <p:cNvSpPr txBox="1">
                <a:spLocks noChangeArrowheads="1"/>
              </p:cNvSpPr>
              <p:nvPr/>
            </p:nvSpPr>
            <p:spPr bwMode="auto">
              <a:xfrm>
                <a:off x="2143108" y="1500174"/>
                <a:ext cx="884345" cy="500066"/>
              </a:xfrm>
              <a:prstGeom prst="rect">
                <a:avLst/>
              </a:prstGeom>
              <a:solidFill>
                <a:schemeClr val="bg1"/>
              </a:solidFill>
              <a:ln w="9525">
                <a:solidFill>
                  <a:schemeClr val="tx1">
                    <a:alpha val="96861"/>
                  </a:schemeClr>
                </a:solidFill>
                <a:miter lim="800000"/>
                <a:headEnd/>
                <a:tailEnd/>
              </a:ln>
            </p:spPr>
            <p:txBody>
              <a:bodyPr wrap="none" anchor="ctr"/>
              <a:lstStyle/>
              <a:p>
                <a:pPr algn="ctr"/>
                <a:r>
                  <a:rPr lang="en-GB" sz="1000" b="1">
                    <a:solidFill>
                      <a:schemeClr val="tx2"/>
                    </a:solidFill>
                    <a:latin typeface="Arial" charset="0"/>
                    <a:cs typeface="Arial" charset="0"/>
                  </a:rPr>
                  <a:t>Classification </a:t>
                </a:r>
              </a:p>
              <a:p>
                <a:pPr algn="ctr"/>
                <a:r>
                  <a:rPr lang="en-GB" sz="1000" b="1">
                    <a:solidFill>
                      <a:schemeClr val="tx2"/>
                    </a:solidFill>
                    <a:latin typeface="Arial" charset="0"/>
                    <a:cs typeface="Arial" charset="0"/>
                  </a:rPr>
                  <a:t>scheme</a:t>
                </a:r>
              </a:p>
            </p:txBody>
          </p:sp>
          <p:sp>
            <p:nvSpPr>
              <p:cNvPr id="9242" name="TekstSylinder 15"/>
              <p:cNvSpPr txBox="1">
                <a:spLocks noChangeArrowheads="1"/>
              </p:cNvSpPr>
              <p:nvPr/>
            </p:nvSpPr>
            <p:spPr bwMode="auto">
              <a:xfrm>
                <a:off x="2143108" y="4071942"/>
                <a:ext cx="884345" cy="500066"/>
              </a:xfrm>
              <a:prstGeom prst="rect">
                <a:avLst/>
              </a:prstGeom>
              <a:solidFill>
                <a:schemeClr val="bg1"/>
              </a:solidFill>
              <a:ln w="9525">
                <a:solidFill>
                  <a:schemeClr val="tx1">
                    <a:alpha val="96861"/>
                  </a:schemeClr>
                </a:solidFill>
                <a:miter lim="800000"/>
                <a:headEnd/>
                <a:tailEnd/>
              </a:ln>
            </p:spPr>
            <p:txBody>
              <a:bodyPr wrap="none" anchor="ctr"/>
              <a:lstStyle/>
              <a:p>
                <a:pPr algn="ctr"/>
                <a:r>
                  <a:rPr lang="en-GB" sz="1000" b="1">
                    <a:solidFill>
                      <a:schemeClr val="tx2"/>
                    </a:solidFill>
                    <a:latin typeface="Arial" charset="0"/>
                    <a:cs typeface="Arial" charset="0"/>
                  </a:rPr>
                  <a:t>Record</a:t>
                </a:r>
              </a:p>
            </p:txBody>
          </p:sp>
          <p:sp>
            <p:nvSpPr>
              <p:cNvPr id="9243" name="TekstSylinder 16"/>
              <p:cNvSpPr txBox="1">
                <a:spLocks noChangeArrowheads="1"/>
              </p:cNvSpPr>
              <p:nvPr/>
            </p:nvSpPr>
            <p:spPr bwMode="auto">
              <a:xfrm>
                <a:off x="2143108" y="4929198"/>
                <a:ext cx="884345" cy="500066"/>
              </a:xfrm>
              <a:prstGeom prst="rect">
                <a:avLst/>
              </a:prstGeom>
              <a:solidFill>
                <a:schemeClr val="bg1"/>
              </a:solidFill>
              <a:ln w="9525">
                <a:solidFill>
                  <a:schemeClr val="tx1">
                    <a:alpha val="96861"/>
                  </a:schemeClr>
                </a:solidFill>
                <a:miter lim="800000"/>
                <a:headEnd/>
                <a:tailEnd/>
              </a:ln>
            </p:spPr>
            <p:txBody>
              <a:bodyPr wrap="none" anchor="ctr"/>
              <a:lstStyle/>
              <a:p>
                <a:pPr algn="ctr"/>
                <a:r>
                  <a:rPr lang="en-GB" sz="1000" b="1">
                    <a:solidFill>
                      <a:schemeClr val="tx2"/>
                    </a:solidFill>
                    <a:latin typeface="Arial" charset="0"/>
                    <a:cs typeface="Arial" charset="0"/>
                  </a:rPr>
                  <a:t>Document</a:t>
                </a:r>
              </a:p>
            </p:txBody>
          </p:sp>
          <p:sp>
            <p:nvSpPr>
              <p:cNvPr id="9244" name="TekstSylinder 17"/>
              <p:cNvSpPr txBox="1">
                <a:spLocks noChangeArrowheads="1"/>
              </p:cNvSpPr>
              <p:nvPr/>
            </p:nvSpPr>
            <p:spPr bwMode="auto">
              <a:xfrm>
                <a:off x="2143108" y="2357430"/>
                <a:ext cx="884345" cy="500066"/>
              </a:xfrm>
              <a:prstGeom prst="rect">
                <a:avLst/>
              </a:prstGeom>
              <a:solidFill>
                <a:schemeClr val="bg1"/>
              </a:solidFill>
              <a:ln w="9525">
                <a:solidFill>
                  <a:schemeClr val="tx1">
                    <a:alpha val="96861"/>
                  </a:schemeClr>
                </a:solidFill>
                <a:miter lim="800000"/>
                <a:headEnd/>
                <a:tailEnd/>
              </a:ln>
            </p:spPr>
            <p:txBody>
              <a:bodyPr wrap="none" anchor="ctr"/>
              <a:lstStyle/>
              <a:p>
                <a:pPr algn="ctr"/>
                <a:r>
                  <a:rPr lang="en-GB" sz="1000" b="1">
                    <a:solidFill>
                      <a:schemeClr val="tx2"/>
                    </a:solidFill>
                    <a:latin typeface="Arial" charset="0"/>
                    <a:cs typeface="Arial" charset="0"/>
                  </a:rPr>
                  <a:t>Class</a:t>
                </a:r>
              </a:p>
            </p:txBody>
          </p:sp>
          <p:sp>
            <p:nvSpPr>
              <p:cNvPr id="9245" name="TekstSylinder 18"/>
              <p:cNvSpPr txBox="1">
                <a:spLocks noChangeArrowheads="1"/>
              </p:cNvSpPr>
              <p:nvPr/>
            </p:nvSpPr>
            <p:spPr bwMode="auto">
              <a:xfrm>
                <a:off x="2143108" y="5786454"/>
                <a:ext cx="884345" cy="500066"/>
              </a:xfrm>
              <a:prstGeom prst="rect">
                <a:avLst/>
              </a:prstGeom>
              <a:solidFill>
                <a:schemeClr val="bg1"/>
              </a:solidFill>
              <a:ln w="9525">
                <a:solidFill>
                  <a:schemeClr val="tx1">
                    <a:alpha val="96861"/>
                  </a:schemeClr>
                </a:solidFill>
                <a:miter lim="800000"/>
                <a:headEnd/>
                <a:tailEnd/>
              </a:ln>
            </p:spPr>
            <p:txBody>
              <a:bodyPr wrap="none" anchor="ctr"/>
              <a:lstStyle/>
              <a:p>
                <a:pPr algn="ctr"/>
                <a:r>
                  <a:rPr lang="en-GB" sz="1000" b="1">
                    <a:solidFill>
                      <a:schemeClr val="tx2"/>
                    </a:solidFill>
                    <a:latin typeface="Arial" charset="0"/>
                    <a:cs typeface="Arial" charset="0"/>
                  </a:rPr>
                  <a:t>Version</a:t>
                </a:r>
              </a:p>
              <a:p>
                <a:pPr algn="ctr"/>
                <a:r>
                  <a:rPr lang="en-GB" sz="1000" b="1">
                    <a:solidFill>
                      <a:schemeClr val="tx2"/>
                    </a:solidFill>
                    <a:latin typeface="Arial" charset="0"/>
                    <a:cs typeface="Arial" charset="0"/>
                  </a:rPr>
                  <a:t>Format</a:t>
                </a:r>
              </a:p>
              <a:p>
                <a:pPr algn="ctr"/>
                <a:r>
                  <a:rPr lang="en-GB" sz="1000" b="1">
                    <a:solidFill>
                      <a:schemeClr val="tx2"/>
                    </a:solidFill>
                    <a:latin typeface="Arial" charset="0"/>
                    <a:cs typeface="Arial" charset="0"/>
                  </a:rPr>
                  <a:t>Redaction</a:t>
                </a:r>
              </a:p>
            </p:txBody>
          </p:sp>
          <p:cxnSp>
            <p:nvCxnSpPr>
              <p:cNvPr id="20" name="Rett linje 19"/>
              <p:cNvCxnSpPr>
                <a:stCxn id="9241" idx="3"/>
                <a:endCxn id="9239" idx="1"/>
              </p:cNvCxnSpPr>
              <p:nvPr/>
            </p:nvCxnSpPr>
            <p:spPr>
              <a:xfrm>
                <a:off x="3027394" y="1751001"/>
                <a:ext cx="61597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uppe 20"/>
              <p:cNvGrpSpPr>
                <a:grpSpLocks/>
              </p:cNvGrpSpPr>
              <p:nvPr/>
            </p:nvGrpSpPr>
            <p:grpSpPr bwMode="auto">
              <a:xfrm>
                <a:off x="2500298" y="2857496"/>
                <a:ext cx="142876" cy="357190"/>
                <a:chOff x="2000232" y="643712"/>
                <a:chExt cx="142876" cy="357190"/>
              </a:xfrm>
            </p:grpSpPr>
            <p:cxnSp>
              <p:nvCxnSpPr>
                <p:cNvPr id="50" name="Rett linje 21"/>
                <p:cNvCxnSpPr/>
                <p:nvPr/>
              </p:nvCxnSpPr>
              <p:spPr>
                <a:xfrm rot="5400000">
                  <a:off x="1893101" y="820719"/>
                  <a:ext cx="357189"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Rett linje 22"/>
                <p:cNvCxnSpPr/>
                <p:nvPr/>
              </p:nvCxnSpPr>
              <p:spPr>
                <a:xfrm rot="5400000">
                  <a:off x="2000256" y="927874"/>
                  <a:ext cx="71438" cy="714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Rett linje 23"/>
                <p:cNvCxnSpPr/>
                <p:nvPr/>
              </p:nvCxnSpPr>
              <p:spPr>
                <a:xfrm rot="16200000" flipH="1">
                  <a:off x="2071697" y="927874"/>
                  <a:ext cx="71438" cy="7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uppe 24"/>
              <p:cNvGrpSpPr>
                <a:grpSpLocks/>
              </p:cNvGrpSpPr>
              <p:nvPr/>
            </p:nvGrpSpPr>
            <p:grpSpPr bwMode="auto">
              <a:xfrm>
                <a:off x="2500298" y="2000240"/>
                <a:ext cx="142876" cy="357190"/>
                <a:chOff x="2000232" y="643712"/>
                <a:chExt cx="142876" cy="357190"/>
              </a:xfrm>
            </p:grpSpPr>
            <p:cxnSp>
              <p:nvCxnSpPr>
                <p:cNvPr id="47" name="Rett linje 25"/>
                <p:cNvCxnSpPr/>
                <p:nvPr/>
              </p:nvCxnSpPr>
              <p:spPr>
                <a:xfrm rot="5400000">
                  <a:off x="1893101" y="820719"/>
                  <a:ext cx="357189"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Rett linje 47"/>
                <p:cNvCxnSpPr/>
                <p:nvPr/>
              </p:nvCxnSpPr>
              <p:spPr>
                <a:xfrm rot="5400000">
                  <a:off x="2000256" y="927874"/>
                  <a:ext cx="71438" cy="714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Rett linje 48"/>
                <p:cNvCxnSpPr/>
                <p:nvPr/>
              </p:nvCxnSpPr>
              <p:spPr>
                <a:xfrm rot="16200000" flipH="1">
                  <a:off x="2071697" y="927874"/>
                  <a:ext cx="71438" cy="7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e 32"/>
              <p:cNvGrpSpPr>
                <a:grpSpLocks/>
              </p:cNvGrpSpPr>
              <p:nvPr/>
            </p:nvGrpSpPr>
            <p:grpSpPr bwMode="auto">
              <a:xfrm>
                <a:off x="2500298" y="3714752"/>
                <a:ext cx="142876" cy="357190"/>
                <a:chOff x="2000232" y="643712"/>
                <a:chExt cx="142876" cy="357190"/>
              </a:xfrm>
            </p:grpSpPr>
            <p:cxnSp>
              <p:nvCxnSpPr>
                <p:cNvPr id="44" name="Rett linje 43"/>
                <p:cNvCxnSpPr/>
                <p:nvPr/>
              </p:nvCxnSpPr>
              <p:spPr>
                <a:xfrm rot="5400000">
                  <a:off x="1893101" y="820719"/>
                  <a:ext cx="357189"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Rett linje 44"/>
                <p:cNvCxnSpPr/>
                <p:nvPr/>
              </p:nvCxnSpPr>
              <p:spPr>
                <a:xfrm rot="5400000">
                  <a:off x="2000256" y="927874"/>
                  <a:ext cx="71438" cy="714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Rett linje 45"/>
                <p:cNvCxnSpPr/>
                <p:nvPr/>
              </p:nvCxnSpPr>
              <p:spPr>
                <a:xfrm rot="16200000" flipH="1">
                  <a:off x="2071697" y="927874"/>
                  <a:ext cx="71438" cy="7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e 58"/>
              <p:cNvGrpSpPr>
                <a:grpSpLocks/>
              </p:cNvGrpSpPr>
              <p:nvPr/>
            </p:nvGrpSpPr>
            <p:grpSpPr bwMode="auto">
              <a:xfrm>
                <a:off x="2500298" y="4572008"/>
                <a:ext cx="142876" cy="357190"/>
                <a:chOff x="2500298" y="3714752"/>
                <a:chExt cx="142876" cy="357190"/>
              </a:xfrm>
            </p:grpSpPr>
            <p:grpSp>
              <p:nvGrpSpPr>
                <p:cNvPr id="9" name="Gruppe 36"/>
                <p:cNvGrpSpPr>
                  <a:grpSpLocks/>
                </p:cNvGrpSpPr>
                <p:nvPr/>
              </p:nvGrpSpPr>
              <p:grpSpPr bwMode="auto">
                <a:xfrm>
                  <a:off x="2500298" y="3714752"/>
                  <a:ext cx="142876" cy="357190"/>
                  <a:chOff x="2000232" y="643712"/>
                  <a:chExt cx="142876" cy="357190"/>
                </a:xfrm>
              </p:grpSpPr>
              <p:cxnSp>
                <p:nvCxnSpPr>
                  <p:cNvPr id="41" name="Rett linje 29"/>
                  <p:cNvCxnSpPr/>
                  <p:nvPr/>
                </p:nvCxnSpPr>
                <p:spPr>
                  <a:xfrm rot="5400000">
                    <a:off x="1893101" y="820719"/>
                    <a:ext cx="357189"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Rett linje 41"/>
                  <p:cNvCxnSpPr/>
                  <p:nvPr/>
                </p:nvCxnSpPr>
                <p:spPr>
                  <a:xfrm rot="5400000">
                    <a:off x="2000256" y="927874"/>
                    <a:ext cx="71438" cy="714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Rett linje 42"/>
                  <p:cNvCxnSpPr/>
                  <p:nvPr/>
                </p:nvCxnSpPr>
                <p:spPr>
                  <a:xfrm rot="16200000" flipH="1">
                    <a:off x="2071697" y="927874"/>
                    <a:ext cx="71438" cy="7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e 57"/>
                <p:cNvGrpSpPr>
                  <a:grpSpLocks/>
                </p:cNvGrpSpPr>
                <p:nvPr/>
              </p:nvGrpSpPr>
              <p:grpSpPr bwMode="auto">
                <a:xfrm>
                  <a:off x="2501092" y="3714752"/>
                  <a:ext cx="142082" cy="71438"/>
                  <a:chOff x="2501092" y="3714752"/>
                  <a:chExt cx="142082" cy="71438"/>
                </a:xfrm>
              </p:grpSpPr>
              <p:cxnSp>
                <p:nvCxnSpPr>
                  <p:cNvPr id="39" name="Rett linje 38"/>
                  <p:cNvCxnSpPr/>
                  <p:nvPr/>
                </p:nvCxnSpPr>
                <p:spPr>
                  <a:xfrm rot="5400000" flipH="1" flipV="1">
                    <a:off x="2571763" y="3714750"/>
                    <a:ext cx="71437" cy="7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Rett linje 39"/>
                  <p:cNvCxnSpPr/>
                  <p:nvPr/>
                </p:nvCxnSpPr>
                <p:spPr>
                  <a:xfrm>
                    <a:off x="2505083" y="3716339"/>
                    <a:ext cx="66678" cy="69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 name="Gruppe 59"/>
              <p:cNvGrpSpPr>
                <a:grpSpLocks/>
              </p:cNvGrpSpPr>
              <p:nvPr/>
            </p:nvGrpSpPr>
            <p:grpSpPr bwMode="auto">
              <a:xfrm>
                <a:off x="2500298" y="5429264"/>
                <a:ext cx="142876" cy="357190"/>
                <a:chOff x="2000232" y="643712"/>
                <a:chExt cx="142876" cy="357190"/>
              </a:xfrm>
            </p:grpSpPr>
            <p:cxnSp>
              <p:nvCxnSpPr>
                <p:cNvPr id="34" name="Rett linje 33"/>
                <p:cNvCxnSpPr/>
                <p:nvPr/>
              </p:nvCxnSpPr>
              <p:spPr>
                <a:xfrm rot="5400000">
                  <a:off x="1893101" y="820719"/>
                  <a:ext cx="357189"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ett linje 34"/>
                <p:cNvCxnSpPr/>
                <p:nvPr/>
              </p:nvCxnSpPr>
              <p:spPr>
                <a:xfrm rot="5400000">
                  <a:off x="2000256" y="927874"/>
                  <a:ext cx="71438" cy="714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Rett linje 35"/>
                <p:cNvCxnSpPr/>
                <p:nvPr/>
              </p:nvCxnSpPr>
              <p:spPr>
                <a:xfrm rot="16200000" flipH="1">
                  <a:off x="2071697" y="927874"/>
                  <a:ext cx="71438" cy="7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e 77"/>
              <p:cNvGrpSpPr>
                <a:grpSpLocks/>
              </p:cNvGrpSpPr>
              <p:nvPr/>
            </p:nvGrpSpPr>
            <p:grpSpPr bwMode="auto">
              <a:xfrm>
                <a:off x="3071804" y="2000241"/>
                <a:ext cx="1013675" cy="1500201"/>
                <a:chOff x="3071804" y="2000241"/>
                <a:chExt cx="1013675" cy="1500201"/>
              </a:xfrm>
            </p:grpSpPr>
            <p:grpSp>
              <p:nvGrpSpPr>
                <p:cNvPr id="13" name="Gruppe 36"/>
                <p:cNvGrpSpPr>
                  <a:grpSpLocks/>
                </p:cNvGrpSpPr>
                <p:nvPr/>
              </p:nvGrpSpPr>
              <p:grpSpPr bwMode="auto">
                <a:xfrm rot="5400000">
                  <a:off x="3500433" y="2928937"/>
                  <a:ext cx="142876" cy="1000134"/>
                  <a:chOff x="2000232" y="770"/>
                  <a:chExt cx="142876" cy="1000134"/>
                </a:xfrm>
              </p:grpSpPr>
              <p:cxnSp>
                <p:nvCxnSpPr>
                  <p:cNvPr id="31" name="Rett linje 30"/>
                  <p:cNvCxnSpPr/>
                  <p:nvPr/>
                </p:nvCxnSpPr>
                <p:spPr>
                  <a:xfrm rot="5400000" flipV="1">
                    <a:off x="1577137" y="501571"/>
                    <a:ext cx="989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rot="5400000">
                    <a:off x="2001020" y="917516"/>
                    <a:ext cx="69853" cy="71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Rett linje 32"/>
                  <p:cNvCxnSpPr/>
                  <p:nvPr/>
                </p:nvCxnSpPr>
                <p:spPr>
                  <a:xfrm rot="16200000" flipH="1">
                    <a:off x="2072458" y="917516"/>
                    <a:ext cx="69853" cy="71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Rett linje 29"/>
                <p:cNvCxnSpPr>
                  <a:stCxn id="9239" idx="2"/>
                </p:cNvCxnSpPr>
                <p:nvPr/>
              </p:nvCxnSpPr>
              <p:spPr>
                <a:xfrm rot="5400000">
                  <a:off x="3363194" y="2707475"/>
                  <a:ext cx="1428760" cy="14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53" name="TekstSylinder 26"/>
              <p:cNvSpPr txBox="1">
                <a:spLocks noChangeArrowheads="1"/>
              </p:cNvSpPr>
              <p:nvPr/>
            </p:nvSpPr>
            <p:spPr bwMode="auto">
              <a:xfrm>
                <a:off x="3571868" y="5786454"/>
                <a:ext cx="884345" cy="500066"/>
              </a:xfrm>
              <a:prstGeom prst="rect">
                <a:avLst/>
              </a:prstGeom>
              <a:solidFill>
                <a:schemeClr val="bg1"/>
              </a:solidFill>
              <a:ln w="9525">
                <a:solidFill>
                  <a:schemeClr val="tx1">
                    <a:alpha val="96861"/>
                  </a:schemeClr>
                </a:solidFill>
                <a:miter lim="800000"/>
                <a:headEnd/>
                <a:tailEnd/>
              </a:ln>
            </p:spPr>
            <p:txBody>
              <a:bodyPr wrap="none" anchor="ctr"/>
              <a:lstStyle/>
              <a:p>
                <a:pPr algn="ctr"/>
                <a:r>
                  <a:rPr lang="en-GB" sz="1000" b="1">
                    <a:solidFill>
                      <a:schemeClr val="tx2"/>
                    </a:solidFill>
                    <a:latin typeface="Arial" charset="0"/>
                    <a:cs typeface="Arial" charset="0"/>
                  </a:rPr>
                  <a:t>Document</a:t>
                </a:r>
              </a:p>
              <a:p>
                <a:pPr algn="ctr"/>
                <a:r>
                  <a:rPr lang="en-GB" sz="1000" b="1">
                    <a:solidFill>
                      <a:schemeClr val="tx2"/>
                    </a:solidFill>
                    <a:latin typeface="Arial" charset="0"/>
                    <a:cs typeface="Arial" charset="0"/>
                  </a:rPr>
                  <a:t>“file”</a:t>
                </a:r>
              </a:p>
            </p:txBody>
          </p:sp>
          <p:cxnSp>
            <p:nvCxnSpPr>
              <p:cNvPr id="28" name="Rett linje 27"/>
              <p:cNvCxnSpPr>
                <a:stCxn id="9245" idx="3"/>
                <a:endCxn id="9253" idx="1"/>
              </p:cNvCxnSpPr>
              <p:nvPr/>
            </p:nvCxnSpPr>
            <p:spPr>
              <a:xfrm>
                <a:off x="3027394" y="6037280"/>
                <a:ext cx="544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uppe 84"/>
            <p:cNvGrpSpPr>
              <a:grpSpLocks/>
            </p:cNvGrpSpPr>
            <p:nvPr/>
          </p:nvGrpSpPr>
          <p:grpSpPr bwMode="auto">
            <a:xfrm>
              <a:off x="3000364" y="2714620"/>
              <a:ext cx="215108" cy="428628"/>
              <a:chOff x="1785124" y="2357430"/>
              <a:chExt cx="215108" cy="428628"/>
            </a:xfrm>
          </p:grpSpPr>
          <p:cxnSp>
            <p:nvCxnSpPr>
              <p:cNvPr id="9231" name="Rett linje 65"/>
              <p:cNvCxnSpPr>
                <a:cxnSpLocks noChangeShapeType="1"/>
              </p:cNvCxnSpPr>
              <p:nvPr/>
            </p:nvCxnSpPr>
            <p:spPr bwMode="auto">
              <a:xfrm rot="5400000">
                <a:off x="1607323" y="2536025"/>
                <a:ext cx="357190" cy="1588"/>
              </a:xfrm>
              <a:prstGeom prst="line">
                <a:avLst/>
              </a:prstGeom>
              <a:noFill/>
              <a:ln w="12700" algn="ctr">
                <a:solidFill>
                  <a:schemeClr val="tx1"/>
                </a:solidFill>
                <a:round/>
                <a:headEnd/>
                <a:tailEnd/>
              </a:ln>
            </p:spPr>
          </p:cxnSp>
          <p:cxnSp>
            <p:nvCxnSpPr>
              <p:cNvPr id="9232" name="Rett linje 67"/>
              <p:cNvCxnSpPr>
                <a:cxnSpLocks noChangeShapeType="1"/>
              </p:cNvCxnSpPr>
              <p:nvPr/>
            </p:nvCxnSpPr>
            <p:spPr bwMode="auto">
              <a:xfrm>
                <a:off x="1785918" y="2714620"/>
                <a:ext cx="214314" cy="1588"/>
              </a:xfrm>
              <a:prstGeom prst="line">
                <a:avLst/>
              </a:prstGeom>
              <a:noFill/>
              <a:ln w="12700" algn="ctr">
                <a:noFill/>
                <a:round/>
                <a:headEnd/>
                <a:tailEnd/>
              </a:ln>
            </p:spPr>
          </p:cxnSp>
          <p:cxnSp>
            <p:nvCxnSpPr>
              <p:cNvPr id="9233" name="Rett linje 75"/>
              <p:cNvCxnSpPr>
                <a:cxnSpLocks noChangeShapeType="1"/>
              </p:cNvCxnSpPr>
              <p:nvPr/>
            </p:nvCxnSpPr>
            <p:spPr bwMode="auto">
              <a:xfrm>
                <a:off x="1785918" y="2714620"/>
                <a:ext cx="214314" cy="1588"/>
              </a:xfrm>
              <a:prstGeom prst="bentConnector3">
                <a:avLst>
                  <a:gd name="adj1" fmla="val 50000"/>
                </a:avLst>
              </a:prstGeom>
              <a:noFill/>
              <a:ln w="12700" algn="ctr">
                <a:solidFill>
                  <a:schemeClr val="tx1"/>
                </a:solidFill>
                <a:round/>
                <a:headEnd/>
                <a:tailEnd/>
              </a:ln>
            </p:spPr>
          </p:cxnSp>
          <p:cxnSp>
            <p:nvCxnSpPr>
              <p:cNvPr id="9234" name="Rett linje 78"/>
              <p:cNvCxnSpPr>
                <a:cxnSpLocks noChangeShapeType="1"/>
              </p:cNvCxnSpPr>
              <p:nvPr/>
            </p:nvCxnSpPr>
            <p:spPr bwMode="auto">
              <a:xfrm>
                <a:off x="1785918" y="2357430"/>
                <a:ext cx="214314" cy="1588"/>
              </a:xfrm>
              <a:prstGeom prst="line">
                <a:avLst/>
              </a:prstGeom>
              <a:noFill/>
              <a:ln w="12700" algn="ctr">
                <a:solidFill>
                  <a:schemeClr val="tx1"/>
                </a:solidFill>
                <a:round/>
                <a:headEnd/>
                <a:tailEnd/>
              </a:ln>
            </p:spPr>
          </p:cxnSp>
          <p:cxnSp>
            <p:nvCxnSpPr>
              <p:cNvPr id="9235" name="Rett linje 81"/>
              <p:cNvCxnSpPr>
                <a:cxnSpLocks noChangeShapeType="1"/>
              </p:cNvCxnSpPr>
              <p:nvPr/>
            </p:nvCxnSpPr>
            <p:spPr bwMode="auto">
              <a:xfrm flipV="1">
                <a:off x="1857356" y="2643182"/>
                <a:ext cx="142876" cy="71438"/>
              </a:xfrm>
              <a:prstGeom prst="line">
                <a:avLst/>
              </a:prstGeom>
              <a:noFill/>
              <a:ln w="12700" algn="ctr">
                <a:solidFill>
                  <a:schemeClr val="tx1"/>
                </a:solidFill>
                <a:round/>
                <a:headEnd/>
                <a:tailEnd/>
              </a:ln>
            </p:spPr>
          </p:cxnSp>
          <p:cxnSp>
            <p:nvCxnSpPr>
              <p:cNvPr id="9236" name="Rett linje 83"/>
              <p:cNvCxnSpPr>
                <a:cxnSpLocks noChangeShapeType="1"/>
              </p:cNvCxnSpPr>
              <p:nvPr/>
            </p:nvCxnSpPr>
            <p:spPr bwMode="auto">
              <a:xfrm>
                <a:off x="1857356" y="2714620"/>
                <a:ext cx="142876" cy="71438"/>
              </a:xfrm>
              <a:prstGeom prst="line">
                <a:avLst/>
              </a:prstGeom>
              <a:noFill/>
              <a:ln w="12700" algn="ctr">
                <a:solidFill>
                  <a:schemeClr val="tx1"/>
                </a:solidFill>
                <a:round/>
                <a:headEnd/>
                <a:tailEnd/>
              </a:ln>
            </p:spPr>
          </p:cxnSp>
        </p:grpSp>
        <p:grpSp>
          <p:nvGrpSpPr>
            <p:cNvPr id="15" name="Gruppe 85"/>
            <p:cNvGrpSpPr>
              <a:grpSpLocks/>
            </p:cNvGrpSpPr>
            <p:nvPr/>
          </p:nvGrpSpPr>
          <p:grpSpPr bwMode="auto">
            <a:xfrm>
              <a:off x="3000364" y="3571876"/>
              <a:ext cx="215108" cy="428628"/>
              <a:chOff x="1785124" y="2357430"/>
              <a:chExt cx="215108" cy="428628"/>
            </a:xfrm>
          </p:grpSpPr>
          <p:cxnSp>
            <p:nvCxnSpPr>
              <p:cNvPr id="9225" name="Rett linje 86"/>
              <p:cNvCxnSpPr>
                <a:cxnSpLocks noChangeShapeType="1"/>
              </p:cNvCxnSpPr>
              <p:nvPr/>
            </p:nvCxnSpPr>
            <p:spPr bwMode="auto">
              <a:xfrm rot="5400000">
                <a:off x="1607323" y="2536025"/>
                <a:ext cx="357190" cy="1588"/>
              </a:xfrm>
              <a:prstGeom prst="line">
                <a:avLst/>
              </a:prstGeom>
              <a:noFill/>
              <a:ln w="12700" algn="ctr">
                <a:solidFill>
                  <a:schemeClr val="tx1"/>
                </a:solidFill>
                <a:round/>
                <a:headEnd/>
                <a:tailEnd/>
              </a:ln>
            </p:spPr>
          </p:cxnSp>
          <p:cxnSp>
            <p:nvCxnSpPr>
              <p:cNvPr id="9226" name="Rett linje 87"/>
              <p:cNvCxnSpPr>
                <a:cxnSpLocks noChangeShapeType="1"/>
              </p:cNvCxnSpPr>
              <p:nvPr/>
            </p:nvCxnSpPr>
            <p:spPr bwMode="auto">
              <a:xfrm>
                <a:off x="1785918" y="2714620"/>
                <a:ext cx="214314" cy="1588"/>
              </a:xfrm>
              <a:prstGeom prst="line">
                <a:avLst/>
              </a:prstGeom>
              <a:noFill/>
              <a:ln w="12700" algn="ctr">
                <a:noFill/>
                <a:round/>
                <a:headEnd/>
                <a:tailEnd/>
              </a:ln>
            </p:spPr>
          </p:cxnSp>
          <p:cxnSp>
            <p:nvCxnSpPr>
              <p:cNvPr id="9227" name="Rett linje 75"/>
              <p:cNvCxnSpPr>
                <a:cxnSpLocks noChangeShapeType="1"/>
              </p:cNvCxnSpPr>
              <p:nvPr/>
            </p:nvCxnSpPr>
            <p:spPr bwMode="auto">
              <a:xfrm>
                <a:off x="1785918" y="2714620"/>
                <a:ext cx="214314" cy="1588"/>
              </a:xfrm>
              <a:prstGeom prst="bentConnector3">
                <a:avLst>
                  <a:gd name="adj1" fmla="val 50000"/>
                </a:avLst>
              </a:prstGeom>
              <a:noFill/>
              <a:ln w="12700" algn="ctr">
                <a:solidFill>
                  <a:schemeClr val="tx1"/>
                </a:solidFill>
                <a:round/>
                <a:headEnd/>
                <a:tailEnd/>
              </a:ln>
            </p:spPr>
          </p:cxnSp>
          <p:cxnSp>
            <p:nvCxnSpPr>
              <p:cNvPr id="9228" name="Rett linje 89"/>
              <p:cNvCxnSpPr>
                <a:cxnSpLocks noChangeShapeType="1"/>
              </p:cNvCxnSpPr>
              <p:nvPr/>
            </p:nvCxnSpPr>
            <p:spPr bwMode="auto">
              <a:xfrm>
                <a:off x="1785918" y="2357430"/>
                <a:ext cx="214314" cy="1588"/>
              </a:xfrm>
              <a:prstGeom prst="line">
                <a:avLst/>
              </a:prstGeom>
              <a:noFill/>
              <a:ln w="12700" algn="ctr">
                <a:solidFill>
                  <a:schemeClr val="tx1"/>
                </a:solidFill>
                <a:round/>
                <a:headEnd/>
                <a:tailEnd/>
              </a:ln>
            </p:spPr>
          </p:cxnSp>
          <p:cxnSp>
            <p:nvCxnSpPr>
              <p:cNvPr id="9229" name="Rett linje 90"/>
              <p:cNvCxnSpPr>
                <a:cxnSpLocks noChangeShapeType="1"/>
              </p:cNvCxnSpPr>
              <p:nvPr/>
            </p:nvCxnSpPr>
            <p:spPr bwMode="auto">
              <a:xfrm flipV="1">
                <a:off x="1857356" y="2643182"/>
                <a:ext cx="142876" cy="71438"/>
              </a:xfrm>
              <a:prstGeom prst="line">
                <a:avLst/>
              </a:prstGeom>
              <a:noFill/>
              <a:ln w="12700" algn="ctr">
                <a:solidFill>
                  <a:schemeClr val="tx1"/>
                </a:solidFill>
                <a:round/>
                <a:headEnd/>
                <a:tailEnd/>
              </a:ln>
            </p:spPr>
          </p:cxnSp>
          <p:cxnSp>
            <p:nvCxnSpPr>
              <p:cNvPr id="9230" name="Rett linje 91"/>
              <p:cNvCxnSpPr>
                <a:cxnSpLocks noChangeShapeType="1"/>
              </p:cNvCxnSpPr>
              <p:nvPr/>
            </p:nvCxnSpPr>
            <p:spPr bwMode="auto">
              <a:xfrm>
                <a:off x="1857356" y="2714620"/>
                <a:ext cx="142876" cy="71438"/>
              </a:xfrm>
              <a:prstGeom prst="line">
                <a:avLst/>
              </a:prstGeom>
              <a:noFill/>
              <a:ln w="12700" algn="ctr">
                <a:solidFill>
                  <a:schemeClr val="tx1"/>
                </a:solidFill>
                <a:round/>
                <a:headEnd/>
                <a:tailEnd/>
              </a:ln>
            </p:spPr>
          </p:cxnSp>
        </p:grpSp>
      </p:grpSp>
      <p:sp>
        <p:nvSpPr>
          <p:cNvPr id="9220" name="Text Box 65"/>
          <p:cNvSpPr txBox="1">
            <a:spLocks noChangeArrowheads="1"/>
          </p:cNvSpPr>
          <p:nvPr/>
        </p:nvSpPr>
        <p:spPr bwMode="auto">
          <a:xfrm>
            <a:off x="4716463" y="1557338"/>
            <a:ext cx="3352800" cy="2785378"/>
          </a:xfrm>
          <a:prstGeom prst="rect">
            <a:avLst/>
          </a:prstGeom>
          <a:noFill/>
          <a:ln w="9525">
            <a:noFill/>
            <a:miter lim="800000"/>
            <a:headEnd/>
            <a:tailEnd/>
          </a:ln>
        </p:spPr>
        <p:txBody>
          <a:bodyPr>
            <a:spAutoFit/>
          </a:bodyPr>
          <a:lstStyle/>
          <a:p>
            <a:pPr algn="l" eaLnBrk="1" hangingPunct="1">
              <a:spcBef>
                <a:spcPct val="50000"/>
              </a:spcBef>
            </a:pPr>
            <a:r>
              <a:rPr lang="nb-NO" sz="1400" u="sng" dirty="0" err="1" smtClean="0">
                <a:solidFill>
                  <a:srgbClr val="000099"/>
                </a:solidFill>
                <a:latin typeface="Comic Sans MS" pitchFamily="66" charset="0"/>
              </a:rPr>
              <a:t>Archive</a:t>
            </a:r>
            <a:r>
              <a:rPr lang="nb-NO" sz="1400" u="sng" dirty="0" smtClean="0">
                <a:solidFill>
                  <a:srgbClr val="000099"/>
                </a:solidFill>
                <a:latin typeface="Comic Sans MS" pitchFamily="66" charset="0"/>
              </a:rPr>
              <a:t> (arkiv)</a:t>
            </a:r>
            <a:r>
              <a:rPr lang="nb-NO" sz="1400" dirty="0" smtClean="0">
                <a:solidFill>
                  <a:srgbClr val="000099"/>
                </a:solidFill>
                <a:latin typeface="Comic Sans MS" pitchFamily="66" charset="0"/>
              </a:rPr>
              <a:t>: Mulig å inkludere mange arkiv (fra flere arkivskapere) I en og samme løsning </a:t>
            </a:r>
          </a:p>
          <a:p>
            <a:pPr algn="l" eaLnBrk="1" hangingPunct="1">
              <a:spcBef>
                <a:spcPct val="50000"/>
              </a:spcBef>
            </a:pPr>
            <a:r>
              <a:rPr lang="nb-NO" sz="1400" u="sng" dirty="0" err="1" smtClean="0">
                <a:solidFill>
                  <a:srgbClr val="000099"/>
                </a:solidFill>
                <a:latin typeface="Comic Sans MS" pitchFamily="66" charset="0"/>
              </a:rPr>
              <a:t>Archive</a:t>
            </a:r>
            <a:r>
              <a:rPr lang="nb-NO" sz="1400" u="sng" dirty="0" smtClean="0">
                <a:solidFill>
                  <a:srgbClr val="000099"/>
                </a:solidFill>
                <a:latin typeface="Comic Sans MS" pitchFamily="66" charset="0"/>
              </a:rPr>
              <a:t> </a:t>
            </a:r>
            <a:r>
              <a:rPr lang="nb-NO" sz="1400" u="sng" dirty="0" err="1" smtClean="0">
                <a:solidFill>
                  <a:srgbClr val="000099"/>
                </a:solidFill>
                <a:latin typeface="Comic Sans MS" pitchFamily="66" charset="0"/>
              </a:rPr>
              <a:t>group</a:t>
            </a:r>
            <a:r>
              <a:rPr lang="nb-NO" sz="1400" u="sng" dirty="0" smtClean="0">
                <a:solidFill>
                  <a:srgbClr val="000099"/>
                </a:solidFill>
                <a:latin typeface="Comic Sans MS" pitchFamily="66" charset="0"/>
              </a:rPr>
              <a:t> (arkivdel)</a:t>
            </a:r>
            <a:r>
              <a:rPr lang="nb-NO" sz="1400" dirty="0" smtClean="0">
                <a:solidFill>
                  <a:srgbClr val="000099"/>
                </a:solidFill>
                <a:latin typeface="Comic Sans MS" pitchFamily="66" charset="0"/>
              </a:rPr>
              <a:t>: Deler arkivet i serier, sakstyper, perioder osv.</a:t>
            </a:r>
          </a:p>
          <a:p>
            <a:pPr algn="l" eaLnBrk="1" hangingPunct="1">
              <a:spcBef>
                <a:spcPct val="50000"/>
              </a:spcBef>
            </a:pPr>
            <a:r>
              <a:rPr lang="nb-NO" sz="1400" u="sng" dirty="0" smtClean="0">
                <a:solidFill>
                  <a:srgbClr val="000099"/>
                </a:solidFill>
                <a:latin typeface="Comic Sans MS" pitchFamily="66" charset="0"/>
              </a:rPr>
              <a:t>File (mappe)</a:t>
            </a:r>
            <a:r>
              <a:rPr lang="nb-NO" sz="1400" dirty="0" smtClean="0">
                <a:solidFill>
                  <a:srgbClr val="000099"/>
                </a:solidFill>
                <a:latin typeface="Comic Sans MS" pitchFamily="66" charset="0"/>
              </a:rPr>
              <a:t>: Selvdefinert antall nivå for undermapper </a:t>
            </a:r>
          </a:p>
          <a:p>
            <a:pPr algn="l" eaLnBrk="1" hangingPunct="1">
              <a:spcBef>
                <a:spcPct val="50000"/>
              </a:spcBef>
            </a:pPr>
            <a:r>
              <a:rPr lang="nb-NO" sz="1400" u="sng" dirty="0" err="1" smtClean="0">
                <a:solidFill>
                  <a:srgbClr val="000099"/>
                </a:solidFill>
                <a:latin typeface="Comic Sans MS" pitchFamily="66" charset="0"/>
              </a:rPr>
              <a:t>Component</a:t>
            </a:r>
            <a:r>
              <a:rPr lang="nb-NO" sz="1400" u="sng" dirty="0" smtClean="0">
                <a:solidFill>
                  <a:srgbClr val="000099"/>
                </a:solidFill>
                <a:latin typeface="Comic Sans MS" pitchFamily="66" charset="0"/>
              </a:rPr>
              <a:t> (versjon, format, variant)</a:t>
            </a:r>
            <a:r>
              <a:rPr lang="nb-NO" sz="1400" dirty="0" smtClean="0">
                <a:solidFill>
                  <a:srgbClr val="000099"/>
                </a:solidFill>
                <a:latin typeface="Comic Sans MS" pitchFamily="66" charset="0"/>
              </a:rPr>
              <a:t>: håndterer ulike versjoner, varianter og formater for samme dokument</a:t>
            </a:r>
            <a:endParaRPr lang="nb-NO" sz="1400" dirty="0">
              <a:solidFill>
                <a:srgbClr val="000099"/>
              </a:solidFill>
              <a:latin typeface="Comic Sans MS" pitchFamily="66" charset="0"/>
            </a:endParaRPr>
          </a:p>
        </p:txBody>
      </p:sp>
      <p:sp>
        <p:nvSpPr>
          <p:cNvPr id="9221" name="Text Box 66"/>
          <p:cNvSpPr txBox="1">
            <a:spLocks noChangeArrowheads="1"/>
          </p:cNvSpPr>
          <p:nvPr/>
        </p:nvSpPr>
        <p:spPr bwMode="auto">
          <a:xfrm>
            <a:off x="4716463" y="4446588"/>
            <a:ext cx="3119437" cy="2031325"/>
          </a:xfrm>
          <a:prstGeom prst="rect">
            <a:avLst/>
          </a:prstGeom>
          <a:noFill/>
          <a:ln w="9525">
            <a:noFill/>
            <a:miter lim="800000"/>
            <a:headEnd/>
            <a:tailEnd/>
          </a:ln>
        </p:spPr>
        <p:txBody>
          <a:bodyPr>
            <a:spAutoFit/>
          </a:bodyPr>
          <a:lstStyle/>
          <a:p>
            <a:pPr algn="l" eaLnBrk="1" hangingPunct="1">
              <a:spcBef>
                <a:spcPct val="50000"/>
              </a:spcBef>
            </a:pPr>
            <a:r>
              <a:rPr lang="en-GB" sz="1400" dirty="0" smtClean="0">
                <a:solidFill>
                  <a:srgbClr val="000099"/>
                </a:solidFill>
                <a:latin typeface="Comic Sans MS" pitchFamily="66" charset="0"/>
              </a:rPr>
              <a:t>Transfer (avlevering/deponering): Hvert dokument skal bli avlevert/deponert som en fil </a:t>
            </a:r>
            <a:r>
              <a:rPr lang="en-GB" sz="1400" dirty="0">
                <a:solidFill>
                  <a:srgbClr val="000099"/>
                </a:solidFill>
                <a:latin typeface="Comic Sans MS" pitchFamily="66" charset="0"/>
              </a:rPr>
              <a:t>(bit stream). </a:t>
            </a:r>
            <a:r>
              <a:rPr lang="en-GB" sz="1400" dirty="0" smtClean="0">
                <a:solidFill>
                  <a:srgbClr val="000099"/>
                </a:solidFill>
                <a:latin typeface="Comic Sans MS" pitchFamily="66" charset="0"/>
              </a:rPr>
              <a:t>Riksarkivet aksepterer disse filformatene: </a:t>
            </a:r>
            <a:endParaRPr lang="en-GB" sz="1400" dirty="0">
              <a:solidFill>
                <a:srgbClr val="000099"/>
              </a:solidFill>
              <a:latin typeface="Comic Sans MS" pitchFamily="66" charset="0"/>
            </a:endParaRPr>
          </a:p>
          <a:p>
            <a:pPr algn="l" eaLnBrk="1" hangingPunct="1">
              <a:buFontTx/>
              <a:buChar char="•"/>
            </a:pPr>
            <a:r>
              <a:rPr lang="en-GB" sz="1400" dirty="0" smtClean="0">
                <a:solidFill>
                  <a:srgbClr val="000099"/>
                </a:solidFill>
                <a:latin typeface="Comic Sans MS" pitchFamily="66" charset="0"/>
              </a:rPr>
              <a:t>Tekst </a:t>
            </a:r>
            <a:r>
              <a:rPr lang="en-GB" sz="1400" dirty="0">
                <a:solidFill>
                  <a:srgbClr val="000099"/>
                </a:solidFill>
                <a:latin typeface="Comic Sans MS" pitchFamily="66" charset="0"/>
              </a:rPr>
              <a:t>(UTF-8 or ISO 8859) </a:t>
            </a:r>
          </a:p>
          <a:p>
            <a:pPr algn="l" eaLnBrk="1" hangingPunct="1">
              <a:buFontTx/>
              <a:buChar char="•"/>
            </a:pPr>
            <a:r>
              <a:rPr lang="en-GB" sz="1400" dirty="0">
                <a:solidFill>
                  <a:srgbClr val="000099"/>
                </a:solidFill>
                <a:latin typeface="Comic Sans MS" pitchFamily="66" charset="0"/>
              </a:rPr>
              <a:t>TIFF v. 6 </a:t>
            </a:r>
          </a:p>
          <a:p>
            <a:pPr algn="l" eaLnBrk="1" hangingPunct="1">
              <a:buFontTx/>
              <a:buChar char="•"/>
            </a:pPr>
            <a:r>
              <a:rPr lang="en-GB" sz="1400" dirty="0">
                <a:solidFill>
                  <a:srgbClr val="000099"/>
                </a:solidFill>
                <a:latin typeface="Comic Sans MS" pitchFamily="66" charset="0"/>
              </a:rPr>
              <a:t>XML</a:t>
            </a:r>
          </a:p>
          <a:p>
            <a:pPr algn="l" eaLnBrk="1" hangingPunct="1">
              <a:buFontTx/>
              <a:buChar char="•"/>
            </a:pPr>
            <a:r>
              <a:rPr lang="en-GB" sz="1400" dirty="0">
                <a:solidFill>
                  <a:srgbClr val="000099"/>
                </a:solidFill>
                <a:latin typeface="Comic Sans MS" pitchFamily="66" charset="0"/>
              </a:rPr>
              <a:t>PDF/A </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rot="21120596">
            <a:off x="447240" y="632417"/>
            <a:ext cx="4666004" cy="5053413"/>
          </a:xfrm>
          <a:prstGeom prst="rect">
            <a:avLst/>
          </a:prstGeom>
          <a:noFill/>
          <a:ln w="9525">
            <a:solidFill>
              <a:schemeClr val="accent2">
                <a:lumMod val="50000"/>
              </a:schemeClr>
            </a:solid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rot="745901">
            <a:off x="3585714" y="2619494"/>
            <a:ext cx="5495921" cy="2808311"/>
          </a:xfrm>
          <a:prstGeom prst="rect">
            <a:avLst/>
          </a:prstGeom>
          <a:noFill/>
          <a:ln w="9525">
            <a:solidFill>
              <a:schemeClr val="accent1">
                <a:lumMod val="75000"/>
              </a:schemeClr>
            </a:solidFill>
            <a:miter lim="800000"/>
            <a:headEnd/>
            <a:tailEnd/>
          </a:ln>
        </p:spPr>
      </p:pic>
      <p:sp>
        <p:nvSpPr>
          <p:cNvPr id="2" name="TekstSylinder 1"/>
          <p:cNvSpPr txBox="1"/>
          <p:nvPr/>
        </p:nvSpPr>
        <p:spPr>
          <a:xfrm>
            <a:off x="2411760" y="116632"/>
            <a:ext cx="6336704" cy="1200329"/>
          </a:xfrm>
          <a:prstGeom prst="rect">
            <a:avLst/>
          </a:prstGeom>
          <a:noFill/>
        </p:spPr>
        <p:txBody>
          <a:bodyPr wrap="square" rtlCol="0">
            <a:spAutoFit/>
          </a:bodyPr>
          <a:lstStyle/>
          <a:p>
            <a:pPr algn="ctr"/>
            <a:r>
              <a:rPr lang="nb-NO" b="1" dirty="0" smtClean="0">
                <a:solidFill>
                  <a:srgbClr val="FF0000"/>
                </a:solidFill>
                <a:latin typeface="+mj-lt"/>
              </a:rPr>
              <a:t>MER om </a:t>
            </a:r>
            <a:r>
              <a:rPr lang="nb-NO" b="1" dirty="0" err="1" smtClean="0">
                <a:solidFill>
                  <a:srgbClr val="FF0000"/>
                </a:solidFill>
                <a:latin typeface="+mj-lt"/>
              </a:rPr>
              <a:t>Noark</a:t>
            </a:r>
            <a:r>
              <a:rPr lang="nb-NO" b="1" dirty="0" smtClean="0">
                <a:solidFill>
                  <a:srgbClr val="FF0000"/>
                </a:solidFill>
                <a:latin typeface="+mj-lt"/>
              </a:rPr>
              <a:t>!</a:t>
            </a:r>
          </a:p>
          <a:p>
            <a:pPr algn="ctr"/>
            <a:r>
              <a:rPr lang="nb-NO" b="1" dirty="0" smtClean="0">
                <a:solidFill>
                  <a:srgbClr val="FF0000"/>
                </a:solidFill>
                <a:latin typeface="+mj-lt"/>
              </a:rPr>
              <a:t>Eller datamodellens konsekvenser ved avlevering!</a:t>
            </a:r>
            <a:endParaRPr lang="nb-NO" b="1" dirty="0">
              <a:solidFill>
                <a:srgbClr val="FF0000"/>
              </a:solidFill>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6725" y="439068"/>
            <a:ext cx="8105775" cy="901700"/>
          </a:xfrm>
          <a:noFill/>
        </p:spPr>
        <p:txBody>
          <a:bodyPr anchor="t"/>
          <a:lstStyle/>
          <a:p>
            <a:pPr algn="r"/>
            <a:r>
              <a:rPr lang="nb-NO" sz="2800" dirty="0" err="1" smtClean="0"/>
              <a:t>Konseptuell</a:t>
            </a:r>
            <a:r>
              <a:rPr lang="nb-NO" sz="2800" dirty="0" smtClean="0"/>
              <a:t> datamodell i Noark </a:t>
            </a:r>
            <a:r>
              <a:rPr lang="en-US" sz="2800" dirty="0" smtClean="0"/>
              <a:t>5</a:t>
            </a:r>
          </a:p>
        </p:txBody>
      </p:sp>
      <p:grpSp>
        <p:nvGrpSpPr>
          <p:cNvPr id="2" name="Gruppe 92"/>
          <p:cNvGrpSpPr>
            <a:grpSpLocks/>
          </p:cNvGrpSpPr>
          <p:nvPr/>
        </p:nvGrpSpPr>
        <p:grpSpPr bwMode="auto">
          <a:xfrm>
            <a:off x="1403350" y="953789"/>
            <a:ext cx="2598738" cy="5643563"/>
            <a:chOff x="3000364" y="928670"/>
            <a:chExt cx="2598857" cy="5643602"/>
          </a:xfrm>
        </p:grpSpPr>
        <p:grpSp>
          <p:nvGrpSpPr>
            <p:cNvPr id="3" name="Gruppe 9"/>
            <p:cNvGrpSpPr>
              <a:grpSpLocks/>
            </p:cNvGrpSpPr>
            <p:nvPr/>
          </p:nvGrpSpPr>
          <p:grpSpPr bwMode="auto">
            <a:xfrm>
              <a:off x="3214678" y="928670"/>
              <a:ext cx="2384543" cy="5643602"/>
              <a:chOff x="2143108" y="642918"/>
              <a:chExt cx="2384543" cy="5643602"/>
            </a:xfrm>
          </p:grpSpPr>
          <p:sp>
            <p:nvSpPr>
              <p:cNvPr id="9237" name="TekstSylinder 10"/>
              <p:cNvSpPr txBox="1">
                <a:spLocks noChangeArrowheads="1"/>
              </p:cNvSpPr>
              <p:nvPr/>
            </p:nvSpPr>
            <p:spPr bwMode="auto">
              <a:xfrm>
                <a:off x="3643306" y="642918"/>
                <a:ext cx="884345" cy="500066"/>
              </a:xfrm>
              <a:prstGeom prst="rect">
                <a:avLst/>
              </a:prstGeom>
              <a:solidFill>
                <a:schemeClr val="bg1"/>
              </a:solidFill>
              <a:ln w="9525">
                <a:solidFill>
                  <a:schemeClr val="tx1">
                    <a:alpha val="96861"/>
                  </a:schemeClr>
                </a:solidFill>
                <a:miter lim="800000"/>
                <a:headEnd/>
                <a:tailEnd/>
              </a:ln>
            </p:spPr>
            <p:txBody>
              <a:bodyPr wrap="none" anchor="ctr"/>
              <a:lstStyle/>
              <a:p>
                <a:pPr algn="ctr"/>
                <a:r>
                  <a:rPr lang="en-GB" sz="1000" b="1">
                    <a:solidFill>
                      <a:schemeClr val="tx2"/>
                    </a:solidFill>
                    <a:latin typeface="Arial" charset="0"/>
                    <a:cs typeface="Arial" charset="0"/>
                  </a:rPr>
                  <a:t>Archive </a:t>
                </a:r>
              </a:p>
              <a:p>
                <a:pPr algn="ctr"/>
                <a:r>
                  <a:rPr lang="en-GB" sz="1000" b="1">
                    <a:solidFill>
                      <a:schemeClr val="tx2"/>
                    </a:solidFill>
                    <a:latin typeface="Arial" charset="0"/>
                    <a:cs typeface="Arial" charset="0"/>
                  </a:rPr>
                  <a:t>(Fond)</a:t>
                </a:r>
              </a:p>
            </p:txBody>
          </p:sp>
          <p:grpSp>
            <p:nvGrpSpPr>
              <p:cNvPr id="4" name="Gruppe 10"/>
              <p:cNvGrpSpPr>
                <a:grpSpLocks/>
              </p:cNvGrpSpPr>
              <p:nvPr/>
            </p:nvGrpSpPr>
            <p:grpSpPr bwMode="auto">
              <a:xfrm>
                <a:off x="4000496" y="1142984"/>
                <a:ext cx="142876" cy="357190"/>
                <a:chOff x="2000232" y="643712"/>
                <a:chExt cx="142876" cy="357190"/>
              </a:xfrm>
            </p:grpSpPr>
            <p:cxnSp>
              <p:nvCxnSpPr>
                <p:cNvPr id="53" name="Rett linje 5"/>
                <p:cNvCxnSpPr/>
                <p:nvPr/>
              </p:nvCxnSpPr>
              <p:spPr>
                <a:xfrm rot="5400000">
                  <a:off x="1893160" y="820719"/>
                  <a:ext cx="357189"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Rett linje 7"/>
                <p:cNvCxnSpPr/>
                <p:nvPr/>
              </p:nvCxnSpPr>
              <p:spPr>
                <a:xfrm rot="5400000">
                  <a:off x="2000315" y="927874"/>
                  <a:ext cx="71438" cy="7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Rett linje 9"/>
                <p:cNvCxnSpPr/>
                <p:nvPr/>
              </p:nvCxnSpPr>
              <p:spPr>
                <a:xfrm rot="16200000" flipH="1">
                  <a:off x="2071755" y="927874"/>
                  <a:ext cx="71438" cy="714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39" name="TekstSylinder 12"/>
              <p:cNvSpPr txBox="1">
                <a:spLocks noChangeArrowheads="1"/>
              </p:cNvSpPr>
              <p:nvPr/>
            </p:nvSpPr>
            <p:spPr bwMode="auto">
              <a:xfrm>
                <a:off x="3643306" y="1500174"/>
                <a:ext cx="884345" cy="500066"/>
              </a:xfrm>
              <a:prstGeom prst="rect">
                <a:avLst/>
              </a:prstGeom>
              <a:solidFill>
                <a:schemeClr val="bg1"/>
              </a:solidFill>
              <a:ln w="9525">
                <a:solidFill>
                  <a:schemeClr val="tx1">
                    <a:alpha val="96861"/>
                  </a:schemeClr>
                </a:solidFill>
                <a:miter lim="800000"/>
                <a:headEnd/>
                <a:tailEnd/>
              </a:ln>
            </p:spPr>
            <p:txBody>
              <a:bodyPr wrap="none" anchor="ctr"/>
              <a:lstStyle/>
              <a:p>
                <a:pPr algn="ctr"/>
                <a:r>
                  <a:rPr lang="en-GB" sz="1000" b="1">
                    <a:solidFill>
                      <a:schemeClr val="tx2"/>
                    </a:solidFill>
                    <a:latin typeface="Arial" charset="0"/>
                    <a:cs typeface="Arial" charset="0"/>
                  </a:rPr>
                  <a:t>Archive </a:t>
                </a:r>
              </a:p>
              <a:p>
                <a:pPr algn="ctr"/>
                <a:r>
                  <a:rPr lang="en-GB" sz="1000" b="1">
                    <a:solidFill>
                      <a:schemeClr val="tx2"/>
                    </a:solidFill>
                    <a:latin typeface="Arial" charset="0"/>
                    <a:cs typeface="Arial" charset="0"/>
                  </a:rPr>
                  <a:t>group</a:t>
                </a:r>
              </a:p>
            </p:txBody>
          </p:sp>
          <p:sp>
            <p:nvSpPr>
              <p:cNvPr id="9240" name="TekstSylinder 13"/>
              <p:cNvSpPr txBox="1">
                <a:spLocks noChangeArrowheads="1"/>
              </p:cNvSpPr>
              <p:nvPr/>
            </p:nvSpPr>
            <p:spPr bwMode="auto">
              <a:xfrm>
                <a:off x="2143108" y="3214686"/>
                <a:ext cx="884345" cy="500066"/>
              </a:xfrm>
              <a:prstGeom prst="rect">
                <a:avLst/>
              </a:prstGeom>
              <a:solidFill>
                <a:schemeClr val="bg1"/>
              </a:solidFill>
              <a:ln w="9525">
                <a:solidFill>
                  <a:schemeClr val="tx1">
                    <a:alpha val="96861"/>
                  </a:schemeClr>
                </a:solidFill>
                <a:miter lim="800000"/>
                <a:headEnd/>
                <a:tailEnd/>
              </a:ln>
            </p:spPr>
            <p:txBody>
              <a:bodyPr wrap="none" anchor="ctr"/>
              <a:lstStyle/>
              <a:p>
                <a:pPr algn="ctr"/>
                <a:r>
                  <a:rPr lang="en-GB" sz="1000" b="1" dirty="0">
                    <a:solidFill>
                      <a:schemeClr val="tx2"/>
                    </a:solidFill>
                    <a:latin typeface="Arial" charset="0"/>
                    <a:cs typeface="Arial" charset="0"/>
                  </a:rPr>
                  <a:t>File</a:t>
                </a:r>
              </a:p>
            </p:txBody>
          </p:sp>
          <p:sp>
            <p:nvSpPr>
              <p:cNvPr id="9241" name="TekstSylinder 14"/>
              <p:cNvSpPr txBox="1">
                <a:spLocks noChangeArrowheads="1"/>
              </p:cNvSpPr>
              <p:nvPr/>
            </p:nvSpPr>
            <p:spPr bwMode="auto">
              <a:xfrm>
                <a:off x="2143108" y="1500174"/>
                <a:ext cx="884345" cy="500066"/>
              </a:xfrm>
              <a:prstGeom prst="rect">
                <a:avLst/>
              </a:prstGeom>
              <a:solidFill>
                <a:schemeClr val="bg1"/>
              </a:solidFill>
              <a:ln w="9525">
                <a:solidFill>
                  <a:schemeClr val="tx1">
                    <a:alpha val="96861"/>
                  </a:schemeClr>
                </a:solidFill>
                <a:miter lim="800000"/>
                <a:headEnd/>
                <a:tailEnd/>
              </a:ln>
            </p:spPr>
            <p:txBody>
              <a:bodyPr wrap="none" anchor="ctr"/>
              <a:lstStyle/>
              <a:p>
                <a:pPr algn="ctr"/>
                <a:r>
                  <a:rPr lang="en-GB" sz="1000" b="1">
                    <a:solidFill>
                      <a:schemeClr val="tx2"/>
                    </a:solidFill>
                    <a:latin typeface="Arial" charset="0"/>
                    <a:cs typeface="Arial" charset="0"/>
                  </a:rPr>
                  <a:t>Classification </a:t>
                </a:r>
              </a:p>
              <a:p>
                <a:pPr algn="ctr"/>
                <a:r>
                  <a:rPr lang="en-GB" sz="1000" b="1">
                    <a:solidFill>
                      <a:schemeClr val="tx2"/>
                    </a:solidFill>
                    <a:latin typeface="Arial" charset="0"/>
                    <a:cs typeface="Arial" charset="0"/>
                  </a:rPr>
                  <a:t>scheme</a:t>
                </a:r>
              </a:p>
            </p:txBody>
          </p:sp>
          <p:sp>
            <p:nvSpPr>
              <p:cNvPr id="9242" name="TekstSylinder 15"/>
              <p:cNvSpPr txBox="1">
                <a:spLocks noChangeArrowheads="1"/>
              </p:cNvSpPr>
              <p:nvPr/>
            </p:nvSpPr>
            <p:spPr bwMode="auto">
              <a:xfrm>
                <a:off x="2143108" y="4071942"/>
                <a:ext cx="884345" cy="500066"/>
              </a:xfrm>
              <a:prstGeom prst="rect">
                <a:avLst/>
              </a:prstGeom>
              <a:solidFill>
                <a:schemeClr val="bg1"/>
              </a:solidFill>
              <a:ln w="9525">
                <a:solidFill>
                  <a:schemeClr val="tx1">
                    <a:alpha val="96861"/>
                  </a:schemeClr>
                </a:solidFill>
                <a:miter lim="800000"/>
                <a:headEnd/>
                <a:tailEnd/>
              </a:ln>
            </p:spPr>
            <p:txBody>
              <a:bodyPr wrap="none" anchor="ctr"/>
              <a:lstStyle/>
              <a:p>
                <a:pPr algn="ctr"/>
                <a:r>
                  <a:rPr lang="en-GB" sz="1000" b="1">
                    <a:solidFill>
                      <a:schemeClr val="tx2"/>
                    </a:solidFill>
                    <a:latin typeface="Arial" charset="0"/>
                    <a:cs typeface="Arial" charset="0"/>
                  </a:rPr>
                  <a:t>Record</a:t>
                </a:r>
              </a:p>
            </p:txBody>
          </p:sp>
          <p:sp>
            <p:nvSpPr>
              <p:cNvPr id="9243" name="TekstSylinder 16"/>
              <p:cNvSpPr txBox="1">
                <a:spLocks noChangeArrowheads="1"/>
              </p:cNvSpPr>
              <p:nvPr/>
            </p:nvSpPr>
            <p:spPr bwMode="auto">
              <a:xfrm>
                <a:off x="2143108" y="4929198"/>
                <a:ext cx="884345" cy="500066"/>
              </a:xfrm>
              <a:prstGeom prst="rect">
                <a:avLst/>
              </a:prstGeom>
              <a:solidFill>
                <a:schemeClr val="bg1"/>
              </a:solidFill>
              <a:ln w="9525">
                <a:solidFill>
                  <a:schemeClr val="tx1">
                    <a:alpha val="96861"/>
                  </a:schemeClr>
                </a:solidFill>
                <a:miter lim="800000"/>
                <a:headEnd/>
                <a:tailEnd/>
              </a:ln>
            </p:spPr>
            <p:txBody>
              <a:bodyPr wrap="none" anchor="ctr"/>
              <a:lstStyle/>
              <a:p>
                <a:pPr algn="ctr"/>
                <a:r>
                  <a:rPr lang="en-GB" sz="1000" b="1">
                    <a:solidFill>
                      <a:schemeClr val="tx2"/>
                    </a:solidFill>
                    <a:latin typeface="Arial" charset="0"/>
                    <a:cs typeface="Arial" charset="0"/>
                  </a:rPr>
                  <a:t>Document</a:t>
                </a:r>
              </a:p>
            </p:txBody>
          </p:sp>
          <p:sp>
            <p:nvSpPr>
              <p:cNvPr id="9244" name="TekstSylinder 17"/>
              <p:cNvSpPr txBox="1">
                <a:spLocks noChangeArrowheads="1"/>
              </p:cNvSpPr>
              <p:nvPr/>
            </p:nvSpPr>
            <p:spPr bwMode="auto">
              <a:xfrm>
                <a:off x="2143108" y="2357430"/>
                <a:ext cx="884345" cy="500066"/>
              </a:xfrm>
              <a:prstGeom prst="rect">
                <a:avLst/>
              </a:prstGeom>
              <a:solidFill>
                <a:schemeClr val="bg1"/>
              </a:solidFill>
              <a:ln w="9525">
                <a:solidFill>
                  <a:schemeClr val="tx1">
                    <a:alpha val="96861"/>
                  </a:schemeClr>
                </a:solidFill>
                <a:miter lim="800000"/>
                <a:headEnd/>
                <a:tailEnd/>
              </a:ln>
            </p:spPr>
            <p:txBody>
              <a:bodyPr wrap="none" anchor="ctr"/>
              <a:lstStyle/>
              <a:p>
                <a:pPr algn="ctr"/>
                <a:r>
                  <a:rPr lang="en-GB" sz="1000" b="1">
                    <a:solidFill>
                      <a:schemeClr val="tx2"/>
                    </a:solidFill>
                    <a:latin typeface="Arial" charset="0"/>
                    <a:cs typeface="Arial" charset="0"/>
                  </a:rPr>
                  <a:t>Class</a:t>
                </a:r>
              </a:p>
            </p:txBody>
          </p:sp>
          <p:sp>
            <p:nvSpPr>
              <p:cNvPr id="9245" name="TekstSylinder 18"/>
              <p:cNvSpPr txBox="1">
                <a:spLocks noChangeArrowheads="1"/>
              </p:cNvSpPr>
              <p:nvPr/>
            </p:nvSpPr>
            <p:spPr bwMode="auto">
              <a:xfrm>
                <a:off x="2143108" y="5786454"/>
                <a:ext cx="884345" cy="500066"/>
              </a:xfrm>
              <a:prstGeom prst="rect">
                <a:avLst/>
              </a:prstGeom>
              <a:solidFill>
                <a:schemeClr val="bg1"/>
              </a:solidFill>
              <a:ln w="9525">
                <a:solidFill>
                  <a:schemeClr val="tx1">
                    <a:alpha val="96861"/>
                  </a:schemeClr>
                </a:solidFill>
                <a:miter lim="800000"/>
                <a:headEnd/>
                <a:tailEnd/>
              </a:ln>
            </p:spPr>
            <p:txBody>
              <a:bodyPr wrap="none" anchor="ctr"/>
              <a:lstStyle/>
              <a:p>
                <a:pPr algn="ctr"/>
                <a:r>
                  <a:rPr lang="en-GB" sz="1000" b="1">
                    <a:solidFill>
                      <a:schemeClr val="tx2"/>
                    </a:solidFill>
                    <a:latin typeface="Arial" charset="0"/>
                    <a:cs typeface="Arial" charset="0"/>
                  </a:rPr>
                  <a:t>Version</a:t>
                </a:r>
              </a:p>
              <a:p>
                <a:pPr algn="ctr"/>
                <a:r>
                  <a:rPr lang="en-GB" sz="1000" b="1">
                    <a:solidFill>
                      <a:schemeClr val="tx2"/>
                    </a:solidFill>
                    <a:latin typeface="Arial" charset="0"/>
                    <a:cs typeface="Arial" charset="0"/>
                  </a:rPr>
                  <a:t>Format</a:t>
                </a:r>
              </a:p>
              <a:p>
                <a:pPr algn="ctr"/>
                <a:r>
                  <a:rPr lang="en-GB" sz="1000" b="1">
                    <a:solidFill>
                      <a:schemeClr val="tx2"/>
                    </a:solidFill>
                    <a:latin typeface="Arial" charset="0"/>
                    <a:cs typeface="Arial" charset="0"/>
                  </a:rPr>
                  <a:t>Redaction</a:t>
                </a:r>
              </a:p>
            </p:txBody>
          </p:sp>
          <p:cxnSp>
            <p:nvCxnSpPr>
              <p:cNvPr id="20" name="Rett linje 19"/>
              <p:cNvCxnSpPr>
                <a:stCxn id="9241" idx="3"/>
                <a:endCxn id="9239" idx="1"/>
              </p:cNvCxnSpPr>
              <p:nvPr/>
            </p:nvCxnSpPr>
            <p:spPr>
              <a:xfrm>
                <a:off x="3027394" y="1751001"/>
                <a:ext cx="61597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uppe 20"/>
              <p:cNvGrpSpPr>
                <a:grpSpLocks/>
              </p:cNvGrpSpPr>
              <p:nvPr/>
            </p:nvGrpSpPr>
            <p:grpSpPr bwMode="auto">
              <a:xfrm>
                <a:off x="2500298" y="2857496"/>
                <a:ext cx="142876" cy="357190"/>
                <a:chOff x="2000232" y="643712"/>
                <a:chExt cx="142876" cy="357190"/>
              </a:xfrm>
            </p:grpSpPr>
            <p:cxnSp>
              <p:nvCxnSpPr>
                <p:cNvPr id="50" name="Rett linje 21"/>
                <p:cNvCxnSpPr/>
                <p:nvPr/>
              </p:nvCxnSpPr>
              <p:spPr>
                <a:xfrm rot="5400000">
                  <a:off x="1893101" y="820719"/>
                  <a:ext cx="357189"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Rett linje 22"/>
                <p:cNvCxnSpPr/>
                <p:nvPr/>
              </p:nvCxnSpPr>
              <p:spPr>
                <a:xfrm rot="5400000">
                  <a:off x="2000256" y="927874"/>
                  <a:ext cx="71438" cy="714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Rett linje 23"/>
                <p:cNvCxnSpPr/>
                <p:nvPr/>
              </p:nvCxnSpPr>
              <p:spPr>
                <a:xfrm rot="16200000" flipH="1">
                  <a:off x="2071697" y="927874"/>
                  <a:ext cx="71438" cy="7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uppe 24"/>
              <p:cNvGrpSpPr>
                <a:grpSpLocks/>
              </p:cNvGrpSpPr>
              <p:nvPr/>
            </p:nvGrpSpPr>
            <p:grpSpPr bwMode="auto">
              <a:xfrm>
                <a:off x="2500298" y="2000240"/>
                <a:ext cx="142876" cy="357190"/>
                <a:chOff x="2000232" y="643712"/>
                <a:chExt cx="142876" cy="357190"/>
              </a:xfrm>
            </p:grpSpPr>
            <p:cxnSp>
              <p:nvCxnSpPr>
                <p:cNvPr id="47" name="Rett linje 25"/>
                <p:cNvCxnSpPr/>
                <p:nvPr/>
              </p:nvCxnSpPr>
              <p:spPr>
                <a:xfrm rot="5400000">
                  <a:off x="1893101" y="820719"/>
                  <a:ext cx="357189"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Rett linje 47"/>
                <p:cNvCxnSpPr/>
                <p:nvPr/>
              </p:nvCxnSpPr>
              <p:spPr>
                <a:xfrm rot="5400000">
                  <a:off x="2000256" y="927874"/>
                  <a:ext cx="71438" cy="714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Rett linje 48"/>
                <p:cNvCxnSpPr/>
                <p:nvPr/>
              </p:nvCxnSpPr>
              <p:spPr>
                <a:xfrm rot="16200000" flipH="1">
                  <a:off x="2071697" y="927874"/>
                  <a:ext cx="71438" cy="7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e 32"/>
              <p:cNvGrpSpPr>
                <a:grpSpLocks/>
              </p:cNvGrpSpPr>
              <p:nvPr/>
            </p:nvGrpSpPr>
            <p:grpSpPr bwMode="auto">
              <a:xfrm>
                <a:off x="2500298" y="3714752"/>
                <a:ext cx="142876" cy="357190"/>
                <a:chOff x="2000232" y="643712"/>
                <a:chExt cx="142876" cy="357190"/>
              </a:xfrm>
            </p:grpSpPr>
            <p:cxnSp>
              <p:nvCxnSpPr>
                <p:cNvPr id="44" name="Rett linje 43"/>
                <p:cNvCxnSpPr/>
                <p:nvPr/>
              </p:nvCxnSpPr>
              <p:spPr>
                <a:xfrm rot="5400000">
                  <a:off x="1893101" y="820719"/>
                  <a:ext cx="357189"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Rett linje 44"/>
                <p:cNvCxnSpPr/>
                <p:nvPr/>
              </p:nvCxnSpPr>
              <p:spPr>
                <a:xfrm rot="5400000">
                  <a:off x="2000256" y="927874"/>
                  <a:ext cx="71438" cy="714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Rett linje 45"/>
                <p:cNvCxnSpPr/>
                <p:nvPr/>
              </p:nvCxnSpPr>
              <p:spPr>
                <a:xfrm rot="16200000" flipH="1">
                  <a:off x="2071697" y="927874"/>
                  <a:ext cx="71438" cy="7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e 58"/>
              <p:cNvGrpSpPr>
                <a:grpSpLocks/>
              </p:cNvGrpSpPr>
              <p:nvPr/>
            </p:nvGrpSpPr>
            <p:grpSpPr bwMode="auto">
              <a:xfrm>
                <a:off x="2500298" y="4572008"/>
                <a:ext cx="142876" cy="357190"/>
                <a:chOff x="2500298" y="3714752"/>
                <a:chExt cx="142876" cy="357190"/>
              </a:xfrm>
            </p:grpSpPr>
            <p:grpSp>
              <p:nvGrpSpPr>
                <p:cNvPr id="9" name="Gruppe 36"/>
                <p:cNvGrpSpPr>
                  <a:grpSpLocks/>
                </p:cNvGrpSpPr>
                <p:nvPr/>
              </p:nvGrpSpPr>
              <p:grpSpPr bwMode="auto">
                <a:xfrm>
                  <a:off x="2500298" y="3714752"/>
                  <a:ext cx="142876" cy="357190"/>
                  <a:chOff x="2000232" y="643712"/>
                  <a:chExt cx="142876" cy="357190"/>
                </a:xfrm>
              </p:grpSpPr>
              <p:cxnSp>
                <p:nvCxnSpPr>
                  <p:cNvPr id="41" name="Rett linje 29"/>
                  <p:cNvCxnSpPr/>
                  <p:nvPr/>
                </p:nvCxnSpPr>
                <p:spPr>
                  <a:xfrm rot="5400000">
                    <a:off x="1893101" y="820719"/>
                    <a:ext cx="357189"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Rett linje 41"/>
                  <p:cNvCxnSpPr/>
                  <p:nvPr/>
                </p:nvCxnSpPr>
                <p:spPr>
                  <a:xfrm rot="5400000">
                    <a:off x="2000256" y="927874"/>
                    <a:ext cx="71438" cy="714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Rett linje 42"/>
                  <p:cNvCxnSpPr/>
                  <p:nvPr/>
                </p:nvCxnSpPr>
                <p:spPr>
                  <a:xfrm rot="16200000" flipH="1">
                    <a:off x="2071697" y="927874"/>
                    <a:ext cx="71438" cy="7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e 57"/>
                <p:cNvGrpSpPr>
                  <a:grpSpLocks/>
                </p:cNvGrpSpPr>
                <p:nvPr/>
              </p:nvGrpSpPr>
              <p:grpSpPr bwMode="auto">
                <a:xfrm>
                  <a:off x="2501092" y="3714752"/>
                  <a:ext cx="142082" cy="71438"/>
                  <a:chOff x="2501092" y="3714752"/>
                  <a:chExt cx="142082" cy="71438"/>
                </a:xfrm>
              </p:grpSpPr>
              <p:cxnSp>
                <p:nvCxnSpPr>
                  <p:cNvPr id="39" name="Rett linje 38"/>
                  <p:cNvCxnSpPr/>
                  <p:nvPr/>
                </p:nvCxnSpPr>
                <p:spPr>
                  <a:xfrm rot="5400000" flipH="1" flipV="1">
                    <a:off x="2571763" y="3714750"/>
                    <a:ext cx="71437" cy="7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Rett linje 39"/>
                  <p:cNvCxnSpPr/>
                  <p:nvPr/>
                </p:nvCxnSpPr>
                <p:spPr>
                  <a:xfrm>
                    <a:off x="2505083" y="3716339"/>
                    <a:ext cx="66678" cy="69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 name="Gruppe 59"/>
              <p:cNvGrpSpPr>
                <a:grpSpLocks/>
              </p:cNvGrpSpPr>
              <p:nvPr/>
            </p:nvGrpSpPr>
            <p:grpSpPr bwMode="auto">
              <a:xfrm>
                <a:off x="2500298" y="5429264"/>
                <a:ext cx="142876" cy="357190"/>
                <a:chOff x="2000232" y="643712"/>
                <a:chExt cx="142876" cy="357190"/>
              </a:xfrm>
            </p:grpSpPr>
            <p:cxnSp>
              <p:nvCxnSpPr>
                <p:cNvPr id="34" name="Rett linje 33"/>
                <p:cNvCxnSpPr/>
                <p:nvPr/>
              </p:nvCxnSpPr>
              <p:spPr>
                <a:xfrm rot="5400000">
                  <a:off x="1893101" y="820719"/>
                  <a:ext cx="357189"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ett linje 34"/>
                <p:cNvCxnSpPr/>
                <p:nvPr/>
              </p:nvCxnSpPr>
              <p:spPr>
                <a:xfrm rot="5400000">
                  <a:off x="2000256" y="927874"/>
                  <a:ext cx="71438" cy="714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Rett linje 35"/>
                <p:cNvCxnSpPr/>
                <p:nvPr/>
              </p:nvCxnSpPr>
              <p:spPr>
                <a:xfrm rot="16200000" flipH="1">
                  <a:off x="2071697" y="927874"/>
                  <a:ext cx="71438" cy="71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e 77"/>
              <p:cNvGrpSpPr>
                <a:grpSpLocks/>
              </p:cNvGrpSpPr>
              <p:nvPr/>
            </p:nvGrpSpPr>
            <p:grpSpPr bwMode="auto">
              <a:xfrm>
                <a:off x="3071804" y="2000241"/>
                <a:ext cx="1013675" cy="1500201"/>
                <a:chOff x="3071804" y="2000241"/>
                <a:chExt cx="1013675" cy="1500201"/>
              </a:xfrm>
            </p:grpSpPr>
            <p:grpSp>
              <p:nvGrpSpPr>
                <p:cNvPr id="13" name="Gruppe 36"/>
                <p:cNvGrpSpPr>
                  <a:grpSpLocks/>
                </p:cNvGrpSpPr>
                <p:nvPr/>
              </p:nvGrpSpPr>
              <p:grpSpPr bwMode="auto">
                <a:xfrm rot="5400000">
                  <a:off x="3500433" y="2928937"/>
                  <a:ext cx="142876" cy="1000134"/>
                  <a:chOff x="2000232" y="770"/>
                  <a:chExt cx="142876" cy="1000134"/>
                </a:xfrm>
              </p:grpSpPr>
              <p:cxnSp>
                <p:nvCxnSpPr>
                  <p:cNvPr id="31" name="Rett linje 30"/>
                  <p:cNvCxnSpPr/>
                  <p:nvPr/>
                </p:nvCxnSpPr>
                <p:spPr>
                  <a:xfrm rot="5400000" flipV="1">
                    <a:off x="1577137" y="501571"/>
                    <a:ext cx="989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rot="5400000">
                    <a:off x="2001020" y="917516"/>
                    <a:ext cx="69853" cy="71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Rett linje 32"/>
                  <p:cNvCxnSpPr/>
                  <p:nvPr/>
                </p:nvCxnSpPr>
                <p:spPr>
                  <a:xfrm rot="16200000" flipH="1">
                    <a:off x="2072458" y="917516"/>
                    <a:ext cx="69853" cy="71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Rett linje 29"/>
                <p:cNvCxnSpPr>
                  <a:stCxn id="9239" idx="2"/>
                </p:cNvCxnSpPr>
                <p:nvPr/>
              </p:nvCxnSpPr>
              <p:spPr>
                <a:xfrm rot="5400000">
                  <a:off x="3363194" y="2707475"/>
                  <a:ext cx="1428760" cy="14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53" name="TekstSylinder 26"/>
              <p:cNvSpPr txBox="1">
                <a:spLocks noChangeArrowheads="1"/>
              </p:cNvSpPr>
              <p:nvPr/>
            </p:nvSpPr>
            <p:spPr bwMode="auto">
              <a:xfrm>
                <a:off x="3571868" y="5786454"/>
                <a:ext cx="884345" cy="500066"/>
              </a:xfrm>
              <a:prstGeom prst="rect">
                <a:avLst/>
              </a:prstGeom>
              <a:solidFill>
                <a:schemeClr val="bg1"/>
              </a:solidFill>
              <a:ln w="9525">
                <a:solidFill>
                  <a:schemeClr val="tx1">
                    <a:alpha val="96861"/>
                  </a:schemeClr>
                </a:solidFill>
                <a:miter lim="800000"/>
                <a:headEnd/>
                <a:tailEnd/>
              </a:ln>
            </p:spPr>
            <p:txBody>
              <a:bodyPr wrap="none" anchor="ctr"/>
              <a:lstStyle/>
              <a:p>
                <a:pPr algn="ctr"/>
                <a:r>
                  <a:rPr lang="en-GB" sz="1000" b="1">
                    <a:solidFill>
                      <a:schemeClr val="tx2"/>
                    </a:solidFill>
                    <a:latin typeface="Arial" charset="0"/>
                    <a:cs typeface="Arial" charset="0"/>
                  </a:rPr>
                  <a:t>Document</a:t>
                </a:r>
              </a:p>
              <a:p>
                <a:pPr algn="ctr"/>
                <a:r>
                  <a:rPr lang="en-GB" sz="1000" b="1">
                    <a:solidFill>
                      <a:schemeClr val="tx2"/>
                    </a:solidFill>
                    <a:latin typeface="Arial" charset="0"/>
                    <a:cs typeface="Arial" charset="0"/>
                  </a:rPr>
                  <a:t>“file”</a:t>
                </a:r>
              </a:p>
            </p:txBody>
          </p:sp>
          <p:cxnSp>
            <p:nvCxnSpPr>
              <p:cNvPr id="28" name="Rett linje 27"/>
              <p:cNvCxnSpPr>
                <a:stCxn id="9245" idx="3"/>
                <a:endCxn id="9253" idx="1"/>
              </p:cNvCxnSpPr>
              <p:nvPr/>
            </p:nvCxnSpPr>
            <p:spPr>
              <a:xfrm>
                <a:off x="3027394" y="6037280"/>
                <a:ext cx="544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uppe 84"/>
            <p:cNvGrpSpPr>
              <a:grpSpLocks/>
            </p:cNvGrpSpPr>
            <p:nvPr/>
          </p:nvGrpSpPr>
          <p:grpSpPr bwMode="auto">
            <a:xfrm>
              <a:off x="3000364" y="2714620"/>
              <a:ext cx="215108" cy="428628"/>
              <a:chOff x="1785124" y="2357430"/>
              <a:chExt cx="215108" cy="428628"/>
            </a:xfrm>
          </p:grpSpPr>
          <p:cxnSp>
            <p:nvCxnSpPr>
              <p:cNvPr id="9231" name="Rett linje 65"/>
              <p:cNvCxnSpPr>
                <a:cxnSpLocks noChangeShapeType="1"/>
              </p:cNvCxnSpPr>
              <p:nvPr/>
            </p:nvCxnSpPr>
            <p:spPr bwMode="auto">
              <a:xfrm rot="5400000">
                <a:off x="1607323" y="2536025"/>
                <a:ext cx="357190" cy="1588"/>
              </a:xfrm>
              <a:prstGeom prst="line">
                <a:avLst/>
              </a:prstGeom>
              <a:noFill/>
              <a:ln w="12700" algn="ctr">
                <a:solidFill>
                  <a:schemeClr val="tx1"/>
                </a:solidFill>
                <a:round/>
                <a:headEnd/>
                <a:tailEnd/>
              </a:ln>
            </p:spPr>
          </p:cxnSp>
          <p:cxnSp>
            <p:nvCxnSpPr>
              <p:cNvPr id="9232" name="Rett linje 67"/>
              <p:cNvCxnSpPr>
                <a:cxnSpLocks noChangeShapeType="1"/>
              </p:cNvCxnSpPr>
              <p:nvPr/>
            </p:nvCxnSpPr>
            <p:spPr bwMode="auto">
              <a:xfrm>
                <a:off x="1785918" y="2714620"/>
                <a:ext cx="214314" cy="1588"/>
              </a:xfrm>
              <a:prstGeom prst="line">
                <a:avLst/>
              </a:prstGeom>
              <a:noFill/>
              <a:ln w="12700" algn="ctr">
                <a:noFill/>
                <a:round/>
                <a:headEnd/>
                <a:tailEnd/>
              </a:ln>
            </p:spPr>
          </p:cxnSp>
          <p:cxnSp>
            <p:nvCxnSpPr>
              <p:cNvPr id="9233" name="Rett linje 75"/>
              <p:cNvCxnSpPr>
                <a:cxnSpLocks noChangeShapeType="1"/>
              </p:cNvCxnSpPr>
              <p:nvPr/>
            </p:nvCxnSpPr>
            <p:spPr bwMode="auto">
              <a:xfrm>
                <a:off x="1785918" y="2714620"/>
                <a:ext cx="214314" cy="1588"/>
              </a:xfrm>
              <a:prstGeom prst="bentConnector3">
                <a:avLst>
                  <a:gd name="adj1" fmla="val 50000"/>
                </a:avLst>
              </a:prstGeom>
              <a:noFill/>
              <a:ln w="12700" algn="ctr">
                <a:solidFill>
                  <a:schemeClr val="tx1"/>
                </a:solidFill>
                <a:round/>
                <a:headEnd/>
                <a:tailEnd/>
              </a:ln>
            </p:spPr>
          </p:cxnSp>
          <p:cxnSp>
            <p:nvCxnSpPr>
              <p:cNvPr id="9234" name="Rett linje 78"/>
              <p:cNvCxnSpPr>
                <a:cxnSpLocks noChangeShapeType="1"/>
              </p:cNvCxnSpPr>
              <p:nvPr/>
            </p:nvCxnSpPr>
            <p:spPr bwMode="auto">
              <a:xfrm>
                <a:off x="1785918" y="2357430"/>
                <a:ext cx="214314" cy="1588"/>
              </a:xfrm>
              <a:prstGeom prst="line">
                <a:avLst/>
              </a:prstGeom>
              <a:noFill/>
              <a:ln w="12700" algn="ctr">
                <a:solidFill>
                  <a:schemeClr val="tx1"/>
                </a:solidFill>
                <a:round/>
                <a:headEnd/>
                <a:tailEnd/>
              </a:ln>
            </p:spPr>
          </p:cxnSp>
          <p:cxnSp>
            <p:nvCxnSpPr>
              <p:cNvPr id="9235" name="Rett linje 81"/>
              <p:cNvCxnSpPr>
                <a:cxnSpLocks noChangeShapeType="1"/>
              </p:cNvCxnSpPr>
              <p:nvPr/>
            </p:nvCxnSpPr>
            <p:spPr bwMode="auto">
              <a:xfrm flipV="1">
                <a:off x="1857356" y="2643182"/>
                <a:ext cx="142876" cy="71438"/>
              </a:xfrm>
              <a:prstGeom prst="line">
                <a:avLst/>
              </a:prstGeom>
              <a:noFill/>
              <a:ln w="12700" algn="ctr">
                <a:solidFill>
                  <a:schemeClr val="tx1"/>
                </a:solidFill>
                <a:round/>
                <a:headEnd/>
                <a:tailEnd/>
              </a:ln>
            </p:spPr>
          </p:cxnSp>
          <p:cxnSp>
            <p:nvCxnSpPr>
              <p:cNvPr id="9236" name="Rett linje 83"/>
              <p:cNvCxnSpPr>
                <a:cxnSpLocks noChangeShapeType="1"/>
              </p:cNvCxnSpPr>
              <p:nvPr/>
            </p:nvCxnSpPr>
            <p:spPr bwMode="auto">
              <a:xfrm>
                <a:off x="1857356" y="2714620"/>
                <a:ext cx="142876" cy="71438"/>
              </a:xfrm>
              <a:prstGeom prst="line">
                <a:avLst/>
              </a:prstGeom>
              <a:noFill/>
              <a:ln w="12700" algn="ctr">
                <a:solidFill>
                  <a:schemeClr val="tx1"/>
                </a:solidFill>
                <a:round/>
                <a:headEnd/>
                <a:tailEnd/>
              </a:ln>
            </p:spPr>
          </p:cxnSp>
        </p:grpSp>
        <p:grpSp>
          <p:nvGrpSpPr>
            <p:cNvPr id="15" name="Gruppe 85"/>
            <p:cNvGrpSpPr>
              <a:grpSpLocks/>
            </p:cNvGrpSpPr>
            <p:nvPr/>
          </p:nvGrpSpPr>
          <p:grpSpPr bwMode="auto">
            <a:xfrm>
              <a:off x="3000364" y="3571876"/>
              <a:ext cx="215108" cy="428628"/>
              <a:chOff x="1785124" y="2357430"/>
              <a:chExt cx="215108" cy="428628"/>
            </a:xfrm>
          </p:grpSpPr>
          <p:cxnSp>
            <p:nvCxnSpPr>
              <p:cNvPr id="9225" name="Rett linje 86"/>
              <p:cNvCxnSpPr>
                <a:cxnSpLocks noChangeShapeType="1"/>
              </p:cNvCxnSpPr>
              <p:nvPr/>
            </p:nvCxnSpPr>
            <p:spPr bwMode="auto">
              <a:xfrm rot="5400000">
                <a:off x="1607323" y="2536025"/>
                <a:ext cx="357190" cy="1588"/>
              </a:xfrm>
              <a:prstGeom prst="line">
                <a:avLst/>
              </a:prstGeom>
              <a:noFill/>
              <a:ln w="12700" algn="ctr">
                <a:solidFill>
                  <a:schemeClr val="tx1"/>
                </a:solidFill>
                <a:round/>
                <a:headEnd/>
                <a:tailEnd/>
              </a:ln>
            </p:spPr>
          </p:cxnSp>
          <p:cxnSp>
            <p:nvCxnSpPr>
              <p:cNvPr id="9226" name="Rett linje 87"/>
              <p:cNvCxnSpPr>
                <a:cxnSpLocks noChangeShapeType="1"/>
              </p:cNvCxnSpPr>
              <p:nvPr/>
            </p:nvCxnSpPr>
            <p:spPr bwMode="auto">
              <a:xfrm>
                <a:off x="1785918" y="2714620"/>
                <a:ext cx="214314" cy="1588"/>
              </a:xfrm>
              <a:prstGeom prst="line">
                <a:avLst/>
              </a:prstGeom>
              <a:noFill/>
              <a:ln w="12700" algn="ctr">
                <a:noFill/>
                <a:round/>
                <a:headEnd/>
                <a:tailEnd/>
              </a:ln>
            </p:spPr>
          </p:cxnSp>
          <p:cxnSp>
            <p:nvCxnSpPr>
              <p:cNvPr id="9227" name="Rett linje 75"/>
              <p:cNvCxnSpPr>
                <a:cxnSpLocks noChangeShapeType="1"/>
              </p:cNvCxnSpPr>
              <p:nvPr/>
            </p:nvCxnSpPr>
            <p:spPr bwMode="auto">
              <a:xfrm>
                <a:off x="1785918" y="2714620"/>
                <a:ext cx="214314" cy="1588"/>
              </a:xfrm>
              <a:prstGeom prst="bentConnector3">
                <a:avLst>
                  <a:gd name="adj1" fmla="val 50000"/>
                </a:avLst>
              </a:prstGeom>
              <a:noFill/>
              <a:ln w="12700" algn="ctr">
                <a:solidFill>
                  <a:schemeClr val="tx1"/>
                </a:solidFill>
                <a:round/>
                <a:headEnd/>
                <a:tailEnd/>
              </a:ln>
            </p:spPr>
          </p:cxnSp>
          <p:cxnSp>
            <p:nvCxnSpPr>
              <p:cNvPr id="9228" name="Rett linje 89"/>
              <p:cNvCxnSpPr>
                <a:cxnSpLocks noChangeShapeType="1"/>
              </p:cNvCxnSpPr>
              <p:nvPr/>
            </p:nvCxnSpPr>
            <p:spPr bwMode="auto">
              <a:xfrm>
                <a:off x="1785918" y="2357430"/>
                <a:ext cx="214314" cy="1588"/>
              </a:xfrm>
              <a:prstGeom prst="line">
                <a:avLst/>
              </a:prstGeom>
              <a:noFill/>
              <a:ln w="12700" algn="ctr">
                <a:solidFill>
                  <a:schemeClr val="tx1"/>
                </a:solidFill>
                <a:round/>
                <a:headEnd/>
                <a:tailEnd/>
              </a:ln>
            </p:spPr>
          </p:cxnSp>
          <p:cxnSp>
            <p:nvCxnSpPr>
              <p:cNvPr id="9229" name="Rett linje 90"/>
              <p:cNvCxnSpPr>
                <a:cxnSpLocks noChangeShapeType="1"/>
              </p:cNvCxnSpPr>
              <p:nvPr/>
            </p:nvCxnSpPr>
            <p:spPr bwMode="auto">
              <a:xfrm flipV="1">
                <a:off x="1857356" y="2643182"/>
                <a:ext cx="142876" cy="71438"/>
              </a:xfrm>
              <a:prstGeom prst="line">
                <a:avLst/>
              </a:prstGeom>
              <a:noFill/>
              <a:ln w="12700" algn="ctr">
                <a:solidFill>
                  <a:schemeClr val="tx1"/>
                </a:solidFill>
                <a:round/>
                <a:headEnd/>
                <a:tailEnd/>
              </a:ln>
            </p:spPr>
          </p:cxnSp>
          <p:cxnSp>
            <p:nvCxnSpPr>
              <p:cNvPr id="9230" name="Rett linje 91"/>
              <p:cNvCxnSpPr>
                <a:cxnSpLocks noChangeShapeType="1"/>
              </p:cNvCxnSpPr>
              <p:nvPr/>
            </p:nvCxnSpPr>
            <p:spPr bwMode="auto">
              <a:xfrm>
                <a:off x="1857356" y="2714620"/>
                <a:ext cx="142876" cy="71438"/>
              </a:xfrm>
              <a:prstGeom prst="line">
                <a:avLst/>
              </a:prstGeom>
              <a:noFill/>
              <a:ln w="12700" algn="ctr">
                <a:solidFill>
                  <a:schemeClr val="tx1"/>
                </a:solidFill>
                <a:round/>
                <a:headEnd/>
                <a:tailEnd/>
              </a:ln>
            </p:spPr>
          </p:cxnSp>
        </p:grpSp>
      </p:grpSp>
      <p:sp>
        <p:nvSpPr>
          <p:cNvPr id="9220" name="Text Box 65"/>
          <p:cNvSpPr txBox="1">
            <a:spLocks noChangeArrowheads="1"/>
          </p:cNvSpPr>
          <p:nvPr/>
        </p:nvSpPr>
        <p:spPr bwMode="auto">
          <a:xfrm>
            <a:off x="4716463" y="1557338"/>
            <a:ext cx="3352800" cy="2785378"/>
          </a:xfrm>
          <a:prstGeom prst="rect">
            <a:avLst/>
          </a:prstGeom>
          <a:noFill/>
          <a:ln w="9525">
            <a:noFill/>
            <a:miter lim="800000"/>
            <a:headEnd/>
            <a:tailEnd/>
          </a:ln>
        </p:spPr>
        <p:txBody>
          <a:bodyPr>
            <a:spAutoFit/>
          </a:bodyPr>
          <a:lstStyle/>
          <a:p>
            <a:pPr algn="l" eaLnBrk="1" hangingPunct="1">
              <a:spcBef>
                <a:spcPct val="50000"/>
              </a:spcBef>
            </a:pPr>
            <a:r>
              <a:rPr lang="nb-NO" sz="1400" u="sng" dirty="0" err="1" smtClean="0">
                <a:solidFill>
                  <a:srgbClr val="000099"/>
                </a:solidFill>
                <a:latin typeface="Comic Sans MS" pitchFamily="66" charset="0"/>
              </a:rPr>
              <a:t>Archive</a:t>
            </a:r>
            <a:r>
              <a:rPr lang="nb-NO" sz="1400" u="sng" dirty="0" smtClean="0">
                <a:solidFill>
                  <a:srgbClr val="000099"/>
                </a:solidFill>
                <a:latin typeface="Comic Sans MS" pitchFamily="66" charset="0"/>
              </a:rPr>
              <a:t> (arkiv)</a:t>
            </a:r>
            <a:r>
              <a:rPr lang="nb-NO" sz="1400" dirty="0" smtClean="0">
                <a:solidFill>
                  <a:srgbClr val="000099"/>
                </a:solidFill>
                <a:latin typeface="Comic Sans MS" pitchFamily="66" charset="0"/>
              </a:rPr>
              <a:t>: Mulig å inkludere mange arkiv (fra flere arkivskapere) I en og samme løsning </a:t>
            </a:r>
          </a:p>
          <a:p>
            <a:pPr algn="l" eaLnBrk="1" hangingPunct="1">
              <a:spcBef>
                <a:spcPct val="50000"/>
              </a:spcBef>
            </a:pPr>
            <a:r>
              <a:rPr lang="nb-NO" sz="1400" u="sng" dirty="0" err="1" smtClean="0">
                <a:solidFill>
                  <a:srgbClr val="000099"/>
                </a:solidFill>
                <a:latin typeface="Comic Sans MS" pitchFamily="66" charset="0"/>
              </a:rPr>
              <a:t>Archive</a:t>
            </a:r>
            <a:r>
              <a:rPr lang="nb-NO" sz="1400" u="sng" dirty="0" smtClean="0">
                <a:solidFill>
                  <a:srgbClr val="000099"/>
                </a:solidFill>
                <a:latin typeface="Comic Sans MS" pitchFamily="66" charset="0"/>
              </a:rPr>
              <a:t> </a:t>
            </a:r>
            <a:r>
              <a:rPr lang="nb-NO" sz="1400" u="sng" dirty="0" err="1" smtClean="0">
                <a:solidFill>
                  <a:srgbClr val="000099"/>
                </a:solidFill>
                <a:latin typeface="Comic Sans MS" pitchFamily="66" charset="0"/>
              </a:rPr>
              <a:t>group</a:t>
            </a:r>
            <a:r>
              <a:rPr lang="nb-NO" sz="1400" u="sng" dirty="0" smtClean="0">
                <a:solidFill>
                  <a:srgbClr val="000099"/>
                </a:solidFill>
                <a:latin typeface="Comic Sans MS" pitchFamily="66" charset="0"/>
              </a:rPr>
              <a:t> (arkivdel)</a:t>
            </a:r>
            <a:r>
              <a:rPr lang="nb-NO" sz="1400" dirty="0" smtClean="0">
                <a:solidFill>
                  <a:srgbClr val="000099"/>
                </a:solidFill>
                <a:latin typeface="Comic Sans MS" pitchFamily="66" charset="0"/>
              </a:rPr>
              <a:t>: Deler arkivet i serier, sakstyper, perioder osv.</a:t>
            </a:r>
          </a:p>
          <a:p>
            <a:pPr algn="l" eaLnBrk="1" hangingPunct="1">
              <a:spcBef>
                <a:spcPct val="50000"/>
              </a:spcBef>
            </a:pPr>
            <a:r>
              <a:rPr lang="nb-NO" sz="1400" u="sng" dirty="0" smtClean="0">
                <a:solidFill>
                  <a:srgbClr val="000099"/>
                </a:solidFill>
                <a:latin typeface="Comic Sans MS" pitchFamily="66" charset="0"/>
              </a:rPr>
              <a:t>File (mappe)</a:t>
            </a:r>
            <a:r>
              <a:rPr lang="nb-NO" sz="1400" dirty="0" smtClean="0">
                <a:solidFill>
                  <a:srgbClr val="000099"/>
                </a:solidFill>
                <a:latin typeface="Comic Sans MS" pitchFamily="66" charset="0"/>
              </a:rPr>
              <a:t>: Selvdefinert antall nivå for undermapper </a:t>
            </a:r>
          </a:p>
          <a:p>
            <a:pPr algn="l" eaLnBrk="1" hangingPunct="1">
              <a:spcBef>
                <a:spcPct val="50000"/>
              </a:spcBef>
            </a:pPr>
            <a:r>
              <a:rPr lang="nb-NO" sz="1400" u="sng" dirty="0" err="1" smtClean="0">
                <a:solidFill>
                  <a:srgbClr val="000099"/>
                </a:solidFill>
                <a:latin typeface="Comic Sans MS" pitchFamily="66" charset="0"/>
              </a:rPr>
              <a:t>Component</a:t>
            </a:r>
            <a:r>
              <a:rPr lang="nb-NO" sz="1400" u="sng" dirty="0" smtClean="0">
                <a:solidFill>
                  <a:srgbClr val="000099"/>
                </a:solidFill>
                <a:latin typeface="Comic Sans MS" pitchFamily="66" charset="0"/>
              </a:rPr>
              <a:t> (versjon, format, variant)</a:t>
            </a:r>
            <a:r>
              <a:rPr lang="nb-NO" sz="1400" dirty="0" smtClean="0">
                <a:solidFill>
                  <a:srgbClr val="000099"/>
                </a:solidFill>
                <a:latin typeface="Comic Sans MS" pitchFamily="66" charset="0"/>
              </a:rPr>
              <a:t>: håndterer ulike versjoner, varianter og formater for samme dokument</a:t>
            </a:r>
            <a:endParaRPr lang="nb-NO" sz="1400" dirty="0">
              <a:solidFill>
                <a:srgbClr val="000099"/>
              </a:solidFill>
              <a:latin typeface="Comic Sans MS" pitchFamily="66" charset="0"/>
            </a:endParaRPr>
          </a:p>
        </p:txBody>
      </p:sp>
      <p:sp>
        <p:nvSpPr>
          <p:cNvPr id="9221" name="Text Box 66"/>
          <p:cNvSpPr txBox="1">
            <a:spLocks noChangeArrowheads="1"/>
          </p:cNvSpPr>
          <p:nvPr/>
        </p:nvSpPr>
        <p:spPr bwMode="auto">
          <a:xfrm>
            <a:off x="4716463" y="4446588"/>
            <a:ext cx="3119437" cy="2031325"/>
          </a:xfrm>
          <a:prstGeom prst="rect">
            <a:avLst/>
          </a:prstGeom>
          <a:noFill/>
          <a:ln w="9525">
            <a:noFill/>
            <a:miter lim="800000"/>
            <a:headEnd/>
            <a:tailEnd/>
          </a:ln>
        </p:spPr>
        <p:txBody>
          <a:bodyPr>
            <a:spAutoFit/>
          </a:bodyPr>
          <a:lstStyle/>
          <a:p>
            <a:pPr algn="l" eaLnBrk="1" hangingPunct="1">
              <a:spcBef>
                <a:spcPct val="50000"/>
              </a:spcBef>
            </a:pPr>
            <a:r>
              <a:rPr lang="en-GB" sz="1400" dirty="0" smtClean="0">
                <a:solidFill>
                  <a:srgbClr val="000099"/>
                </a:solidFill>
                <a:latin typeface="Comic Sans MS" pitchFamily="66" charset="0"/>
              </a:rPr>
              <a:t>Transfer (avlevering/deponering): Hvert dokument skal bli avlevert/deponert som en fil </a:t>
            </a:r>
            <a:r>
              <a:rPr lang="en-GB" sz="1400" dirty="0">
                <a:solidFill>
                  <a:srgbClr val="000099"/>
                </a:solidFill>
                <a:latin typeface="Comic Sans MS" pitchFamily="66" charset="0"/>
              </a:rPr>
              <a:t>(bit stream). </a:t>
            </a:r>
            <a:r>
              <a:rPr lang="en-GB" sz="1400" dirty="0" smtClean="0">
                <a:solidFill>
                  <a:srgbClr val="000099"/>
                </a:solidFill>
                <a:latin typeface="Comic Sans MS" pitchFamily="66" charset="0"/>
              </a:rPr>
              <a:t>Riksarkivet aksepterer disse filformatene: </a:t>
            </a:r>
            <a:endParaRPr lang="en-GB" sz="1400" dirty="0">
              <a:solidFill>
                <a:srgbClr val="000099"/>
              </a:solidFill>
              <a:latin typeface="Comic Sans MS" pitchFamily="66" charset="0"/>
            </a:endParaRPr>
          </a:p>
          <a:p>
            <a:pPr algn="l" eaLnBrk="1" hangingPunct="1">
              <a:buFontTx/>
              <a:buChar char="•"/>
            </a:pPr>
            <a:r>
              <a:rPr lang="en-GB" sz="1400" dirty="0" smtClean="0">
                <a:solidFill>
                  <a:srgbClr val="000099"/>
                </a:solidFill>
                <a:latin typeface="Comic Sans MS" pitchFamily="66" charset="0"/>
              </a:rPr>
              <a:t>Tekst </a:t>
            </a:r>
            <a:r>
              <a:rPr lang="en-GB" sz="1400" dirty="0">
                <a:solidFill>
                  <a:srgbClr val="000099"/>
                </a:solidFill>
                <a:latin typeface="Comic Sans MS" pitchFamily="66" charset="0"/>
              </a:rPr>
              <a:t>(UTF-8 or ISO 8859) </a:t>
            </a:r>
          </a:p>
          <a:p>
            <a:pPr algn="l" eaLnBrk="1" hangingPunct="1">
              <a:buFontTx/>
              <a:buChar char="•"/>
            </a:pPr>
            <a:r>
              <a:rPr lang="en-GB" sz="1400" dirty="0">
                <a:solidFill>
                  <a:srgbClr val="000099"/>
                </a:solidFill>
                <a:latin typeface="Comic Sans MS" pitchFamily="66" charset="0"/>
              </a:rPr>
              <a:t>TIFF v. 6 </a:t>
            </a:r>
          </a:p>
          <a:p>
            <a:pPr algn="l" eaLnBrk="1" hangingPunct="1">
              <a:buFontTx/>
              <a:buChar char="•"/>
            </a:pPr>
            <a:r>
              <a:rPr lang="en-GB" sz="1400" dirty="0">
                <a:solidFill>
                  <a:srgbClr val="000099"/>
                </a:solidFill>
                <a:latin typeface="Comic Sans MS" pitchFamily="66" charset="0"/>
              </a:rPr>
              <a:t>XML</a:t>
            </a:r>
          </a:p>
          <a:p>
            <a:pPr algn="l" eaLnBrk="1" hangingPunct="1">
              <a:buFontTx/>
              <a:buChar char="•"/>
            </a:pPr>
            <a:r>
              <a:rPr lang="en-GB" sz="1400" dirty="0">
                <a:solidFill>
                  <a:srgbClr val="000099"/>
                </a:solidFill>
                <a:latin typeface="Comic Sans MS" pitchFamily="66" charset="0"/>
              </a:rPr>
              <a:t>PDF/A </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533400" y="304800"/>
            <a:ext cx="8001000" cy="914400"/>
          </a:xfrm>
        </p:spPr>
        <p:txBody>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smtClean="0"/>
              <a:t>Noark</a:t>
            </a:r>
            <a:r>
              <a:rPr lang="en-GB" dirty="0" smtClean="0"/>
              <a:t> 4: </a:t>
            </a:r>
            <a:r>
              <a:rPr lang="en-GB" dirty="0" err="1" smtClean="0"/>
              <a:t>komplett</a:t>
            </a:r>
            <a:r>
              <a:rPr lang="en-GB" dirty="0" smtClean="0"/>
              <a:t> data(base)</a:t>
            </a:r>
            <a:r>
              <a:rPr lang="en-GB" dirty="0" err="1" smtClean="0"/>
              <a:t>modell</a:t>
            </a:r>
            <a:endParaRPr lang="en-GB" dirty="0" smtClean="0"/>
          </a:p>
        </p:txBody>
      </p:sp>
      <p:sp>
        <p:nvSpPr>
          <p:cNvPr id="10243" name="Rectangle 2"/>
          <p:cNvSpPr>
            <a:spLocks noGrp="1" noChangeArrowheads="1"/>
          </p:cNvSpPr>
          <p:nvPr>
            <p:ph type="body" idx="1"/>
          </p:nvPr>
        </p:nvSpPr>
        <p:spPr>
          <a:xfrm>
            <a:off x="360363" y="1439863"/>
            <a:ext cx="8153400" cy="4889500"/>
          </a:xfrm>
        </p:spPr>
        <p:txBody>
          <a:bodyPr/>
          <a:lstStyle/>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2"/>
                </a:solidFill>
              </a:rPr>
              <a:t>Del 2: </a:t>
            </a:r>
            <a:r>
              <a:rPr lang="en-GB" dirty="0" err="1" smtClean="0">
                <a:solidFill>
                  <a:schemeClr val="accent2"/>
                </a:solidFill>
              </a:rPr>
              <a:t>Tekniske</a:t>
            </a:r>
            <a:r>
              <a:rPr lang="en-GB" dirty="0" smtClean="0">
                <a:solidFill>
                  <a:schemeClr val="accent2"/>
                </a:solidFill>
              </a:rPr>
              <a:t> </a:t>
            </a:r>
            <a:r>
              <a:rPr lang="en-GB" dirty="0" err="1" smtClean="0">
                <a:solidFill>
                  <a:schemeClr val="accent2"/>
                </a:solidFill>
              </a:rPr>
              <a:t>spesifikasjoner</a:t>
            </a:r>
            <a:endParaRPr lang="en-GB" dirty="0" smtClean="0">
              <a:solidFill>
                <a:schemeClr val="accent2"/>
              </a:solidFill>
            </a:endParaRP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err="1" smtClean="0"/>
              <a:t>Beskrivelse</a:t>
            </a:r>
            <a:r>
              <a:rPr lang="en-GB" dirty="0" smtClean="0"/>
              <a:t> </a:t>
            </a:r>
            <a:r>
              <a:rPr lang="en-GB" dirty="0" err="1" smtClean="0"/>
              <a:t>av</a:t>
            </a:r>
            <a:r>
              <a:rPr lang="en-GB" dirty="0" smtClean="0"/>
              <a:t> </a:t>
            </a:r>
            <a:r>
              <a:rPr lang="en-GB" dirty="0" err="1" smtClean="0"/>
              <a:t>datamodell</a:t>
            </a:r>
            <a:r>
              <a:rPr lang="en-GB" dirty="0" smtClean="0"/>
              <a:t> for et </a:t>
            </a:r>
            <a:r>
              <a:rPr lang="en-GB" dirty="0" err="1" smtClean="0"/>
              <a:t>komplett</a:t>
            </a:r>
            <a:r>
              <a:rPr lang="en-GB" dirty="0" smtClean="0"/>
              <a:t> system</a:t>
            </a:r>
          </a:p>
          <a:p>
            <a:pPr lvl="2">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Men </a:t>
            </a:r>
            <a:r>
              <a:rPr lang="en-GB" dirty="0" err="1" smtClean="0"/>
              <a:t>ingen</a:t>
            </a:r>
            <a:r>
              <a:rPr lang="en-GB" dirty="0" smtClean="0"/>
              <a:t> </a:t>
            </a:r>
            <a:r>
              <a:rPr lang="en-GB" dirty="0" err="1" smtClean="0"/>
              <a:t>leverandører</a:t>
            </a:r>
            <a:r>
              <a:rPr lang="en-GB" dirty="0" smtClean="0"/>
              <a:t> </a:t>
            </a:r>
            <a:r>
              <a:rPr lang="en-GB" dirty="0" err="1" smtClean="0"/>
              <a:t>har</a:t>
            </a:r>
            <a:r>
              <a:rPr lang="en-GB" dirty="0" smtClean="0"/>
              <a:t> </a:t>
            </a:r>
            <a:r>
              <a:rPr lang="en-GB" dirty="0" err="1" smtClean="0"/>
              <a:t>implementert</a:t>
            </a:r>
            <a:r>
              <a:rPr lang="en-GB" dirty="0" smtClean="0"/>
              <a:t> sine </a:t>
            </a:r>
            <a:r>
              <a:rPr lang="en-GB" dirty="0" err="1" smtClean="0"/>
              <a:t>systemer</a:t>
            </a:r>
            <a:r>
              <a:rPr lang="en-GB" dirty="0" smtClean="0"/>
              <a:t> </a:t>
            </a:r>
            <a:r>
              <a:rPr lang="en-GB" dirty="0" err="1" smtClean="0"/>
              <a:t>akkurat</a:t>
            </a:r>
            <a:r>
              <a:rPr lang="en-GB" dirty="0" smtClean="0"/>
              <a:t> </a:t>
            </a:r>
            <a:r>
              <a:rPr lang="en-GB" dirty="0" err="1" smtClean="0"/>
              <a:t>slik</a:t>
            </a:r>
            <a:r>
              <a:rPr lang="en-GB" dirty="0" smtClean="0"/>
              <a:t> </a:t>
            </a:r>
            <a:r>
              <a:rPr lang="en-GB" dirty="0" err="1" smtClean="0"/>
              <a:t>det</a:t>
            </a:r>
            <a:r>
              <a:rPr lang="en-GB" dirty="0" smtClean="0"/>
              <a:t> </a:t>
            </a:r>
            <a:r>
              <a:rPr lang="en-GB" dirty="0" err="1" smtClean="0"/>
              <a:t>er</a:t>
            </a:r>
            <a:r>
              <a:rPr lang="en-GB" dirty="0" smtClean="0"/>
              <a:t> </a:t>
            </a:r>
            <a:r>
              <a:rPr lang="en-GB" dirty="0" err="1" smtClean="0"/>
              <a:t>beskrevet</a:t>
            </a:r>
            <a:r>
              <a:rPr lang="en-GB" dirty="0" smtClean="0"/>
              <a:t> her</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95 </a:t>
            </a:r>
            <a:r>
              <a:rPr lang="en-GB" dirty="0" err="1" smtClean="0"/>
              <a:t>tabeller</a:t>
            </a:r>
            <a:endParaRPr lang="en-GB" dirty="0" smtClean="0"/>
          </a:p>
          <a:p>
            <a:pPr lvl="2">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28 </a:t>
            </a:r>
            <a:r>
              <a:rPr lang="en-GB" dirty="0" err="1" smtClean="0"/>
              <a:t>tabeller</a:t>
            </a:r>
            <a:r>
              <a:rPr lang="en-GB" dirty="0" smtClean="0"/>
              <a:t> </a:t>
            </a:r>
            <a:r>
              <a:rPr lang="en-GB" dirty="0" err="1" smtClean="0"/>
              <a:t>inneholder</a:t>
            </a:r>
            <a:r>
              <a:rPr lang="en-GB" dirty="0" smtClean="0"/>
              <a:t> O-</a:t>
            </a:r>
            <a:r>
              <a:rPr lang="en-GB" dirty="0" err="1" smtClean="0"/>
              <a:t>attributter</a:t>
            </a:r>
            <a:r>
              <a:rPr lang="en-GB" dirty="0" smtClean="0"/>
              <a:t> (</a:t>
            </a:r>
            <a:r>
              <a:rPr lang="en-GB" dirty="0" err="1" smtClean="0"/>
              <a:t>basisversjon</a:t>
            </a:r>
            <a:r>
              <a:rPr lang="en-GB" dirty="0" smtClean="0"/>
              <a:t>)‏</a:t>
            </a:r>
          </a:p>
          <a:p>
            <a:pPr lvl="2">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39 </a:t>
            </a:r>
            <a:r>
              <a:rPr lang="en-GB" dirty="0" err="1" smtClean="0"/>
              <a:t>tabeller</a:t>
            </a:r>
            <a:r>
              <a:rPr lang="en-GB" dirty="0" smtClean="0"/>
              <a:t> </a:t>
            </a:r>
            <a:r>
              <a:rPr lang="en-GB" dirty="0" err="1" smtClean="0"/>
              <a:t>inneholder</a:t>
            </a:r>
            <a:r>
              <a:rPr lang="en-GB" dirty="0" smtClean="0"/>
              <a:t> O- </a:t>
            </a:r>
            <a:r>
              <a:rPr lang="en-GB" dirty="0" err="1" smtClean="0"/>
              <a:t>og</a:t>
            </a:r>
            <a:r>
              <a:rPr lang="en-GB" dirty="0" smtClean="0"/>
              <a:t> O2-attributter (elektronisk </a:t>
            </a:r>
            <a:r>
              <a:rPr lang="en-GB" dirty="0" err="1" smtClean="0"/>
              <a:t>arkiv</a:t>
            </a:r>
            <a:r>
              <a:rPr lang="en-GB" dirty="0" smtClean="0"/>
              <a:t>) </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885 </a:t>
            </a:r>
            <a:r>
              <a:rPr lang="en-GB" dirty="0" err="1" smtClean="0"/>
              <a:t>attributter</a:t>
            </a:r>
            <a:endParaRPr lang="en-GB" dirty="0" smtClean="0"/>
          </a:p>
          <a:p>
            <a:pPr lvl="2">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215 O-</a:t>
            </a:r>
            <a:r>
              <a:rPr lang="en-GB" dirty="0" err="1" smtClean="0"/>
              <a:t>attributter</a:t>
            </a:r>
            <a:r>
              <a:rPr lang="en-GB" dirty="0" smtClean="0"/>
              <a:t> (</a:t>
            </a:r>
            <a:r>
              <a:rPr lang="en-GB" dirty="0" err="1" smtClean="0"/>
              <a:t>basisversjonen</a:t>
            </a:r>
            <a:r>
              <a:rPr lang="en-GB" dirty="0" smtClean="0"/>
              <a:t>)‏</a:t>
            </a:r>
          </a:p>
          <a:p>
            <a:pPr lvl="2">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69 O2-attributter (elektronisk </a:t>
            </a:r>
            <a:r>
              <a:rPr lang="en-GB" dirty="0" err="1" smtClean="0"/>
              <a:t>arkiv</a:t>
            </a:r>
            <a:r>
              <a:rPr lang="en-GB" dirty="0" smtClean="0"/>
              <a:t>)‏</a:t>
            </a:r>
          </a:p>
          <a:p>
            <a:pPr lvl="2">
              <a:lnSpc>
                <a:spcPct val="100000"/>
              </a:lnSpc>
              <a:buFont typeface="Comic Sans MS" pitchFamily="66"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smtClean="0"/>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err="1" smtClean="0">
                <a:solidFill>
                  <a:srgbClr val="336600"/>
                </a:solidFill>
              </a:rPr>
              <a:t>Noark</a:t>
            </a:r>
            <a:r>
              <a:rPr lang="en-GB" dirty="0" smtClean="0">
                <a:solidFill>
                  <a:srgbClr val="336600"/>
                </a:solidFill>
              </a:rPr>
              <a:t> 5: </a:t>
            </a:r>
            <a:r>
              <a:rPr lang="en-GB" dirty="0" err="1" smtClean="0">
                <a:solidFill>
                  <a:srgbClr val="336600"/>
                </a:solidFill>
              </a:rPr>
              <a:t>Ingen</a:t>
            </a:r>
            <a:r>
              <a:rPr lang="en-GB" dirty="0" smtClean="0">
                <a:solidFill>
                  <a:srgbClr val="336600"/>
                </a:solidFill>
              </a:rPr>
              <a:t> </a:t>
            </a:r>
            <a:r>
              <a:rPr lang="en-GB" dirty="0" err="1" smtClean="0">
                <a:solidFill>
                  <a:srgbClr val="336600"/>
                </a:solidFill>
              </a:rPr>
              <a:t>datamodell</a:t>
            </a:r>
            <a:r>
              <a:rPr lang="en-GB" dirty="0" smtClean="0">
                <a:solidFill>
                  <a:srgbClr val="336600"/>
                </a:solidFill>
              </a:rPr>
              <a:t>, </a:t>
            </a:r>
            <a:r>
              <a:rPr lang="en-GB" dirty="0" err="1" smtClean="0">
                <a:solidFill>
                  <a:srgbClr val="336600"/>
                </a:solidFill>
              </a:rPr>
              <a:t>istedet</a:t>
            </a:r>
            <a:r>
              <a:rPr lang="en-GB" dirty="0" smtClean="0">
                <a:solidFill>
                  <a:srgbClr val="336600"/>
                </a:solidFill>
              </a:rPr>
              <a:t> </a:t>
            </a:r>
            <a:r>
              <a:rPr lang="en-GB" b="1" i="1" dirty="0" err="1" smtClean="0">
                <a:solidFill>
                  <a:srgbClr val="336600"/>
                </a:solidFill>
              </a:rPr>
              <a:t>konseptuelle</a:t>
            </a:r>
            <a:r>
              <a:rPr lang="en-GB" b="1" i="1" dirty="0" smtClean="0">
                <a:solidFill>
                  <a:srgbClr val="336600"/>
                </a:solidFill>
              </a:rPr>
              <a:t> modeller</a:t>
            </a:r>
            <a:r>
              <a:rPr lang="en-GB" dirty="0" smtClean="0">
                <a:solidFill>
                  <a:srgbClr val="336600"/>
                </a:solidFill>
              </a:rPr>
              <a:t> </a:t>
            </a:r>
            <a:r>
              <a:rPr lang="en-GB" dirty="0" err="1" smtClean="0">
                <a:solidFill>
                  <a:srgbClr val="336600"/>
                </a:solidFill>
              </a:rPr>
              <a:t>som</a:t>
            </a:r>
            <a:r>
              <a:rPr lang="en-GB" dirty="0" smtClean="0">
                <a:solidFill>
                  <a:srgbClr val="336600"/>
                </a:solidFill>
              </a:rPr>
              <a:t> </a:t>
            </a:r>
            <a:r>
              <a:rPr lang="en-GB" dirty="0" err="1" smtClean="0">
                <a:solidFill>
                  <a:srgbClr val="336600"/>
                </a:solidFill>
              </a:rPr>
              <a:t>beskriver</a:t>
            </a:r>
            <a:r>
              <a:rPr lang="en-GB" dirty="0" smtClean="0">
                <a:solidFill>
                  <a:srgbClr val="336600"/>
                </a:solidFill>
              </a:rPr>
              <a:t> </a:t>
            </a:r>
            <a:r>
              <a:rPr lang="en-GB" dirty="0" err="1" smtClean="0">
                <a:solidFill>
                  <a:srgbClr val="336600"/>
                </a:solidFill>
              </a:rPr>
              <a:t>datastrukturen</a:t>
            </a:r>
            <a:r>
              <a:rPr lang="en-GB" dirty="0" smtClean="0">
                <a:solidFill>
                  <a:srgbClr val="336600"/>
                </a:solidFill>
              </a:rPr>
              <a:t> </a:t>
            </a:r>
            <a:r>
              <a:rPr lang="en-GB" dirty="0" err="1" smtClean="0">
                <a:solidFill>
                  <a:srgbClr val="336600"/>
                </a:solidFill>
              </a:rPr>
              <a:t>og</a:t>
            </a:r>
            <a:r>
              <a:rPr lang="en-GB" dirty="0" smtClean="0">
                <a:solidFill>
                  <a:srgbClr val="336600"/>
                </a:solidFill>
              </a:rPr>
              <a:t> </a:t>
            </a:r>
            <a:r>
              <a:rPr lang="en-GB" dirty="0" err="1" smtClean="0">
                <a:solidFill>
                  <a:srgbClr val="336600"/>
                </a:solidFill>
              </a:rPr>
              <a:t>sammenhengen</a:t>
            </a:r>
            <a:r>
              <a:rPr lang="en-GB" dirty="0" smtClean="0">
                <a:solidFill>
                  <a:srgbClr val="336600"/>
                </a:solidFill>
              </a:rPr>
              <a:t> </a:t>
            </a:r>
            <a:r>
              <a:rPr lang="en-GB" dirty="0" err="1" smtClean="0">
                <a:solidFill>
                  <a:srgbClr val="336600"/>
                </a:solidFill>
              </a:rPr>
              <a:t>mellom</a:t>
            </a:r>
            <a:r>
              <a:rPr lang="en-GB" dirty="0" smtClean="0">
                <a:solidFill>
                  <a:srgbClr val="336600"/>
                </a:solidFill>
              </a:rPr>
              <a:t> </a:t>
            </a:r>
            <a:r>
              <a:rPr lang="en-GB" dirty="0" err="1" smtClean="0">
                <a:solidFill>
                  <a:srgbClr val="336600"/>
                </a:solidFill>
              </a:rPr>
              <a:t>metadatene</a:t>
            </a:r>
            <a:r>
              <a:rPr lang="en-GB" dirty="0" smtClean="0">
                <a:solidFill>
                  <a:srgbClr val="336600"/>
                </a:solidFill>
              </a:rPr>
              <a:t>. </a:t>
            </a:r>
            <a:r>
              <a:rPr lang="en-GB" dirty="0" err="1" smtClean="0">
                <a:solidFill>
                  <a:srgbClr val="336600"/>
                </a:solidFill>
              </a:rPr>
              <a:t>Tabell</a:t>
            </a:r>
            <a:r>
              <a:rPr lang="en-GB" dirty="0" smtClean="0">
                <a:solidFill>
                  <a:srgbClr val="336600"/>
                </a:solidFill>
              </a:rPr>
              <a:t> </a:t>
            </a:r>
            <a:r>
              <a:rPr lang="en-GB" dirty="0" err="1" smtClean="0">
                <a:solidFill>
                  <a:srgbClr val="336600"/>
                </a:solidFill>
              </a:rPr>
              <a:t>og</a:t>
            </a:r>
            <a:r>
              <a:rPr lang="en-GB" dirty="0" smtClean="0">
                <a:solidFill>
                  <a:srgbClr val="336600"/>
                </a:solidFill>
              </a:rPr>
              <a:t> </a:t>
            </a:r>
            <a:r>
              <a:rPr lang="en-GB" dirty="0" err="1" smtClean="0">
                <a:solidFill>
                  <a:srgbClr val="336600"/>
                </a:solidFill>
              </a:rPr>
              <a:t>attributtlistene</a:t>
            </a:r>
            <a:r>
              <a:rPr lang="en-GB" dirty="0" smtClean="0">
                <a:solidFill>
                  <a:srgbClr val="336600"/>
                </a:solidFill>
              </a:rPr>
              <a:t> </a:t>
            </a:r>
            <a:r>
              <a:rPr lang="en-GB" dirty="0" err="1" smtClean="0">
                <a:solidFill>
                  <a:srgbClr val="336600"/>
                </a:solidFill>
              </a:rPr>
              <a:t>er</a:t>
            </a:r>
            <a:r>
              <a:rPr lang="en-GB" dirty="0" smtClean="0">
                <a:solidFill>
                  <a:srgbClr val="336600"/>
                </a:solidFill>
              </a:rPr>
              <a:t> </a:t>
            </a:r>
            <a:r>
              <a:rPr lang="en-GB" dirty="0" err="1" smtClean="0">
                <a:solidFill>
                  <a:srgbClr val="336600"/>
                </a:solidFill>
              </a:rPr>
              <a:t>erstattet</a:t>
            </a:r>
            <a:r>
              <a:rPr lang="en-GB" dirty="0" smtClean="0">
                <a:solidFill>
                  <a:srgbClr val="336600"/>
                </a:solidFill>
              </a:rPr>
              <a:t> med en </a:t>
            </a:r>
            <a:r>
              <a:rPr lang="en-GB" dirty="0" err="1" smtClean="0">
                <a:solidFill>
                  <a:srgbClr val="336600"/>
                </a:solidFill>
              </a:rPr>
              <a:t>metadatakatalog</a:t>
            </a:r>
            <a:r>
              <a:rPr lang="en-GB" dirty="0" smtClean="0">
                <a:solidFill>
                  <a:srgbClr val="336600"/>
                </a:solidFill>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tel 1"/>
          <p:cNvSpPr>
            <a:spLocks noGrp="1"/>
          </p:cNvSpPr>
          <p:nvPr>
            <p:ph type="title"/>
          </p:nvPr>
        </p:nvSpPr>
        <p:spPr>
          <a:xfrm>
            <a:off x="428625" y="762000"/>
            <a:ext cx="8143875" cy="914400"/>
          </a:xfrm>
        </p:spPr>
        <p:txBody>
          <a:bodyPr/>
          <a:lstStyle/>
          <a:p>
            <a:r>
              <a:rPr lang="nb-NO" dirty="0" smtClean="0"/>
              <a:t>Konsekvenser ved avlevering</a:t>
            </a:r>
          </a:p>
        </p:txBody>
      </p:sp>
      <p:sp>
        <p:nvSpPr>
          <p:cNvPr id="11267" name="Plassholder for innhold 2"/>
          <p:cNvSpPr>
            <a:spLocks noGrp="1"/>
          </p:cNvSpPr>
          <p:nvPr>
            <p:ph idx="1"/>
          </p:nvPr>
        </p:nvSpPr>
        <p:spPr>
          <a:xfrm>
            <a:off x="457200" y="1828800"/>
            <a:ext cx="8153400" cy="3616424"/>
          </a:xfrm>
        </p:spPr>
        <p:txBody>
          <a:bodyPr/>
          <a:lstStyle/>
          <a:p>
            <a:r>
              <a:rPr lang="nb-NO" dirty="0" smtClean="0"/>
              <a:t>Noark 4</a:t>
            </a:r>
          </a:p>
          <a:p>
            <a:pPr lvl="1"/>
            <a:r>
              <a:rPr lang="nb-NO" dirty="0" smtClean="0"/>
              <a:t>Samme format for avlevering/deponering til arkivdepot og migrering (eksport/import) mellom system</a:t>
            </a:r>
          </a:p>
          <a:p>
            <a:pPr lvl="1"/>
            <a:r>
              <a:rPr lang="nb-NO" dirty="0" smtClean="0"/>
              <a:t>- og det virker dessverre dårlig</a:t>
            </a:r>
          </a:p>
          <a:p>
            <a:r>
              <a:rPr lang="nb-NO" dirty="0" smtClean="0"/>
              <a:t>Noark 5</a:t>
            </a:r>
          </a:p>
          <a:p>
            <a:pPr lvl="1"/>
            <a:r>
              <a:rPr lang="nb-NO" dirty="0" smtClean="0"/>
              <a:t>Bare format for avlevering/deponering, formatet testes og godkjennes av Riksarkivet. Migrering (eksport/import) mellom system er ikke definert.</a:t>
            </a:r>
          </a:p>
          <a:p>
            <a:pPr lvl="1"/>
            <a:r>
              <a:rPr lang="nb-NO" dirty="0" smtClean="0"/>
              <a:t>- og vi innbiller ingen at det finnes en enkel løsning på kompliserte utfordringer</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533400"/>
            <a:ext cx="7997825" cy="609600"/>
          </a:xfrm>
        </p:spPr>
        <p:txBody>
          <a:bodyPr/>
          <a:lstStyle/>
          <a:p>
            <a:r>
              <a:rPr lang="nb-NO" smtClean="0"/>
              <a:t>Avleveringsformatet i Noark 4               </a:t>
            </a:r>
          </a:p>
        </p:txBody>
      </p:sp>
      <p:sp>
        <p:nvSpPr>
          <p:cNvPr id="109571" name="Rectangle 3"/>
          <p:cNvSpPr>
            <a:spLocks noGrp="1" noChangeArrowheads="1"/>
          </p:cNvSpPr>
          <p:nvPr>
            <p:ph type="body" idx="1"/>
          </p:nvPr>
        </p:nvSpPr>
        <p:spPr>
          <a:xfrm>
            <a:off x="457200" y="1295400"/>
            <a:ext cx="8153400" cy="4876800"/>
          </a:xfrm>
        </p:spPr>
        <p:txBody>
          <a:bodyPr/>
          <a:lstStyle/>
          <a:p>
            <a:r>
              <a:rPr lang="nb-NO" dirty="0" smtClean="0"/>
              <a:t>Bevaring av hele databasen i </a:t>
            </a:r>
            <a:r>
              <a:rPr lang="nb-NO" dirty="0" err="1" smtClean="0"/>
              <a:t>XML-format</a:t>
            </a:r>
            <a:r>
              <a:rPr lang="nb-NO" dirty="0" smtClean="0"/>
              <a:t> basert på datamodellen og attributtlistene</a:t>
            </a:r>
          </a:p>
          <a:p>
            <a:pPr lvl="1"/>
            <a:r>
              <a:rPr lang="nb-NO" b="1" i="1" dirty="0" smtClean="0"/>
              <a:t>Tabelluttrekk (95 tabeller):</a:t>
            </a:r>
            <a:r>
              <a:rPr lang="nb-NO" dirty="0" smtClean="0"/>
              <a:t> </a:t>
            </a:r>
            <a:br>
              <a:rPr lang="nb-NO" dirty="0" smtClean="0"/>
            </a:br>
            <a:r>
              <a:rPr lang="nb-NO" dirty="0" smtClean="0"/>
              <a:t>innholdet i hver tabell eksporteres som én </a:t>
            </a:r>
            <a:r>
              <a:rPr lang="nb-NO" dirty="0" err="1" smtClean="0"/>
              <a:t>XML-fil</a:t>
            </a:r>
            <a:endParaRPr lang="nb-NO" dirty="0" smtClean="0"/>
          </a:p>
          <a:p>
            <a:pPr lvl="1"/>
            <a:r>
              <a:rPr lang="nb-NO" dirty="0" smtClean="0"/>
              <a:t>De aller fleste attributter (</a:t>
            </a:r>
            <a:r>
              <a:rPr lang="en-GB" dirty="0" smtClean="0"/>
              <a:t>885) </a:t>
            </a:r>
            <a:r>
              <a:rPr lang="nb-NO" dirty="0" smtClean="0"/>
              <a:t>er inkludert i tabelluttrekkene</a:t>
            </a:r>
          </a:p>
          <a:p>
            <a:pPr lvl="1"/>
            <a:r>
              <a:rPr lang="nb-NO" dirty="0" smtClean="0"/>
              <a:t>Egen fil (NOARK.IH) som dokumenterer uttrekkene</a:t>
            </a:r>
          </a:p>
          <a:p>
            <a:r>
              <a:rPr lang="nb-NO" dirty="0" smtClean="0"/>
              <a:t>Tilgjengeliggjøring ved import i ny database</a:t>
            </a:r>
          </a:p>
          <a:p>
            <a:pPr lvl="1"/>
            <a:r>
              <a:rPr lang="nb-NO" dirty="0" smtClean="0"/>
              <a:t>Ofte svært vanskelig p.g.a. inkonsistens i tabelluttrekkene (primærnøkler og fremmednøkler)</a:t>
            </a:r>
          </a:p>
          <a:p>
            <a:pPr lvl="1"/>
            <a:r>
              <a:rPr lang="nb-NO" dirty="0" smtClean="0"/>
              <a:t>(Skyldes m.a. at uttrekket omfatter sakene i én arkivdel, ikke alle saker i databasen, så det blir  tekniske ”hull”.)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5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95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95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95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95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95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95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533400"/>
            <a:ext cx="7997825" cy="609600"/>
          </a:xfrm>
        </p:spPr>
        <p:txBody>
          <a:bodyPr/>
          <a:lstStyle/>
          <a:p>
            <a:r>
              <a:rPr lang="nb-NO" smtClean="0"/>
              <a:t>Avleveringsformatet i Noark 5</a:t>
            </a:r>
          </a:p>
        </p:txBody>
      </p:sp>
      <p:sp>
        <p:nvSpPr>
          <p:cNvPr id="110595" name="Rectangle 3"/>
          <p:cNvSpPr>
            <a:spLocks noGrp="1" noChangeArrowheads="1"/>
          </p:cNvSpPr>
          <p:nvPr>
            <p:ph type="body" idx="1"/>
          </p:nvPr>
        </p:nvSpPr>
        <p:spPr>
          <a:xfrm>
            <a:off x="457200" y="1295400"/>
            <a:ext cx="8153400" cy="4869904"/>
          </a:xfrm>
        </p:spPr>
        <p:txBody>
          <a:bodyPr/>
          <a:lstStyle/>
          <a:p>
            <a:r>
              <a:rPr lang="nb-NO" sz="2000" dirty="0" smtClean="0"/>
              <a:t>Avleveringsuttrekket består av </a:t>
            </a:r>
            <a:r>
              <a:rPr lang="nb-NO" sz="2000" dirty="0" err="1" smtClean="0"/>
              <a:t>metadata</a:t>
            </a:r>
            <a:r>
              <a:rPr lang="nb-NO" sz="2000" dirty="0" smtClean="0"/>
              <a:t> og dokumenter</a:t>
            </a:r>
          </a:p>
          <a:p>
            <a:pPr eaLnBrk="1" hangingPunct="1">
              <a:lnSpc>
                <a:spcPct val="90000"/>
              </a:lnSpc>
            </a:pPr>
            <a:r>
              <a:rPr lang="nb-NO" sz="2000" dirty="0" smtClean="0"/>
              <a:t>Skal (vanligvis) omfatte alle mapper og dokumenter som tilhører en avsluttet arkivdel (dvs. en avsluttet arkivperiode)</a:t>
            </a:r>
          </a:p>
          <a:p>
            <a:r>
              <a:rPr lang="nb-NO" sz="2000" dirty="0" err="1" smtClean="0"/>
              <a:t>Metadata</a:t>
            </a:r>
            <a:r>
              <a:rPr lang="nb-NO" sz="2000" dirty="0" smtClean="0"/>
              <a:t> avleveres i et hierarkisk </a:t>
            </a:r>
            <a:r>
              <a:rPr lang="nb-NO" sz="2000" dirty="0" err="1" smtClean="0"/>
              <a:t>XML-format</a:t>
            </a:r>
            <a:r>
              <a:rPr lang="nb-NO" sz="2000" dirty="0" smtClean="0"/>
              <a:t> </a:t>
            </a:r>
          </a:p>
          <a:p>
            <a:pPr lvl="1" eaLnBrk="1" hangingPunct="1">
              <a:lnSpc>
                <a:spcPct val="90000"/>
              </a:lnSpc>
            </a:pPr>
            <a:r>
              <a:rPr lang="nb-NO" sz="1800" dirty="0" smtClean="0"/>
              <a:t>Basert på arkivstrukturen, </a:t>
            </a:r>
            <a:r>
              <a:rPr lang="nb-NO" sz="1800" dirty="0" err="1" smtClean="0"/>
              <a:t>metadata</a:t>
            </a:r>
            <a:r>
              <a:rPr lang="nb-NO" sz="1800" dirty="0" smtClean="0"/>
              <a:t> er nøstet inn i hverandre</a:t>
            </a:r>
          </a:p>
          <a:p>
            <a:pPr lvl="1" eaLnBrk="1" hangingPunct="1">
              <a:lnSpc>
                <a:spcPct val="90000"/>
              </a:lnSpc>
            </a:pPr>
            <a:r>
              <a:rPr lang="nb-NO" sz="1800" dirty="0" smtClean="0"/>
              <a:t>En stor </a:t>
            </a:r>
            <a:r>
              <a:rPr lang="nb-NO" sz="1800" dirty="0" err="1" smtClean="0"/>
              <a:t>XML-fil</a:t>
            </a:r>
            <a:r>
              <a:rPr lang="nb-NO" sz="1800" dirty="0" smtClean="0"/>
              <a:t>, alternativt egne filer for hver mappe</a:t>
            </a:r>
          </a:p>
          <a:p>
            <a:pPr lvl="1" eaLnBrk="1" hangingPunct="1">
              <a:lnSpc>
                <a:spcPct val="90000"/>
              </a:lnSpc>
            </a:pPr>
            <a:r>
              <a:rPr lang="nb-NO" sz="1800" dirty="0" smtClean="0"/>
              <a:t>Vedlegg: XML Skjema for avleveringsuttrekket (definisjon av struktur og innhold i </a:t>
            </a:r>
            <a:r>
              <a:rPr lang="nb-NO" sz="1800" dirty="0" err="1" smtClean="0"/>
              <a:t>XML-fila</a:t>
            </a:r>
            <a:r>
              <a:rPr lang="nb-NO" sz="1800" dirty="0" smtClean="0"/>
              <a:t>)</a:t>
            </a:r>
          </a:p>
          <a:p>
            <a:pPr eaLnBrk="1" hangingPunct="1">
              <a:lnSpc>
                <a:spcPct val="90000"/>
              </a:lnSpc>
            </a:pPr>
            <a:r>
              <a:rPr lang="nb-NO" sz="2000" dirty="0" smtClean="0"/>
              <a:t>Dokumentene avleveres i formater som er godkjent av Riksarkivaren (§ 8-17 i forskriften av 01.12.1999 nr. 1566)</a:t>
            </a:r>
          </a:p>
          <a:p>
            <a:pPr eaLnBrk="1" hangingPunct="1">
              <a:lnSpc>
                <a:spcPct val="90000"/>
              </a:lnSpc>
            </a:pPr>
            <a:r>
              <a:rPr lang="nb-NO" sz="2000" dirty="0" smtClean="0"/>
              <a:t>Avleveringsuttrekk skal følge ISO 14571 – OAIS </a:t>
            </a:r>
            <a:br>
              <a:rPr lang="nb-NO" sz="2000" dirty="0" smtClean="0"/>
            </a:br>
            <a:r>
              <a:rPr lang="nb-NO" sz="2000" dirty="0" smtClean="0"/>
              <a:t>(</a:t>
            </a:r>
            <a:r>
              <a:rPr lang="nb-NO" sz="2000" dirty="0" err="1" smtClean="0"/>
              <a:t>dvs</a:t>
            </a:r>
            <a:r>
              <a:rPr lang="nb-NO" sz="2000" dirty="0" smtClean="0"/>
              <a:t> være en </a:t>
            </a:r>
            <a:r>
              <a:rPr lang="nb-NO" sz="2000" dirty="0" err="1" smtClean="0"/>
              <a:t>Submission</a:t>
            </a:r>
            <a:r>
              <a:rPr lang="nb-NO" sz="2000" dirty="0" smtClean="0"/>
              <a:t> </a:t>
            </a:r>
            <a:r>
              <a:rPr lang="nb-NO" sz="2000" dirty="0" err="1" smtClean="0"/>
              <a:t>Information</a:t>
            </a:r>
            <a:r>
              <a:rPr lang="nb-NO" sz="2000" dirty="0" smtClean="0"/>
              <a:t> </a:t>
            </a:r>
            <a:r>
              <a:rPr lang="nb-NO" sz="2000" dirty="0" err="1" smtClean="0"/>
              <a:t>Package</a:t>
            </a:r>
            <a:r>
              <a:rPr lang="nb-NO" sz="2000" dirty="0" smtClean="0"/>
              <a:t> i tråd med OAIS – </a:t>
            </a:r>
            <a:r>
              <a:rPr lang="nb-NO" sz="2000" dirty="0" err="1" smtClean="0"/>
              <a:t>Open</a:t>
            </a:r>
            <a:r>
              <a:rPr lang="nb-NO" sz="2000" dirty="0" smtClean="0"/>
              <a:t> </a:t>
            </a:r>
            <a:r>
              <a:rPr lang="nb-NO" sz="2000" dirty="0" err="1" smtClean="0"/>
              <a:t>Archival</a:t>
            </a:r>
            <a:r>
              <a:rPr lang="nb-NO" sz="2000" dirty="0" smtClean="0"/>
              <a:t> </a:t>
            </a:r>
            <a:r>
              <a:rPr lang="nb-NO" sz="2000" dirty="0" err="1" smtClean="0"/>
              <a:t>Information</a:t>
            </a:r>
            <a:r>
              <a:rPr lang="nb-NO" sz="2000" dirty="0" smtClean="0"/>
              <a:t> Standard)‏</a:t>
            </a:r>
          </a:p>
          <a:p>
            <a:pPr eaLnBrk="1" hangingPunct="1">
              <a:lnSpc>
                <a:spcPct val="90000"/>
              </a:lnSpc>
            </a:pPr>
            <a:r>
              <a:rPr lang="nb-NO" sz="2000" dirty="0" smtClean="0"/>
              <a:t>Avleveringen kan tilgjengeliggjøres på “alle” måter.</a:t>
            </a:r>
          </a:p>
          <a:p>
            <a:endParaRPr lang="nb-NO" sz="1800" dirty="0" smtClean="0"/>
          </a:p>
          <a:p>
            <a:endParaRPr lang="nb-NO" sz="20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059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1059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105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1059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1059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1059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105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p:cNvPicPr>
            <a:picLocks noChangeAspect="1" noChangeArrowheads="1"/>
          </p:cNvPicPr>
          <p:nvPr/>
        </p:nvPicPr>
        <p:blipFill>
          <a:blip r:embed="rId3" cstate="print"/>
          <a:srcRect l="9990" t="10031" r="9990" b="5020"/>
          <a:stretch>
            <a:fillRect/>
          </a:stretch>
        </p:blipFill>
        <p:spPr bwMode="auto">
          <a:xfrm>
            <a:off x="304800" y="1295400"/>
            <a:ext cx="6537325" cy="5334000"/>
          </a:xfrm>
          <a:prstGeom prst="rect">
            <a:avLst/>
          </a:prstGeom>
          <a:noFill/>
          <a:ln w="9525">
            <a:noFill/>
            <a:round/>
            <a:headEnd/>
            <a:tailEnd/>
          </a:ln>
        </p:spPr>
      </p:pic>
      <p:sp>
        <p:nvSpPr>
          <p:cNvPr id="57347" name="Text Box 2"/>
          <p:cNvSpPr txBox="1">
            <a:spLocks noChangeArrowheads="1"/>
          </p:cNvSpPr>
          <p:nvPr/>
        </p:nvSpPr>
        <p:spPr bwMode="auto">
          <a:xfrm>
            <a:off x="609600" y="428625"/>
            <a:ext cx="8177213" cy="554038"/>
          </a:xfrm>
          <a:prstGeom prst="rect">
            <a:avLst/>
          </a:prstGeom>
          <a:noFill/>
          <a:ln w="9525">
            <a:noFill/>
            <a:round/>
            <a:headEnd/>
            <a:tailEnd/>
          </a:ln>
        </p:spPr>
        <p:txBody>
          <a:bodyPr lIns="90000" tIns="45000" rIns="90000" bIns="45000">
            <a:spAutoFit/>
          </a:bodyPr>
          <a:lstStyle/>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err="1">
                <a:solidFill>
                  <a:srgbClr val="FF0000"/>
                </a:solidFill>
                <a:latin typeface="Comic Sans MS" pitchFamily="66" charset="0"/>
              </a:rPr>
              <a:t>Avleveringsuttrekk</a:t>
            </a:r>
            <a:endParaRPr lang="en-GB" sz="3200" b="1" dirty="0">
              <a:solidFill>
                <a:srgbClr val="FF0000"/>
              </a:solidFill>
              <a:latin typeface="Comic Sans MS" pitchFamily="66" charset="0"/>
            </a:endParaRPr>
          </a:p>
        </p:txBody>
      </p:sp>
      <p:grpSp>
        <p:nvGrpSpPr>
          <p:cNvPr id="2" name="Group 3"/>
          <p:cNvGrpSpPr>
            <a:grpSpLocks/>
          </p:cNvGrpSpPr>
          <p:nvPr/>
        </p:nvGrpSpPr>
        <p:grpSpPr bwMode="auto">
          <a:xfrm>
            <a:off x="7924800" y="2971800"/>
            <a:ext cx="569913" cy="684213"/>
            <a:chOff x="4992" y="1872"/>
            <a:chExt cx="359" cy="431"/>
          </a:xfrm>
        </p:grpSpPr>
        <p:sp>
          <p:nvSpPr>
            <p:cNvPr id="57367" name="Text Box 4"/>
            <p:cNvSpPr txBox="1">
              <a:spLocks noChangeArrowheads="1"/>
            </p:cNvSpPr>
            <p:nvPr/>
          </p:nvSpPr>
          <p:spPr bwMode="auto">
            <a:xfrm>
              <a:off x="4992" y="1872"/>
              <a:ext cx="360" cy="432"/>
            </a:xfrm>
            <a:prstGeom prst="rect">
              <a:avLst/>
            </a:prstGeom>
            <a:solidFill>
              <a:srgbClr val="FFFFFF"/>
            </a:solidFill>
            <a:ln w="9360">
              <a:solidFill>
                <a:srgbClr val="000000"/>
              </a:solidFill>
              <a:miter lim="800000"/>
              <a:headEnd/>
              <a:tailEnd/>
            </a:ln>
          </p:spPr>
          <p:txBody>
            <a:bodyPr wrap="none" anchor="ctr"/>
            <a:lstStyle/>
            <a:p>
              <a:endParaRPr lang="nb-NO"/>
            </a:p>
          </p:txBody>
        </p:sp>
        <p:sp>
          <p:nvSpPr>
            <p:cNvPr id="57368" name="Line 5"/>
            <p:cNvSpPr>
              <a:spLocks noChangeShapeType="1"/>
            </p:cNvSpPr>
            <p:nvPr/>
          </p:nvSpPr>
          <p:spPr bwMode="auto">
            <a:xfrm>
              <a:off x="5064" y="1944"/>
              <a:ext cx="216" cy="1"/>
            </a:xfrm>
            <a:prstGeom prst="line">
              <a:avLst/>
            </a:prstGeom>
            <a:noFill/>
            <a:ln w="9360">
              <a:solidFill>
                <a:srgbClr val="000000"/>
              </a:solidFill>
              <a:miter lim="800000"/>
              <a:headEnd/>
              <a:tailEnd/>
            </a:ln>
          </p:spPr>
          <p:txBody>
            <a:bodyPr/>
            <a:lstStyle/>
            <a:p>
              <a:endParaRPr lang="nb-NO"/>
            </a:p>
          </p:txBody>
        </p:sp>
        <p:sp>
          <p:nvSpPr>
            <p:cNvPr id="57369" name="Line 6"/>
            <p:cNvSpPr>
              <a:spLocks noChangeShapeType="1"/>
            </p:cNvSpPr>
            <p:nvPr/>
          </p:nvSpPr>
          <p:spPr bwMode="auto">
            <a:xfrm>
              <a:off x="5064" y="2016"/>
              <a:ext cx="216" cy="1"/>
            </a:xfrm>
            <a:prstGeom prst="line">
              <a:avLst/>
            </a:prstGeom>
            <a:noFill/>
            <a:ln w="9360">
              <a:solidFill>
                <a:srgbClr val="000000"/>
              </a:solidFill>
              <a:miter lim="800000"/>
              <a:headEnd/>
              <a:tailEnd/>
            </a:ln>
          </p:spPr>
          <p:txBody>
            <a:bodyPr/>
            <a:lstStyle/>
            <a:p>
              <a:endParaRPr lang="nb-NO"/>
            </a:p>
          </p:txBody>
        </p:sp>
        <p:sp>
          <p:nvSpPr>
            <p:cNvPr id="57370" name="Line 7"/>
            <p:cNvSpPr>
              <a:spLocks noChangeShapeType="1"/>
            </p:cNvSpPr>
            <p:nvPr/>
          </p:nvSpPr>
          <p:spPr bwMode="auto">
            <a:xfrm>
              <a:off x="5064" y="2088"/>
              <a:ext cx="216" cy="1"/>
            </a:xfrm>
            <a:prstGeom prst="line">
              <a:avLst/>
            </a:prstGeom>
            <a:noFill/>
            <a:ln w="9360">
              <a:solidFill>
                <a:srgbClr val="000000"/>
              </a:solidFill>
              <a:miter lim="800000"/>
              <a:headEnd/>
              <a:tailEnd/>
            </a:ln>
          </p:spPr>
          <p:txBody>
            <a:bodyPr/>
            <a:lstStyle/>
            <a:p>
              <a:endParaRPr lang="nb-NO"/>
            </a:p>
          </p:txBody>
        </p:sp>
        <p:sp>
          <p:nvSpPr>
            <p:cNvPr id="57371" name="Line 8"/>
            <p:cNvSpPr>
              <a:spLocks noChangeShapeType="1"/>
            </p:cNvSpPr>
            <p:nvPr/>
          </p:nvSpPr>
          <p:spPr bwMode="auto">
            <a:xfrm>
              <a:off x="5064" y="2160"/>
              <a:ext cx="216" cy="1"/>
            </a:xfrm>
            <a:prstGeom prst="line">
              <a:avLst/>
            </a:prstGeom>
            <a:noFill/>
            <a:ln w="9360">
              <a:solidFill>
                <a:srgbClr val="000000"/>
              </a:solidFill>
              <a:miter lim="800000"/>
              <a:headEnd/>
              <a:tailEnd/>
            </a:ln>
          </p:spPr>
          <p:txBody>
            <a:bodyPr/>
            <a:lstStyle/>
            <a:p>
              <a:endParaRPr lang="nb-NO"/>
            </a:p>
          </p:txBody>
        </p:sp>
        <p:sp>
          <p:nvSpPr>
            <p:cNvPr id="57372" name="Line 9"/>
            <p:cNvSpPr>
              <a:spLocks noChangeShapeType="1"/>
            </p:cNvSpPr>
            <p:nvPr/>
          </p:nvSpPr>
          <p:spPr bwMode="auto">
            <a:xfrm>
              <a:off x="5064" y="2232"/>
              <a:ext cx="216" cy="1"/>
            </a:xfrm>
            <a:prstGeom prst="line">
              <a:avLst/>
            </a:prstGeom>
            <a:noFill/>
            <a:ln w="9360">
              <a:solidFill>
                <a:srgbClr val="000000"/>
              </a:solidFill>
              <a:miter lim="800000"/>
              <a:headEnd/>
              <a:tailEnd/>
            </a:ln>
          </p:spPr>
          <p:txBody>
            <a:bodyPr/>
            <a:lstStyle/>
            <a:p>
              <a:endParaRPr lang="nb-NO"/>
            </a:p>
          </p:txBody>
        </p:sp>
      </p:grpSp>
      <p:grpSp>
        <p:nvGrpSpPr>
          <p:cNvPr id="3" name="Group 10"/>
          <p:cNvGrpSpPr>
            <a:grpSpLocks/>
          </p:cNvGrpSpPr>
          <p:nvPr/>
        </p:nvGrpSpPr>
        <p:grpSpPr bwMode="auto">
          <a:xfrm>
            <a:off x="7924800" y="3962400"/>
            <a:ext cx="569913" cy="684213"/>
            <a:chOff x="4992" y="2496"/>
            <a:chExt cx="359" cy="431"/>
          </a:xfrm>
        </p:grpSpPr>
        <p:sp>
          <p:nvSpPr>
            <p:cNvPr id="57361" name="Text Box 11"/>
            <p:cNvSpPr txBox="1">
              <a:spLocks noChangeArrowheads="1"/>
            </p:cNvSpPr>
            <p:nvPr/>
          </p:nvSpPr>
          <p:spPr bwMode="auto">
            <a:xfrm>
              <a:off x="4992" y="2496"/>
              <a:ext cx="360" cy="432"/>
            </a:xfrm>
            <a:prstGeom prst="rect">
              <a:avLst/>
            </a:prstGeom>
            <a:solidFill>
              <a:srgbClr val="FFFFFF"/>
            </a:solidFill>
            <a:ln w="9360">
              <a:solidFill>
                <a:srgbClr val="000000"/>
              </a:solidFill>
              <a:miter lim="800000"/>
              <a:headEnd/>
              <a:tailEnd/>
            </a:ln>
          </p:spPr>
          <p:txBody>
            <a:bodyPr wrap="none" anchor="ctr"/>
            <a:lstStyle/>
            <a:p>
              <a:endParaRPr lang="nb-NO"/>
            </a:p>
          </p:txBody>
        </p:sp>
        <p:sp>
          <p:nvSpPr>
            <p:cNvPr id="57362" name="Line 12"/>
            <p:cNvSpPr>
              <a:spLocks noChangeShapeType="1"/>
            </p:cNvSpPr>
            <p:nvPr/>
          </p:nvSpPr>
          <p:spPr bwMode="auto">
            <a:xfrm>
              <a:off x="5064" y="2568"/>
              <a:ext cx="216" cy="1"/>
            </a:xfrm>
            <a:prstGeom prst="line">
              <a:avLst/>
            </a:prstGeom>
            <a:noFill/>
            <a:ln w="9360">
              <a:solidFill>
                <a:srgbClr val="000000"/>
              </a:solidFill>
              <a:miter lim="800000"/>
              <a:headEnd/>
              <a:tailEnd/>
            </a:ln>
          </p:spPr>
          <p:txBody>
            <a:bodyPr/>
            <a:lstStyle/>
            <a:p>
              <a:endParaRPr lang="nb-NO"/>
            </a:p>
          </p:txBody>
        </p:sp>
        <p:sp>
          <p:nvSpPr>
            <p:cNvPr id="57363" name="Line 13"/>
            <p:cNvSpPr>
              <a:spLocks noChangeShapeType="1"/>
            </p:cNvSpPr>
            <p:nvPr/>
          </p:nvSpPr>
          <p:spPr bwMode="auto">
            <a:xfrm>
              <a:off x="5064" y="2640"/>
              <a:ext cx="216" cy="1"/>
            </a:xfrm>
            <a:prstGeom prst="line">
              <a:avLst/>
            </a:prstGeom>
            <a:noFill/>
            <a:ln w="9360">
              <a:solidFill>
                <a:srgbClr val="000000"/>
              </a:solidFill>
              <a:miter lim="800000"/>
              <a:headEnd/>
              <a:tailEnd/>
            </a:ln>
          </p:spPr>
          <p:txBody>
            <a:bodyPr/>
            <a:lstStyle/>
            <a:p>
              <a:endParaRPr lang="nb-NO"/>
            </a:p>
          </p:txBody>
        </p:sp>
        <p:sp>
          <p:nvSpPr>
            <p:cNvPr id="57364" name="Line 14"/>
            <p:cNvSpPr>
              <a:spLocks noChangeShapeType="1"/>
            </p:cNvSpPr>
            <p:nvPr/>
          </p:nvSpPr>
          <p:spPr bwMode="auto">
            <a:xfrm>
              <a:off x="5064" y="2712"/>
              <a:ext cx="216" cy="1"/>
            </a:xfrm>
            <a:prstGeom prst="line">
              <a:avLst/>
            </a:prstGeom>
            <a:noFill/>
            <a:ln w="9360">
              <a:solidFill>
                <a:srgbClr val="000000"/>
              </a:solidFill>
              <a:miter lim="800000"/>
              <a:headEnd/>
              <a:tailEnd/>
            </a:ln>
          </p:spPr>
          <p:txBody>
            <a:bodyPr/>
            <a:lstStyle/>
            <a:p>
              <a:endParaRPr lang="nb-NO"/>
            </a:p>
          </p:txBody>
        </p:sp>
        <p:sp>
          <p:nvSpPr>
            <p:cNvPr id="57365" name="Line 15"/>
            <p:cNvSpPr>
              <a:spLocks noChangeShapeType="1"/>
            </p:cNvSpPr>
            <p:nvPr/>
          </p:nvSpPr>
          <p:spPr bwMode="auto">
            <a:xfrm>
              <a:off x="5064" y="2784"/>
              <a:ext cx="216" cy="1"/>
            </a:xfrm>
            <a:prstGeom prst="line">
              <a:avLst/>
            </a:prstGeom>
            <a:noFill/>
            <a:ln w="9360">
              <a:solidFill>
                <a:srgbClr val="000000"/>
              </a:solidFill>
              <a:miter lim="800000"/>
              <a:headEnd/>
              <a:tailEnd/>
            </a:ln>
          </p:spPr>
          <p:txBody>
            <a:bodyPr/>
            <a:lstStyle/>
            <a:p>
              <a:endParaRPr lang="nb-NO"/>
            </a:p>
          </p:txBody>
        </p:sp>
        <p:sp>
          <p:nvSpPr>
            <p:cNvPr id="57366" name="Line 16"/>
            <p:cNvSpPr>
              <a:spLocks noChangeShapeType="1"/>
            </p:cNvSpPr>
            <p:nvPr/>
          </p:nvSpPr>
          <p:spPr bwMode="auto">
            <a:xfrm>
              <a:off x="5064" y="2856"/>
              <a:ext cx="216" cy="1"/>
            </a:xfrm>
            <a:prstGeom prst="line">
              <a:avLst/>
            </a:prstGeom>
            <a:noFill/>
            <a:ln w="9360">
              <a:solidFill>
                <a:srgbClr val="000000"/>
              </a:solidFill>
              <a:miter lim="800000"/>
              <a:headEnd/>
              <a:tailEnd/>
            </a:ln>
          </p:spPr>
          <p:txBody>
            <a:bodyPr/>
            <a:lstStyle/>
            <a:p>
              <a:endParaRPr lang="nb-NO"/>
            </a:p>
          </p:txBody>
        </p:sp>
      </p:grpSp>
      <p:grpSp>
        <p:nvGrpSpPr>
          <p:cNvPr id="4" name="Group 17"/>
          <p:cNvGrpSpPr>
            <a:grpSpLocks/>
          </p:cNvGrpSpPr>
          <p:nvPr/>
        </p:nvGrpSpPr>
        <p:grpSpPr bwMode="auto">
          <a:xfrm>
            <a:off x="7924800" y="5486400"/>
            <a:ext cx="569913" cy="684213"/>
            <a:chOff x="4992" y="3456"/>
            <a:chExt cx="359" cy="431"/>
          </a:xfrm>
        </p:grpSpPr>
        <p:sp>
          <p:nvSpPr>
            <p:cNvPr id="57355" name="Text Box 18"/>
            <p:cNvSpPr txBox="1">
              <a:spLocks noChangeArrowheads="1"/>
            </p:cNvSpPr>
            <p:nvPr/>
          </p:nvSpPr>
          <p:spPr bwMode="auto">
            <a:xfrm>
              <a:off x="4992" y="3456"/>
              <a:ext cx="360" cy="432"/>
            </a:xfrm>
            <a:prstGeom prst="rect">
              <a:avLst/>
            </a:prstGeom>
            <a:solidFill>
              <a:srgbClr val="FFFFFF"/>
            </a:solidFill>
            <a:ln w="9360">
              <a:solidFill>
                <a:srgbClr val="000000"/>
              </a:solidFill>
              <a:miter lim="800000"/>
              <a:headEnd/>
              <a:tailEnd/>
            </a:ln>
          </p:spPr>
          <p:txBody>
            <a:bodyPr wrap="none" anchor="ctr"/>
            <a:lstStyle/>
            <a:p>
              <a:endParaRPr lang="nb-NO"/>
            </a:p>
          </p:txBody>
        </p:sp>
        <p:sp>
          <p:nvSpPr>
            <p:cNvPr id="57356" name="Line 19"/>
            <p:cNvSpPr>
              <a:spLocks noChangeShapeType="1"/>
            </p:cNvSpPr>
            <p:nvPr/>
          </p:nvSpPr>
          <p:spPr bwMode="auto">
            <a:xfrm>
              <a:off x="5064" y="3528"/>
              <a:ext cx="216" cy="1"/>
            </a:xfrm>
            <a:prstGeom prst="line">
              <a:avLst/>
            </a:prstGeom>
            <a:noFill/>
            <a:ln w="9360">
              <a:solidFill>
                <a:srgbClr val="000000"/>
              </a:solidFill>
              <a:miter lim="800000"/>
              <a:headEnd/>
              <a:tailEnd/>
            </a:ln>
          </p:spPr>
          <p:txBody>
            <a:bodyPr/>
            <a:lstStyle/>
            <a:p>
              <a:endParaRPr lang="nb-NO"/>
            </a:p>
          </p:txBody>
        </p:sp>
        <p:sp>
          <p:nvSpPr>
            <p:cNvPr id="57357" name="Line 20"/>
            <p:cNvSpPr>
              <a:spLocks noChangeShapeType="1"/>
            </p:cNvSpPr>
            <p:nvPr/>
          </p:nvSpPr>
          <p:spPr bwMode="auto">
            <a:xfrm>
              <a:off x="5064" y="3600"/>
              <a:ext cx="216" cy="1"/>
            </a:xfrm>
            <a:prstGeom prst="line">
              <a:avLst/>
            </a:prstGeom>
            <a:noFill/>
            <a:ln w="9360">
              <a:solidFill>
                <a:srgbClr val="000000"/>
              </a:solidFill>
              <a:miter lim="800000"/>
              <a:headEnd/>
              <a:tailEnd/>
            </a:ln>
          </p:spPr>
          <p:txBody>
            <a:bodyPr/>
            <a:lstStyle/>
            <a:p>
              <a:endParaRPr lang="nb-NO"/>
            </a:p>
          </p:txBody>
        </p:sp>
        <p:sp>
          <p:nvSpPr>
            <p:cNvPr id="57358" name="Line 21"/>
            <p:cNvSpPr>
              <a:spLocks noChangeShapeType="1"/>
            </p:cNvSpPr>
            <p:nvPr/>
          </p:nvSpPr>
          <p:spPr bwMode="auto">
            <a:xfrm>
              <a:off x="5064" y="3672"/>
              <a:ext cx="216" cy="1"/>
            </a:xfrm>
            <a:prstGeom prst="line">
              <a:avLst/>
            </a:prstGeom>
            <a:noFill/>
            <a:ln w="9360">
              <a:solidFill>
                <a:srgbClr val="000000"/>
              </a:solidFill>
              <a:miter lim="800000"/>
              <a:headEnd/>
              <a:tailEnd/>
            </a:ln>
          </p:spPr>
          <p:txBody>
            <a:bodyPr/>
            <a:lstStyle/>
            <a:p>
              <a:endParaRPr lang="nb-NO"/>
            </a:p>
          </p:txBody>
        </p:sp>
        <p:sp>
          <p:nvSpPr>
            <p:cNvPr id="57359" name="Line 22"/>
            <p:cNvSpPr>
              <a:spLocks noChangeShapeType="1"/>
            </p:cNvSpPr>
            <p:nvPr/>
          </p:nvSpPr>
          <p:spPr bwMode="auto">
            <a:xfrm>
              <a:off x="5064" y="3744"/>
              <a:ext cx="216" cy="1"/>
            </a:xfrm>
            <a:prstGeom prst="line">
              <a:avLst/>
            </a:prstGeom>
            <a:noFill/>
            <a:ln w="9360">
              <a:solidFill>
                <a:srgbClr val="000000"/>
              </a:solidFill>
              <a:miter lim="800000"/>
              <a:headEnd/>
              <a:tailEnd/>
            </a:ln>
          </p:spPr>
          <p:txBody>
            <a:bodyPr/>
            <a:lstStyle/>
            <a:p>
              <a:endParaRPr lang="nb-NO"/>
            </a:p>
          </p:txBody>
        </p:sp>
        <p:sp>
          <p:nvSpPr>
            <p:cNvPr id="57360" name="Line 23"/>
            <p:cNvSpPr>
              <a:spLocks noChangeShapeType="1"/>
            </p:cNvSpPr>
            <p:nvPr/>
          </p:nvSpPr>
          <p:spPr bwMode="auto">
            <a:xfrm>
              <a:off x="5064" y="3816"/>
              <a:ext cx="216" cy="1"/>
            </a:xfrm>
            <a:prstGeom prst="line">
              <a:avLst/>
            </a:prstGeom>
            <a:noFill/>
            <a:ln w="9360">
              <a:solidFill>
                <a:srgbClr val="000000"/>
              </a:solidFill>
              <a:miter lim="800000"/>
              <a:headEnd/>
              <a:tailEnd/>
            </a:ln>
          </p:spPr>
          <p:txBody>
            <a:bodyPr/>
            <a:lstStyle/>
            <a:p>
              <a:endParaRPr lang="nb-NO"/>
            </a:p>
          </p:txBody>
        </p:sp>
      </p:grpSp>
      <p:sp>
        <p:nvSpPr>
          <p:cNvPr id="57351" name="Line 24"/>
          <p:cNvSpPr>
            <a:spLocks noChangeShapeType="1"/>
          </p:cNvSpPr>
          <p:nvPr/>
        </p:nvSpPr>
        <p:spPr bwMode="auto">
          <a:xfrm>
            <a:off x="6629400" y="3429000"/>
            <a:ext cx="1066800" cy="1588"/>
          </a:xfrm>
          <a:prstGeom prst="line">
            <a:avLst/>
          </a:prstGeom>
          <a:noFill/>
          <a:ln w="9360">
            <a:solidFill>
              <a:srgbClr val="000000"/>
            </a:solidFill>
            <a:miter lim="800000"/>
            <a:headEnd/>
            <a:tailEnd type="triangle" w="med" len="med"/>
          </a:ln>
        </p:spPr>
        <p:txBody>
          <a:bodyPr/>
          <a:lstStyle/>
          <a:p>
            <a:endParaRPr lang="nb-NO"/>
          </a:p>
        </p:txBody>
      </p:sp>
      <p:sp>
        <p:nvSpPr>
          <p:cNvPr id="57352" name="Line 25"/>
          <p:cNvSpPr>
            <a:spLocks noChangeShapeType="1"/>
          </p:cNvSpPr>
          <p:nvPr/>
        </p:nvSpPr>
        <p:spPr bwMode="auto">
          <a:xfrm>
            <a:off x="6553200" y="4267200"/>
            <a:ext cx="1066800" cy="1588"/>
          </a:xfrm>
          <a:prstGeom prst="line">
            <a:avLst/>
          </a:prstGeom>
          <a:noFill/>
          <a:ln w="9360">
            <a:solidFill>
              <a:srgbClr val="000000"/>
            </a:solidFill>
            <a:miter lim="800000"/>
            <a:headEnd/>
            <a:tailEnd type="triangle" w="med" len="med"/>
          </a:ln>
        </p:spPr>
        <p:txBody>
          <a:bodyPr/>
          <a:lstStyle/>
          <a:p>
            <a:endParaRPr lang="nb-NO"/>
          </a:p>
        </p:txBody>
      </p:sp>
      <p:sp>
        <p:nvSpPr>
          <p:cNvPr id="57353" name="Line 26"/>
          <p:cNvSpPr>
            <a:spLocks noChangeShapeType="1"/>
          </p:cNvSpPr>
          <p:nvPr/>
        </p:nvSpPr>
        <p:spPr bwMode="auto">
          <a:xfrm>
            <a:off x="6629400" y="5867400"/>
            <a:ext cx="1066800" cy="1588"/>
          </a:xfrm>
          <a:prstGeom prst="line">
            <a:avLst/>
          </a:prstGeom>
          <a:noFill/>
          <a:ln w="9360">
            <a:solidFill>
              <a:srgbClr val="000000"/>
            </a:solidFill>
            <a:miter lim="800000"/>
            <a:headEnd/>
            <a:tailEnd type="triangle" w="med" len="med"/>
          </a:ln>
        </p:spPr>
        <p:txBody>
          <a:bodyPr/>
          <a:lstStyle/>
          <a:p>
            <a:endParaRPr lang="nb-NO"/>
          </a:p>
        </p:txBody>
      </p:sp>
      <p:sp>
        <p:nvSpPr>
          <p:cNvPr id="57354" name="Text Box 27"/>
          <p:cNvSpPr txBox="1">
            <a:spLocks noChangeArrowheads="1"/>
          </p:cNvSpPr>
          <p:nvPr/>
        </p:nvSpPr>
        <p:spPr bwMode="auto">
          <a:xfrm>
            <a:off x="6000750" y="990600"/>
            <a:ext cx="3143250" cy="1685925"/>
          </a:xfrm>
          <a:prstGeom prst="rect">
            <a:avLst/>
          </a:prstGeom>
          <a:noFill/>
          <a:ln w="9525">
            <a:solidFill>
              <a:schemeClr val="accent1">
                <a:lumMod val="50000"/>
              </a:schemeClr>
            </a:solidFill>
            <a:round/>
            <a:headEnd/>
            <a:tailEnd/>
          </a:ln>
        </p:spPr>
        <p:txBody>
          <a:bodyPr lIns="90000" tIns="46800" rIns="90000" bIns="46800">
            <a:spAutoFit/>
          </a:bodyPr>
          <a:lstStyle/>
          <a:p>
            <a:pPr>
              <a:lnSpc>
                <a:spcPct val="100000"/>
              </a:lnSpc>
              <a:spcBef>
                <a:spcPts val="1000"/>
              </a:spcBef>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b-NO" sz="1600" dirty="0" err="1" smtClean="0">
                <a:solidFill>
                  <a:schemeClr val="accent5">
                    <a:lumMod val="25000"/>
                  </a:schemeClr>
                </a:solidFill>
                <a:latin typeface="Comic Sans MS" pitchFamily="66" charset="0"/>
              </a:rPr>
              <a:t>Metadata</a:t>
            </a:r>
            <a:r>
              <a:rPr lang="nb-NO" sz="1600" dirty="0" smtClean="0">
                <a:solidFill>
                  <a:schemeClr val="accent5">
                    <a:lumMod val="25000"/>
                  </a:schemeClr>
                </a:solidFill>
                <a:latin typeface="Comic Sans MS" pitchFamily="66" charset="0"/>
              </a:rPr>
              <a:t> om den enkelte mappe med alle  underordnede arkivenheter er knyttet sammen i én fil.</a:t>
            </a:r>
          </a:p>
          <a:p>
            <a:pPr>
              <a:lnSpc>
                <a:spcPct val="100000"/>
              </a:lnSpc>
              <a:spcBef>
                <a:spcPts val="1000"/>
              </a:spcBef>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b-NO" sz="1600" dirty="0" smtClean="0">
                <a:solidFill>
                  <a:schemeClr val="accent5">
                    <a:lumMod val="25000"/>
                  </a:schemeClr>
                </a:solidFill>
                <a:latin typeface="Comic Sans MS" pitchFamily="66" charset="0"/>
              </a:rPr>
              <a:t>Dokumentene er separate filer.</a:t>
            </a:r>
            <a:endParaRPr lang="nb-NO" sz="1600" dirty="0">
              <a:solidFill>
                <a:schemeClr val="accent5">
                  <a:lumMod val="25000"/>
                </a:schemeClr>
              </a:solidFill>
              <a:latin typeface="Comic Sans MS" pitchFamily="66"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tel 1"/>
          <p:cNvSpPr>
            <a:spLocks noGrp="1"/>
          </p:cNvSpPr>
          <p:nvPr>
            <p:ph type="title"/>
          </p:nvPr>
        </p:nvSpPr>
        <p:spPr>
          <a:xfrm>
            <a:off x="604589" y="188640"/>
            <a:ext cx="8143875" cy="914400"/>
          </a:xfrm>
        </p:spPr>
        <p:txBody>
          <a:bodyPr/>
          <a:lstStyle/>
          <a:p>
            <a:pPr algn="ctr"/>
            <a:r>
              <a:rPr lang="nb-NO" dirty="0" smtClean="0"/>
              <a:t>Finn </a:t>
            </a:r>
            <a:r>
              <a:rPr lang="nb-NO" dirty="0" err="1" smtClean="0"/>
              <a:t>Noark</a:t>
            </a:r>
            <a:r>
              <a:rPr lang="nb-NO" dirty="0" smtClean="0"/>
              <a:t> på nettet</a:t>
            </a:r>
          </a:p>
        </p:txBody>
      </p:sp>
      <p:sp>
        <p:nvSpPr>
          <p:cNvPr id="3075" name="Plassholder for innhold 2"/>
          <p:cNvSpPr>
            <a:spLocks noGrp="1"/>
          </p:cNvSpPr>
          <p:nvPr>
            <p:ph idx="1"/>
          </p:nvPr>
        </p:nvSpPr>
        <p:spPr>
          <a:xfrm>
            <a:off x="457200" y="1124744"/>
            <a:ext cx="8153400" cy="4495800"/>
          </a:xfrm>
        </p:spPr>
        <p:txBody>
          <a:bodyPr/>
          <a:lstStyle/>
          <a:p>
            <a:endParaRPr lang="nb-NO" dirty="0" smtClean="0"/>
          </a:p>
          <a:p>
            <a:r>
              <a:rPr lang="nb-NO" dirty="0" err="1" smtClean="0"/>
              <a:t>Noark</a:t>
            </a:r>
            <a:r>
              <a:rPr lang="nb-NO" dirty="0" smtClean="0"/>
              <a:t> 1, 2 og 3 er her:</a:t>
            </a:r>
          </a:p>
          <a:p>
            <a:pPr lvl="1"/>
            <a:r>
              <a:rPr lang="nb-NO" dirty="0" smtClean="0"/>
              <a:t>http://www.arkivverket.no/arkivverket/Offentlig-forvaltning/Noark/Tidligere-versjoner</a:t>
            </a:r>
            <a:br>
              <a:rPr lang="nb-NO" dirty="0" smtClean="0"/>
            </a:br>
            <a:endParaRPr lang="nb-NO" dirty="0" smtClean="0"/>
          </a:p>
          <a:p>
            <a:r>
              <a:rPr lang="nb-NO" dirty="0" err="1" smtClean="0"/>
              <a:t>Noark</a:t>
            </a:r>
            <a:r>
              <a:rPr lang="nb-NO" dirty="0" smtClean="0"/>
              <a:t> 4 er her:</a:t>
            </a:r>
          </a:p>
          <a:p>
            <a:pPr lvl="1"/>
            <a:r>
              <a:rPr lang="nb-NO" dirty="0" smtClean="0"/>
              <a:t>http://www.arkivverket.no/arkivverket/Offentlig-forvaltning/Noark/Noark-4/Standarden</a:t>
            </a:r>
            <a:br>
              <a:rPr lang="nb-NO" dirty="0" smtClean="0"/>
            </a:br>
            <a:endParaRPr lang="nb-NO" dirty="0" smtClean="0"/>
          </a:p>
          <a:p>
            <a:r>
              <a:rPr lang="nb-NO" dirty="0" err="1" smtClean="0"/>
              <a:t>Noark</a:t>
            </a:r>
            <a:r>
              <a:rPr lang="nb-NO" dirty="0" smtClean="0"/>
              <a:t> 5 er her:</a:t>
            </a:r>
          </a:p>
          <a:p>
            <a:pPr lvl="1"/>
            <a:r>
              <a:rPr lang="nb-NO" dirty="0" smtClean="0"/>
              <a:t>http://www.arkivverket.no/arkivverket/Offentlig-forvaltning/Noark/Noark-5/Standarden</a:t>
            </a:r>
            <a:br>
              <a:rPr lang="nb-NO" dirty="0" smtClean="0"/>
            </a:br>
            <a:endParaRPr lang="nb-NO" dirty="0" smtClean="0"/>
          </a:p>
          <a:p>
            <a:endParaRPr lang="nb-NO" dirty="0" smtClean="0"/>
          </a:p>
          <a:p>
            <a:endParaRPr lang="nb-NO"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tel 1"/>
          <p:cNvSpPr>
            <a:spLocks noGrp="1"/>
          </p:cNvSpPr>
          <p:nvPr>
            <p:ph type="title"/>
          </p:nvPr>
        </p:nvSpPr>
        <p:spPr/>
        <p:txBody>
          <a:bodyPr/>
          <a:lstStyle/>
          <a:p>
            <a:r>
              <a:rPr lang="nb-NO" smtClean="0"/>
              <a:t>Dokumentasjon er sentralt</a:t>
            </a:r>
          </a:p>
        </p:txBody>
      </p:sp>
      <p:pic>
        <p:nvPicPr>
          <p:cNvPr id="4099" name="Plassholder for innhold 3" descr="Dilbert dokumentasjon.bmp"/>
          <p:cNvPicPr>
            <a:picLocks noGrp="1" noChangeAspect="1"/>
          </p:cNvPicPr>
          <p:nvPr>
            <p:ph idx="1"/>
          </p:nvPr>
        </p:nvPicPr>
        <p:blipFill>
          <a:blip r:embed="rId3" cstate="print"/>
          <a:srcRect/>
          <a:stretch>
            <a:fillRect/>
          </a:stretch>
        </p:blipFill>
        <p:spPr>
          <a:xfrm>
            <a:off x="539750" y="2060575"/>
            <a:ext cx="8153400" cy="2895600"/>
          </a:xfrm>
        </p:spPr>
      </p:pic>
    </p:spTree>
    <p:extLst>
      <p:ext uri="{BB962C8B-B14F-4D97-AF65-F5344CB8AC3E}">
        <p14:creationId xmlns:p14="http://schemas.microsoft.com/office/powerpoint/2010/main" val="307311203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3400" y="332656"/>
            <a:ext cx="8001000" cy="914400"/>
          </a:xfrm>
        </p:spPr>
        <p:txBody>
          <a:bodyPr/>
          <a:lstStyle/>
          <a:p>
            <a:r>
              <a:rPr lang="nb-NO" dirty="0" smtClean="0">
                <a:latin typeface="Arial" pitchFamily="34" charset="0"/>
                <a:cs typeface="Arial" pitchFamily="34" charset="0"/>
              </a:rPr>
              <a:t>Og slik er fortidens arkiv …</a:t>
            </a:r>
            <a:endParaRPr lang="nb-NO" dirty="0">
              <a:latin typeface="Arial" pitchFamily="34" charset="0"/>
              <a:cs typeface="Arial" pitchFamily="34" charset="0"/>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857224" y="1268760"/>
            <a:ext cx="7643866" cy="4495800"/>
          </a:xfrm>
          <a:prstGeom prst="rect">
            <a:avLst/>
          </a:prstGeom>
          <a:noFill/>
          <a:ln w="9525">
            <a:noFill/>
            <a:miter lim="800000"/>
            <a:headEnd/>
            <a:tailEnd/>
          </a:ln>
          <a:effectLst/>
        </p:spPr>
      </p:pic>
      <p:sp>
        <p:nvSpPr>
          <p:cNvPr id="4" name="TekstSylinder 3"/>
          <p:cNvSpPr txBox="1"/>
          <p:nvPr/>
        </p:nvSpPr>
        <p:spPr>
          <a:xfrm>
            <a:off x="899592" y="5877272"/>
            <a:ext cx="7632848" cy="461665"/>
          </a:xfrm>
          <a:prstGeom prst="rect">
            <a:avLst/>
          </a:prstGeom>
          <a:noFill/>
        </p:spPr>
        <p:txBody>
          <a:bodyPr wrap="square" rtlCol="0">
            <a:spAutoFit/>
          </a:bodyPr>
          <a:lstStyle/>
          <a:p>
            <a:pPr algn="ctr"/>
            <a:r>
              <a:rPr lang="nb-NO" b="1" dirty="0" smtClean="0">
                <a:solidFill>
                  <a:srgbClr val="FF0000"/>
                </a:solidFill>
              </a:rPr>
              <a:t>Takk for meg!</a:t>
            </a:r>
            <a:endParaRPr lang="nb-NO"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tel 1"/>
          <p:cNvSpPr>
            <a:spLocks noGrp="1"/>
          </p:cNvSpPr>
          <p:nvPr>
            <p:ph type="title"/>
          </p:nvPr>
        </p:nvSpPr>
        <p:spPr/>
        <p:txBody>
          <a:bodyPr rtlCol="0">
            <a:normAutofit fontScale="90000"/>
          </a:bodyPr>
          <a:lstStyle/>
          <a:p>
            <a:pPr fontAlgn="auto">
              <a:spcAft>
                <a:spcPts val="0"/>
              </a:spcAft>
              <a:defRPr/>
            </a:pPr>
            <a:r>
              <a:rPr lang="nb-NO" smtClean="0"/>
              <a:t>Aktiviteter, arkivdokumenter og arkivsystemer</a:t>
            </a:r>
          </a:p>
        </p:txBody>
      </p:sp>
      <p:cxnSp>
        <p:nvCxnSpPr>
          <p:cNvPr id="31747" name="Rett linje 3"/>
          <p:cNvCxnSpPr>
            <a:cxnSpLocks noChangeShapeType="1"/>
          </p:cNvCxnSpPr>
          <p:nvPr/>
        </p:nvCxnSpPr>
        <p:spPr bwMode="auto">
          <a:xfrm rot="16200000" flipH="1">
            <a:off x="4144169" y="2858294"/>
            <a:ext cx="1785937" cy="1641475"/>
          </a:xfrm>
          <a:prstGeom prst="line">
            <a:avLst/>
          </a:prstGeom>
          <a:noFill/>
          <a:ln w="19050" algn="ctr">
            <a:solidFill>
              <a:schemeClr val="tx1"/>
            </a:solidFill>
            <a:round/>
            <a:headEnd/>
            <a:tailEnd/>
          </a:ln>
        </p:spPr>
      </p:cxnSp>
      <p:cxnSp>
        <p:nvCxnSpPr>
          <p:cNvPr id="31748" name="Rett linje 5"/>
          <p:cNvCxnSpPr>
            <a:cxnSpLocks noChangeShapeType="1"/>
          </p:cNvCxnSpPr>
          <p:nvPr/>
        </p:nvCxnSpPr>
        <p:spPr bwMode="auto">
          <a:xfrm rot="10800000" flipV="1">
            <a:off x="2000250" y="2786063"/>
            <a:ext cx="1787525" cy="1785937"/>
          </a:xfrm>
          <a:prstGeom prst="line">
            <a:avLst/>
          </a:prstGeom>
          <a:noFill/>
          <a:ln w="19050" algn="ctr">
            <a:solidFill>
              <a:schemeClr val="tx1"/>
            </a:solidFill>
            <a:round/>
            <a:headEnd/>
            <a:tailEnd/>
          </a:ln>
        </p:spPr>
      </p:cxnSp>
      <p:cxnSp>
        <p:nvCxnSpPr>
          <p:cNvPr id="31749" name="Rett linje 7"/>
          <p:cNvCxnSpPr>
            <a:cxnSpLocks noChangeShapeType="1"/>
          </p:cNvCxnSpPr>
          <p:nvPr/>
        </p:nvCxnSpPr>
        <p:spPr bwMode="auto">
          <a:xfrm>
            <a:off x="2000250" y="4929188"/>
            <a:ext cx="3857625" cy="1587"/>
          </a:xfrm>
          <a:prstGeom prst="line">
            <a:avLst/>
          </a:prstGeom>
          <a:noFill/>
          <a:ln w="19050" algn="ctr">
            <a:solidFill>
              <a:schemeClr val="tx1"/>
            </a:solidFill>
            <a:round/>
            <a:headEnd/>
            <a:tailEnd/>
          </a:ln>
        </p:spPr>
      </p:cxnSp>
      <p:sp>
        <p:nvSpPr>
          <p:cNvPr id="31750" name="TekstSylinder 19"/>
          <p:cNvSpPr txBox="1">
            <a:spLocks noChangeArrowheads="1"/>
          </p:cNvSpPr>
          <p:nvPr/>
        </p:nvSpPr>
        <p:spPr bwMode="auto">
          <a:xfrm>
            <a:off x="3500438" y="2357438"/>
            <a:ext cx="1184275" cy="369887"/>
          </a:xfrm>
          <a:prstGeom prst="rect">
            <a:avLst/>
          </a:prstGeom>
          <a:noFill/>
          <a:ln w="9525">
            <a:noFill/>
            <a:miter lim="800000"/>
            <a:headEnd/>
            <a:tailEnd/>
          </a:ln>
        </p:spPr>
        <p:txBody>
          <a:bodyPr wrap="none">
            <a:spAutoFit/>
          </a:bodyPr>
          <a:lstStyle/>
          <a:p>
            <a:r>
              <a:rPr lang="nb-NO">
                <a:latin typeface="Times New Roman" pitchFamily="18" charset="0"/>
              </a:rPr>
              <a:t>Aktiviteter</a:t>
            </a:r>
          </a:p>
        </p:txBody>
      </p:sp>
      <p:sp>
        <p:nvSpPr>
          <p:cNvPr id="31751" name="TekstSylinder 20"/>
          <p:cNvSpPr txBox="1">
            <a:spLocks noChangeArrowheads="1"/>
          </p:cNvSpPr>
          <p:nvPr/>
        </p:nvSpPr>
        <p:spPr bwMode="auto">
          <a:xfrm>
            <a:off x="142875" y="4572000"/>
            <a:ext cx="1825625" cy="369888"/>
          </a:xfrm>
          <a:prstGeom prst="rect">
            <a:avLst/>
          </a:prstGeom>
          <a:noFill/>
          <a:ln w="9525">
            <a:noFill/>
            <a:miter lim="800000"/>
            <a:headEnd/>
            <a:tailEnd/>
          </a:ln>
        </p:spPr>
        <p:txBody>
          <a:bodyPr wrap="none">
            <a:spAutoFit/>
          </a:bodyPr>
          <a:lstStyle/>
          <a:p>
            <a:r>
              <a:rPr lang="nb-NO">
                <a:latin typeface="Times New Roman" pitchFamily="18" charset="0"/>
              </a:rPr>
              <a:t>Arkivdokumenter</a:t>
            </a:r>
          </a:p>
        </p:txBody>
      </p:sp>
      <p:sp>
        <p:nvSpPr>
          <p:cNvPr id="31752" name="TekstSylinder 21"/>
          <p:cNvSpPr txBox="1">
            <a:spLocks noChangeArrowheads="1"/>
          </p:cNvSpPr>
          <p:nvPr/>
        </p:nvSpPr>
        <p:spPr bwMode="auto">
          <a:xfrm>
            <a:off x="5786438" y="4572000"/>
            <a:ext cx="1544637" cy="369888"/>
          </a:xfrm>
          <a:prstGeom prst="rect">
            <a:avLst/>
          </a:prstGeom>
          <a:noFill/>
          <a:ln w="9525">
            <a:noFill/>
            <a:miter lim="800000"/>
            <a:headEnd/>
            <a:tailEnd/>
          </a:ln>
        </p:spPr>
        <p:txBody>
          <a:bodyPr wrap="none">
            <a:spAutoFit/>
          </a:bodyPr>
          <a:lstStyle/>
          <a:p>
            <a:r>
              <a:rPr lang="nb-NO">
                <a:latin typeface="Times New Roman" pitchFamily="18" charset="0"/>
              </a:rPr>
              <a:t>Arkivsystemer</a:t>
            </a:r>
          </a:p>
        </p:txBody>
      </p:sp>
      <p:cxnSp>
        <p:nvCxnSpPr>
          <p:cNvPr id="31753" name="Rett pil 23"/>
          <p:cNvCxnSpPr>
            <a:cxnSpLocks noChangeShapeType="1"/>
          </p:cNvCxnSpPr>
          <p:nvPr/>
        </p:nvCxnSpPr>
        <p:spPr bwMode="auto">
          <a:xfrm rot="16200000" flipH="1">
            <a:off x="4857750" y="3214688"/>
            <a:ext cx="428625" cy="428625"/>
          </a:xfrm>
          <a:prstGeom prst="straightConnector1">
            <a:avLst/>
          </a:prstGeom>
          <a:noFill/>
          <a:ln w="12700" algn="ctr">
            <a:solidFill>
              <a:schemeClr val="tx1"/>
            </a:solidFill>
            <a:round/>
            <a:headEnd/>
            <a:tailEnd type="arrow" w="med" len="med"/>
          </a:ln>
        </p:spPr>
      </p:cxnSp>
      <p:cxnSp>
        <p:nvCxnSpPr>
          <p:cNvPr id="31754" name="Rett pil 24"/>
          <p:cNvCxnSpPr>
            <a:cxnSpLocks noChangeShapeType="1"/>
          </p:cNvCxnSpPr>
          <p:nvPr/>
        </p:nvCxnSpPr>
        <p:spPr bwMode="auto">
          <a:xfrm>
            <a:off x="3500438" y="4714875"/>
            <a:ext cx="857250" cy="1588"/>
          </a:xfrm>
          <a:prstGeom prst="straightConnector1">
            <a:avLst/>
          </a:prstGeom>
          <a:noFill/>
          <a:ln w="12700" algn="ctr">
            <a:solidFill>
              <a:schemeClr val="tx1"/>
            </a:solidFill>
            <a:round/>
            <a:headEnd/>
            <a:tailEnd type="arrow" w="med" len="med"/>
          </a:ln>
        </p:spPr>
      </p:cxnSp>
      <p:cxnSp>
        <p:nvCxnSpPr>
          <p:cNvPr id="31755" name="Rett pil 25"/>
          <p:cNvCxnSpPr>
            <a:cxnSpLocks noChangeShapeType="1"/>
          </p:cNvCxnSpPr>
          <p:nvPr/>
        </p:nvCxnSpPr>
        <p:spPr bwMode="auto">
          <a:xfrm rot="10800000">
            <a:off x="3429000" y="5143500"/>
            <a:ext cx="928688" cy="1588"/>
          </a:xfrm>
          <a:prstGeom prst="straightConnector1">
            <a:avLst/>
          </a:prstGeom>
          <a:noFill/>
          <a:ln w="12700" algn="ctr">
            <a:solidFill>
              <a:schemeClr val="tx1"/>
            </a:solidFill>
            <a:round/>
            <a:headEnd/>
            <a:tailEnd type="arrow" w="med" len="med"/>
          </a:ln>
        </p:spPr>
      </p:cxnSp>
      <p:cxnSp>
        <p:nvCxnSpPr>
          <p:cNvPr id="31756" name="Rett pil 26"/>
          <p:cNvCxnSpPr>
            <a:cxnSpLocks noChangeShapeType="1"/>
          </p:cNvCxnSpPr>
          <p:nvPr/>
        </p:nvCxnSpPr>
        <p:spPr bwMode="auto">
          <a:xfrm rot="5400000" flipH="1" flipV="1">
            <a:off x="2928938" y="3357563"/>
            <a:ext cx="571500" cy="571500"/>
          </a:xfrm>
          <a:prstGeom prst="straightConnector1">
            <a:avLst/>
          </a:prstGeom>
          <a:noFill/>
          <a:ln w="12700" algn="ctr">
            <a:solidFill>
              <a:schemeClr val="tx1"/>
            </a:solidFill>
            <a:round/>
            <a:headEnd/>
            <a:tailEnd type="arrow" w="med" len="med"/>
          </a:ln>
        </p:spPr>
      </p:cxnSp>
      <p:cxnSp>
        <p:nvCxnSpPr>
          <p:cNvPr id="31757" name="Rett pil 27"/>
          <p:cNvCxnSpPr>
            <a:cxnSpLocks noChangeShapeType="1"/>
          </p:cNvCxnSpPr>
          <p:nvPr/>
        </p:nvCxnSpPr>
        <p:spPr bwMode="auto">
          <a:xfrm rot="5400000">
            <a:off x="2428875" y="3214688"/>
            <a:ext cx="571500" cy="571500"/>
          </a:xfrm>
          <a:prstGeom prst="straightConnector1">
            <a:avLst/>
          </a:prstGeom>
          <a:noFill/>
          <a:ln w="12700" algn="ctr">
            <a:solidFill>
              <a:schemeClr val="tx1"/>
            </a:solidFill>
            <a:round/>
            <a:headEnd/>
            <a:tailEnd type="arrow" w="med" len="med"/>
          </a:ln>
        </p:spPr>
      </p:cxnSp>
      <p:cxnSp>
        <p:nvCxnSpPr>
          <p:cNvPr id="31758" name="Rett pil 28"/>
          <p:cNvCxnSpPr>
            <a:cxnSpLocks noChangeShapeType="1"/>
          </p:cNvCxnSpPr>
          <p:nvPr/>
        </p:nvCxnSpPr>
        <p:spPr bwMode="auto">
          <a:xfrm rot="16200000" flipV="1">
            <a:off x="4464844" y="3536157"/>
            <a:ext cx="571500" cy="500062"/>
          </a:xfrm>
          <a:prstGeom prst="straightConnector1">
            <a:avLst/>
          </a:prstGeom>
          <a:noFill/>
          <a:ln w="12700" algn="ctr">
            <a:solidFill>
              <a:schemeClr val="tx1"/>
            </a:solidFill>
            <a:round/>
            <a:headEnd/>
            <a:tailEnd type="arrow" w="med" len="med"/>
          </a:ln>
        </p:spPr>
      </p:cxnSp>
      <p:sp>
        <p:nvSpPr>
          <p:cNvPr id="31759" name="TekstSylinder 34"/>
          <p:cNvSpPr txBox="1">
            <a:spLocks noChangeArrowheads="1"/>
          </p:cNvSpPr>
          <p:nvPr/>
        </p:nvSpPr>
        <p:spPr bwMode="auto">
          <a:xfrm>
            <a:off x="3071813" y="3500438"/>
            <a:ext cx="693737" cy="461962"/>
          </a:xfrm>
          <a:prstGeom prst="rect">
            <a:avLst/>
          </a:prstGeom>
          <a:noFill/>
          <a:ln w="9525">
            <a:noFill/>
            <a:miter lim="800000"/>
            <a:headEnd/>
            <a:tailEnd/>
          </a:ln>
        </p:spPr>
        <p:txBody>
          <a:bodyPr wrap="none">
            <a:spAutoFit/>
          </a:bodyPr>
          <a:lstStyle/>
          <a:p>
            <a:pPr algn="ctr"/>
            <a:r>
              <a:rPr lang="nb-NO" sz="1200">
                <a:latin typeface="Times New Roman" pitchFamily="18" charset="0"/>
              </a:rPr>
              <a:t>er </a:t>
            </a:r>
          </a:p>
          <a:p>
            <a:pPr algn="ctr"/>
            <a:r>
              <a:rPr lang="nb-NO" sz="1200">
                <a:latin typeface="Times New Roman" pitchFamily="18" charset="0"/>
              </a:rPr>
              <a:t>bevis på</a:t>
            </a:r>
          </a:p>
        </p:txBody>
      </p:sp>
      <p:sp>
        <p:nvSpPr>
          <p:cNvPr id="31760" name="TekstSylinder 35"/>
          <p:cNvSpPr txBox="1">
            <a:spLocks noChangeArrowheads="1"/>
          </p:cNvSpPr>
          <p:nvPr/>
        </p:nvSpPr>
        <p:spPr bwMode="auto">
          <a:xfrm>
            <a:off x="3357563" y="4357688"/>
            <a:ext cx="1039812" cy="276225"/>
          </a:xfrm>
          <a:prstGeom prst="rect">
            <a:avLst/>
          </a:prstGeom>
          <a:noFill/>
          <a:ln w="9525">
            <a:noFill/>
            <a:miter lim="800000"/>
            <a:headEnd/>
            <a:tailEnd/>
          </a:ln>
        </p:spPr>
        <p:txBody>
          <a:bodyPr wrap="none">
            <a:spAutoFit/>
          </a:bodyPr>
          <a:lstStyle/>
          <a:p>
            <a:r>
              <a:rPr lang="nb-NO" sz="1200">
                <a:latin typeface="Times New Roman" pitchFamily="18" charset="0"/>
              </a:rPr>
              <a:t>er organisert i</a:t>
            </a:r>
          </a:p>
        </p:txBody>
      </p:sp>
      <p:sp>
        <p:nvSpPr>
          <p:cNvPr id="31761" name="TekstSylinder 36"/>
          <p:cNvSpPr txBox="1">
            <a:spLocks noChangeArrowheads="1"/>
          </p:cNvSpPr>
          <p:nvPr/>
        </p:nvSpPr>
        <p:spPr bwMode="auto">
          <a:xfrm>
            <a:off x="4214813" y="3643313"/>
            <a:ext cx="571500" cy="276225"/>
          </a:xfrm>
          <a:prstGeom prst="rect">
            <a:avLst/>
          </a:prstGeom>
          <a:noFill/>
          <a:ln w="9525">
            <a:noFill/>
            <a:miter lim="800000"/>
            <a:headEnd/>
            <a:tailEnd/>
          </a:ln>
        </p:spPr>
        <p:txBody>
          <a:bodyPr wrap="none">
            <a:spAutoFit/>
          </a:bodyPr>
          <a:lstStyle/>
          <a:p>
            <a:r>
              <a:rPr lang="nb-NO" sz="1200">
                <a:latin typeface="Times New Roman" pitchFamily="18" charset="0"/>
              </a:rPr>
              <a:t>støtter</a:t>
            </a:r>
          </a:p>
        </p:txBody>
      </p:sp>
      <p:sp>
        <p:nvSpPr>
          <p:cNvPr id="31762" name="TekstSylinder 37"/>
          <p:cNvSpPr txBox="1">
            <a:spLocks noChangeArrowheads="1"/>
          </p:cNvSpPr>
          <p:nvPr/>
        </p:nvSpPr>
        <p:spPr bwMode="auto">
          <a:xfrm>
            <a:off x="3214688" y="5214938"/>
            <a:ext cx="1609725" cy="276225"/>
          </a:xfrm>
          <a:prstGeom prst="rect">
            <a:avLst/>
          </a:prstGeom>
          <a:noFill/>
          <a:ln w="9525">
            <a:noFill/>
            <a:miter lim="800000"/>
            <a:headEnd/>
            <a:tailEnd/>
          </a:ln>
        </p:spPr>
        <p:txBody>
          <a:bodyPr wrap="none">
            <a:spAutoFit/>
          </a:bodyPr>
          <a:lstStyle/>
          <a:p>
            <a:r>
              <a:rPr lang="nb-NO" sz="1200">
                <a:latin typeface="Times New Roman" pitchFamily="18" charset="0"/>
              </a:rPr>
              <a:t>blir brukt til å håndtere</a:t>
            </a:r>
          </a:p>
        </p:txBody>
      </p:sp>
      <p:sp>
        <p:nvSpPr>
          <p:cNvPr id="31763" name="TekstSylinder 38"/>
          <p:cNvSpPr txBox="1">
            <a:spLocks noChangeArrowheads="1"/>
          </p:cNvSpPr>
          <p:nvPr/>
        </p:nvSpPr>
        <p:spPr bwMode="auto">
          <a:xfrm>
            <a:off x="2214563" y="3214688"/>
            <a:ext cx="625475" cy="276225"/>
          </a:xfrm>
          <a:prstGeom prst="rect">
            <a:avLst/>
          </a:prstGeom>
          <a:noFill/>
          <a:ln w="9525">
            <a:noFill/>
            <a:miter lim="800000"/>
            <a:headEnd/>
            <a:tailEnd/>
          </a:ln>
        </p:spPr>
        <p:txBody>
          <a:bodyPr wrap="none">
            <a:spAutoFit/>
          </a:bodyPr>
          <a:lstStyle/>
          <a:p>
            <a:r>
              <a:rPr lang="nb-NO" sz="1200">
                <a:latin typeface="Times New Roman" pitchFamily="18" charset="0"/>
              </a:rPr>
              <a:t>skaper </a:t>
            </a:r>
          </a:p>
        </p:txBody>
      </p:sp>
      <p:sp>
        <p:nvSpPr>
          <p:cNvPr id="31764" name="TekstSylinder 39"/>
          <p:cNvSpPr txBox="1">
            <a:spLocks noChangeArrowheads="1"/>
          </p:cNvSpPr>
          <p:nvPr/>
        </p:nvSpPr>
        <p:spPr bwMode="auto">
          <a:xfrm>
            <a:off x="5072063" y="3071813"/>
            <a:ext cx="927100" cy="461962"/>
          </a:xfrm>
          <a:prstGeom prst="rect">
            <a:avLst/>
          </a:prstGeom>
          <a:noFill/>
          <a:ln w="9525">
            <a:noFill/>
            <a:miter lim="800000"/>
            <a:headEnd/>
            <a:tailEnd/>
          </a:ln>
        </p:spPr>
        <p:txBody>
          <a:bodyPr wrap="none">
            <a:spAutoFit/>
          </a:bodyPr>
          <a:lstStyle/>
          <a:p>
            <a:pPr algn="ctr"/>
            <a:r>
              <a:rPr lang="nb-NO" sz="1200">
                <a:latin typeface="Times New Roman" pitchFamily="18" charset="0"/>
              </a:rPr>
              <a:t>bestemmer </a:t>
            </a:r>
          </a:p>
          <a:p>
            <a:pPr algn="ctr"/>
            <a:r>
              <a:rPr lang="nb-NO" sz="1200">
                <a:latin typeface="Times New Roman" pitchFamily="18" charset="0"/>
              </a:rPr>
              <a:t>strukturen i</a:t>
            </a:r>
          </a:p>
        </p:txBody>
      </p:sp>
    </p:spTree>
    <p:extLst>
      <p:ext uri="{BB962C8B-B14F-4D97-AF65-F5344CB8AC3E}">
        <p14:creationId xmlns:p14="http://schemas.microsoft.com/office/powerpoint/2010/main" val="13810043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3400" y="188640"/>
            <a:ext cx="8001000" cy="626368"/>
          </a:xfrm>
        </p:spPr>
        <p:txBody>
          <a:bodyPr/>
          <a:lstStyle/>
          <a:p>
            <a:pPr algn="ctr"/>
            <a:r>
              <a:rPr lang="nb-NO" dirty="0" smtClean="0"/>
              <a:t>Saksbehandling</a:t>
            </a:r>
            <a:endParaRPr lang="nb-NO" dirty="0"/>
          </a:p>
        </p:txBody>
      </p:sp>
      <p:graphicFrame>
        <p:nvGraphicFramePr>
          <p:cNvPr id="3" name="Tabell 2"/>
          <p:cNvGraphicFramePr>
            <a:graphicFrameLocks noGrp="1"/>
          </p:cNvGraphicFramePr>
          <p:nvPr/>
        </p:nvGraphicFramePr>
        <p:xfrm>
          <a:off x="72008" y="836712"/>
          <a:ext cx="8964488" cy="5930640"/>
        </p:xfrm>
        <a:graphic>
          <a:graphicData uri="http://schemas.openxmlformats.org/drawingml/2006/table">
            <a:tbl>
              <a:tblPr/>
              <a:tblGrid>
                <a:gridCol w="2896669"/>
                <a:gridCol w="6067819"/>
              </a:tblGrid>
              <a:tr h="915897">
                <a:tc>
                  <a:txBody>
                    <a:bodyPr/>
                    <a:lstStyle/>
                    <a:p>
                      <a:pPr>
                        <a:spcAft>
                          <a:spcPts val="0"/>
                        </a:spcAft>
                      </a:pPr>
                      <a:r>
                        <a:rPr lang="nb-NO" sz="2000" dirty="0">
                          <a:latin typeface="Times New Roman"/>
                          <a:ea typeface="Times New Roman"/>
                          <a:cs typeface="Times New Roman"/>
                        </a:rPr>
                        <a:t>Saksbehandling</a:t>
                      </a:r>
                    </a:p>
                  </a:txBody>
                  <a:tcPr marL="17430" marR="17430" marT="17430" marB="17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2000" dirty="0">
                          <a:latin typeface="Times New Roman"/>
                          <a:ea typeface="Times New Roman"/>
                          <a:cs typeface="Times New Roman"/>
                        </a:rPr>
                        <a:t>Vurdering av informasjon knyttet til en intern eller ekstern problemstilling med sikte på at det skal fattes en beslutning eller et vedtak. </a:t>
                      </a:r>
                    </a:p>
                  </a:txBody>
                  <a:tcPr marL="17430" marR="17430" marT="17430" marB="17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3937">
                <a:tc>
                  <a:txBody>
                    <a:bodyPr/>
                    <a:lstStyle/>
                    <a:p>
                      <a:pPr>
                        <a:spcAft>
                          <a:spcPts val="0"/>
                        </a:spcAft>
                      </a:pPr>
                      <a:r>
                        <a:rPr lang="nb-NO" sz="2000" dirty="0">
                          <a:latin typeface="Times New Roman"/>
                          <a:ea typeface="Times New Roman"/>
                          <a:cs typeface="Times New Roman"/>
                        </a:rPr>
                        <a:t>Saksdokument</a:t>
                      </a:r>
                    </a:p>
                  </a:txBody>
                  <a:tcPr marL="33026" marR="33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2000" dirty="0">
                          <a:latin typeface="Times New Roman"/>
                          <a:ea typeface="Times New Roman"/>
                          <a:cs typeface="Times New Roman"/>
                        </a:rPr>
                        <a:t>Etter </a:t>
                      </a:r>
                      <a:r>
                        <a:rPr lang="nb-NO" sz="2000" dirty="0" err="1">
                          <a:latin typeface="Times New Roman"/>
                          <a:ea typeface="Times New Roman"/>
                          <a:cs typeface="Times New Roman"/>
                        </a:rPr>
                        <a:t>offentleglova</a:t>
                      </a:r>
                      <a:r>
                        <a:rPr lang="nb-NO" sz="2000" dirty="0">
                          <a:latin typeface="Times New Roman"/>
                          <a:ea typeface="Times New Roman"/>
                          <a:cs typeface="Times New Roman"/>
                        </a:rPr>
                        <a:t> er forvaltningens saksdokumenter dokumenter som er utferdiget av et forvaltningsorgan, og dokumenter som er kommet inn til eller lagt frem for et slikt organ. I arkivsammenheng brukes begrepet i hovedsak på samme måte, men litt mer avgrenset. Et saksdokument er alltid et arkivdokument, men ikke alle arkivdokumenter er saksdokumenter. Et saksdokument er opprettet når det er sendt ut av organet. Hvis dette ikke skjer, regnes saksdokumentet som opprettet når det er ferdigstilt.</a:t>
                      </a:r>
                    </a:p>
                  </a:txBody>
                  <a:tcPr marL="33026" marR="33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722">
                <a:tc>
                  <a:txBody>
                    <a:bodyPr/>
                    <a:lstStyle/>
                    <a:p>
                      <a:pPr>
                        <a:spcAft>
                          <a:spcPts val="0"/>
                        </a:spcAft>
                      </a:pPr>
                      <a:r>
                        <a:rPr lang="nb-NO" sz="2000" dirty="0">
                          <a:latin typeface="Times New Roman"/>
                          <a:ea typeface="Times New Roman"/>
                          <a:cs typeface="Times New Roman"/>
                        </a:rPr>
                        <a:t>Saksgang</a:t>
                      </a:r>
                    </a:p>
                  </a:txBody>
                  <a:tcPr marL="17430" marR="17430" marT="17430" marB="17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2000" dirty="0">
                          <a:latin typeface="Times New Roman"/>
                          <a:ea typeface="Times New Roman"/>
                          <a:cs typeface="Times New Roman"/>
                        </a:rPr>
                        <a:t>Behandlingsprosessen i en sak. </a:t>
                      </a:r>
                    </a:p>
                  </a:txBody>
                  <a:tcPr marL="17430" marR="17430" marT="17430" marB="17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5897">
                <a:tc>
                  <a:txBody>
                    <a:bodyPr/>
                    <a:lstStyle/>
                    <a:p>
                      <a:pPr>
                        <a:spcAft>
                          <a:spcPts val="0"/>
                        </a:spcAft>
                      </a:pPr>
                      <a:r>
                        <a:rPr lang="nb-NO" sz="2000" dirty="0">
                          <a:latin typeface="Times New Roman"/>
                          <a:ea typeface="Times New Roman"/>
                          <a:cs typeface="Times New Roman"/>
                        </a:rPr>
                        <a:t>Saksoppfølging</a:t>
                      </a:r>
                    </a:p>
                  </a:txBody>
                  <a:tcPr marL="17430" marR="17430" marT="17430" marB="17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2000" dirty="0">
                          <a:latin typeface="Times New Roman"/>
                          <a:ea typeface="Times New Roman"/>
                          <a:cs typeface="Times New Roman"/>
                        </a:rPr>
                        <a:t>Det å følge opp behandlingen av en sak, for eksempel kontroll av behandlingen i forhold til forfall, restansekontroll, mv. </a:t>
                      </a:r>
                    </a:p>
                  </a:txBody>
                  <a:tcPr marL="17430" marR="17430" marT="17430" marB="17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810">
                <a:tc>
                  <a:txBody>
                    <a:bodyPr/>
                    <a:lstStyle/>
                    <a:p>
                      <a:pPr>
                        <a:spcAft>
                          <a:spcPts val="0"/>
                        </a:spcAft>
                      </a:pPr>
                      <a:r>
                        <a:rPr lang="nb-NO" sz="2000" dirty="0">
                          <a:latin typeface="Times New Roman"/>
                          <a:ea typeface="Times New Roman"/>
                          <a:cs typeface="Times New Roman"/>
                        </a:rPr>
                        <a:t>Transaksjon</a:t>
                      </a:r>
                    </a:p>
                  </a:txBody>
                  <a:tcPr marL="17430" marR="17430" marT="17430" marB="17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b-NO" sz="2000" dirty="0">
                          <a:solidFill>
                            <a:srgbClr val="000000"/>
                          </a:solidFill>
                          <a:latin typeface="Times New Roman"/>
                          <a:ea typeface="Times New Roman"/>
                          <a:cs typeface="Times New Roman"/>
                        </a:rPr>
                        <a:t>De enkelte trinnene i en aktivitet. Det er transaksjoner som skaper arkivdokumenter. </a:t>
                      </a:r>
                      <a:endParaRPr lang="nb-NO" sz="2000" dirty="0">
                        <a:latin typeface="Times New Roman"/>
                        <a:ea typeface="Times New Roman"/>
                        <a:cs typeface="Times New Roman"/>
                      </a:endParaRPr>
                    </a:p>
                  </a:txBody>
                  <a:tcPr marL="17430" marR="17430" marT="17430" marB="174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679388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457200" y="127001"/>
            <a:ext cx="8229600" cy="1141760"/>
          </a:xfrm>
          <a:prstGeom prst="rect">
            <a:avLst/>
          </a:prstGeom>
          <a:noFill/>
          <a:ln w="9525">
            <a:noFill/>
            <a:miter lim="800000"/>
            <a:headEnd/>
            <a:tailEnd/>
          </a:ln>
        </p:spPr>
        <p:txBody>
          <a:bodyPr lIns="90000" tIns="46800" rIns="90000" bIns="46800" anchor="ctr"/>
          <a:lstStyle/>
          <a:p>
            <a:pPr algn="ctr"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nb-NO" sz="2900" b="1" dirty="0" smtClean="0">
                <a:solidFill>
                  <a:srgbClr val="FF0000"/>
                </a:solidFill>
                <a:latin typeface="+mj-lt"/>
                <a:ea typeface="+mj-ea"/>
                <a:cs typeface="+mj-cs"/>
              </a:rPr>
              <a:t>Rammebetingelser</a:t>
            </a:r>
          </a:p>
        </p:txBody>
      </p:sp>
      <p:sp>
        <p:nvSpPr>
          <p:cNvPr id="33795" name="Text Box 2"/>
          <p:cNvSpPr txBox="1">
            <a:spLocks noChangeArrowheads="1"/>
          </p:cNvSpPr>
          <p:nvPr/>
        </p:nvSpPr>
        <p:spPr bwMode="auto">
          <a:xfrm>
            <a:off x="457200" y="1124744"/>
            <a:ext cx="8229600" cy="5472608"/>
          </a:xfrm>
          <a:prstGeom prst="rect">
            <a:avLst/>
          </a:prstGeom>
          <a:noFill/>
          <a:ln w="9525">
            <a:noFill/>
            <a:miter lim="800000"/>
            <a:headEnd/>
            <a:tailEnd/>
          </a:ln>
        </p:spPr>
        <p:txBody>
          <a:bodyPr lIns="90000" tIns="46800" rIns="90000" bIns="46800"/>
          <a:lstStyle/>
          <a:p>
            <a:pPr marL="333375" indent="-333375">
              <a:spcBef>
                <a:spcPts val="800"/>
              </a:spcBef>
              <a:buFont typeface="Arial" pitchFamily="34"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nb-NO" dirty="0">
                <a:solidFill>
                  <a:srgbClr val="000000"/>
                </a:solidFill>
                <a:latin typeface="Calibri" pitchFamily="34" charset="0"/>
                <a:ea typeface="MS Gothic" pitchFamily="49" charset="-128"/>
              </a:rPr>
              <a:t>Lov om arkiv av 4. des. 1992 nr. 126</a:t>
            </a:r>
          </a:p>
          <a:p>
            <a:pPr marL="790575" lvl="1" indent="-333375">
              <a:spcBef>
                <a:spcPts val="800"/>
              </a:spcBef>
              <a:buFont typeface="Arial" pitchFamily="34"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nb-NO" dirty="0">
                <a:solidFill>
                  <a:srgbClr val="000000"/>
                </a:solidFill>
                <a:latin typeface="Calibri" pitchFamily="34" charset="0"/>
                <a:ea typeface="MS Gothic" pitchFamily="49" charset="-128"/>
              </a:rPr>
              <a:t>Forskrift om </a:t>
            </a:r>
            <a:r>
              <a:rPr lang="nb-NO" dirty="0" err="1">
                <a:solidFill>
                  <a:srgbClr val="000000"/>
                </a:solidFill>
                <a:latin typeface="Calibri" pitchFamily="34" charset="0"/>
                <a:ea typeface="MS Gothic" pitchFamily="49" charset="-128"/>
              </a:rPr>
              <a:t>offentlege</a:t>
            </a:r>
            <a:r>
              <a:rPr lang="nb-NO" dirty="0">
                <a:solidFill>
                  <a:srgbClr val="000000"/>
                </a:solidFill>
                <a:latin typeface="Calibri" pitchFamily="34" charset="0"/>
                <a:ea typeface="MS Gothic" pitchFamily="49" charset="-128"/>
              </a:rPr>
              <a:t> arkiv av 11. des. 1998 nr. 1193 (arkivforskriften)</a:t>
            </a:r>
          </a:p>
          <a:p>
            <a:pPr marL="733425" lvl="1" indent="-276225">
              <a:spcBef>
                <a:spcPts val="700"/>
              </a:spcBef>
              <a:buFont typeface="Arial" pitchFamily="34"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nb-NO" dirty="0">
                <a:solidFill>
                  <a:srgbClr val="000000"/>
                </a:solidFill>
                <a:latin typeface="Calibri" pitchFamily="34" charset="0"/>
                <a:ea typeface="MS Gothic" pitchFamily="49" charset="-128"/>
              </a:rPr>
              <a:t>Begge trådte i kraft 01.01.99</a:t>
            </a:r>
          </a:p>
          <a:p>
            <a:pPr marL="790575" lvl="1" indent="-333375">
              <a:spcBef>
                <a:spcPts val="800"/>
              </a:spcBef>
              <a:buFont typeface="Arial" pitchFamily="34"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nb-NO" dirty="0">
                <a:solidFill>
                  <a:srgbClr val="000000"/>
                </a:solidFill>
                <a:latin typeface="Calibri" pitchFamily="34" charset="0"/>
                <a:ea typeface="MS Gothic" pitchFamily="49" charset="-128"/>
              </a:rPr>
              <a:t>Forskrift om utfyllende tekniske og arkivfaglige bestemmelser om behandling av offentlige arkiver av 1. des. 1999 nr. 1566 (Riksarkivarens forskrift</a:t>
            </a:r>
            <a:r>
              <a:rPr lang="nb-NO" dirty="0" smtClean="0">
                <a:solidFill>
                  <a:srgbClr val="000000"/>
                </a:solidFill>
                <a:latin typeface="Calibri" pitchFamily="34" charset="0"/>
                <a:ea typeface="MS Gothic" pitchFamily="49" charset="-128"/>
              </a:rPr>
              <a:t>)</a:t>
            </a:r>
          </a:p>
          <a:p>
            <a:pPr marL="333375" indent="-333375">
              <a:spcBef>
                <a:spcPts val="800"/>
              </a:spcBef>
              <a:buFont typeface="Arial" pitchFamily="34"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nb-NO" dirty="0" smtClean="0">
                <a:solidFill>
                  <a:srgbClr val="000000"/>
                </a:solidFill>
                <a:latin typeface="Calibri" pitchFamily="34" charset="0"/>
                <a:ea typeface="MS Gothic" pitchFamily="49" charset="-128"/>
              </a:rPr>
              <a:t>Personopplysingsloven</a:t>
            </a:r>
          </a:p>
          <a:p>
            <a:pPr marL="333375" indent="-333375">
              <a:spcBef>
                <a:spcPts val="800"/>
              </a:spcBef>
              <a:buFont typeface="Arial" pitchFamily="34"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nb-NO" dirty="0" smtClean="0">
                <a:solidFill>
                  <a:srgbClr val="000000"/>
                </a:solidFill>
                <a:latin typeface="Calibri" pitchFamily="34" charset="0"/>
                <a:ea typeface="MS Gothic" pitchFamily="49" charset="-128"/>
              </a:rPr>
              <a:t>Offentlighetsloven</a:t>
            </a:r>
          </a:p>
          <a:p>
            <a:pPr marL="333375" indent="-333375">
              <a:spcBef>
                <a:spcPts val="800"/>
              </a:spcBef>
              <a:buFont typeface="Arial" pitchFamily="34"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nb-NO" dirty="0" smtClean="0">
                <a:solidFill>
                  <a:srgbClr val="000000"/>
                </a:solidFill>
                <a:latin typeface="Calibri" pitchFamily="34" charset="0"/>
                <a:ea typeface="MS Gothic" pitchFamily="49" charset="-128"/>
              </a:rPr>
              <a:t>Forvaltningsloven</a:t>
            </a:r>
          </a:p>
          <a:p>
            <a:pPr marL="333375" indent="-333375">
              <a:spcBef>
                <a:spcPts val="800"/>
              </a:spcBef>
              <a:buFont typeface="Arial" pitchFamily="34"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nb-NO" dirty="0" smtClean="0">
                <a:solidFill>
                  <a:srgbClr val="000000"/>
                </a:solidFill>
                <a:latin typeface="Calibri" pitchFamily="34" charset="0"/>
                <a:ea typeface="MS Gothic" pitchFamily="49" charset="-128"/>
              </a:rPr>
              <a:t>…</a:t>
            </a:r>
          </a:p>
          <a:p>
            <a:pPr marL="333375" indent="-333375">
              <a:spcBef>
                <a:spcPts val="800"/>
              </a:spcBef>
              <a:buFont typeface="Arial" pitchFamily="34"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endParaRPr lang="nb-NO" sz="2800" dirty="0">
              <a:solidFill>
                <a:srgbClr val="000000"/>
              </a:solidFill>
              <a:latin typeface="Calibri" pitchFamily="34" charset="0"/>
              <a:ea typeface="MS Gothic" pitchFamily="49" charset="-128"/>
            </a:endParaRPr>
          </a:p>
        </p:txBody>
      </p:sp>
    </p:spTree>
    <p:extLst>
      <p:ext uri="{BB962C8B-B14F-4D97-AF65-F5344CB8AC3E}">
        <p14:creationId xmlns:p14="http://schemas.microsoft.com/office/powerpoint/2010/main" val="188865063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tel 1"/>
          <p:cNvSpPr>
            <a:spLocks noGrp="1"/>
          </p:cNvSpPr>
          <p:nvPr>
            <p:ph type="title"/>
          </p:nvPr>
        </p:nvSpPr>
        <p:spPr/>
        <p:txBody>
          <a:bodyPr/>
          <a:lstStyle/>
          <a:p>
            <a:pPr algn="ctr"/>
            <a:r>
              <a:rPr lang="nb-NO" dirty="0" smtClean="0"/>
              <a:t>Hva er et arkiv?</a:t>
            </a:r>
          </a:p>
        </p:txBody>
      </p:sp>
      <p:sp>
        <p:nvSpPr>
          <p:cNvPr id="4099" name="Plassholder for innhold 2"/>
          <p:cNvSpPr>
            <a:spLocks noGrp="1"/>
          </p:cNvSpPr>
          <p:nvPr>
            <p:ph idx="1"/>
          </p:nvPr>
        </p:nvSpPr>
        <p:spPr/>
        <p:txBody>
          <a:bodyPr>
            <a:normAutofit/>
          </a:bodyPr>
          <a:lstStyle/>
          <a:p>
            <a:pPr marL="333375" indent="-333375">
              <a:spcBef>
                <a:spcPts val="800"/>
              </a:spcBef>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nb-NO" dirty="0" smtClean="0">
                <a:solidFill>
                  <a:srgbClr val="000000"/>
                </a:solidFill>
                <a:ea typeface="MS Gothic"/>
                <a:cs typeface="MS Gothic"/>
              </a:rPr>
              <a:t>Består av </a:t>
            </a:r>
            <a:r>
              <a:rPr lang="nb-NO" b="1" dirty="0" smtClean="0">
                <a:solidFill>
                  <a:srgbClr val="000000"/>
                </a:solidFill>
                <a:ea typeface="MS Gothic"/>
                <a:cs typeface="MS Gothic"/>
              </a:rPr>
              <a:t>arkivdokumenter</a:t>
            </a:r>
            <a:r>
              <a:rPr lang="nb-NO" dirty="0" smtClean="0">
                <a:solidFill>
                  <a:srgbClr val="000000"/>
                </a:solidFill>
                <a:ea typeface="MS Gothic"/>
                <a:cs typeface="MS Gothic"/>
              </a:rPr>
              <a:t> (engelsk: </a:t>
            </a:r>
            <a:r>
              <a:rPr lang="nb-NO" dirty="0" err="1" smtClean="0">
                <a:solidFill>
                  <a:srgbClr val="000000"/>
                </a:solidFill>
                <a:ea typeface="MS Gothic"/>
                <a:cs typeface="MS Gothic"/>
              </a:rPr>
              <a:t>records</a:t>
            </a:r>
            <a:r>
              <a:rPr lang="nb-NO" dirty="0" smtClean="0">
                <a:solidFill>
                  <a:srgbClr val="000000"/>
                </a:solidFill>
                <a:ea typeface="MS Gothic"/>
                <a:cs typeface="MS Gothic"/>
              </a:rPr>
              <a:t>)</a:t>
            </a:r>
          </a:p>
          <a:p>
            <a:pPr marL="733425" lvl="1" indent="-276225">
              <a:spcBef>
                <a:spcPts val="700"/>
              </a:spcBef>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nb-NO" dirty="0" smtClean="0">
                <a:solidFill>
                  <a:srgbClr val="000000"/>
                </a:solidFill>
                <a:ea typeface="Lucida Sans Unicode"/>
                <a:cs typeface="Lucida Sans Unicode"/>
              </a:rPr>
              <a:t>Definisjon i arkivloven: Dokument som ”vert til” (</a:t>
            </a:r>
            <a:r>
              <a:rPr lang="nb-NO" dirty="0" err="1" smtClean="0">
                <a:solidFill>
                  <a:srgbClr val="000000"/>
                </a:solidFill>
                <a:ea typeface="Lucida Sans Unicode"/>
                <a:cs typeface="Lucida Sans Unicode"/>
              </a:rPr>
              <a:t>dvs</a:t>
            </a:r>
            <a:r>
              <a:rPr lang="nb-NO" dirty="0" smtClean="0">
                <a:solidFill>
                  <a:srgbClr val="000000"/>
                </a:solidFill>
                <a:ea typeface="Lucida Sans Unicode"/>
                <a:cs typeface="Lucida Sans Unicode"/>
              </a:rPr>
              <a:t> mottatt eller produsert) som ledd i en virksomhet.</a:t>
            </a:r>
          </a:p>
          <a:p>
            <a:pPr marL="733425" lvl="1" indent="-276225">
              <a:spcBef>
                <a:spcPts val="700"/>
              </a:spcBef>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nb-NO" dirty="0" smtClean="0">
                <a:solidFill>
                  <a:srgbClr val="000000"/>
                </a:solidFill>
                <a:ea typeface="Lucida Sans Unicode"/>
                <a:cs typeface="Lucida Sans Unicode"/>
              </a:rPr>
              <a:t>Hva dokumenteres: Aktiviteter, handlinger, transaksjoner.</a:t>
            </a:r>
          </a:p>
          <a:p>
            <a:pPr marL="733425" lvl="1" indent="-276225">
              <a:spcBef>
                <a:spcPts val="700"/>
              </a:spcBef>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nb-NO" dirty="0" smtClean="0">
                <a:solidFill>
                  <a:srgbClr val="000000"/>
                </a:solidFill>
                <a:ea typeface="Lucida Sans Unicode"/>
                <a:cs typeface="Lucida Sans Unicode"/>
              </a:rPr>
              <a:t>Uavhengig av format og medium. </a:t>
            </a:r>
          </a:p>
          <a:p>
            <a:pPr marL="733425" lvl="1" indent="-276225">
              <a:spcBef>
                <a:spcPts val="700"/>
              </a:spcBef>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nb-NO" dirty="0" smtClean="0">
                <a:solidFill>
                  <a:srgbClr val="000000"/>
                </a:solidFill>
                <a:ea typeface="Lucida Sans Unicode"/>
                <a:cs typeface="Lucida Sans Unicode"/>
              </a:rPr>
              <a:t>Det skal være en avgrenset, logisk informasjonsmengde.</a:t>
            </a:r>
          </a:p>
          <a:p>
            <a:pPr marL="333375" indent="-333375">
              <a:spcBef>
                <a:spcPts val="800"/>
              </a:spcBef>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nb-NO" dirty="0" smtClean="0">
                <a:solidFill>
                  <a:srgbClr val="000000"/>
                </a:solidFill>
                <a:ea typeface="MS Gothic"/>
                <a:cs typeface="MS Gothic"/>
              </a:rPr>
              <a:t>Med tilhørende </a:t>
            </a:r>
            <a:r>
              <a:rPr lang="nb-NO" b="1" dirty="0" err="1" smtClean="0">
                <a:solidFill>
                  <a:srgbClr val="000000"/>
                </a:solidFill>
                <a:ea typeface="MS Gothic"/>
                <a:cs typeface="MS Gothic"/>
              </a:rPr>
              <a:t>metadata</a:t>
            </a:r>
            <a:r>
              <a:rPr lang="nb-NO" dirty="0" smtClean="0">
                <a:solidFill>
                  <a:srgbClr val="000000"/>
                </a:solidFill>
                <a:ea typeface="MS Gothic"/>
                <a:cs typeface="MS Gothic"/>
              </a:rPr>
              <a:t>.</a:t>
            </a:r>
          </a:p>
          <a:p>
            <a:pPr marL="733425" lvl="1" indent="-276225">
              <a:spcBef>
                <a:spcPts val="700"/>
              </a:spcBef>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nb-NO" dirty="0" smtClean="0">
                <a:solidFill>
                  <a:srgbClr val="000000"/>
                </a:solidFill>
                <a:ea typeface="Lucida Sans Unicode"/>
                <a:cs typeface="Lucida Sans Unicode"/>
              </a:rPr>
              <a:t>Produsent, Innhold, dateringer, kontekst, identifikasjon, tilgang, brukshistorikk, struktur, </a:t>
            </a:r>
          </a:p>
        </p:txBody>
      </p:sp>
    </p:spTree>
    <p:extLst>
      <p:ext uri="{BB962C8B-B14F-4D97-AF65-F5344CB8AC3E}">
        <p14:creationId xmlns:p14="http://schemas.microsoft.com/office/powerpoint/2010/main" val="16067114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tema 7">
      <a:dk1>
        <a:srgbClr val="000000"/>
      </a:dk1>
      <a:lt1>
        <a:srgbClr val="FFFFFF"/>
      </a:lt1>
      <a:dk2>
        <a:srgbClr val="000000"/>
      </a:dk2>
      <a:lt2>
        <a:srgbClr val="EAEC5E"/>
      </a:lt2>
      <a:accent1>
        <a:srgbClr val="618FFD"/>
      </a:accent1>
      <a:accent2>
        <a:srgbClr val="7FFF00"/>
      </a:accent2>
      <a:accent3>
        <a:srgbClr val="FFFFFF"/>
      </a:accent3>
      <a:accent4>
        <a:srgbClr val="000000"/>
      </a:accent4>
      <a:accent5>
        <a:srgbClr val="B7C6FE"/>
      </a:accent5>
      <a:accent6>
        <a:srgbClr val="72E700"/>
      </a:accent6>
      <a:hlink>
        <a:srgbClr val="FAFD00"/>
      </a:hlink>
      <a:folHlink>
        <a:srgbClr val="FFFFFF"/>
      </a:folHlink>
    </a:clrScheme>
    <a:fontScheme name="Office-tem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Office-te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EAEC5E"/>
        </a:lt2>
        <a:accent1>
          <a:srgbClr val="618FFD"/>
        </a:accent1>
        <a:accent2>
          <a:srgbClr val="7FFF00"/>
        </a:accent2>
        <a:accent3>
          <a:srgbClr val="FFFFFF"/>
        </a:accent3>
        <a:accent4>
          <a:srgbClr val="000000"/>
        </a:accent4>
        <a:accent5>
          <a:srgbClr val="B7C6FE"/>
        </a:accent5>
        <a:accent6>
          <a:srgbClr val="72E700"/>
        </a:accent6>
        <a:hlink>
          <a:srgbClr val="FAFD00"/>
        </a:hlink>
        <a:folHlink>
          <a:srgbClr val="FFFFFF"/>
        </a:folHlink>
      </a:clrScheme>
      <a:clrMap bg1="lt1" tx1="dk1" bg2="lt2" tx2="dk2" accent1="accent1" accent2="accent2" accent3="accent3" accent4="accent4" accent5="accent5" accent6="accent6" hlink="hlink" folHlink="folHlink"/>
    </a:extraClrScheme>
    <a:extraClrScheme>
      <a:clrScheme name="Office-tema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1058</TotalTime>
  <Words>3040</Words>
  <Application>Microsoft Macintosh PowerPoint</Application>
  <PresentationFormat>On-screen Show (4:3)</PresentationFormat>
  <Paragraphs>704</Paragraphs>
  <Slides>50</Slides>
  <Notes>32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50</vt:i4>
      </vt:variant>
    </vt:vector>
  </HeadingPairs>
  <TitlesOfParts>
    <vt:vector size="55" baseType="lpstr">
      <vt:lpstr>Office-tema</vt:lpstr>
      <vt:lpstr>Photo Editor-foto</vt:lpstr>
      <vt:lpstr>Dokument</vt:lpstr>
      <vt:lpstr>VISIO</vt:lpstr>
      <vt:lpstr>Visio</vt:lpstr>
      <vt:lpstr> DRI2020 Emne: Om databaser og norske arkiver /NOARK (7) </vt:lpstr>
      <vt:lpstr>Kort om Riksarkivet ”hovedbølet” i Arkivverket</vt:lpstr>
      <vt:lpstr>Dagens tema</vt:lpstr>
      <vt:lpstr>Verden sett fra Riksarkivet…</vt:lpstr>
      <vt:lpstr>Dokumentasjon er sentralt</vt:lpstr>
      <vt:lpstr>Aktiviteter, arkivdokumenter og arkivsystemer</vt:lpstr>
      <vt:lpstr>Saksbehandling</vt:lpstr>
      <vt:lpstr>PowerPoint Presentation</vt:lpstr>
      <vt:lpstr>Hva er et arkiv?</vt:lpstr>
      <vt:lpstr>Noen begrepsavklaringer</vt:lpstr>
      <vt:lpstr>Arkiveringsplikten</vt:lpstr>
      <vt:lpstr>Christian VI (dansk/norsk konge 1730–1746)  – kjent for innføring av almueskole,, bystatus til Kristiansund, bedre jusstudier, konfirmasjon, statspietisme og journalføring</vt:lpstr>
      <vt:lpstr>Journalføring – hva er det?</vt:lpstr>
      <vt:lpstr>Journalføringsplikten</vt:lpstr>
      <vt:lpstr>Hvor åpen bør forvaltningen være? - første bud er journalføring</vt:lpstr>
      <vt:lpstr>Bevaringsplikten</vt:lpstr>
      <vt:lpstr>PowerPoint Presentation</vt:lpstr>
      <vt:lpstr>PowerPoint Presentation</vt:lpstr>
      <vt:lpstr>PowerPoint Presentation</vt:lpstr>
      <vt:lpstr>Dagens bilde</vt:lpstr>
      <vt:lpstr>Tidslinje</vt:lpstr>
      <vt:lpstr>Noark 5 – gjeldende standard  - en nasjonal, obligatorisk standard</vt:lpstr>
      <vt:lpstr>PowerPoint Presentation</vt:lpstr>
      <vt:lpstr>PowerPoint Presentation</vt:lpstr>
      <vt:lpstr>PowerPoint Presentation</vt:lpstr>
      <vt:lpstr>Tema 2: Om (strukturerte) databaser</vt:lpstr>
      <vt:lpstr>Strukturer for ekstern lagring av data</vt:lpstr>
      <vt:lpstr>Relasjonsdatabaser (1)</vt:lpstr>
      <vt:lpstr>Eks 1:    Databasetabell (éntabellbase)</vt:lpstr>
      <vt:lpstr>Relasjonsdatabaser (2)</vt:lpstr>
      <vt:lpstr>Eks. 2:    Databasetabeller med nøkler</vt:lpstr>
      <vt:lpstr>Relasjonsdatabaser (3)</vt:lpstr>
      <vt:lpstr>Eks. 3:    Relasjonstyper</vt:lpstr>
      <vt:lpstr>Databasedesign</vt:lpstr>
      <vt:lpstr>Datamodellering</vt:lpstr>
      <vt:lpstr>EAR-datamodell for Noark 3-system</vt:lpstr>
      <vt:lpstr>PowerPoint Presentation</vt:lpstr>
      <vt:lpstr>Relasjonsformer - eksempler</vt:lpstr>
      <vt:lpstr>NOARK-3: forenklet datamodell</vt:lpstr>
      <vt:lpstr>PowerPoint Presentation</vt:lpstr>
      <vt:lpstr>Datamodellen i Noark 5- basert på UML</vt:lpstr>
      <vt:lpstr>PowerPoint Presentation</vt:lpstr>
      <vt:lpstr>Konseptuell datamodell i Noark 5</vt:lpstr>
      <vt:lpstr>Noark 4: komplett data(base)modell</vt:lpstr>
      <vt:lpstr>Konsekvenser ved avlevering</vt:lpstr>
      <vt:lpstr>Avleveringsformatet i Noark 4               </vt:lpstr>
      <vt:lpstr>Avleveringsformatet i Noark 5</vt:lpstr>
      <vt:lpstr>PowerPoint Presentation</vt:lpstr>
      <vt:lpstr>Finn Noark på nettet</vt:lpstr>
      <vt:lpstr>Og slik er fortidens arkiv …</vt:lpstr>
    </vt:vector>
  </TitlesOfParts>
  <Company>Riksarkivet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Dette er en mal</dc:title>
  <dc:creator>Mariann Stageberg</dc:creator>
  <cp:lastModifiedBy>Anne Mette Dørum</cp:lastModifiedBy>
  <cp:revision>297</cp:revision>
  <dcterms:created xsi:type="dcterms:W3CDTF">2004-12-15T10:01:28Z</dcterms:created>
  <dcterms:modified xsi:type="dcterms:W3CDTF">2012-10-09T07:13:08Z</dcterms:modified>
</cp:coreProperties>
</file>