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2" r:id="rId2"/>
    <p:sldId id="257" r:id="rId3"/>
    <p:sldId id="276" r:id="rId4"/>
    <p:sldId id="279" r:id="rId5"/>
    <p:sldId id="274" r:id="rId6"/>
    <p:sldId id="275" r:id="rId7"/>
    <p:sldId id="280" r:id="rId8"/>
    <p:sldId id="259" r:id="rId9"/>
    <p:sldId id="270" r:id="rId10"/>
    <p:sldId id="277" r:id="rId11"/>
    <p:sldId id="268" r:id="rId12"/>
    <p:sldId id="278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FFCC"/>
    <a:srgbClr val="3333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6F8A1-F3DD-4FD8-B362-DF789CFD52E5}" type="datetimeFigureOut">
              <a:rPr lang="nb-NO" smtClean="0"/>
              <a:t>20.10.2015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6AC54-1CCD-452A-B618-A158E349754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9827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20.10.2015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20.10.2015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20.10.2015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20.10.2015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20.10.2015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20.10.2015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20.10.2015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20.10.2015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20.10.2015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20.10.2015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01A4-DF67-446B-8626-16DABA59B217}" type="datetimeFigureOut">
              <a:rPr lang="nb-NO" smtClean="0"/>
              <a:t>20.10.2015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901A4-DF67-446B-8626-16DABA59B217}" type="datetimeFigureOut">
              <a:rPr lang="nb-NO" smtClean="0"/>
              <a:t>20.10.2015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8707B-B317-4629-9A15-C47A0788B6E0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3.pn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9.png"/><Relationship Id="rId5" Type="http://schemas.openxmlformats.org/officeDocument/2006/relationships/image" Target="../media/image1.png"/><Relationship Id="rId10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image" Target="../media/image5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864519"/>
            <a:ext cx="6858000" cy="1053704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 err="1">
                <a:solidFill>
                  <a:srgbClr val="3333FF"/>
                </a:solidFill>
              </a:rPr>
              <a:t>Automatiseringsvennlig</a:t>
            </a:r>
            <a:r>
              <a:rPr lang="en-GB" sz="3600" b="1" dirty="0">
                <a:solidFill>
                  <a:srgbClr val="3333FF"/>
                </a:solidFill>
              </a:rPr>
              <a:t> </a:t>
            </a:r>
            <a:r>
              <a:rPr lang="en-GB" sz="3600" b="1" dirty="0" err="1">
                <a:solidFill>
                  <a:srgbClr val="3333FF"/>
                </a:solidFill>
              </a:rPr>
              <a:t>lovgivning</a:t>
            </a:r>
            <a:r>
              <a:rPr lang="en-GB" sz="3600" b="1" dirty="0">
                <a:solidFill>
                  <a:srgbClr val="3333FF"/>
                </a:solidFill>
              </a:rPr>
              <a:t>:</a:t>
            </a:r>
            <a:r>
              <a:rPr lang="en-GB" sz="3600" dirty="0">
                <a:solidFill>
                  <a:srgbClr val="3333FF"/>
                </a:solidFill>
              </a:rPr>
              <a:t/>
            </a:r>
            <a:br>
              <a:rPr lang="en-GB" sz="3600" dirty="0">
                <a:solidFill>
                  <a:srgbClr val="3333FF"/>
                </a:solidFill>
              </a:rPr>
            </a:br>
            <a:endParaRPr lang="en-GB" sz="2700" dirty="0">
              <a:solidFill>
                <a:srgbClr val="3333FF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144441"/>
            <a:ext cx="6858000" cy="1241822"/>
          </a:xfrm>
        </p:spPr>
        <p:txBody>
          <a:bodyPr>
            <a:normAutofit/>
          </a:bodyPr>
          <a:lstStyle/>
          <a:p>
            <a:r>
              <a:rPr lang="en-GB" sz="1350" dirty="0"/>
              <a:t>Dag Wiese Schartum</a:t>
            </a:r>
            <a:r>
              <a:rPr lang="en-GB" sz="1350" dirty="0" smtClean="0"/>
              <a:t>,</a:t>
            </a:r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195521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GB" sz="3200" b="1" dirty="0" smtClean="0">
                <a:solidFill>
                  <a:srgbClr val="3333FF"/>
                </a:solidFill>
              </a:rPr>
              <a:t/>
            </a:r>
            <a:br>
              <a:rPr lang="en-GB" sz="3200" b="1" dirty="0" smtClean="0">
                <a:solidFill>
                  <a:srgbClr val="3333FF"/>
                </a:solidFill>
              </a:rPr>
            </a:br>
            <a:r>
              <a:rPr lang="en-GB" sz="3200" b="1" dirty="0" err="1" smtClean="0">
                <a:solidFill>
                  <a:srgbClr val="3333FF"/>
                </a:solidFill>
              </a:rPr>
              <a:t>Sentrale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opplysningstyper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bør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være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klart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angitt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og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definert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i="1" dirty="0" err="1" smtClean="0">
                <a:solidFill>
                  <a:srgbClr val="3333FF"/>
                </a:solidFill>
              </a:rPr>
              <a:t>av</a:t>
            </a:r>
            <a:r>
              <a:rPr lang="en-GB" sz="3200" b="1" i="1" dirty="0" smtClean="0">
                <a:solidFill>
                  <a:srgbClr val="3333FF"/>
                </a:solidFill>
              </a:rPr>
              <a:t> </a:t>
            </a:r>
            <a:r>
              <a:rPr lang="en-GB" sz="3200" b="1" i="1" dirty="0" err="1" smtClean="0">
                <a:solidFill>
                  <a:srgbClr val="3333FF"/>
                </a:solidFill>
              </a:rPr>
              <a:t>lovgiver</a:t>
            </a:r>
            <a:r>
              <a:rPr lang="en-GB" sz="3200" b="1" dirty="0" smtClean="0">
                <a:solidFill>
                  <a:srgbClr val="3333FF"/>
                </a:solidFill>
              </a:rPr>
              <a:t/>
            </a:r>
            <a:br>
              <a:rPr lang="en-GB" sz="3200" b="1" dirty="0" smtClean="0">
                <a:solidFill>
                  <a:srgbClr val="3333FF"/>
                </a:solidFill>
              </a:rPr>
            </a:br>
            <a:endParaRPr lang="en-GB" sz="3200" b="1" dirty="0">
              <a:solidFill>
                <a:srgbClr val="3333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Lovgiver bør tydelig angi alle opplysningstyper som skal være beslutningsgrunnlag for enkeltvedtak</a:t>
            </a:r>
          </a:p>
          <a:p>
            <a:r>
              <a:rPr lang="nb-NO" dirty="0" smtClean="0"/>
              <a:t>Lovgiver bør vurdere om hver slik opplysningstype kan defineres ved hjelp av kriterier som krever lite vurderinger</a:t>
            </a:r>
          </a:p>
          <a:p>
            <a:pPr lvl="1"/>
            <a:r>
              <a:rPr lang="nb-NO" dirty="0" smtClean="0"/>
              <a:t>Opplysninger slik de er registrert i maskinlesbare kilder</a:t>
            </a:r>
          </a:p>
          <a:p>
            <a:pPr lvl="1"/>
            <a:r>
              <a:rPr lang="nb-NO" dirty="0" smtClean="0"/>
              <a:t>Eksisterende enkeltvedtak i samme og andre forvaltnings-organer</a:t>
            </a:r>
          </a:p>
          <a:p>
            <a:pPr lvl="1"/>
            <a:r>
              <a:rPr lang="nb-NO" dirty="0" smtClean="0"/>
              <a:t>Ikke nødvendigvis legaldefinisjoner i streng forstand</a:t>
            </a:r>
          </a:p>
          <a:p>
            <a:r>
              <a:rPr lang="nb-NO" dirty="0" smtClean="0"/>
              <a:t>Lovgiver bør om mulig arbeide ut i fra informasjons-/begrepsmodeller innen det aktuelle forvaltningsområdet</a:t>
            </a:r>
          </a:p>
          <a:p>
            <a:pPr lvl="1"/>
            <a:r>
              <a:rPr lang="nb-NO" dirty="0" smtClean="0"/>
              <a:t>Bør om mulig legges </a:t>
            </a:r>
            <a:r>
              <a:rPr lang="nb-NO" dirty="0"/>
              <a:t>til grunn i </a:t>
            </a:r>
            <a:r>
              <a:rPr lang="nb-NO" dirty="0" smtClean="0"/>
              <a:t>alle fremtidige lovarbeider</a:t>
            </a:r>
          </a:p>
          <a:p>
            <a:pPr lvl="1"/>
            <a:r>
              <a:rPr lang="nb-NO" dirty="0" smtClean="0"/>
              <a:t>Kan gjerne omfatte flere lover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038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 noChangeAspect="1"/>
          </p:cNvGrpSpPr>
          <p:nvPr/>
        </p:nvGrpSpPr>
        <p:grpSpPr bwMode="auto">
          <a:xfrm>
            <a:off x="1187624" y="332656"/>
            <a:ext cx="6453668" cy="5517886"/>
            <a:chOff x="1781" y="7454"/>
            <a:chExt cx="9000" cy="7696"/>
          </a:xfrm>
        </p:grpSpPr>
        <p:sp>
          <p:nvSpPr>
            <p:cNvPr id="4" name="AutoShape 3"/>
            <p:cNvSpPr>
              <a:spLocks noChangeAspect="1" noChangeArrowheads="1"/>
            </p:cNvSpPr>
            <p:nvPr/>
          </p:nvSpPr>
          <p:spPr bwMode="auto">
            <a:xfrm>
              <a:off x="1781" y="7454"/>
              <a:ext cx="9000" cy="7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b-NO">
                <a:latin typeface="Calibri" pitchFamily="34" charset="0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4301" y="9254"/>
              <a:ext cx="1101" cy="720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Pasient</a:t>
              </a:r>
            </a:p>
            <a:p>
              <a:pPr algn="ctr"/>
              <a:r>
                <a:rPr lang="en-US" sz="800">
                  <a:solidFill>
                    <a:srgbClr val="FFFFFF"/>
                  </a:solidFill>
                  <a:latin typeface="Times New Roman" pitchFamily="18" charset="0"/>
                </a:rPr>
                <a:t> (Registrert)</a:t>
              </a:r>
              <a:endParaRPr lang="nb-NO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862" y="12742"/>
              <a:ext cx="1619" cy="720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Helseopplysninger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(Personopplysning)</a:t>
              </a:r>
            </a:p>
            <a:p>
              <a:endParaRPr lang="nb-NO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781" y="11462"/>
              <a:ext cx="1620" cy="740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Avidentifiserte helseopplysninger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(Personopplysning)</a:t>
              </a:r>
            </a:p>
            <a:p>
              <a:endParaRPr lang="nb-NO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781" y="14002"/>
              <a:ext cx="1620" cy="720"/>
            </a:xfrm>
            <a:prstGeom prst="rect">
              <a:avLst/>
            </a:prstGeom>
            <a:solidFill>
              <a:srgbClr val="FDE9D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Pseudonyme helseopplysninger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(Personopplysning)</a:t>
              </a:r>
              <a:endParaRPr lang="nb-NO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841" y="13822"/>
              <a:ext cx="1620" cy="720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 dirty="0" err="1">
                  <a:latin typeface="Times New Roman" pitchFamily="18" charset="0"/>
                </a:rPr>
                <a:t>Behandlingsrettet</a:t>
              </a:r>
              <a:r>
                <a:rPr lang="en-US" sz="800" b="1" dirty="0">
                  <a:latin typeface="Times New Roman" pitchFamily="18" charset="0"/>
                </a:rPr>
                <a:t> </a:t>
              </a:r>
              <a:r>
                <a:rPr lang="en-US" sz="800" b="1" dirty="0" err="1">
                  <a:latin typeface="Times New Roman" pitchFamily="18" charset="0"/>
                </a:rPr>
                <a:t>helseregister</a:t>
              </a:r>
              <a:endParaRPr lang="en-US" sz="800" b="1" dirty="0">
                <a:latin typeface="Times New Roman" pitchFamily="18" charset="0"/>
              </a:endParaRPr>
            </a:p>
            <a:p>
              <a:pPr algn="ctr"/>
              <a:r>
                <a:rPr lang="en-US" sz="800" dirty="0">
                  <a:latin typeface="Times New Roman" pitchFamily="18" charset="0"/>
                </a:rPr>
                <a:t>(</a:t>
              </a:r>
              <a:r>
                <a:rPr lang="en-US" sz="800" dirty="0" err="1">
                  <a:latin typeface="Times New Roman" pitchFamily="18" charset="0"/>
                </a:rPr>
                <a:t>Personregister</a:t>
              </a:r>
              <a:r>
                <a:rPr lang="en-US" sz="800" dirty="0">
                  <a:latin typeface="Times New Roman" pitchFamily="18" charset="0"/>
                </a:rPr>
                <a:t>)</a:t>
              </a:r>
              <a:endParaRPr lang="nb-NO" dirty="0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4841" y="12742"/>
              <a:ext cx="1620" cy="720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Helseregister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(Personregister)</a:t>
              </a:r>
              <a:endParaRPr lang="nb-NO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8441" y="11662"/>
              <a:ext cx="1440" cy="720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Databehandler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(Databehandler)</a:t>
              </a:r>
              <a:endParaRPr lang="nb-NO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7361" y="9322"/>
              <a:ext cx="1260" cy="720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 dirty="0" err="1" smtClean="0">
                  <a:latin typeface="Times New Roman" pitchFamily="18" charset="0"/>
                </a:rPr>
                <a:t>Helsetjenesten</a:t>
              </a:r>
              <a:endParaRPr lang="en-US" sz="800" b="1" dirty="0">
                <a:latin typeface="Times New Roman" pitchFamily="18" charset="0"/>
              </a:endParaRPr>
            </a:p>
            <a:p>
              <a:endParaRPr lang="nb-NO" dirty="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9161" y="10402"/>
              <a:ext cx="1620" cy="740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Helseinstitusjon</a:t>
              </a:r>
              <a:endParaRPr lang="nb-NO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9161" y="8242"/>
              <a:ext cx="1620" cy="740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Kommunale helse- og sosialtjenester</a:t>
              </a:r>
            </a:p>
            <a:p>
              <a:endParaRPr lang="nb-NO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7361" y="7702"/>
              <a:ext cx="1260" cy="720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 dirty="0" err="1" smtClean="0">
                  <a:solidFill>
                    <a:srgbClr val="FFFFFF"/>
                  </a:solidFill>
                  <a:latin typeface="Times New Roman" pitchFamily="18" charset="0"/>
                </a:rPr>
                <a:t>Helsepersonell</a:t>
              </a:r>
              <a:endParaRPr lang="nb-NO" dirty="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4842" y="7702"/>
              <a:ext cx="1619" cy="720"/>
            </a:xfrm>
            <a:prstGeom prst="rect">
              <a:avLst/>
            </a:prstGeom>
            <a:solidFill>
              <a:srgbClr val="95B3D7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nb-NO" sz="800" b="1">
                  <a:latin typeface="Times New Roman" pitchFamily="18" charset="0"/>
                </a:rPr>
                <a:t>Pasientens pårørende</a:t>
              </a:r>
              <a:endParaRPr lang="nb-NO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7361" y="10582"/>
              <a:ext cx="1260" cy="720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nb-NO" sz="800" b="1">
                  <a:latin typeface="Times New Roman" pitchFamily="18" charset="0"/>
                </a:rPr>
                <a:t>Helsehjelp</a:t>
              </a:r>
              <a:endParaRPr lang="nb-NO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841" y="10582"/>
              <a:ext cx="1620" cy="720"/>
            </a:xfrm>
            <a:prstGeom prst="rect">
              <a:avLst/>
            </a:prstGeom>
            <a:solidFill>
              <a:srgbClr val="D6E3B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Samtykke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(Samtykke)</a:t>
              </a:r>
              <a:endParaRPr lang="nb-NO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4121" y="11662"/>
              <a:ext cx="1620" cy="720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Behandling av helseopplysninger</a:t>
              </a:r>
            </a:p>
            <a:p>
              <a:endParaRPr lang="nb-NO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5921" y="9254"/>
              <a:ext cx="1080" cy="720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Registrert</a:t>
              </a:r>
            </a:p>
            <a:p>
              <a:pPr algn="ctr"/>
              <a:r>
                <a:rPr lang="en-US" sz="800">
                  <a:solidFill>
                    <a:srgbClr val="FFFFFF"/>
                  </a:solidFill>
                  <a:latin typeface="Times New Roman" pitchFamily="18" charset="0"/>
                </a:rPr>
                <a:t>(Registrert)</a:t>
              </a:r>
              <a:endParaRPr lang="nb-NO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121" y="9074"/>
              <a:ext cx="3060" cy="108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nb-NO">
                <a:latin typeface="Calibri" pitchFamily="34" charset="0"/>
              </a:endParaRPr>
            </a:p>
          </p:txBody>
        </p:sp>
        <p:cxnSp>
          <p:nvCxnSpPr>
            <p:cNvPr id="22" name="AutoShape 21"/>
            <p:cNvCxnSpPr>
              <a:cxnSpLocks noChangeShapeType="1"/>
              <a:stCxn id="13" idx="2"/>
              <a:endCxn id="10" idx="3"/>
            </p:cNvCxnSpPr>
            <p:nvPr/>
          </p:nvCxnSpPr>
          <p:spPr bwMode="auto">
            <a:xfrm rot="5400000">
              <a:off x="7236" y="10367"/>
              <a:ext cx="1960" cy="351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23" name="AutoShape 22"/>
            <p:cNvCxnSpPr>
              <a:cxnSpLocks noChangeShapeType="1"/>
              <a:stCxn id="10" idx="2"/>
              <a:endCxn id="9" idx="0"/>
            </p:cNvCxnSpPr>
            <p:nvPr/>
          </p:nvCxnSpPr>
          <p:spPr bwMode="auto">
            <a:xfrm>
              <a:off x="5651" y="13462"/>
              <a:ext cx="1" cy="3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4" name="AutoShape 23"/>
            <p:cNvCxnSpPr>
              <a:cxnSpLocks noChangeShapeType="1"/>
              <a:stCxn id="10" idx="1"/>
              <a:endCxn id="6" idx="3"/>
            </p:cNvCxnSpPr>
            <p:nvPr/>
          </p:nvCxnSpPr>
          <p:spPr bwMode="auto">
            <a:xfrm rot="10800000">
              <a:off x="4481" y="13102"/>
              <a:ext cx="36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" name="AutoShape 24"/>
            <p:cNvCxnSpPr>
              <a:cxnSpLocks noChangeShapeType="1"/>
              <a:stCxn id="12" idx="3"/>
              <a:endCxn id="13" idx="0"/>
            </p:cNvCxnSpPr>
            <p:nvPr/>
          </p:nvCxnSpPr>
          <p:spPr bwMode="auto">
            <a:xfrm>
              <a:off x="8621" y="9682"/>
              <a:ext cx="1350" cy="72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6" name="AutoShape 25"/>
            <p:cNvCxnSpPr>
              <a:cxnSpLocks noChangeShapeType="1"/>
              <a:stCxn id="12" idx="3"/>
              <a:endCxn id="14" idx="2"/>
            </p:cNvCxnSpPr>
            <p:nvPr/>
          </p:nvCxnSpPr>
          <p:spPr bwMode="auto">
            <a:xfrm flipV="1">
              <a:off x="8621" y="8982"/>
              <a:ext cx="1350" cy="70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27" name="AutoShape 26"/>
            <p:cNvCxnSpPr>
              <a:cxnSpLocks noChangeShapeType="1"/>
              <a:stCxn id="12" idx="0"/>
              <a:endCxn id="15" idx="2"/>
            </p:cNvCxnSpPr>
            <p:nvPr/>
          </p:nvCxnSpPr>
          <p:spPr bwMode="auto">
            <a:xfrm rot="-5400000">
              <a:off x="7542" y="8871"/>
              <a:ext cx="90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" name="AutoShape 27"/>
            <p:cNvCxnSpPr>
              <a:cxnSpLocks noChangeShapeType="1"/>
              <a:stCxn id="21" idx="2"/>
              <a:endCxn id="18" idx="0"/>
            </p:cNvCxnSpPr>
            <p:nvPr/>
          </p:nvCxnSpPr>
          <p:spPr bwMode="auto">
            <a:xfrm rot="5400000">
              <a:off x="5438" y="10367"/>
              <a:ext cx="42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" name="AutoShape 28"/>
            <p:cNvCxnSpPr>
              <a:cxnSpLocks noChangeShapeType="1"/>
              <a:stCxn id="18" idx="2"/>
              <a:endCxn id="19" idx="0"/>
            </p:cNvCxnSpPr>
            <p:nvPr/>
          </p:nvCxnSpPr>
          <p:spPr bwMode="auto">
            <a:xfrm rot="5400000">
              <a:off x="5111" y="11122"/>
              <a:ext cx="360" cy="72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0" name="AutoShape 29"/>
            <p:cNvCxnSpPr>
              <a:cxnSpLocks noChangeShapeType="1"/>
              <a:stCxn id="19" idx="2"/>
              <a:endCxn id="10" idx="0"/>
            </p:cNvCxnSpPr>
            <p:nvPr/>
          </p:nvCxnSpPr>
          <p:spPr bwMode="auto">
            <a:xfrm rot="16200000" flipH="1">
              <a:off x="5111" y="12202"/>
              <a:ext cx="360" cy="720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1" name="AutoShape 30"/>
            <p:cNvCxnSpPr>
              <a:cxnSpLocks noChangeShapeType="1"/>
              <a:stCxn id="18" idx="3"/>
              <a:endCxn id="17" idx="1"/>
            </p:cNvCxnSpPr>
            <p:nvPr/>
          </p:nvCxnSpPr>
          <p:spPr bwMode="auto">
            <a:xfrm>
              <a:off x="6461" y="10942"/>
              <a:ext cx="90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" name="AutoShape 31"/>
            <p:cNvCxnSpPr>
              <a:cxnSpLocks noChangeShapeType="1"/>
              <a:stCxn id="12" idx="2"/>
              <a:endCxn id="17" idx="0"/>
            </p:cNvCxnSpPr>
            <p:nvPr/>
          </p:nvCxnSpPr>
          <p:spPr bwMode="auto">
            <a:xfrm rot="5400000">
              <a:off x="7722" y="10311"/>
              <a:ext cx="54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3" name="AutoShape 32"/>
            <p:cNvCxnSpPr>
              <a:cxnSpLocks noChangeShapeType="1"/>
              <a:stCxn id="6" idx="1"/>
              <a:endCxn id="7" idx="2"/>
            </p:cNvCxnSpPr>
            <p:nvPr/>
          </p:nvCxnSpPr>
          <p:spPr bwMode="auto">
            <a:xfrm rot="10800000">
              <a:off x="2591" y="12202"/>
              <a:ext cx="271" cy="90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4" name="AutoShape 33"/>
            <p:cNvCxnSpPr>
              <a:cxnSpLocks noChangeShapeType="1"/>
              <a:stCxn id="6" idx="1"/>
              <a:endCxn id="8" idx="0"/>
            </p:cNvCxnSpPr>
            <p:nvPr/>
          </p:nvCxnSpPr>
          <p:spPr bwMode="auto">
            <a:xfrm rot="10800000" flipV="1">
              <a:off x="2591" y="13102"/>
              <a:ext cx="271" cy="900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35" name="AutoShape 34"/>
            <p:cNvCxnSpPr>
              <a:cxnSpLocks noChangeShapeType="1"/>
              <a:stCxn id="16" idx="2"/>
              <a:endCxn id="21" idx="0"/>
            </p:cNvCxnSpPr>
            <p:nvPr/>
          </p:nvCxnSpPr>
          <p:spPr bwMode="auto">
            <a:xfrm rot="5400000">
              <a:off x="5326" y="8747"/>
              <a:ext cx="652" cy="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6281" y="11482"/>
              <a:ext cx="1620" cy="1080"/>
            </a:xfrm>
            <a:prstGeom prst="rect">
              <a:avLst/>
            </a:prstGeom>
            <a:solidFill>
              <a:srgbClr val="DDD8C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800" b="1">
                  <a:latin typeface="Times New Roman" pitchFamily="18" charset="0"/>
                </a:rPr>
                <a:t>Databehandlings-ansvarlig</a:t>
              </a:r>
            </a:p>
            <a:p>
              <a:pPr algn="ctr"/>
              <a:r>
                <a:rPr lang="en-US" sz="800">
                  <a:latin typeface="Times New Roman" pitchFamily="18" charset="0"/>
                </a:rPr>
                <a:t>(Behandlings-ansvarlig)</a:t>
              </a:r>
              <a:endParaRPr lang="nb-NO"/>
            </a:p>
          </p:txBody>
        </p:sp>
        <p:cxnSp>
          <p:nvCxnSpPr>
            <p:cNvPr id="37" name="AutoShape 36"/>
            <p:cNvCxnSpPr>
              <a:cxnSpLocks noChangeShapeType="1"/>
              <a:stCxn id="21" idx="1"/>
              <a:endCxn id="6" idx="0"/>
            </p:cNvCxnSpPr>
            <p:nvPr/>
          </p:nvCxnSpPr>
          <p:spPr bwMode="auto">
            <a:xfrm rot="10800000" flipV="1">
              <a:off x="3672" y="9614"/>
              <a:ext cx="449" cy="3128"/>
            </a:xfrm>
            <a:prstGeom prst="bentConnector2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38" name="AutoShape 37"/>
            <p:cNvCxnSpPr>
              <a:cxnSpLocks noChangeShapeType="1"/>
              <a:stCxn id="19" idx="3"/>
              <a:endCxn id="36" idx="1"/>
            </p:cNvCxnSpPr>
            <p:nvPr/>
          </p:nvCxnSpPr>
          <p:spPr bwMode="auto">
            <a:xfrm>
              <a:off x="5741" y="12022"/>
              <a:ext cx="54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" name="AutoShape 38"/>
            <p:cNvCxnSpPr>
              <a:cxnSpLocks noChangeShapeType="1"/>
              <a:stCxn id="36" idx="3"/>
              <a:endCxn id="11" idx="1"/>
            </p:cNvCxnSpPr>
            <p:nvPr/>
          </p:nvCxnSpPr>
          <p:spPr bwMode="auto">
            <a:xfrm>
              <a:off x="7901" y="12022"/>
              <a:ext cx="54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9702" y="11076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6387" y="12825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4599" y="12877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4352" y="12877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4673" y="12306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5402" y="12503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6046" y="11768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5635" y="11804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3791" y="9368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3409" y="12483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7785" y="11768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1</a:t>
              </a:r>
              <a:endParaRPr lang="nb-NO"/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8163" y="11804"/>
              <a:ext cx="413" cy="4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nb-NO" sz="800">
                  <a:latin typeface="Times New Roman" pitchFamily="18" charset="0"/>
                </a:rPr>
                <a:t>*</a:t>
              </a:r>
              <a:endParaRPr lang="nb-NO"/>
            </a:p>
          </p:txBody>
        </p:sp>
        <p:cxnSp>
          <p:nvCxnSpPr>
            <p:cNvPr id="52" name="AutoShape 51"/>
            <p:cNvCxnSpPr>
              <a:cxnSpLocks noChangeShapeType="1"/>
              <a:stCxn id="5" idx="3"/>
              <a:endCxn id="20" idx="1"/>
            </p:cNvCxnSpPr>
            <p:nvPr/>
          </p:nvCxnSpPr>
          <p:spPr bwMode="auto">
            <a:xfrm>
              <a:off x="5402" y="9614"/>
              <a:ext cx="51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53" name="TekstSylinder 52"/>
          <p:cNvSpPr txBox="1">
            <a:spLocks noChangeArrowheads="1"/>
          </p:cNvSpPr>
          <p:nvPr/>
        </p:nvSpPr>
        <p:spPr bwMode="auto">
          <a:xfrm>
            <a:off x="500063" y="6211888"/>
            <a:ext cx="7658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>
                <a:latin typeface="Calibri" pitchFamily="34" charset="0"/>
              </a:rPr>
              <a:t>Hentet fra Ivar Berg-Jacobsen og Marius Raugstad: </a:t>
            </a:r>
            <a:r>
              <a:rPr lang="nb-NO" i="1">
                <a:latin typeface="Calibri" pitchFamily="34" charset="0"/>
              </a:rPr>
              <a:t>Legaldefinisjoner og juridisk</a:t>
            </a:r>
          </a:p>
          <a:p>
            <a:r>
              <a:rPr lang="nb-NO" i="1">
                <a:latin typeface="Calibri" pitchFamily="34" charset="0"/>
              </a:rPr>
              <a:t>interoperabilitet i helsesektoren </a:t>
            </a:r>
            <a:r>
              <a:rPr lang="nb-NO">
                <a:latin typeface="Calibri" pitchFamily="34" charset="0"/>
              </a:rPr>
              <a:t>(masteroppgave i forvaltningsinformatikk, 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nb-NO" sz="3000" b="1" noProof="1" smtClean="0">
                <a:solidFill>
                  <a:srgbClr val="3333FF"/>
                </a:solidFill>
              </a:rPr>
              <a:t>Prosesser må være klart angitte og definerte</a:t>
            </a:r>
            <a:br>
              <a:rPr lang="nb-NO" sz="3000" b="1" noProof="1" smtClean="0">
                <a:solidFill>
                  <a:srgbClr val="3333FF"/>
                </a:solidFill>
              </a:rPr>
            </a:br>
            <a:endParaRPr lang="en-GB" sz="3000" b="1" dirty="0">
              <a:solidFill>
                <a:srgbClr val="3333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Lovgiver</a:t>
            </a:r>
            <a:r>
              <a:rPr lang="en-GB" dirty="0" smtClean="0"/>
              <a:t> </a:t>
            </a:r>
            <a:r>
              <a:rPr lang="en-GB" dirty="0" err="1" smtClean="0"/>
              <a:t>må</a:t>
            </a:r>
            <a:r>
              <a:rPr lang="en-GB" dirty="0" smtClean="0"/>
              <a:t> </a:t>
            </a:r>
            <a:r>
              <a:rPr lang="en-GB" dirty="0" err="1" smtClean="0"/>
              <a:t>klart</a:t>
            </a:r>
            <a:r>
              <a:rPr lang="en-GB" dirty="0" smtClean="0"/>
              <a:t> </a:t>
            </a:r>
            <a:r>
              <a:rPr lang="en-GB" dirty="0" err="1" smtClean="0"/>
              <a:t>angi</a:t>
            </a:r>
            <a:endParaRPr lang="en-GB" dirty="0" smtClean="0"/>
          </a:p>
          <a:p>
            <a:pPr lvl="1"/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vilkår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rettsfølger</a:t>
            </a:r>
            <a:r>
              <a:rPr lang="en-GB" dirty="0" smtClean="0"/>
              <a:t> (</a:t>
            </a:r>
            <a:r>
              <a:rPr lang="en-GB" dirty="0" err="1" smtClean="0"/>
              <a:t>jf</a:t>
            </a:r>
            <a:r>
              <a:rPr lang="en-GB" dirty="0" smtClean="0"/>
              <a:t>. </a:t>
            </a:r>
            <a:r>
              <a:rPr lang="en-GB" dirty="0" err="1"/>
              <a:t>h</a:t>
            </a:r>
            <a:r>
              <a:rPr lang="en-GB" dirty="0" err="1" smtClean="0"/>
              <a:t>vis</a:t>
            </a:r>
            <a:r>
              <a:rPr lang="en-GB" dirty="0" smtClean="0"/>
              <a:t> – </a:t>
            </a:r>
            <a:r>
              <a:rPr lang="en-GB" dirty="0" err="1" smtClean="0"/>
              <a:t>så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om </a:t>
            </a:r>
            <a:r>
              <a:rPr lang="en-GB" dirty="0" err="1" smtClean="0"/>
              <a:t>vilkårene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alternative </a:t>
            </a:r>
            <a:r>
              <a:rPr lang="en-GB" dirty="0" err="1" smtClean="0"/>
              <a:t>eller</a:t>
            </a:r>
            <a:r>
              <a:rPr lang="en-GB" dirty="0" smtClean="0"/>
              <a:t> </a:t>
            </a:r>
            <a:r>
              <a:rPr lang="en-GB" dirty="0" err="1" smtClean="0"/>
              <a:t>kumulative</a:t>
            </a:r>
            <a:endParaRPr lang="en-GB" dirty="0" smtClean="0"/>
          </a:p>
          <a:p>
            <a:pPr lvl="1"/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beregninger</a:t>
            </a:r>
            <a:endParaRPr lang="en-GB" dirty="0" smtClean="0"/>
          </a:p>
          <a:p>
            <a:pPr lvl="2"/>
            <a:r>
              <a:rPr lang="en-GB" dirty="0" err="1" smtClean="0"/>
              <a:t>hvordan</a:t>
            </a:r>
            <a:r>
              <a:rPr lang="en-GB" dirty="0" smtClean="0"/>
              <a:t> </a:t>
            </a:r>
            <a:r>
              <a:rPr lang="en-GB" dirty="0" err="1" smtClean="0"/>
              <a:t>beregningene</a:t>
            </a:r>
            <a:r>
              <a:rPr lang="en-GB" dirty="0" smtClean="0"/>
              <a:t> </a:t>
            </a:r>
            <a:r>
              <a:rPr lang="en-GB" dirty="0" err="1" smtClean="0"/>
              <a:t>skal</a:t>
            </a:r>
            <a:r>
              <a:rPr lang="en-GB" dirty="0" smtClean="0"/>
              <a:t> </a:t>
            </a:r>
            <a:r>
              <a:rPr lang="en-GB" dirty="0" err="1" smtClean="0"/>
              <a:t>utføres</a:t>
            </a:r>
            <a:endParaRPr lang="en-GB" dirty="0" smtClean="0"/>
          </a:p>
          <a:p>
            <a:pPr lvl="2"/>
            <a:r>
              <a:rPr lang="en-GB" dirty="0" err="1"/>
              <a:t>v</a:t>
            </a:r>
            <a:r>
              <a:rPr lang="en-GB" dirty="0" err="1" smtClean="0"/>
              <a:t>ed</a:t>
            </a:r>
            <a:r>
              <a:rPr lang="en-GB" dirty="0" smtClean="0"/>
              <a:t> å </a:t>
            </a:r>
            <a:r>
              <a:rPr lang="en-GB" dirty="0" err="1" smtClean="0"/>
              <a:t>bruke</a:t>
            </a:r>
            <a:r>
              <a:rPr lang="en-GB" dirty="0" smtClean="0"/>
              <a:t> </a:t>
            </a:r>
            <a:r>
              <a:rPr lang="en-GB" dirty="0" err="1" smtClean="0"/>
              <a:t>matematiske</a:t>
            </a:r>
            <a:r>
              <a:rPr lang="en-GB" dirty="0" smtClean="0"/>
              <a:t> </a:t>
            </a:r>
            <a:r>
              <a:rPr lang="en-GB" dirty="0" err="1" smtClean="0"/>
              <a:t>operatorer</a:t>
            </a:r>
            <a:r>
              <a:rPr lang="en-GB" dirty="0" smtClean="0"/>
              <a:t> (?)</a:t>
            </a:r>
          </a:p>
          <a:p>
            <a:pPr lvl="1"/>
            <a:r>
              <a:rPr lang="en-GB" dirty="0" err="1" smtClean="0"/>
              <a:t>hvordan</a:t>
            </a:r>
            <a:r>
              <a:rPr lang="en-GB" dirty="0" smtClean="0"/>
              <a:t> </a:t>
            </a:r>
            <a:r>
              <a:rPr lang="en-GB" dirty="0" err="1" smtClean="0"/>
              <a:t>prøving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vilkår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</a:t>
            </a:r>
            <a:r>
              <a:rPr lang="en-GB" dirty="0" err="1" smtClean="0"/>
              <a:t>beregninger</a:t>
            </a:r>
            <a:r>
              <a:rPr lang="en-GB" dirty="0" smtClean="0"/>
              <a:t> mv </a:t>
            </a:r>
            <a:r>
              <a:rPr lang="en-GB" dirty="0" err="1" smtClean="0"/>
              <a:t>skal</a:t>
            </a:r>
            <a:r>
              <a:rPr lang="en-GB" dirty="0" smtClean="0"/>
              <a:t> </a:t>
            </a:r>
            <a:r>
              <a:rPr lang="en-GB" dirty="0" err="1" smtClean="0"/>
              <a:t>lenkes</a:t>
            </a:r>
            <a:r>
              <a:rPr lang="en-GB" dirty="0" smtClean="0"/>
              <a:t> </a:t>
            </a:r>
            <a:r>
              <a:rPr lang="en-GB" dirty="0" err="1" smtClean="0"/>
              <a:t>sammen</a:t>
            </a:r>
            <a:r>
              <a:rPr lang="en-GB" dirty="0" smtClean="0"/>
              <a:t> </a:t>
            </a:r>
            <a:r>
              <a:rPr lang="en-GB" dirty="0" err="1" smtClean="0"/>
              <a:t>til</a:t>
            </a:r>
            <a:r>
              <a:rPr lang="en-GB" dirty="0" smtClean="0"/>
              <a:t> </a:t>
            </a:r>
            <a:r>
              <a:rPr lang="en-GB" dirty="0" err="1" smtClean="0"/>
              <a:t>sammenhengende</a:t>
            </a:r>
            <a:r>
              <a:rPr lang="en-GB" dirty="0" smtClean="0"/>
              <a:t> </a:t>
            </a:r>
            <a:r>
              <a:rPr lang="en-GB" dirty="0" err="1" smtClean="0"/>
              <a:t>prosedyrer</a:t>
            </a:r>
            <a:endParaRPr lang="en-GB" dirty="0" smtClean="0"/>
          </a:p>
          <a:p>
            <a:pPr lvl="2"/>
            <a:r>
              <a:rPr lang="en-GB" dirty="0" err="1" smtClean="0"/>
              <a:t>prosedyreorientert</a:t>
            </a:r>
            <a:r>
              <a:rPr lang="en-GB" dirty="0" smtClean="0"/>
              <a:t> </a:t>
            </a:r>
            <a:r>
              <a:rPr lang="en-GB" dirty="0" err="1" smtClean="0"/>
              <a:t>disposisjon</a:t>
            </a:r>
            <a:r>
              <a:rPr lang="en-GB" dirty="0" smtClean="0"/>
              <a:t> </a:t>
            </a:r>
            <a:r>
              <a:rPr lang="en-GB" dirty="0" err="1" smtClean="0"/>
              <a:t>av</a:t>
            </a:r>
            <a:r>
              <a:rPr lang="en-GB" dirty="0" smtClean="0"/>
              <a:t> </a:t>
            </a:r>
            <a:r>
              <a:rPr lang="en-GB" dirty="0" err="1" smtClean="0"/>
              <a:t>regelteksten</a:t>
            </a:r>
            <a:endParaRPr lang="en-GB" dirty="0" smtClean="0"/>
          </a:p>
          <a:p>
            <a:pPr lvl="2"/>
            <a:r>
              <a:rPr lang="en-GB" dirty="0" err="1" smtClean="0"/>
              <a:t>eksterne</a:t>
            </a:r>
            <a:r>
              <a:rPr lang="en-GB" dirty="0" smtClean="0"/>
              <a:t> </a:t>
            </a:r>
            <a:r>
              <a:rPr lang="en-GB" dirty="0" err="1" smtClean="0"/>
              <a:t>og</a:t>
            </a:r>
            <a:r>
              <a:rPr lang="en-GB" dirty="0" smtClean="0"/>
              <a:t> interne </a:t>
            </a:r>
            <a:r>
              <a:rPr lang="en-GB" dirty="0" err="1" smtClean="0"/>
              <a:t>henvisningsstrukturer</a:t>
            </a:r>
            <a:endParaRPr lang="en-GB" dirty="0" smtClean="0"/>
          </a:p>
          <a:p>
            <a:pPr lvl="2"/>
            <a:r>
              <a:rPr lang="en-GB" dirty="0" err="1" smtClean="0"/>
              <a:t>Regibestemmelser</a:t>
            </a:r>
            <a:r>
              <a:rPr lang="en-GB" smtClean="0"/>
              <a:t> </a:t>
            </a: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1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nb-NO" sz="3200" b="1" dirty="0" smtClean="0">
                <a:solidFill>
                  <a:srgbClr val="3333FF"/>
                </a:solidFill>
              </a:rPr>
              <a:t>Noen utgangspunkter</a:t>
            </a:r>
            <a:endParaRPr lang="nb-NO" sz="3200" b="1" dirty="0">
              <a:solidFill>
                <a:srgbClr val="3333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158" y="1214422"/>
            <a:ext cx="8429684" cy="5357850"/>
          </a:xfrm>
        </p:spPr>
        <p:txBody>
          <a:bodyPr>
            <a:noAutofit/>
          </a:bodyPr>
          <a:lstStyle/>
          <a:p>
            <a:r>
              <a:rPr lang="nb-NO" sz="2200" dirty="0" smtClean="0"/>
              <a:t>Innlegget gjelder primært forvaltningslovgivning som er gjenstand for automatisering, </a:t>
            </a:r>
            <a:r>
              <a:rPr lang="nb-NO" sz="2200" dirty="0" smtClean="0"/>
              <a:t>dvs. </a:t>
            </a:r>
            <a:r>
              <a:rPr lang="nb-NO" sz="2200" dirty="0" smtClean="0"/>
              <a:t>der enkeltvedtak vil bli truffet av «beslutnings-systemer»</a:t>
            </a:r>
          </a:p>
          <a:p>
            <a:r>
              <a:rPr lang="nb-NO" sz="2200" dirty="0" smtClean="0"/>
              <a:t>Automatiseringsgraden i norsk forvaltning er økende, og er ikke begrenset til lovgivning som primært gir anvisning på beregninger</a:t>
            </a:r>
          </a:p>
          <a:p>
            <a:r>
              <a:rPr lang="nb-NO" sz="2200" dirty="0"/>
              <a:t>F</a:t>
            </a:r>
            <a:r>
              <a:rPr lang="nb-NO" sz="2200" dirty="0" smtClean="0"/>
              <a:t>ra lovarbeidet blir igangsatt vil det nesten alltid være klart om enkeltvedtak i </a:t>
            </a:r>
            <a:r>
              <a:rPr lang="nb-NO" sz="2200" dirty="0" err="1" smtClean="0"/>
              <a:t>hht</a:t>
            </a:r>
            <a:r>
              <a:rPr lang="nb-NO" sz="2200" dirty="0" smtClean="0"/>
              <a:t> loven vil bli automatisert</a:t>
            </a:r>
          </a:p>
          <a:p>
            <a:r>
              <a:rPr lang="nb-NO" sz="2200" dirty="0" smtClean="0"/>
              <a:t>Et hovedpoeng er derfor at denne gjennomføringsmåten kan og bør få innvirkning på selve lovarbeidet </a:t>
            </a:r>
          </a:p>
          <a:p>
            <a:r>
              <a:rPr lang="nb-NO" sz="2200" dirty="0" smtClean="0"/>
              <a:t>Tilnærmingen er i slekt med det Bing allerede for 40 år siden kalte </a:t>
            </a:r>
            <a:r>
              <a:rPr lang="nb-NO" sz="2200" i="1" dirty="0" smtClean="0"/>
              <a:t>automatiseringsvennlig lovgivning</a:t>
            </a:r>
            <a:r>
              <a:rPr lang="nb-NO" sz="2200" dirty="0" smtClean="0"/>
              <a:t> men – verken den gangen eller nå – handler dette om å skrive lover som datamaskinprogrammer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200" b="1" noProof="1" smtClean="0">
                <a:solidFill>
                  <a:srgbClr val="3333FF"/>
                </a:solidFill>
              </a:rPr>
              <a:t>“Automatiseringsvennlig” ?</a:t>
            </a:r>
            <a:endParaRPr lang="en-GB" sz="3200" b="1" noProof="1">
              <a:solidFill>
                <a:srgbClr val="3333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07706"/>
          </a:xfrm>
        </p:spPr>
        <p:txBody>
          <a:bodyPr>
            <a:noAutofit/>
          </a:bodyPr>
          <a:lstStyle/>
          <a:p>
            <a:r>
              <a:rPr lang="nb-NO" sz="2000" noProof="1" smtClean="0">
                <a:solidFill>
                  <a:srgbClr val="0070C0"/>
                </a:solidFill>
              </a:rPr>
              <a:t>Hva vil det si at lover er automatiseringsvennlige?</a:t>
            </a:r>
          </a:p>
          <a:p>
            <a:pPr lvl="1"/>
            <a:r>
              <a:rPr lang="nb-NO" sz="2000" noProof="1" smtClean="0"/>
              <a:t>At det ved skrivingen av loven er tatt hensyn til at loven skal automatiseres</a:t>
            </a:r>
          </a:p>
          <a:p>
            <a:pPr lvl="1"/>
            <a:r>
              <a:rPr lang="nb-NO" sz="2000" noProof="1" smtClean="0"/>
              <a:t>At transformeringen fra lovtekst mv er relativt lite arbeidskrevende</a:t>
            </a:r>
          </a:p>
          <a:p>
            <a:pPr lvl="1"/>
            <a:r>
              <a:rPr lang="nb-NO" sz="2000" noProof="1" smtClean="0"/>
              <a:t>At lovgiver tar hensyn til hva effektive datamaskinsystemer krever og er egnet til</a:t>
            </a:r>
          </a:p>
          <a:p>
            <a:r>
              <a:rPr lang="nb-NO" sz="2000" noProof="1" smtClean="0">
                <a:solidFill>
                  <a:srgbClr val="0070C0"/>
                </a:solidFill>
              </a:rPr>
              <a:t>Åpenbare følger</a:t>
            </a:r>
          </a:p>
          <a:p>
            <a:pPr lvl="1"/>
            <a:r>
              <a:rPr lang="nb-NO" sz="2000" noProof="1" smtClean="0"/>
              <a:t>Opplysningstyper bør være klart angitt og definert</a:t>
            </a:r>
          </a:p>
          <a:p>
            <a:pPr lvl="1"/>
            <a:r>
              <a:rPr lang="nb-NO" sz="2000" noProof="1" smtClean="0"/>
              <a:t>Prosesser må være klart angitt og definert, uten «hvite flekker»</a:t>
            </a:r>
          </a:p>
          <a:p>
            <a:pPr lvl="1"/>
            <a:r>
              <a:rPr lang="nb-NO" sz="2000" noProof="1" smtClean="0"/>
              <a:t>Lovgiver bør søke å unngå vage og skjønnsmessige kriterier som ikke er nødvendige for å oppnå legitime og rettferdige forvaltningsordninger</a:t>
            </a:r>
          </a:p>
          <a:p>
            <a:r>
              <a:rPr lang="nb-NO" sz="2000" noProof="1" smtClean="0">
                <a:solidFill>
                  <a:srgbClr val="0070C0"/>
                </a:solidFill>
              </a:rPr>
              <a:t>Presisering</a:t>
            </a:r>
          </a:p>
          <a:p>
            <a:pPr lvl="1"/>
            <a:r>
              <a:rPr lang="nb-NO" sz="2000" noProof="1" smtClean="0"/>
              <a:t>Det er ikke alltid gode nok grunner til å gjøre alle deler av forvaltningslover automatiseringsvennlige</a:t>
            </a:r>
          </a:p>
          <a:p>
            <a:endParaRPr lang="nb-NO" sz="2200" noProof="1"/>
          </a:p>
        </p:txBody>
      </p:sp>
    </p:spTree>
    <p:extLst>
      <p:ext uri="{BB962C8B-B14F-4D97-AF65-F5344CB8AC3E}">
        <p14:creationId xmlns:p14="http://schemas.microsoft.com/office/powerpoint/2010/main" val="350938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sz="3200" b="1" dirty="0" smtClean="0">
                <a:solidFill>
                  <a:srgbClr val="3333FF"/>
                </a:solidFill>
              </a:rPr>
              <a:t>Fra saksorientert til systemorientert fortolkning</a:t>
            </a:r>
            <a:endParaRPr lang="nb-NO" sz="3200" b="1" dirty="0">
              <a:solidFill>
                <a:srgbClr val="3333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1085" y="2204864"/>
            <a:ext cx="8229600" cy="1900808"/>
          </a:xfrm>
          <a:solidFill>
            <a:srgbClr val="FFFFCC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nb-NO" sz="2400" dirty="0" smtClean="0"/>
              <a:t>Tradisjonell fortolkning er saksorientert; en tar stilling til de fortolkningsspørsmål som hver </a:t>
            </a:r>
            <a:r>
              <a:rPr lang="nb-NO" sz="2400" i="1" dirty="0" smtClean="0"/>
              <a:t>enkeltsak</a:t>
            </a:r>
            <a:r>
              <a:rPr lang="nb-NO" sz="2400" dirty="0" smtClean="0"/>
              <a:t> reiser</a:t>
            </a:r>
          </a:p>
          <a:p>
            <a:pPr eaLnBrk="1" hangingPunct="1">
              <a:defRPr/>
            </a:pPr>
            <a:r>
              <a:rPr lang="nb-NO" sz="2400" dirty="0" smtClean="0"/>
              <a:t>Ved utvikling av beslutningssystemer må en i stedet ta utgangspunkt i hva det planlagte </a:t>
            </a:r>
            <a:r>
              <a:rPr lang="nb-NO" sz="2400" i="1" dirty="0" smtClean="0"/>
              <a:t>systemet</a:t>
            </a:r>
            <a:r>
              <a:rPr lang="nb-NO" sz="2400" dirty="0" smtClean="0"/>
              <a:t> krever</a:t>
            </a:r>
          </a:p>
        </p:txBody>
      </p:sp>
    </p:spTree>
    <p:extLst>
      <p:ext uri="{BB962C8B-B14F-4D97-AF65-F5344CB8AC3E}">
        <p14:creationId xmlns:p14="http://schemas.microsoft.com/office/powerpoint/2010/main" val="189179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2"/>
          <a:srcRect l="29881" t="32761" r="38750" b="14857"/>
          <a:stretch/>
        </p:blipFill>
        <p:spPr>
          <a:xfrm>
            <a:off x="232588" y="1737260"/>
            <a:ext cx="3496847" cy="364946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grpSp>
        <p:nvGrpSpPr>
          <p:cNvPr id="26" name="Gruppe 25"/>
          <p:cNvGrpSpPr/>
          <p:nvPr/>
        </p:nvGrpSpPr>
        <p:grpSpPr>
          <a:xfrm>
            <a:off x="465690" y="1950420"/>
            <a:ext cx="2182109" cy="2814364"/>
            <a:chOff x="620920" y="1457560"/>
            <a:chExt cx="2909478" cy="3752485"/>
          </a:xfrm>
        </p:grpSpPr>
        <p:sp>
          <p:nvSpPr>
            <p:cNvPr id="4" name="Ellipse 3"/>
            <p:cNvSpPr/>
            <p:nvPr/>
          </p:nvSpPr>
          <p:spPr>
            <a:xfrm>
              <a:off x="1190847" y="2200939"/>
              <a:ext cx="478465" cy="4997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52795" y="4694180"/>
              <a:ext cx="487722" cy="512108"/>
            </a:xfrm>
            <a:prstGeom prst="rect">
              <a:avLst/>
            </a:prstGeom>
          </p:spPr>
        </p:pic>
        <p:pic>
          <p:nvPicPr>
            <p:cNvPr id="6" name="Bild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69312" y="3094212"/>
              <a:ext cx="487722" cy="512108"/>
            </a:xfrm>
            <a:prstGeom prst="rect">
              <a:avLst/>
            </a:prstGeom>
          </p:spPr>
        </p:pic>
        <p:pic>
          <p:nvPicPr>
            <p:cNvPr id="7" name="Bild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0791" y="2916892"/>
              <a:ext cx="487722" cy="512108"/>
            </a:xfrm>
            <a:prstGeom prst="rect">
              <a:avLst/>
            </a:prstGeom>
          </p:spPr>
        </p:pic>
        <p:pic>
          <p:nvPicPr>
            <p:cNvPr id="8" name="Bild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0920" y="1457560"/>
              <a:ext cx="487722" cy="512108"/>
            </a:xfrm>
            <a:prstGeom prst="rect">
              <a:avLst/>
            </a:prstGeom>
          </p:spPr>
        </p:pic>
        <p:sp>
          <p:nvSpPr>
            <p:cNvPr id="9" name="Avrundet rektangel 8"/>
            <p:cNvSpPr/>
            <p:nvPr/>
          </p:nvSpPr>
          <p:spPr>
            <a:xfrm>
              <a:off x="1372277" y="1523114"/>
              <a:ext cx="414670" cy="381000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pic>
          <p:nvPicPr>
            <p:cNvPr id="12" name="Bilde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0920" y="2216330"/>
              <a:ext cx="426757" cy="396274"/>
            </a:xfrm>
            <a:prstGeom prst="rect">
              <a:avLst/>
            </a:prstGeom>
          </p:spPr>
        </p:pic>
        <p:pic>
          <p:nvPicPr>
            <p:cNvPr id="16" name="Bild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16046" y="4710130"/>
              <a:ext cx="714352" cy="499915"/>
            </a:xfrm>
            <a:prstGeom prst="rect">
              <a:avLst/>
            </a:prstGeom>
          </p:spPr>
        </p:pic>
        <p:pic>
          <p:nvPicPr>
            <p:cNvPr id="17" name="Bilde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96656" y="1911188"/>
              <a:ext cx="719390" cy="506012"/>
            </a:xfrm>
            <a:prstGeom prst="rect">
              <a:avLst/>
            </a:prstGeom>
          </p:spPr>
        </p:pic>
      </p:grpSp>
      <p:grpSp>
        <p:nvGrpSpPr>
          <p:cNvPr id="2" name="Gruppe 1"/>
          <p:cNvGrpSpPr/>
          <p:nvPr/>
        </p:nvGrpSpPr>
        <p:grpSpPr>
          <a:xfrm>
            <a:off x="232588" y="1179287"/>
            <a:ext cx="3503066" cy="384081"/>
            <a:chOff x="232588" y="1179287"/>
            <a:chExt cx="3503066" cy="384081"/>
          </a:xfrm>
        </p:grpSpPr>
        <p:grpSp>
          <p:nvGrpSpPr>
            <p:cNvPr id="20" name="Gruppe 19"/>
            <p:cNvGrpSpPr/>
            <p:nvPr/>
          </p:nvGrpSpPr>
          <p:grpSpPr>
            <a:xfrm>
              <a:off x="1031656" y="1179287"/>
              <a:ext cx="849210" cy="384081"/>
              <a:chOff x="279723" y="329734"/>
              <a:chExt cx="1132280" cy="512108"/>
            </a:xfrm>
          </p:grpSpPr>
          <p:pic>
            <p:nvPicPr>
              <p:cNvPr id="18" name="Bilde 17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9723" y="329734"/>
                <a:ext cx="487722" cy="512108"/>
              </a:xfrm>
              <a:prstGeom prst="rect">
                <a:avLst/>
              </a:prstGeom>
            </p:spPr>
          </p:pic>
          <p:sp>
            <p:nvSpPr>
              <p:cNvPr id="19" name="TekstSylinder 18"/>
              <p:cNvSpPr txBox="1"/>
              <p:nvPr/>
            </p:nvSpPr>
            <p:spPr>
              <a:xfrm>
                <a:off x="730791" y="439989"/>
                <a:ext cx="681212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350" dirty="0" err="1">
                    <a:solidFill>
                      <a:srgbClr val="0070C0"/>
                    </a:solidFill>
                  </a:rPr>
                  <a:t>vage</a:t>
                </a:r>
                <a:endParaRPr lang="en-GB" sz="1350" dirty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23" name="Gruppe 22"/>
            <p:cNvGrpSpPr/>
            <p:nvPr/>
          </p:nvGrpSpPr>
          <p:grpSpPr>
            <a:xfrm>
              <a:off x="232588" y="1231925"/>
              <a:ext cx="832538" cy="307900"/>
              <a:chOff x="310117" y="499566"/>
              <a:chExt cx="1110050" cy="410532"/>
            </a:xfrm>
          </p:grpSpPr>
          <p:pic>
            <p:nvPicPr>
              <p:cNvPr id="21" name="Bilde 20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10117" y="499566"/>
                <a:ext cx="426757" cy="390178"/>
              </a:xfrm>
              <a:prstGeom prst="rect">
                <a:avLst/>
              </a:prstGeom>
            </p:spPr>
          </p:pic>
          <p:sp>
            <p:nvSpPr>
              <p:cNvPr id="22" name="TekstSylinder 21"/>
              <p:cNvSpPr txBox="1"/>
              <p:nvPr/>
            </p:nvSpPr>
            <p:spPr>
              <a:xfrm>
                <a:off x="719718" y="509989"/>
                <a:ext cx="700449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350" dirty="0" err="1">
                    <a:solidFill>
                      <a:schemeClr val="accent2"/>
                    </a:solidFill>
                  </a:rPr>
                  <a:t>faste</a:t>
                </a:r>
                <a:endParaRPr lang="en-GB" sz="1350" dirty="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39" name="Gruppe 38"/>
            <p:cNvGrpSpPr/>
            <p:nvPr/>
          </p:nvGrpSpPr>
          <p:grpSpPr>
            <a:xfrm>
              <a:off x="1926696" y="1179287"/>
              <a:ext cx="1808958" cy="379509"/>
              <a:chOff x="2568928" y="429383"/>
              <a:chExt cx="2411943" cy="506012"/>
            </a:xfrm>
          </p:grpSpPr>
          <p:pic>
            <p:nvPicPr>
              <p:cNvPr id="24" name="Bilde 23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68928" y="429383"/>
                <a:ext cx="719390" cy="506012"/>
              </a:xfrm>
              <a:prstGeom prst="rect">
                <a:avLst/>
              </a:prstGeom>
            </p:spPr>
          </p:pic>
          <p:sp>
            <p:nvSpPr>
              <p:cNvPr id="25" name="TekstSylinder 24"/>
              <p:cNvSpPr txBox="1"/>
              <p:nvPr/>
            </p:nvSpPr>
            <p:spPr>
              <a:xfrm>
                <a:off x="3274593" y="523951"/>
                <a:ext cx="1706278" cy="400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350" dirty="0" err="1">
                    <a:solidFill>
                      <a:schemeClr val="accent6">
                        <a:lumMod val="75000"/>
                      </a:schemeClr>
                    </a:solidFill>
                  </a:rPr>
                  <a:t>skjønnsmessige</a:t>
                </a:r>
                <a:endParaRPr lang="en-GB" sz="135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40" name="Gruppe 39"/>
          <p:cNvGrpSpPr/>
          <p:nvPr/>
        </p:nvGrpSpPr>
        <p:grpSpPr>
          <a:xfrm>
            <a:off x="1251984" y="1524558"/>
            <a:ext cx="6459279" cy="3120541"/>
            <a:chOff x="1669312" y="889744"/>
            <a:chExt cx="8612372" cy="4160721"/>
          </a:xfrm>
        </p:grpSpPr>
        <p:pic>
          <p:nvPicPr>
            <p:cNvPr id="27" name="Bilde 26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236214" y="1569022"/>
              <a:ext cx="3448543" cy="3481443"/>
            </a:xfrm>
            <a:prstGeom prst="rect">
              <a:avLst/>
            </a:prstGeom>
          </p:spPr>
        </p:pic>
        <p:sp>
          <p:nvSpPr>
            <p:cNvPr id="28" name="TekstSylinder 27"/>
            <p:cNvSpPr txBox="1"/>
            <p:nvPr/>
          </p:nvSpPr>
          <p:spPr>
            <a:xfrm>
              <a:off x="5849796" y="889744"/>
              <a:ext cx="2187095" cy="984885"/>
            </a:xfrm>
            <a:prstGeom prst="rect">
              <a:avLst/>
            </a:prstGeom>
            <a:solidFill>
              <a:srgbClr val="7030A0"/>
            </a:solidFill>
          </p:spPr>
          <p:txBody>
            <a:bodyPr wrap="none" rtlCol="0">
              <a:spAutoFit/>
            </a:bodyPr>
            <a:lstStyle/>
            <a:p>
              <a:r>
                <a:rPr lang="en-GB" sz="2100" dirty="0" err="1">
                  <a:solidFill>
                    <a:schemeClr val="bg1">
                      <a:lumMod val="95000"/>
                    </a:schemeClr>
                  </a:solidFill>
                </a:rPr>
                <a:t>Saksorientert</a:t>
              </a:r>
              <a:endParaRPr lang="en-GB" sz="2100" dirty="0">
                <a:solidFill>
                  <a:schemeClr val="bg1">
                    <a:lumMod val="95000"/>
                  </a:schemeClr>
                </a:solidFill>
              </a:endParaRPr>
            </a:p>
            <a:p>
              <a:r>
                <a:rPr lang="en-GB" sz="2100" dirty="0" err="1">
                  <a:solidFill>
                    <a:schemeClr val="bg1">
                      <a:lumMod val="95000"/>
                    </a:schemeClr>
                  </a:solidFill>
                </a:rPr>
                <a:t>fortolkning</a:t>
              </a:r>
              <a:endParaRPr lang="en-GB" sz="2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cxnSp>
          <p:nvCxnSpPr>
            <p:cNvPr id="30" name="Rett pil 29"/>
            <p:cNvCxnSpPr/>
            <p:nvPr/>
          </p:nvCxnSpPr>
          <p:spPr>
            <a:xfrm>
              <a:off x="1669312" y="2530549"/>
              <a:ext cx="4550735" cy="697776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Rett pil 32"/>
            <p:cNvCxnSpPr/>
            <p:nvPr/>
          </p:nvCxnSpPr>
          <p:spPr>
            <a:xfrm>
              <a:off x="1786947" y="1904114"/>
              <a:ext cx="4433100" cy="1190098"/>
            </a:xfrm>
            <a:prstGeom prst="straightConnector1">
              <a:avLst/>
            </a:prstGeom>
            <a:ln w="190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tt pil 34"/>
            <p:cNvCxnSpPr/>
            <p:nvPr/>
          </p:nvCxnSpPr>
          <p:spPr>
            <a:xfrm flipV="1">
              <a:off x="3413051" y="3429000"/>
              <a:ext cx="2806996" cy="1281130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Pil høyre 35"/>
            <p:cNvSpPr/>
            <p:nvPr/>
          </p:nvSpPr>
          <p:spPr>
            <a:xfrm>
              <a:off x="7262036" y="3172946"/>
              <a:ext cx="893135" cy="346431"/>
            </a:xfrm>
            <a:prstGeom prst="rightArrow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/>
            </a:p>
          </p:txBody>
        </p:sp>
        <p:sp>
          <p:nvSpPr>
            <p:cNvPr id="37" name="Avrundet rektangel 36"/>
            <p:cNvSpPr/>
            <p:nvPr/>
          </p:nvSpPr>
          <p:spPr>
            <a:xfrm>
              <a:off x="8684757" y="2916892"/>
              <a:ext cx="1596927" cy="1102215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100" dirty="0" err="1"/>
                <a:t>vedtak</a:t>
              </a:r>
              <a:endParaRPr lang="en-GB" sz="2100" dirty="0"/>
            </a:p>
          </p:txBody>
        </p:sp>
      </p:grpSp>
      <p:sp>
        <p:nvSpPr>
          <p:cNvPr id="41" name="TekstSylinder 40"/>
          <p:cNvSpPr txBox="1"/>
          <p:nvPr/>
        </p:nvSpPr>
        <p:spPr>
          <a:xfrm>
            <a:off x="3927161" y="4446101"/>
            <a:ext cx="5031377" cy="7155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350" dirty="0"/>
              <a:t>Bare </a:t>
            </a:r>
            <a:r>
              <a:rPr lang="en-GB" sz="1350" dirty="0" smtClean="0"/>
              <a:t>de </a:t>
            </a:r>
            <a:r>
              <a:rPr lang="en-GB" sz="1350" dirty="0" err="1" smtClean="0"/>
              <a:t>fortolkningsspørsmål</a:t>
            </a:r>
            <a:r>
              <a:rPr lang="en-GB" sz="1350" dirty="0" smtClean="0"/>
              <a:t> </a:t>
            </a:r>
            <a:r>
              <a:rPr lang="en-GB" sz="1350" dirty="0" err="1"/>
              <a:t>som</a:t>
            </a:r>
            <a:r>
              <a:rPr lang="en-GB" sz="1350" dirty="0"/>
              <a:t> </a:t>
            </a:r>
            <a:r>
              <a:rPr lang="en-GB" sz="1350" dirty="0" err="1"/>
              <a:t>enkeltsaker</a:t>
            </a:r>
            <a:r>
              <a:rPr lang="en-GB" sz="1350" dirty="0"/>
              <a:t> </a:t>
            </a:r>
            <a:r>
              <a:rPr lang="en-GB" sz="1350" dirty="0" err="1"/>
              <a:t>aktualiserer</a:t>
            </a:r>
            <a:r>
              <a:rPr lang="en-GB" sz="1350" dirty="0"/>
              <a:t> </a:t>
            </a:r>
            <a:r>
              <a:rPr lang="en-GB" sz="1350" dirty="0" err="1"/>
              <a:t>blir</a:t>
            </a:r>
            <a:r>
              <a:rPr lang="en-GB" sz="1350" dirty="0"/>
              <a:t> </a:t>
            </a:r>
            <a:r>
              <a:rPr lang="en-GB" sz="1350" dirty="0" err="1"/>
              <a:t>løst</a:t>
            </a:r>
            <a:endParaRPr lang="en-GB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350" dirty="0" err="1"/>
              <a:t>Fortolkning</a:t>
            </a:r>
            <a:r>
              <a:rPr lang="en-GB" sz="1350" dirty="0"/>
              <a:t> </a:t>
            </a:r>
            <a:r>
              <a:rPr lang="en-GB" sz="1350" dirty="0" err="1"/>
              <a:t>skjer</a:t>
            </a:r>
            <a:r>
              <a:rPr lang="en-GB" sz="1350" dirty="0"/>
              <a:t> over </a:t>
            </a:r>
            <a:r>
              <a:rPr lang="en-GB" sz="1350" dirty="0" err="1"/>
              <a:t>en</a:t>
            </a:r>
            <a:r>
              <a:rPr lang="en-GB" sz="1350" dirty="0"/>
              <a:t> </a:t>
            </a:r>
            <a:r>
              <a:rPr lang="en-GB" sz="1350" dirty="0" err="1"/>
              <a:t>lang</a:t>
            </a:r>
            <a:r>
              <a:rPr lang="en-GB" sz="1350" dirty="0"/>
              <a:t> </a:t>
            </a:r>
            <a:r>
              <a:rPr lang="en-GB" sz="1350" dirty="0" err="1"/>
              <a:t>tidsperiode</a:t>
            </a:r>
            <a:endParaRPr lang="en-GB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350" dirty="0" err="1"/>
              <a:t>Fortolkningen</a:t>
            </a:r>
            <a:r>
              <a:rPr lang="en-GB" sz="1350" dirty="0"/>
              <a:t> </a:t>
            </a:r>
            <a:r>
              <a:rPr lang="en-GB" sz="1350" dirty="0" err="1"/>
              <a:t>er</a:t>
            </a:r>
            <a:r>
              <a:rPr lang="en-GB" sz="1350" dirty="0"/>
              <a:t> </a:t>
            </a:r>
            <a:r>
              <a:rPr lang="en-GB" sz="1350" dirty="0" err="1"/>
              <a:t>forholdsvis</a:t>
            </a:r>
            <a:r>
              <a:rPr lang="en-GB" sz="1350" dirty="0"/>
              <a:t> </a:t>
            </a:r>
            <a:r>
              <a:rPr lang="en-GB" sz="1350" dirty="0" err="1"/>
              <a:t>dynamisk</a:t>
            </a:r>
            <a:r>
              <a:rPr lang="en-GB" sz="1350" dirty="0"/>
              <a:t> </a:t>
            </a:r>
            <a:r>
              <a:rPr lang="en-GB" sz="1350" dirty="0" err="1"/>
              <a:t>og</a:t>
            </a:r>
            <a:r>
              <a:rPr lang="en-GB" sz="1350" dirty="0"/>
              <a:t> </a:t>
            </a:r>
            <a:r>
              <a:rPr lang="en-GB" sz="1350" dirty="0" err="1"/>
              <a:t>fleksibel</a:t>
            </a:r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413138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e 19"/>
          <p:cNvGrpSpPr/>
          <p:nvPr/>
        </p:nvGrpSpPr>
        <p:grpSpPr>
          <a:xfrm>
            <a:off x="1031656" y="1179287"/>
            <a:ext cx="849210" cy="384081"/>
            <a:chOff x="279723" y="329734"/>
            <a:chExt cx="1132280" cy="512108"/>
          </a:xfrm>
        </p:grpSpPr>
        <p:pic>
          <p:nvPicPr>
            <p:cNvPr id="18" name="Bild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9723" y="329734"/>
              <a:ext cx="487722" cy="512108"/>
            </a:xfrm>
            <a:prstGeom prst="rect">
              <a:avLst/>
            </a:prstGeom>
          </p:spPr>
        </p:pic>
        <p:sp>
          <p:nvSpPr>
            <p:cNvPr id="19" name="TekstSylinder 18"/>
            <p:cNvSpPr txBox="1"/>
            <p:nvPr/>
          </p:nvSpPr>
          <p:spPr>
            <a:xfrm>
              <a:off x="730791" y="439989"/>
              <a:ext cx="681212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50" dirty="0" err="1">
                  <a:solidFill>
                    <a:srgbClr val="0070C0"/>
                  </a:solidFill>
                </a:rPr>
                <a:t>vage</a:t>
              </a:r>
              <a:endParaRPr lang="en-GB" sz="135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3" name="Gruppe 22"/>
          <p:cNvGrpSpPr/>
          <p:nvPr/>
        </p:nvGrpSpPr>
        <p:grpSpPr>
          <a:xfrm>
            <a:off x="232588" y="1231925"/>
            <a:ext cx="832538" cy="307900"/>
            <a:chOff x="310117" y="499566"/>
            <a:chExt cx="1110050" cy="410532"/>
          </a:xfrm>
        </p:grpSpPr>
        <p:pic>
          <p:nvPicPr>
            <p:cNvPr id="21" name="Bilde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0117" y="499566"/>
              <a:ext cx="426757" cy="390178"/>
            </a:xfrm>
            <a:prstGeom prst="rect">
              <a:avLst/>
            </a:prstGeom>
          </p:spPr>
        </p:pic>
        <p:sp>
          <p:nvSpPr>
            <p:cNvPr id="22" name="TekstSylinder 21"/>
            <p:cNvSpPr txBox="1"/>
            <p:nvPr/>
          </p:nvSpPr>
          <p:spPr>
            <a:xfrm>
              <a:off x="719718" y="509989"/>
              <a:ext cx="700449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50" dirty="0" err="1">
                  <a:solidFill>
                    <a:schemeClr val="accent2"/>
                  </a:solidFill>
                </a:rPr>
                <a:t>faste</a:t>
              </a:r>
              <a:endParaRPr lang="en-GB" sz="135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2" name="Gruppe 1"/>
          <p:cNvGrpSpPr/>
          <p:nvPr/>
        </p:nvGrpSpPr>
        <p:grpSpPr>
          <a:xfrm>
            <a:off x="1926696" y="1179287"/>
            <a:ext cx="1808958" cy="379509"/>
            <a:chOff x="2568928" y="429383"/>
            <a:chExt cx="2411943" cy="506012"/>
          </a:xfrm>
        </p:grpSpPr>
        <p:pic>
          <p:nvPicPr>
            <p:cNvPr id="24" name="Bilde 2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68928" y="429383"/>
              <a:ext cx="719390" cy="506012"/>
            </a:xfrm>
            <a:prstGeom prst="rect">
              <a:avLst/>
            </a:prstGeom>
          </p:spPr>
        </p:pic>
        <p:sp>
          <p:nvSpPr>
            <p:cNvPr id="25" name="TekstSylinder 24"/>
            <p:cNvSpPr txBox="1"/>
            <p:nvPr/>
          </p:nvSpPr>
          <p:spPr>
            <a:xfrm>
              <a:off x="3274593" y="523951"/>
              <a:ext cx="1706278" cy="4001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350" dirty="0" err="1">
                  <a:solidFill>
                    <a:schemeClr val="accent6">
                      <a:lumMod val="75000"/>
                    </a:schemeClr>
                  </a:solidFill>
                </a:rPr>
                <a:t>skjønnsmessige</a:t>
              </a:r>
              <a:endParaRPr lang="en-GB" sz="135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56" name="TekstSylinder 55"/>
          <p:cNvSpPr txBox="1"/>
          <p:nvPr/>
        </p:nvSpPr>
        <p:spPr>
          <a:xfrm>
            <a:off x="4387348" y="1524558"/>
            <a:ext cx="1942135" cy="738664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GB" sz="2100" dirty="0" err="1">
                <a:solidFill>
                  <a:schemeClr val="bg1">
                    <a:lumMod val="95000"/>
                  </a:schemeClr>
                </a:solidFill>
              </a:rPr>
              <a:t>Systemorientert</a:t>
            </a:r>
            <a:endParaRPr lang="en-GB" sz="21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GB" sz="2100" dirty="0" err="1">
                <a:solidFill>
                  <a:schemeClr val="bg1">
                    <a:lumMod val="95000"/>
                  </a:schemeClr>
                </a:solidFill>
              </a:rPr>
              <a:t>fortolkning</a:t>
            </a:r>
            <a:endParaRPr lang="en-GB" sz="21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5"/>
          <a:srcRect l="29881" t="32761" r="38750" b="14857"/>
          <a:stretch/>
        </p:blipFill>
        <p:spPr>
          <a:xfrm>
            <a:off x="209644" y="1748300"/>
            <a:ext cx="3496847" cy="364946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grpSp>
        <p:nvGrpSpPr>
          <p:cNvPr id="27" name="Group 26"/>
          <p:cNvGrpSpPr/>
          <p:nvPr/>
        </p:nvGrpSpPr>
        <p:grpSpPr>
          <a:xfrm>
            <a:off x="465691" y="1748300"/>
            <a:ext cx="8224778" cy="3649460"/>
            <a:chOff x="620920" y="1188067"/>
            <a:chExt cx="10966371" cy="4865946"/>
          </a:xfrm>
        </p:grpSpPr>
        <p:grpSp>
          <p:nvGrpSpPr>
            <p:cNvPr id="26" name="Gruppe 25"/>
            <p:cNvGrpSpPr/>
            <p:nvPr/>
          </p:nvGrpSpPr>
          <p:grpSpPr>
            <a:xfrm>
              <a:off x="620920" y="1457560"/>
              <a:ext cx="2909478" cy="3752485"/>
              <a:chOff x="620920" y="1457560"/>
              <a:chExt cx="2909478" cy="3752485"/>
            </a:xfrm>
          </p:grpSpPr>
          <p:sp>
            <p:nvSpPr>
              <p:cNvPr id="4" name="Ellipse 3"/>
              <p:cNvSpPr/>
              <p:nvPr/>
            </p:nvSpPr>
            <p:spPr>
              <a:xfrm>
                <a:off x="1190847" y="2200939"/>
                <a:ext cx="478465" cy="49973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pic>
            <p:nvPicPr>
              <p:cNvPr id="5" name="Bilde 4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852795" y="4694180"/>
                <a:ext cx="487722" cy="512108"/>
              </a:xfrm>
              <a:prstGeom prst="rect">
                <a:avLst/>
              </a:prstGeom>
            </p:spPr>
          </p:pic>
          <p:pic>
            <p:nvPicPr>
              <p:cNvPr id="6" name="Bilde 5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69312" y="3094212"/>
                <a:ext cx="487722" cy="512108"/>
              </a:xfrm>
              <a:prstGeom prst="rect">
                <a:avLst/>
              </a:prstGeom>
            </p:spPr>
          </p:pic>
          <p:pic>
            <p:nvPicPr>
              <p:cNvPr id="7" name="Bilde 6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0791" y="2916892"/>
                <a:ext cx="487722" cy="512108"/>
              </a:xfrm>
              <a:prstGeom prst="rect">
                <a:avLst/>
              </a:prstGeom>
            </p:spPr>
          </p:pic>
          <p:pic>
            <p:nvPicPr>
              <p:cNvPr id="8" name="Bilde 7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0920" y="1457560"/>
                <a:ext cx="487722" cy="512108"/>
              </a:xfrm>
              <a:prstGeom prst="rect">
                <a:avLst/>
              </a:prstGeom>
            </p:spPr>
          </p:pic>
          <p:sp>
            <p:nvSpPr>
              <p:cNvPr id="9" name="Avrundet rektangel 8"/>
              <p:cNvSpPr/>
              <p:nvPr/>
            </p:nvSpPr>
            <p:spPr>
              <a:xfrm>
                <a:off x="1372277" y="1523114"/>
                <a:ext cx="414670" cy="381000"/>
              </a:xfrm>
              <a:prstGeom prst="round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pic>
            <p:nvPicPr>
              <p:cNvPr id="12" name="Bilde 11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0920" y="2216330"/>
                <a:ext cx="426757" cy="396274"/>
              </a:xfrm>
              <a:prstGeom prst="rect">
                <a:avLst/>
              </a:prstGeom>
            </p:spPr>
          </p:pic>
          <p:pic>
            <p:nvPicPr>
              <p:cNvPr id="16" name="Bilde 15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816046" y="4710130"/>
                <a:ext cx="714352" cy="499915"/>
              </a:xfrm>
              <a:prstGeom prst="rect">
                <a:avLst/>
              </a:prstGeom>
            </p:spPr>
          </p:pic>
          <p:pic>
            <p:nvPicPr>
              <p:cNvPr id="17" name="Bilde 16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096656" y="1911188"/>
                <a:ext cx="719390" cy="506012"/>
              </a:xfrm>
              <a:prstGeom prst="rect">
                <a:avLst/>
              </a:prstGeom>
            </p:spPr>
          </p:pic>
        </p:grpSp>
        <p:grpSp>
          <p:nvGrpSpPr>
            <p:cNvPr id="58" name="Gruppe 57"/>
            <p:cNvGrpSpPr/>
            <p:nvPr/>
          </p:nvGrpSpPr>
          <p:grpSpPr>
            <a:xfrm>
              <a:off x="4877037" y="1188067"/>
              <a:ext cx="6710254" cy="4865946"/>
              <a:chOff x="4877037" y="1188067"/>
              <a:chExt cx="6710254" cy="4865946"/>
            </a:xfrm>
          </p:grpSpPr>
          <p:grpSp>
            <p:nvGrpSpPr>
              <p:cNvPr id="52" name="Gruppe 51"/>
              <p:cNvGrpSpPr/>
              <p:nvPr/>
            </p:nvGrpSpPr>
            <p:grpSpPr>
              <a:xfrm>
                <a:off x="9745607" y="2019918"/>
                <a:ext cx="1841684" cy="2818162"/>
                <a:chOff x="9745607" y="2019918"/>
                <a:chExt cx="1841684" cy="2818162"/>
              </a:xfrm>
            </p:grpSpPr>
            <p:pic>
              <p:nvPicPr>
                <p:cNvPr id="33" name="Bilde 32"/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745607" y="2661358"/>
                  <a:ext cx="871804" cy="944962"/>
                </a:xfrm>
                <a:prstGeom prst="rect">
                  <a:avLst/>
                </a:prstGeom>
              </p:spPr>
            </p:pic>
            <p:grpSp>
              <p:nvGrpSpPr>
                <p:cNvPr id="51" name="Gruppe 50"/>
                <p:cNvGrpSpPr/>
                <p:nvPr/>
              </p:nvGrpSpPr>
              <p:grpSpPr>
                <a:xfrm>
                  <a:off x="10006176" y="2019918"/>
                  <a:ext cx="1581115" cy="2818162"/>
                  <a:chOff x="9285359" y="1775103"/>
                  <a:chExt cx="1705396" cy="3009453"/>
                </a:xfrm>
              </p:grpSpPr>
              <p:pic>
                <p:nvPicPr>
                  <p:cNvPr id="32" name="Bilde 31"/>
                  <p:cNvPicPr>
                    <a:picLocks noChangeAspect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9577110" y="1775103"/>
                    <a:ext cx="871804" cy="944962"/>
                  </a:xfrm>
                  <a:prstGeom prst="rect">
                    <a:avLst/>
                  </a:prstGeom>
                </p:spPr>
              </p:pic>
              <p:pic>
                <p:nvPicPr>
                  <p:cNvPr id="31" name="Bilde 30"/>
                  <p:cNvPicPr>
                    <a:picLocks noChangeAspect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9883923" y="2518509"/>
                    <a:ext cx="871804" cy="944962"/>
                  </a:xfrm>
                  <a:prstGeom prst="rect">
                    <a:avLst/>
                  </a:prstGeom>
                </p:spPr>
              </p:pic>
              <p:pic>
                <p:nvPicPr>
                  <p:cNvPr id="30" name="Bilde 29"/>
                  <p:cNvPicPr>
                    <a:picLocks noChangeAspect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9540299" y="2985740"/>
                    <a:ext cx="871804" cy="944962"/>
                  </a:xfrm>
                  <a:prstGeom prst="rect">
                    <a:avLst/>
                  </a:prstGeom>
                </p:spPr>
              </p:pic>
              <p:pic>
                <p:nvPicPr>
                  <p:cNvPr id="10" name="Bilde 9"/>
                  <p:cNvPicPr>
                    <a:picLocks noChangeAspect="1"/>
                  </p:cNvPicPr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10116451" y="3096209"/>
                    <a:ext cx="874304" cy="943115"/>
                  </a:xfrm>
                  <a:prstGeom prst="rect">
                    <a:avLst/>
                  </a:prstGeom>
                </p:spPr>
              </p:pic>
              <p:pic>
                <p:nvPicPr>
                  <p:cNvPr id="11" name="Bilde 10"/>
                  <p:cNvPicPr>
                    <a:picLocks noChangeAspect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9285359" y="3376258"/>
                    <a:ext cx="877900" cy="938865"/>
                  </a:xfrm>
                  <a:prstGeom prst="rect">
                    <a:avLst/>
                  </a:prstGeom>
                </p:spPr>
              </p:pic>
              <p:pic>
                <p:nvPicPr>
                  <p:cNvPr id="13" name="Bilde 12"/>
                  <p:cNvPicPr>
                    <a:picLocks noChangeAspect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9850127" y="3454175"/>
                    <a:ext cx="877900" cy="938865"/>
                  </a:xfrm>
                  <a:prstGeom prst="rect">
                    <a:avLst/>
                  </a:prstGeom>
                </p:spPr>
              </p:pic>
              <p:pic>
                <p:nvPicPr>
                  <p:cNvPr id="14" name="Bilde 13"/>
                  <p:cNvPicPr>
                    <a:picLocks noChangeAspect="1"/>
                  </p:cNvPicPr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9598490" y="3845691"/>
                    <a:ext cx="877900" cy="938865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35" name="Magnetplate 34"/>
              <p:cNvSpPr/>
              <p:nvPr/>
            </p:nvSpPr>
            <p:spPr>
              <a:xfrm>
                <a:off x="7515089" y="2716071"/>
                <a:ext cx="1924493" cy="1616149"/>
              </a:xfrm>
              <a:prstGeom prst="flowChartMagneticDisk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100" dirty="0" err="1">
                    <a:solidFill>
                      <a:schemeClr val="tx1"/>
                    </a:solidFill>
                  </a:rPr>
                  <a:t>Beslutningssystem</a:t>
                </a:r>
                <a:endParaRPr lang="en-GB" sz="21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36" name="Bilde 35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490557" y="3398525"/>
                <a:ext cx="435973" cy="384081"/>
              </a:xfrm>
              <a:prstGeom prst="rect">
                <a:avLst/>
              </a:prstGeom>
            </p:spPr>
          </p:pic>
          <p:sp>
            <p:nvSpPr>
              <p:cNvPr id="43" name="Høyre klammeparentes 42"/>
              <p:cNvSpPr/>
              <p:nvPr/>
            </p:nvSpPr>
            <p:spPr>
              <a:xfrm>
                <a:off x="4877037" y="1188067"/>
                <a:ext cx="531628" cy="4865946"/>
              </a:xfrm>
              <a:prstGeom prst="rightBrace">
                <a:avLst/>
              </a:prstGeom>
              <a:ln w="28575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46" name="Høyre klammeparentes 45"/>
              <p:cNvSpPr/>
              <p:nvPr/>
            </p:nvSpPr>
            <p:spPr>
              <a:xfrm>
                <a:off x="5037292" y="1188067"/>
                <a:ext cx="531628" cy="4865946"/>
              </a:xfrm>
              <a:prstGeom prst="rightBrac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sp>
            <p:nvSpPr>
              <p:cNvPr id="47" name="Høyre klammeparentes 46"/>
              <p:cNvSpPr/>
              <p:nvPr/>
            </p:nvSpPr>
            <p:spPr>
              <a:xfrm>
                <a:off x="5205028" y="1188067"/>
                <a:ext cx="531628" cy="4865946"/>
              </a:xfrm>
              <a:prstGeom prst="rightBrace">
                <a:avLst/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1350"/>
              </a:p>
            </p:txBody>
          </p:sp>
          <p:pic>
            <p:nvPicPr>
              <p:cNvPr id="55" name="Bilde 54"/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005130" y="3429000"/>
                <a:ext cx="432854" cy="384081"/>
              </a:xfrm>
              <a:prstGeom prst="rect">
                <a:avLst/>
              </a:prstGeom>
            </p:spPr>
          </p:pic>
        </p:grpSp>
        <p:sp>
          <p:nvSpPr>
            <p:cNvPr id="44" name="Rounded Rectangle 43"/>
            <p:cNvSpPr/>
            <p:nvPr/>
          </p:nvSpPr>
          <p:spPr>
            <a:xfrm>
              <a:off x="5849796" y="3334861"/>
              <a:ext cx="1040697" cy="522380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350" dirty="0"/>
                <a:t>vedtak</a:t>
              </a:r>
            </a:p>
          </p:txBody>
        </p:sp>
      </p:grpSp>
      <p:sp>
        <p:nvSpPr>
          <p:cNvPr id="48" name="TekstSylinder 49"/>
          <p:cNvSpPr txBox="1"/>
          <p:nvPr/>
        </p:nvSpPr>
        <p:spPr>
          <a:xfrm>
            <a:off x="4242240" y="4641006"/>
            <a:ext cx="4831194" cy="7155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350" dirty="0"/>
              <a:t>ALLE </a:t>
            </a:r>
            <a:r>
              <a:rPr lang="en-GB" sz="1350" dirty="0" err="1"/>
              <a:t>fortolkninger</a:t>
            </a:r>
            <a:r>
              <a:rPr lang="en-GB" sz="1350" dirty="0"/>
              <a:t> </a:t>
            </a:r>
            <a:r>
              <a:rPr lang="en-GB" sz="1350" dirty="0" err="1"/>
              <a:t>skjer</a:t>
            </a:r>
            <a:r>
              <a:rPr lang="en-GB" sz="1350" dirty="0"/>
              <a:t> FØR </a:t>
            </a:r>
            <a:r>
              <a:rPr lang="en-GB" sz="1350" dirty="0" err="1"/>
              <a:t>virkelige</a:t>
            </a:r>
            <a:r>
              <a:rPr lang="en-GB" sz="1350" dirty="0"/>
              <a:t> </a:t>
            </a:r>
            <a:r>
              <a:rPr lang="en-GB" sz="1350" dirty="0" err="1"/>
              <a:t>saker</a:t>
            </a:r>
            <a:r>
              <a:rPr lang="en-GB" sz="1350" dirty="0"/>
              <a:t> </a:t>
            </a:r>
            <a:r>
              <a:rPr lang="en-GB" sz="1350" dirty="0" err="1"/>
              <a:t>blir</a:t>
            </a:r>
            <a:r>
              <a:rPr lang="en-GB" sz="1350" dirty="0"/>
              <a:t> </a:t>
            </a:r>
            <a:r>
              <a:rPr lang="en-GB" sz="1350" dirty="0" err="1"/>
              <a:t>avgjort</a:t>
            </a:r>
            <a:endParaRPr lang="en-GB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350" dirty="0" err="1"/>
              <a:t>Statisk</a:t>
            </a:r>
            <a:r>
              <a:rPr lang="en-GB" sz="1350" dirty="0"/>
              <a:t>: </a:t>
            </a:r>
            <a:r>
              <a:rPr lang="en-GB" sz="1350" dirty="0" err="1"/>
              <a:t>Fortolkninger</a:t>
            </a:r>
            <a:r>
              <a:rPr lang="en-GB" sz="1350" dirty="0"/>
              <a:t> </a:t>
            </a:r>
            <a:r>
              <a:rPr lang="en-GB" sz="1350" dirty="0" err="1"/>
              <a:t>kan</a:t>
            </a:r>
            <a:r>
              <a:rPr lang="en-GB" sz="1350" dirty="0"/>
              <a:t> </a:t>
            </a:r>
            <a:r>
              <a:rPr lang="en-GB" sz="1350" dirty="0" err="1"/>
              <a:t>ikke</a:t>
            </a:r>
            <a:r>
              <a:rPr lang="en-GB" sz="1350" dirty="0"/>
              <a:t> </a:t>
            </a:r>
            <a:r>
              <a:rPr lang="en-GB" sz="1350" dirty="0" err="1"/>
              <a:t>bli</a:t>
            </a:r>
            <a:r>
              <a:rPr lang="en-GB" sz="1350" dirty="0"/>
              <a:t> </a:t>
            </a:r>
            <a:r>
              <a:rPr lang="en-GB" sz="1350" dirty="0" err="1"/>
              <a:t>endret</a:t>
            </a:r>
            <a:r>
              <a:rPr lang="en-GB" sz="1350" dirty="0"/>
              <a:t> </a:t>
            </a:r>
            <a:r>
              <a:rPr lang="en-GB" sz="1350" dirty="0" err="1"/>
              <a:t>uten</a:t>
            </a:r>
            <a:r>
              <a:rPr lang="en-GB" sz="1350" dirty="0"/>
              <a:t> å </a:t>
            </a:r>
            <a:r>
              <a:rPr lang="en-GB" sz="1350" dirty="0" err="1"/>
              <a:t>gjøre</a:t>
            </a:r>
            <a:r>
              <a:rPr lang="en-GB" sz="1350" dirty="0"/>
              <a:t> </a:t>
            </a:r>
            <a:r>
              <a:rPr lang="en-GB" sz="1350" dirty="0" err="1"/>
              <a:t>endringer</a:t>
            </a:r>
            <a:endParaRPr lang="en-GB" sz="1350" dirty="0"/>
          </a:p>
          <a:p>
            <a:r>
              <a:rPr lang="en-GB" sz="1350" dirty="0"/>
              <a:t>      </a:t>
            </a:r>
            <a:r>
              <a:rPr lang="en-GB" sz="1350" dirty="0" err="1"/>
              <a:t>i</a:t>
            </a:r>
            <a:r>
              <a:rPr lang="en-GB" sz="1350" dirty="0"/>
              <a:t> </a:t>
            </a:r>
            <a:r>
              <a:rPr lang="en-GB" sz="1350" dirty="0" err="1"/>
              <a:t>systemløsningen</a:t>
            </a:r>
            <a:r>
              <a:rPr lang="en-GB" sz="1350" dirty="0"/>
              <a:t>  (</a:t>
            </a:r>
            <a:r>
              <a:rPr lang="en-GB" sz="1350" dirty="0" err="1"/>
              <a:t>noe</a:t>
            </a:r>
            <a:r>
              <a:rPr lang="en-GB" sz="1350" dirty="0"/>
              <a:t> </a:t>
            </a:r>
            <a:r>
              <a:rPr lang="en-GB" sz="1350" dirty="0" err="1"/>
              <a:t>som</a:t>
            </a:r>
            <a:r>
              <a:rPr lang="en-GB" sz="1350" dirty="0"/>
              <a:t> </a:t>
            </a:r>
            <a:r>
              <a:rPr lang="en-GB" sz="1350" dirty="0" err="1"/>
              <a:t>kan</a:t>
            </a:r>
            <a:r>
              <a:rPr lang="en-GB" sz="1350" dirty="0"/>
              <a:t> </a:t>
            </a:r>
            <a:r>
              <a:rPr lang="en-GB" sz="1350" dirty="0" err="1"/>
              <a:t>være</a:t>
            </a:r>
            <a:r>
              <a:rPr lang="en-GB" sz="1350" dirty="0"/>
              <a:t> </a:t>
            </a:r>
            <a:r>
              <a:rPr lang="en-GB" sz="1350" dirty="0" err="1"/>
              <a:t>dyrt</a:t>
            </a:r>
            <a:r>
              <a:rPr lang="en-GB" sz="1350" dirty="0"/>
              <a:t> </a:t>
            </a:r>
            <a:r>
              <a:rPr lang="en-GB" sz="1350" dirty="0" err="1"/>
              <a:t>og</a:t>
            </a:r>
            <a:r>
              <a:rPr lang="en-GB" sz="1350" dirty="0"/>
              <a:t> </a:t>
            </a:r>
            <a:r>
              <a:rPr lang="en-GB" sz="1350" dirty="0" err="1"/>
              <a:t>tidkrevende</a:t>
            </a:r>
            <a:r>
              <a:rPr lang="en-GB" sz="135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1946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err="1" smtClean="0">
                <a:solidFill>
                  <a:srgbClr val="3333FF"/>
                </a:solidFill>
              </a:rPr>
              <a:t>Rettslige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systemavgjørelser</a:t>
            </a:r>
            <a:endParaRPr lang="en-GB" sz="3200" b="1" dirty="0">
              <a:solidFill>
                <a:srgbClr val="3333FF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nb-NO" dirty="0" smtClean="0"/>
              <a:t>Systemorientert fortolkning innebærer å ta stilling til flere rettsspørsmål som blir bestemmende for innholdet av myndighetsutøvelsen: </a:t>
            </a:r>
            <a:r>
              <a:rPr lang="nb-NO" i="1" dirty="0" smtClean="0"/>
              <a:t>«Rettslige  systemavgjørelser»</a:t>
            </a:r>
          </a:p>
          <a:p>
            <a:pPr lvl="1"/>
            <a:r>
              <a:rPr lang="nb-NO" dirty="0" smtClean="0"/>
              <a:t>Avgjørelser </a:t>
            </a:r>
            <a:r>
              <a:rPr lang="nb-NO" dirty="0"/>
              <a:t>av hvorledes </a:t>
            </a:r>
            <a:r>
              <a:rPr lang="nb-NO" i="1" dirty="0" smtClean="0"/>
              <a:t>tolkningstvil</a:t>
            </a:r>
            <a:r>
              <a:rPr lang="nb-NO" dirty="0" smtClean="0"/>
              <a:t> skal løses</a:t>
            </a:r>
          </a:p>
          <a:p>
            <a:pPr lvl="1"/>
            <a:r>
              <a:rPr lang="nb-NO" dirty="0" smtClean="0"/>
              <a:t>Avgjørelser </a:t>
            </a:r>
            <a:r>
              <a:rPr lang="nb-NO" dirty="0"/>
              <a:t>av hvordan </a:t>
            </a:r>
            <a:r>
              <a:rPr lang="nb-NO" i="1" dirty="0"/>
              <a:t>skjønn</a:t>
            </a:r>
            <a:r>
              <a:rPr lang="nb-NO" dirty="0"/>
              <a:t> skal </a:t>
            </a:r>
            <a:r>
              <a:rPr lang="nb-NO" dirty="0" smtClean="0"/>
              <a:t>håndteres i systemet</a:t>
            </a:r>
          </a:p>
          <a:p>
            <a:pPr lvl="1"/>
            <a:r>
              <a:rPr lang="nb-NO" dirty="0" smtClean="0"/>
              <a:t>Avgjørelser </a:t>
            </a:r>
            <a:r>
              <a:rPr lang="nb-NO" dirty="0"/>
              <a:t>av om og på hvilken måte </a:t>
            </a:r>
            <a:r>
              <a:rPr lang="nb-NO" dirty="0" smtClean="0"/>
              <a:t>eksisterende </a:t>
            </a:r>
            <a:r>
              <a:rPr lang="nb-NO" dirty="0"/>
              <a:t>rettsregler på området må </a:t>
            </a:r>
            <a:r>
              <a:rPr lang="nb-NO" i="1" dirty="0" smtClean="0"/>
              <a:t>suppleres</a:t>
            </a:r>
          </a:p>
          <a:p>
            <a:r>
              <a:rPr lang="nb-NO" dirty="0" smtClean="0"/>
              <a:t>Automatiseringsvennlig lovgivning innebærer at de fleste slike avgjørelser </a:t>
            </a:r>
            <a:r>
              <a:rPr lang="nb-NO" b="1" i="1" dirty="0" smtClean="0"/>
              <a:t>flyttes fra systemutviklingen til lovgivningsprosessen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401951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kstSylinder 78"/>
          <p:cNvSpPr txBox="1"/>
          <p:nvPr/>
        </p:nvSpPr>
        <p:spPr>
          <a:xfrm>
            <a:off x="5124689" y="991546"/>
            <a:ext cx="3695783" cy="5062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sz="1700" b="1" dirty="0" smtClean="0">
                <a:solidFill>
                  <a:srgbClr val="7030A0"/>
                </a:solidFill>
              </a:rPr>
              <a:t> Systemutvikling (SU) med rettslige</a:t>
            </a:r>
          </a:p>
          <a:p>
            <a:r>
              <a:rPr lang="nb-NO" sz="1700" b="1" dirty="0">
                <a:solidFill>
                  <a:srgbClr val="7030A0"/>
                </a:solidFill>
              </a:rPr>
              <a:t> </a:t>
            </a:r>
            <a:r>
              <a:rPr lang="nb-NO" sz="1700" b="1" dirty="0" smtClean="0">
                <a:solidFill>
                  <a:srgbClr val="7030A0"/>
                </a:solidFill>
              </a:rPr>
              <a:t>  systemavgjørelser skjer normalt</a:t>
            </a:r>
          </a:p>
          <a:p>
            <a:r>
              <a:rPr lang="nb-NO" sz="1700" b="1" dirty="0" smtClean="0">
                <a:solidFill>
                  <a:srgbClr val="7030A0"/>
                </a:solidFill>
              </a:rPr>
              <a:t>   etter lovvedtak</a:t>
            </a:r>
          </a:p>
          <a:p>
            <a:pPr>
              <a:buFont typeface="Arial" pitchFamily="34" charset="0"/>
              <a:buChar char="•"/>
            </a:pPr>
            <a:r>
              <a:rPr lang="nb-NO" sz="1700" b="1" dirty="0">
                <a:solidFill>
                  <a:srgbClr val="7030A0"/>
                </a:solidFill>
              </a:rPr>
              <a:t> </a:t>
            </a:r>
            <a:r>
              <a:rPr lang="nb-NO" sz="1700" b="1" dirty="0" smtClean="0">
                <a:solidFill>
                  <a:srgbClr val="7030A0"/>
                </a:solidFill>
              </a:rPr>
              <a:t> SU tar ofte lang tid fordi</a:t>
            </a:r>
          </a:p>
          <a:p>
            <a:pPr lvl="1">
              <a:buFont typeface="Arial" pitchFamily="34" charset="0"/>
              <a:buChar char="•"/>
            </a:pPr>
            <a:r>
              <a:rPr lang="nb-NO" sz="1700" b="1" dirty="0">
                <a:solidFill>
                  <a:srgbClr val="7030A0"/>
                </a:solidFill>
              </a:rPr>
              <a:t> </a:t>
            </a:r>
            <a:r>
              <a:rPr lang="nb-NO" sz="1700" b="1" dirty="0" smtClean="0">
                <a:solidFill>
                  <a:srgbClr val="7030A0"/>
                </a:solidFill>
              </a:rPr>
              <a:t>automatiseringsgraden er høy</a:t>
            </a:r>
          </a:p>
          <a:p>
            <a:pPr lvl="1">
              <a:buFont typeface="Arial" pitchFamily="34" charset="0"/>
              <a:buChar char="•"/>
            </a:pPr>
            <a:r>
              <a:rPr lang="nb-NO" sz="1700" b="1" dirty="0">
                <a:solidFill>
                  <a:srgbClr val="7030A0"/>
                </a:solidFill>
              </a:rPr>
              <a:t> </a:t>
            </a:r>
            <a:r>
              <a:rPr lang="nb-NO" sz="1700" b="1" dirty="0" smtClean="0">
                <a:solidFill>
                  <a:srgbClr val="7030A0"/>
                </a:solidFill>
              </a:rPr>
              <a:t>systemkompleksiteten er stor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nb-NO" sz="1700" b="1" dirty="0" smtClean="0">
                <a:solidFill>
                  <a:srgbClr val="7030A0"/>
                </a:solidFill>
              </a:rPr>
              <a:t>SU inneholder ofte mange og tunge rettslige vurderinger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nb-NO" sz="1700" b="1" dirty="0" smtClean="0">
                <a:solidFill>
                  <a:srgbClr val="7030A0"/>
                </a:solidFill>
              </a:rPr>
              <a:t> De rettslige vurderingene munner ut i  avgjørelser om hvordan loven skal</a:t>
            </a:r>
          </a:p>
          <a:p>
            <a:r>
              <a:rPr lang="nb-NO" sz="1700" b="1" dirty="0">
                <a:solidFill>
                  <a:srgbClr val="7030A0"/>
                </a:solidFill>
              </a:rPr>
              <a:t> </a:t>
            </a:r>
            <a:r>
              <a:rPr lang="nb-NO" sz="1700" b="1" dirty="0" smtClean="0">
                <a:solidFill>
                  <a:srgbClr val="7030A0"/>
                </a:solidFill>
              </a:rPr>
              <a:t>   forstås og praktiseres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nb-NO" sz="1700" b="1" dirty="0" smtClean="0">
                <a:solidFill>
                  <a:srgbClr val="7030A0"/>
                </a:solidFill>
              </a:rPr>
              <a:t> SU </a:t>
            </a:r>
            <a:r>
              <a:rPr lang="nb-NO" sz="1700" b="1" dirty="0">
                <a:solidFill>
                  <a:srgbClr val="7030A0"/>
                </a:solidFill>
              </a:rPr>
              <a:t>avdekker feil, mangler og</a:t>
            </a:r>
          </a:p>
          <a:p>
            <a:r>
              <a:rPr lang="nb-NO" sz="1700" b="1" dirty="0">
                <a:solidFill>
                  <a:srgbClr val="7030A0"/>
                </a:solidFill>
              </a:rPr>
              <a:t>     «unødvendig» tolkningstvil knyttet</a:t>
            </a:r>
          </a:p>
          <a:p>
            <a:r>
              <a:rPr lang="nb-NO" sz="1700" b="1" dirty="0">
                <a:solidFill>
                  <a:srgbClr val="7030A0"/>
                </a:solidFill>
              </a:rPr>
              <a:t>     til lovteksten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nb-NO" sz="1700" b="1" i="1" dirty="0" smtClean="0">
                <a:solidFill>
                  <a:srgbClr val="C00000"/>
                </a:solidFill>
              </a:rPr>
              <a:t>SU kan derfor ses på som et</a:t>
            </a:r>
          </a:p>
          <a:p>
            <a:r>
              <a:rPr lang="nb-NO" sz="1700" b="1" i="1" dirty="0" smtClean="0">
                <a:solidFill>
                  <a:srgbClr val="C00000"/>
                </a:solidFill>
              </a:rPr>
              <a:t>     fortsatt lovarbeid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nb-NO" sz="1700" b="1" i="1" dirty="0" smtClean="0">
                <a:solidFill>
                  <a:srgbClr val="C00000"/>
                </a:solidFill>
              </a:rPr>
              <a:t>En bør derfor vurdere å flytte noen av de analyser som i dag utføres som del av SU til lovforarbeidet</a:t>
            </a:r>
          </a:p>
        </p:txBody>
      </p:sp>
      <p:sp>
        <p:nvSpPr>
          <p:cNvPr id="17" name="Smultring 16"/>
          <p:cNvSpPr/>
          <p:nvPr/>
        </p:nvSpPr>
        <p:spPr>
          <a:xfrm>
            <a:off x="323528" y="980728"/>
            <a:ext cx="4143404" cy="3786214"/>
          </a:xfrm>
          <a:prstGeom prst="donut">
            <a:avLst>
              <a:gd name="adj" fmla="val 32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grpSp>
        <p:nvGrpSpPr>
          <p:cNvPr id="57" name="Gruppe 56"/>
          <p:cNvGrpSpPr/>
          <p:nvPr/>
        </p:nvGrpSpPr>
        <p:grpSpPr>
          <a:xfrm>
            <a:off x="1895164" y="194910"/>
            <a:ext cx="908710" cy="1285884"/>
            <a:chOff x="3929058" y="1357298"/>
            <a:chExt cx="908710" cy="1285884"/>
          </a:xfrm>
        </p:grpSpPr>
        <p:cxnSp>
          <p:nvCxnSpPr>
            <p:cNvPr id="19" name="Rett linje 18"/>
            <p:cNvCxnSpPr/>
            <p:nvPr/>
          </p:nvCxnSpPr>
          <p:spPr>
            <a:xfrm rot="5400000">
              <a:off x="3965571" y="2178041"/>
              <a:ext cx="928694" cy="158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kstSylinder 25"/>
            <p:cNvSpPr txBox="1"/>
            <p:nvPr/>
          </p:nvSpPr>
          <p:spPr>
            <a:xfrm>
              <a:off x="3929058" y="1357298"/>
              <a:ext cx="9087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/>
                <a:t>mandat</a:t>
              </a:r>
              <a:endParaRPr lang="nb-NO" dirty="0"/>
            </a:p>
          </p:txBody>
        </p:sp>
      </p:grpSp>
      <p:grpSp>
        <p:nvGrpSpPr>
          <p:cNvPr id="58" name="Gruppe 57"/>
          <p:cNvGrpSpPr/>
          <p:nvPr/>
        </p:nvGrpSpPr>
        <p:grpSpPr>
          <a:xfrm>
            <a:off x="3395362" y="752523"/>
            <a:ext cx="1186007" cy="1014023"/>
            <a:chOff x="5429256" y="1843473"/>
            <a:chExt cx="1186007" cy="1014023"/>
          </a:xfrm>
        </p:grpSpPr>
        <p:cxnSp>
          <p:nvCxnSpPr>
            <p:cNvPr id="20" name="Rett linje 19"/>
            <p:cNvCxnSpPr>
              <a:stCxn id="27" idx="2"/>
            </p:cNvCxnSpPr>
            <p:nvPr/>
          </p:nvCxnSpPr>
          <p:spPr>
            <a:xfrm rot="5400000">
              <a:off x="5344143" y="2253049"/>
              <a:ext cx="689560" cy="519334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kstSylinder 26"/>
            <p:cNvSpPr txBox="1"/>
            <p:nvPr/>
          </p:nvSpPr>
          <p:spPr>
            <a:xfrm rot="2447837">
              <a:off x="5523233" y="1843473"/>
              <a:ext cx="10920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 smtClean="0"/>
                <a:t>lovvedtak</a:t>
              </a:r>
              <a:endParaRPr lang="nb-NO" dirty="0"/>
            </a:p>
          </p:txBody>
        </p:sp>
      </p:grpSp>
      <p:grpSp>
        <p:nvGrpSpPr>
          <p:cNvPr id="55" name="Gruppe 54"/>
          <p:cNvGrpSpPr/>
          <p:nvPr/>
        </p:nvGrpSpPr>
        <p:grpSpPr>
          <a:xfrm>
            <a:off x="1252222" y="1695108"/>
            <a:ext cx="2357455" cy="2643206"/>
            <a:chOff x="2918375" y="2437236"/>
            <a:chExt cx="3164750" cy="3333229"/>
          </a:xfrm>
          <a:solidFill>
            <a:schemeClr val="accent2">
              <a:lumMod val="40000"/>
              <a:lumOff val="60000"/>
            </a:schemeClr>
          </a:solidFill>
        </p:grpSpPr>
        <p:grpSp>
          <p:nvGrpSpPr>
            <p:cNvPr id="36" name="Gruppe 35"/>
            <p:cNvGrpSpPr/>
            <p:nvPr/>
          </p:nvGrpSpPr>
          <p:grpSpPr>
            <a:xfrm>
              <a:off x="4225421" y="2437236"/>
              <a:ext cx="1857704" cy="2122884"/>
              <a:chOff x="4414207" y="2256849"/>
              <a:chExt cx="1857704" cy="2122884"/>
            </a:xfrm>
            <a:grpFill/>
          </p:grpSpPr>
          <p:grpSp>
            <p:nvGrpSpPr>
              <p:cNvPr id="34" name="Gruppe 33"/>
              <p:cNvGrpSpPr/>
              <p:nvPr/>
            </p:nvGrpSpPr>
            <p:grpSpPr>
              <a:xfrm>
                <a:off x="4414207" y="2256849"/>
                <a:ext cx="1376896" cy="793055"/>
                <a:chOff x="4414207" y="2256849"/>
                <a:chExt cx="1376896" cy="793055"/>
              </a:xfrm>
              <a:grpFill/>
            </p:grpSpPr>
            <p:sp>
              <p:nvSpPr>
                <p:cNvPr id="28" name="Pil ned 27"/>
                <p:cNvSpPr/>
                <p:nvPr/>
              </p:nvSpPr>
              <p:spPr>
                <a:xfrm rot="15990527">
                  <a:off x="4378488" y="2292568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29" name="Pil ned 28"/>
                <p:cNvSpPr/>
                <p:nvPr/>
              </p:nvSpPr>
              <p:spPr>
                <a:xfrm rot="18273423">
                  <a:off x="5469632" y="2728433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1" name="Pil ned 30"/>
                <p:cNvSpPr/>
                <p:nvPr/>
              </p:nvSpPr>
              <p:spPr>
                <a:xfrm rot="17034473">
                  <a:off x="4932211" y="2422253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35" name="Gruppe 34"/>
              <p:cNvGrpSpPr/>
              <p:nvPr/>
            </p:nvGrpSpPr>
            <p:grpSpPr>
              <a:xfrm>
                <a:off x="5809487" y="3107217"/>
                <a:ext cx="462424" cy="1272516"/>
                <a:chOff x="5809487" y="3107217"/>
                <a:chExt cx="462424" cy="1272516"/>
              </a:xfrm>
              <a:grpFill/>
            </p:grpSpPr>
            <p:sp>
              <p:nvSpPr>
                <p:cNvPr id="30" name="Pil ned 29"/>
                <p:cNvSpPr/>
                <p:nvPr/>
              </p:nvSpPr>
              <p:spPr>
                <a:xfrm rot="19680592">
                  <a:off x="5809487" y="3107217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2" name="Pil ned 31"/>
                <p:cNvSpPr/>
                <p:nvPr/>
              </p:nvSpPr>
              <p:spPr>
                <a:xfrm rot="21322843">
                  <a:off x="5914721" y="3619723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3" name="Pil ned 32"/>
                <p:cNvSpPr/>
                <p:nvPr/>
              </p:nvSpPr>
              <p:spPr>
                <a:xfrm rot="1415965">
                  <a:off x="5874619" y="4093981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</p:grpSp>
        <p:grpSp>
          <p:nvGrpSpPr>
            <p:cNvPr id="37" name="Gruppe 36"/>
            <p:cNvGrpSpPr/>
            <p:nvPr/>
          </p:nvGrpSpPr>
          <p:grpSpPr>
            <a:xfrm rot="8459171">
              <a:off x="3336428" y="3568506"/>
              <a:ext cx="1920452" cy="2201959"/>
              <a:chOff x="4437498" y="2286722"/>
              <a:chExt cx="1920452" cy="2201959"/>
            </a:xfrm>
            <a:grpFill/>
          </p:grpSpPr>
          <p:grpSp>
            <p:nvGrpSpPr>
              <p:cNvPr id="38" name="Gruppe 33"/>
              <p:cNvGrpSpPr/>
              <p:nvPr/>
            </p:nvGrpSpPr>
            <p:grpSpPr>
              <a:xfrm>
                <a:off x="4437498" y="2286722"/>
                <a:ext cx="1353605" cy="763182"/>
                <a:chOff x="4437498" y="2286722"/>
                <a:chExt cx="1353605" cy="763182"/>
              </a:xfrm>
              <a:grpFill/>
            </p:grpSpPr>
            <p:sp>
              <p:nvSpPr>
                <p:cNvPr id="43" name="Pil ned 42"/>
                <p:cNvSpPr/>
                <p:nvPr/>
              </p:nvSpPr>
              <p:spPr>
                <a:xfrm rot="15990527">
                  <a:off x="4401779" y="2322441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4" name="Pil ned 43"/>
                <p:cNvSpPr/>
                <p:nvPr/>
              </p:nvSpPr>
              <p:spPr>
                <a:xfrm rot="18273423">
                  <a:off x="5469632" y="2728433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5" name="Pil ned 44"/>
                <p:cNvSpPr/>
                <p:nvPr/>
              </p:nvSpPr>
              <p:spPr>
                <a:xfrm rot="17034473">
                  <a:off x="4932211" y="2422253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39" name="Gruppe 34"/>
              <p:cNvGrpSpPr/>
              <p:nvPr/>
            </p:nvGrpSpPr>
            <p:grpSpPr>
              <a:xfrm>
                <a:off x="5835016" y="3144728"/>
                <a:ext cx="522934" cy="1343953"/>
                <a:chOff x="5835016" y="3144728"/>
                <a:chExt cx="522934" cy="1343953"/>
              </a:xfrm>
              <a:grpFill/>
            </p:grpSpPr>
            <p:sp>
              <p:nvSpPr>
                <p:cNvPr id="40" name="Pil ned 39"/>
                <p:cNvSpPr/>
                <p:nvPr/>
              </p:nvSpPr>
              <p:spPr>
                <a:xfrm rot="19680592">
                  <a:off x="5835016" y="3144728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1" name="Pil ned 40"/>
                <p:cNvSpPr/>
                <p:nvPr/>
              </p:nvSpPr>
              <p:spPr>
                <a:xfrm rot="21322843">
                  <a:off x="6000760" y="3643314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42" name="Pil ned 41"/>
                <p:cNvSpPr/>
                <p:nvPr/>
              </p:nvSpPr>
              <p:spPr>
                <a:xfrm rot="1415965">
                  <a:off x="5900146" y="4202929"/>
                  <a:ext cx="357190" cy="285752"/>
                </a:xfrm>
                <a:prstGeom prst="down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</p:grpSp>
        <p:grpSp>
          <p:nvGrpSpPr>
            <p:cNvPr id="47" name="Gruppe 33"/>
            <p:cNvGrpSpPr/>
            <p:nvPr/>
          </p:nvGrpSpPr>
          <p:grpSpPr>
            <a:xfrm rot="16555105">
              <a:off x="2673800" y="2759971"/>
              <a:ext cx="1380103" cy="890953"/>
              <a:chOff x="4436369" y="2229745"/>
              <a:chExt cx="1380103" cy="890953"/>
            </a:xfrm>
            <a:grpFill/>
          </p:grpSpPr>
          <p:sp>
            <p:nvSpPr>
              <p:cNvPr id="52" name="Pil ned 51"/>
              <p:cNvSpPr/>
              <p:nvPr/>
            </p:nvSpPr>
            <p:spPr>
              <a:xfrm rot="15990527">
                <a:off x="4400650" y="2265464"/>
                <a:ext cx="357190" cy="285752"/>
              </a:xfrm>
              <a:prstGeom prst="down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3" name="Pil ned 52"/>
              <p:cNvSpPr/>
              <p:nvPr/>
            </p:nvSpPr>
            <p:spPr>
              <a:xfrm rot="19262413">
                <a:off x="5459282" y="2834946"/>
                <a:ext cx="357190" cy="285752"/>
              </a:xfrm>
              <a:prstGeom prst="down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4" name="Pil ned 53"/>
              <p:cNvSpPr/>
              <p:nvPr/>
            </p:nvSpPr>
            <p:spPr>
              <a:xfrm rot="17892031">
                <a:off x="4932211" y="2422253"/>
                <a:ext cx="357190" cy="285752"/>
              </a:xfrm>
              <a:prstGeom prst="down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sp>
        <p:nvSpPr>
          <p:cNvPr id="61" name="TekstSylinder 60"/>
          <p:cNvSpPr txBox="1"/>
          <p:nvPr/>
        </p:nvSpPr>
        <p:spPr>
          <a:xfrm rot="1219662">
            <a:off x="2467108" y="1199590"/>
            <a:ext cx="953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Lov-</a:t>
            </a:r>
            <a:br>
              <a:rPr lang="nb-NO" sz="1600" dirty="0" smtClean="0"/>
            </a:br>
            <a:r>
              <a:rPr lang="nb-NO" sz="1600" dirty="0" smtClean="0"/>
              <a:t>forarbeid</a:t>
            </a:r>
            <a:endParaRPr lang="nb-NO" sz="1600" dirty="0"/>
          </a:p>
        </p:txBody>
      </p:sp>
      <p:grpSp>
        <p:nvGrpSpPr>
          <p:cNvPr id="73" name="Gruppe 72"/>
          <p:cNvGrpSpPr/>
          <p:nvPr/>
        </p:nvGrpSpPr>
        <p:grpSpPr>
          <a:xfrm>
            <a:off x="3549642" y="1699809"/>
            <a:ext cx="1699723" cy="979051"/>
            <a:chOff x="5569437" y="2800389"/>
            <a:chExt cx="1699723" cy="979051"/>
          </a:xfrm>
        </p:grpSpPr>
        <p:grpSp>
          <p:nvGrpSpPr>
            <p:cNvPr id="59" name="Gruppe 58"/>
            <p:cNvGrpSpPr/>
            <p:nvPr/>
          </p:nvGrpSpPr>
          <p:grpSpPr>
            <a:xfrm>
              <a:off x="6000760" y="2945686"/>
              <a:ext cx="1268400" cy="833754"/>
              <a:chOff x="6000760" y="2945686"/>
              <a:chExt cx="1268400" cy="833754"/>
            </a:xfrm>
          </p:grpSpPr>
          <p:cxnSp>
            <p:nvCxnSpPr>
              <p:cNvPr id="22" name="Rett linje 21"/>
              <p:cNvCxnSpPr/>
              <p:nvPr/>
            </p:nvCxnSpPr>
            <p:spPr>
              <a:xfrm rot="10800000" flipV="1">
                <a:off x="6000760" y="3428998"/>
                <a:ext cx="857258" cy="214315"/>
              </a:xfrm>
              <a:prstGeom prst="line">
                <a:avLst/>
              </a:prstGeom>
              <a:ln w="508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kstSylinder 55"/>
              <p:cNvSpPr txBox="1"/>
              <p:nvPr/>
            </p:nvSpPr>
            <p:spPr>
              <a:xfrm rot="4705849">
                <a:off x="6667617" y="3177897"/>
                <a:ext cx="8337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dirty="0" smtClean="0">
                    <a:solidFill>
                      <a:srgbClr val="7030A0"/>
                    </a:solidFill>
                  </a:rPr>
                  <a:t>system</a:t>
                </a:r>
                <a:endParaRPr lang="nb-NO" dirty="0">
                  <a:solidFill>
                    <a:srgbClr val="7030A0"/>
                  </a:solidFill>
                </a:endParaRPr>
              </a:p>
            </p:txBody>
          </p:sp>
        </p:grpSp>
        <p:sp>
          <p:nvSpPr>
            <p:cNvPr id="66" name="TekstSylinder 65"/>
            <p:cNvSpPr txBox="1"/>
            <p:nvPr/>
          </p:nvSpPr>
          <p:spPr>
            <a:xfrm rot="3127296">
              <a:off x="5416831" y="2952995"/>
              <a:ext cx="88998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1600" dirty="0" smtClean="0">
                  <a:solidFill>
                    <a:srgbClr val="7030A0"/>
                  </a:solidFill>
                </a:rPr>
                <a:t>System-</a:t>
              </a:r>
              <a:br>
                <a:rPr lang="nb-NO" sz="1600" dirty="0" smtClean="0">
                  <a:solidFill>
                    <a:srgbClr val="7030A0"/>
                  </a:solidFill>
                </a:rPr>
              </a:br>
              <a:r>
                <a:rPr lang="nb-NO" sz="1600" dirty="0" smtClean="0">
                  <a:solidFill>
                    <a:srgbClr val="7030A0"/>
                  </a:solidFill>
                </a:rPr>
                <a:t>utvikling</a:t>
              </a:r>
              <a:endParaRPr lang="nb-NO" sz="1600" dirty="0">
                <a:solidFill>
                  <a:srgbClr val="7030A0"/>
                </a:solidFill>
              </a:endParaRPr>
            </a:p>
          </p:txBody>
        </p:sp>
      </p:grpSp>
      <p:sp>
        <p:nvSpPr>
          <p:cNvPr id="68" name="TekstSylinder 67"/>
          <p:cNvSpPr txBox="1"/>
          <p:nvPr/>
        </p:nvSpPr>
        <p:spPr>
          <a:xfrm rot="6467366">
            <a:off x="3716022" y="3063076"/>
            <a:ext cx="56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Bruk</a:t>
            </a:r>
            <a:endParaRPr lang="nb-NO" sz="1600" dirty="0"/>
          </a:p>
        </p:txBody>
      </p:sp>
      <p:sp>
        <p:nvSpPr>
          <p:cNvPr id="76" name="TekstSylinder 75"/>
          <p:cNvSpPr txBox="1"/>
          <p:nvPr/>
        </p:nvSpPr>
        <p:spPr>
          <a:xfrm rot="18674462">
            <a:off x="853866" y="1708621"/>
            <a:ext cx="56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Bruk</a:t>
            </a:r>
            <a:endParaRPr lang="nb-NO" sz="1600" dirty="0"/>
          </a:p>
        </p:txBody>
      </p:sp>
      <p:sp>
        <p:nvSpPr>
          <p:cNvPr id="77" name="TekstSylinder 76"/>
          <p:cNvSpPr txBox="1"/>
          <p:nvPr/>
        </p:nvSpPr>
        <p:spPr>
          <a:xfrm rot="10800000">
            <a:off x="2180916" y="4266876"/>
            <a:ext cx="56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600" dirty="0" smtClean="0"/>
              <a:t>Bruk</a:t>
            </a:r>
            <a:endParaRPr lang="nb-NO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93266" y="35961"/>
            <a:ext cx="6779585" cy="778096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3333FF"/>
                </a:solidFill>
              </a:rPr>
              <a:t>Fra </a:t>
            </a:r>
            <a:r>
              <a:rPr lang="en-GB" sz="3200" b="1" dirty="0" err="1" smtClean="0">
                <a:solidFill>
                  <a:srgbClr val="3333FF"/>
                </a:solidFill>
              </a:rPr>
              <a:t>lovutkast</a:t>
            </a:r>
            <a:r>
              <a:rPr lang="en-GB" sz="3200" b="1" dirty="0" smtClean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til</a:t>
            </a:r>
            <a:r>
              <a:rPr lang="en-GB" sz="3200" b="1" dirty="0">
                <a:solidFill>
                  <a:srgbClr val="3333FF"/>
                </a:solidFill>
              </a:rPr>
              <a:t> </a:t>
            </a:r>
            <a:r>
              <a:rPr lang="en-GB" sz="3200" b="1" dirty="0" err="1" smtClean="0">
                <a:solidFill>
                  <a:srgbClr val="3333FF"/>
                </a:solidFill>
              </a:rPr>
              <a:t>implementering</a:t>
            </a:r>
            <a:endParaRPr lang="en-GB" sz="3200" b="1" dirty="0">
              <a:solidFill>
                <a:srgbClr val="3333FF"/>
              </a:solidFill>
            </a:endParaRPr>
          </a:p>
        </p:txBody>
      </p:sp>
      <p:grpSp>
        <p:nvGrpSpPr>
          <p:cNvPr id="38" name="Gruppe 37"/>
          <p:cNvGrpSpPr/>
          <p:nvPr/>
        </p:nvGrpSpPr>
        <p:grpSpPr>
          <a:xfrm>
            <a:off x="182135" y="939530"/>
            <a:ext cx="8806674" cy="1260133"/>
            <a:chOff x="290402" y="1621901"/>
            <a:chExt cx="11742230" cy="1680177"/>
          </a:xfrm>
        </p:grpSpPr>
        <p:sp>
          <p:nvSpPr>
            <p:cNvPr id="5" name="TekstSylinder 4"/>
            <p:cNvSpPr txBox="1"/>
            <p:nvPr/>
          </p:nvSpPr>
          <p:spPr>
            <a:xfrm>
              <a:off x="290402" y="1621901"/>
              <a:ext cx="2188377" cy="49244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GB" u="sng" dirty="0" smtClean="0"/>
                <a:t>Normal </a:t>
              </a:r>
              <a:r>
                <a:rPr lang="en-GB" u="sng" dirty="0" err="1" smtClean="0"/>
                <a:t>prosess</a:t>
              </a:r>
              <a:endParaRPr lang="en-GB" u="sng" dirty="0"/>
            </a:p>
          </p:txBody>
        </p:sp>
        <p:cxnSp>
          <p:nvCxnSpPr>
            <p:cNvPr id="4" name="Rett pil 3"/>
            <p:cNvCxnSpPr/>
            <p:nvPr/>
          </p:nvCxnSpPr>
          <p:spPr>
            <a:xfrm>
              <a:off x="458003" y="3190903"/>
              <a:ext cx="10638352" cy="111175"/>
            </a:xfrm>
            <a:prstGeom prst="straightConnector1">
              <a:avLst/>
            </a:prstGeom>
            <a:ln w="698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kstSylinder 5"/>
            <p:cNvSpPr txBox="1"/>
            <p:nvPr/>
          </p:nvSpPr>
          <p:spPr>
            <a:xfrm>
              <a:off x="761615" y="2196845"/>
              <a:ext cx="236342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50" dirty="0" err="1" smtClean="0"/>
                <a:t>Pragmatiske</a:t>
              </a:r>
              <a:r>
                <a:rPr lang="en-GB" sz="1350" dirty="0" smtClean="0"/>
                <a:t> </a:t>
              </a:r>
              <a:r>
                <a:rPr lang="en-GB" sz="1350" dirty="0" err="1" smtClean="0"/>
                <a:t>og</a:t>
              </a:r>
              <a:r>
                <a:rPr lang="en-GB" sz="1350" dirty="0" smtClean="0"/>
                <a:t> </a:t>
              </a:r>
              <a:r>
                <a:rPr lang="en-GB" sz="1350" dirty="0" err="1" smtClean="0"/>
                <a:t>rettslige</a:t>
              </a:r>
              <a:r>
                <a:rPr lang="en-GB" sz="1350" dirty="0" smtClean="0"/>
                <a:t> analyser</a:t>
              </a:r>
              <a:endParaRPr lang="en-GB" sz="1350" dirty="0"/>
            </a:p>
          </p:txBody>
        </p:sp>
        <p:cxnSp>
          <p:nvCxnSpPr>
            <p:cNvPr id="8" name="Rett linje 7"/>
            <p:cNvCxnSpPr/>
            <p:nvPr/>
          </p:nvCxnSpPr>
          <p:spPr>
            <a:xfrm>
              <a:off x="1576156" y="2823993"/>
              <a:ext cx="10605" cy="333410"/>
            </a:xfrm>
            <a:prstGeom prst="line">
              <a:avLst/>
            </a:prstGeom>
            <a:ln w="666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Bild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89786" y="2872312"/>
              <a:ext cx="90357" cy="376101"/>
            </a:xfrm>
            <a:prstGeom prst="rect">
              <a:avLst/>
            </a:prstGeom>
          </p:spPr>
        </p:pic>
        <p:sp>
          <p:nvSpPr>
            <p:cNvPr id="11" name="TekstSylinder 10"/>
            <p:cNvSpPr txBox="1"/>
            <p:nvPr/>
          </p:nvSpPr>
          <p:spPr>
            <a:xfrm>
              <a:off x="3673975" y="2475122"/>
              <a:ext cx="1168600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50" dirty="0" err="1"/>
                <a:t>L</a:t>
              </a:r>
              <a:r>
                <a:rPr lang="en-GB" sz="1350" dirty="0" err="1" smtClean="0"/>
                <a:t>ovutkast</a:t>
              </a:r>
              <a:endParaRPr lang="en-GB" sz="1350" dirty="0"/>
            </a:p>
          </p:txBody>
        </p:sp>
        <p:pic>
          <p:nvPicPr>
            <p:cNvPr id="12" name="Bild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30875" y="2846455"/>
              <a:ext cx="79048" cy="376101"/>
            </a:xfrm>
            <a:prstGeom prst="rect">
              <a:avLst/>
            </a:prstGeom>
          </p:spPr>
        </p:pic>
        <p:sp>
          <p:nvSpPr>
            <p:cNvPr id="13" name="TekstSylinder 12"/>
            <p:cNvSpPr txBox="1"/>
            <p:nvPr/>
          </p:nvSpPr>
          <p:spPr>
            <a:xfrm>
              <a:off x="5581933" y="2447382"/>
              <a:ext cx="1258134" cy="4001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50" b="1" dirty="0" err="1">
                  <a:solidFill>
                    <a:srgbClr val="C00000"/>
                  </a:solidFill>
                </a:rPr>
                <a:t>L</a:t>
              </a:r>
              <a:r>
                <a:rPr lang="en-GB" sz="1350" b="1" dirty="0" err="1" smtClean="0">
                  <a:solidFill>
                    <a:srgbClr val="C00000"/>
                  </a:solidFill>
                </a:rPr>
                <a:t>ovvedtak</a:t>
              </a:r>
              <a:endParaRPr lang="en-GB" sz="1350" b="1" dirty="0">
                <a:solidFill>
                  <a:srgbClr val="C00000"/>
                </a:solidFill>
              </a:endParaRPr>
            </a:p>
          </p:txBody>
        </p:sp>
        <p:pic>
          <p:nvPicPr>
            <p:cNvPr id="14" name="Bild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38853" y="2857495"/>
              <a:ext cx="79048" cy="376101"/>
            </a:xfrm>
            <a:prstGeom prst="rect">
              <a:avLst/>
            </a:prstGeom>
          </p:spPr>
        </p:pic>
        <p:sp>
          <p:nvSpPr>
            <p:cNvPr id="15" name="TekstSylinder 14"/>
            <p:cNvSpPr txBox="1"/>
            <p:nvPr/>
          </p:nvSpPr>
          <p:spPr>
            <a:xfrm>
              <a:off x="7015566" y="2187229"/>
              <a:ext cx="291939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50" dirty="0" err="1" smtClean="0"/>
                <a:t>Systemorientert</a:t>
              </a:r>
              <a:r>
                <a:rPr lang="en-GB" sz="1350" dirty="0" smtClean="0"/>
                <a:t> analyse,</a:t>
              </a:r>
              <a:endParaRPr lang="en-GB" sz="1350" dirty="0"/>
            </a:p>
            <a:p>
              <a:r>
                <a:rPr lang="en-GB" sz="1350" dirty="0"/>
                <a:t> </a:t>
              </a:r>
              <a:r>
                <a:rPr lang="en-GB" sz="1350" dirty="0" err="1" smtClean="0"/>
                <a:t>systemutvikling</a:t>
              </a:r>
              <a:endParaRPr lang="en-GB" sz="1350" dirty="0"/>
            </a:p>
          </p:txBody>
        </p:sp>
        <p:sp>
          <p:nvSpPr>
            <p:cNvPr id="19" name="TekstSylinder 18"/>
            <p:cNvSpPr txBox="1"/>
            <p:nvPr/>
          </p:nvSpPr>
          <p:spPr>
            <a:xfrm>
              <a:off x="9774236" y="2214476"/>
              <a:ext cx="2258396" cy="67710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GB" sz="1350" i="1" dirty="0" err="1" smtClean="0"/>
                <a:t>Krevende</a:t>
              </a:r>
              <a:r>
                <a:rPr lang="en-GB" sz="1350" i="1" dirty="0" smtClean="0"/>
                <a:t> </a:t>
              </a:r>
              <a:r>
                <a:rPr lang="en-GB" sz="1350" i="1" dirty="0" err="1" smtClean="0"/>
                <a:t>og</a:t>
              </a:r>
              <a:r>
                <a:rPr lang="en-GB" sz="1350" i="1" dirty="0" smtClean="0"/>
                <a:t> </a:t>
              </a:r>
              <a:r>
                <a:rPr lang="en-GB" sz="1350" i="1" dirty="0" err="1" smtClean="0"/>
                <a:t>langsom</a:t>
              </a:r>
              <a:endParaRPr lang="en-GB" sz="1350" i="1" dirty="0" smtClean="0"/>
            </a:p>
            <a:p>
              <a:r>
                <a:rPr lang="en-GB" sz="1350" i="1" dirty="0" err="1" smtClean="0"/>
                <a:t>implementering</a:t>
              </a:r>
              <a:endParaRPr lang="en-GB" sz="1350" dirty="0"/>
            </a:p>
          </p:txBody>
        </p:sp>
        <p:pic>
          <p:nvPicPr>
            <p:cNvPr id="20" name="Bilde 1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694501" y="2893977"/>
              <a:ext cx="79048" cy="376101"/>
            </a:xfrm>
            <a:prstGeom prst="rect">
              <a:avLst/>
            </a:prstGeom>
          </p:spPr>
        </p:pic>
      </p:grpSp>
      <p:sp>
        <p:nvSpPr>
          <p:cNvPr id="43" name="TekstSylinder 42"/>
          <p:cNvSpPr txBox="1"/>
          <p:nvPr/>
        </p:nvSpPr>
        <p:spPr>
          <a:xfrm>
            <a:off x="2719815" y="4331063"/>
            <a:ext cx="5960478" cy="3539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700" b="1" dirty="0" err="1" smtClean="0"/>
              <a:t>Gjennomanalysert</a:t>
            </a:r>
            <a:r>
              <a:rPr lang="en-GB" sz="1700" b="1" dirty="0" smtClean="0"/>
              <a:t> </a:t>
            </a:r>
            <a:r>
              <a:rPr lang="en-GB" sz="1700" b="1" dirty="0" err="1" smtClean="0"/>
              <a:t>og</a:t>
            </a:r>
            <a:r>
              <a:rPr lang="en-GB" sz="1700" b="1" dirty="0" smtClean="0"/>
              <a:t> </a:t>
            </a:r>
            <a:r>
              <a:rPr lang="en-GB" sz="1700" b="1" dirty="0" err="1" smtClean="0"/>
              <a:t>politisk</a:t>
            </a:r>
            <a:r>
              <a:rPr lang="en-GB" sz="1700" b="1" dirty="0" smtClean="0"/>
              <a:t> </a:t>
            </a:r>
            <a:r>
              <a:rPr lang="en-GB" sz="1700" b="1" dirty="0" err="1" smtClean="0"/>
              <a:t>klarert</a:t>
            </a:r>
            <a:r>
              <a:rPr lang="en-GB" sz="1700" b="1" dirty="0" smtClean="0"/>
              <a:t> </a:t>
            </a:r>
            <a:r>
              <a:rPr lang="en-GB" sz="1700" b="1" dirty="0">
                <a:sym typeface="Wingdings" panose="05000000000000000000" pitchFamily="2" charset="2"/>
              </a:rPr>
              <a:t> </a:t>
            </a:r>
            <a:r>
              <a:rPr lang="en-GB" sz="1700" b="1" dirty="0" err="1" smtClean="0">
                <a:sym typeface="Wingdings" panose="05000000000000000000" pitchFamily="2" charset="2"/>
              </a:rPr>
              <a:t>enklere</a:t>
            </a:r>
            <a:r>
              <a:rPr lang="en-GB" sz="1700" b="1" dirty="0" smtClean="0">
                <a:sym typeface="Wingdings" panose="05000000000000000000" pitchFamily="2" charset="2"/>
              </a:rPr>
              <a:t> </a:t>
            </a:r>
            <a:r>
              <a:rPr lang="en-GB" sz="1700" b="1" dirty="0" err="1" smtClean="0">
                <a:sym typeface="Wingdings" panose="05000000000000000000" pitchFamily="2" charset="2"/>
              </a:rPr>
              <a:t>implementering</a:t>
            </a:r>
            <a:endParaRPr lang="en-GB" sz="1700" b="1" dirty="0"/>
          </a:p>
        </p:txBody>
      </p:sp>
      <p:grpSp>
        <p:nvGrpSpPr>
          <p:cNvPr id="3" name="Gruppe 2"/>
          <p:cNvGrpSpPr/>
          <p:nvPr/>
        </p:nvGrpSpPr>
        <p:grpSpPr>
          <a:xfrm>
            <a:off x="262665" y="2602364"/>
            <a:ext cx="8656142" cy="1736333"/>
            <a:chOff x="262665" y="2602364"/>
            <a:chExt cx="8656142" cy="1736333"/>
          </a:xfrm>
        </p:grpSpPr>
        <p:grpSp>
          <p:nvGrpSpPr>
            <p:cNvPr id="39" name="Gruppe 38"/>
            <p:cNvGrpSpPr/>
            <p:nvPr/>
          </p:nvGrpSpPr>
          <p:grpSpPr>
            <a:xfrm>
              <a:off x="262665" y="2602364"/>
              <a:ext cx="8656142" cy="1736333"/>
              <a:chOff x="397776" y="3635486"/>
              <a:chExt cx="11541521" cy="2315111"/>
            </a:xfrm>
          </p:grpSpPr>
          <p:sp>
            <p:nvSpPr>
              <p:cNvPr id="23" name="TekstSylinder 22"/>
              <p:cNvSpPr txBox="1"/>
              <p:nvPr/>
            </p:nvSpPr>
            <p:spPr>
              <a:xfrm>
                <a:off x="397776" y="3635486"/>
                <a:ext cx="2483585" cy="492443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u="sng" dirty="0" err="1" smtClean="0"/>
                  <a:t>Alternativ</a:t>
                </a:r>
                <a:r>
                  <a:rPr lang="en-GB" u="sng" dirty="0" smtClean="0"/>
                  <a:t> </a:t>
                </a:r>
                <a:r>
                  <a:rPr lang="en-GB" u="sng" dirty="0" err="1" smtClean="0"/>
                  <a:t>prosess</a:t>
                </a:r>
                <a:endParaRPr lang="en-GB" u="sng" dirty="0"/>
              </a:p>
            </p:txBody>
          </p:sp>
          <p:cxnSp>
            <p:nvCxnSpPr>
              <p:cNvPr id="25" name="Rett pil 24"/>
              <p:cNvCxnSpPr/>
              <p:nvPr/>
            </p:nvCxnSpPr>
            <p:spPr>
              <a:xfrm>
                <a:off x="458003" y="5170913"/>
                <a:ext cx="10638352" cy="111175"/>
              </a:xfrm>
              <a:prstGeom prst="straightConnector1">
                <a:avLst/>
              </a:prstGeom>
              <a:ln w="69850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Rett linje 26"/>
              <p:cNvCxnSpPr/>
              <p:nvPr/>
            </p:nvCxnSpPr>
            <p:spPr>
              <a:xfrm>
                <a:off x="1576156" y="4804003"/>
                <a:ext cx="10605" cy="333410"/>
              </a:xfrm>
              <a:prstGeom prst="line">
                <a:avLst/>
              </a:prstGeom>
              <a:ln w="66675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8" name="Bilde 27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89786" y="4852322"/>
                <a:ext cx="90357" cy="376101"/>
              </a:xfrm>
              <a:prstGeom prst="rect">
                <a:avLst/>
              </a:prstGeom>
            </p:spPr>
          </p:pic>
          <p:pic>
            <p:nvPicPr>
              <p:cNvPr id="30" name="Bilde 2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30875" y="4826465"/>
                <a:ext cx="79048" cy="376101"/>
              </a:xfrm>
              <a:prstGeom prst="rect">
                <a:avLst/>
              </a:prstGeom>
            </p:spPr>
          </p:pic>
          <p:sp>
            <p:nvSpPr>
              <p:cNvPr id="31" name="TekstSylinder 30"/>
              <p:cNvSpPr txBox="1"/>
              <p:nvPr/>
            </p:nvSpPr>
            <p:spPr>
              <a:xfrm>
                <a:off x="5566934" y="4427747"/>
                <a:ext cx="1273136" cy="400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350" b="1" dirty="0" err="1">
                    <a:solidFill>
                      <a:srgbClr val="C00000"/>
                    </a:solidFill>
                  </a:rPr>
                  <a:t>L</a:t>
                </a:r>
                <a:r>
                  <a:rPr lang="en-GB" sz="1350" b="1" dirty="0" err="1" smtClean="0">
                    <a:solidFill>
                      <a:srgbClr val="C00000"/>
                    </a:solidFill>
                  </a:rPr>
                  <a:t>ovvedtak</a:t>
                </a:r>
                <a:endParaRPr lang="en-GB" sz="1350" b="1" dirty="0">
                  <a:solidFill>
                    <a:srgbClr val="C00000"/>
                  </a:solidFill>
                </a:endParaRPr>
              </a:p>
            </p:txBody>
          </p:sp>
          <p:pic>
            <p:nvPicPr>
              <p:cNvPr id="32" name="Bilde 3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61582" y="5240076"/>
                <a:ext cx="79048" cy="376101"/>
              </a:xfrm>
              <a:prstGeom prst="rect">
                <a:avLst/>
              </a:prstGeom>
            </p:spPr>
          </p:pic>
          <p:sp>
            <p:nvSpPr>
              <p:cNvPr id="33" name="TekstSylinder 32"/>
              <p:cNvSpPr txBox="1"/>
              <p:nvPr/>
            </p:nvSpPr>
            <p:spPr>
              <a:xfrm>
                <a:off x="1586761" y="5550488"/>
                <a:ext cx="2919394" cy="40010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350" dirty="0" err="1" smtClean="0"/>
                  <a:t>Systemorienterte</a:t>
                </a:r>
                <a:r>
                  <a:rPr lang="en-GB" sz="1350" dirty="0" smtClean="0"/>
                  <a:t> analyser</a:t>
                </a:r>
                <a:endParaRPr lang="en-GB" sz="1350" dirty="0"/>
              </a:p>
            </p:txBody>
          </p:sp>
          <p:sp>
            <p:nvSpPr>
              <p:cNvPr id="34" name="TekstSylinder 33"/>
              <p:cNvSpPr txBox="1"/>
              <p:nvPr/>
            </p:nvSpPr>
            <p:spPr>
              <a:xfrm>
                <a:off x="10009367" y="4251591"/>
                <a:ext cx="1929930" cy="67710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GB" sz="1350" i="1" dirty="0" err="1" smtClean="0"/>
                  <a:t>Lettere</a:t>
                </a:r>
                <a:r>
                  <a:rPr lang="en-GB" sz="1350" i="1" dirty="0" smtClean="0"/>
                  <a:t> </a:t>
                </a:r>
                <a:r>
                  <a:rPr lang="en-GB" sz="1350" i="1" dirty="0" err="1" smtClean="0"/>
                  <a:t>og</a:t>
                </a:r>
                <a:r>
                  <a:rPr lang="en-GB" sz="1350" i="1" dirty="0" smtClean="0"/>
                  <a:t> </a:t>
                </a:r>
                <a:r>
                  <a:rPr lang="en-GB" sz="1350" i="1" dirty="0" err="1" smtClean="0"/>
                  <a:t>raskere</a:t>
                </a:r>
                <a:endParaRPr lang="en-GB" sz="1350" i="1" dirty="0" smtClean="0"/>
              </a:p>
              <a:p>
                <a:r>
                  <a:rPr lang="en-GB" sz="1350" i="1" dirty="0" err="1" smtClean="0"/>
                  <a:t>implementering</a:t>
                </a:r>
                <a:endParaRPr lang="en-GB" sz="1350" dirty="0"/>
              </a:p>
            </p:txBody>
          </p:sp>
          <p:pic>
            <p:nvPicPr>
              <p:cNvPr id="35" name="Bilde 3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94501" y="4873987"/>
                <a:ext cx="79048" cy="376101"/>
              </a:xfrm>
              <a:prstGeom prst="rect">
                <a:avLst/>
              </a:prstGeom>
            </p:spPr>
          </p:pic>
          <p:pic>
            <p:nvPicPr>
              <p:cNvPr id="36" name="Bilde 3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51440" y="4897922"/>
                <a:ext cx="79048" cy="376101"/>
              </a:xfrm>
              <a:prstGeom prst="rect">
                <a:avLst/>
              </a:prstGeom>
            </p:spPr>
          </p:pic>
          <p:sp>
            <p:nvSpPr>
              <p:cNvPr id="37" name="TekstSylinder 36"/>
              <p:cNvSpPr txBox="1"/>
              <p:nvPr/>
            </p:nvSpPr>
            <p:spPr>
              <a:xfrm>
                <a:off x="7321775" y="4490403"/>
                <a:ext cx="1832916" cy="40010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1350" dirty="0"/>
                  <a:t> </a:t>
                </a:r>
                <a:r>
                  <a:rPr lang="en-GB" sz="1350" dirty="0" err="1"/>
                  <a:t>S</a:t>
                </a:r>
                <a:r>
                  <a:rPr lang="en-GB" sz="1350" dirty="0" err="1" smtClean="0"/>
                  <a:t>ystemutvikling</a:t>
                </a:r>
                <a:endParaRPr lang="en-GB" sz="1350" dirty="0"/>
              </a:p>
            </p:txBody>
          </p:sp>
        </p:grpSp>
        <p:sp>
          <p:nvSpPr>
            <p:cNvPr id="44" name="TekstSylinder 43"/>
            <p:cNvSpPr txBox="1"/>
            <p:nvPr/>
          </p:nvSpPr>
          <p:spPr>
            <a:xfrm>
              <a:off x="2734270" y="3153747"/>
              <a:ext cx="87645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50" dirty="0" err="1"/>
                <a:t>L</a:t>
              </a:r>
              <a:r>
                <a:rPr lang="en-GB" sz="1350" dirty="0" err="1" smtClean="0"/>
                <a:t>ovutkast</a:t>
              </a:r>
              <a:endParaRPr lang="en-GB" sz="1350" dirty="0"/>
            </a:p>
          </p:txBody>
        </p:sp>
        <p:sp>
          <p:nvSpPr>
            <p:cNvPr id="45" name="TekstSylinder 44"/>
            <p:cNvSpPr txBox="1"/>
            <p:nvPr/>
          </p:nvSpPr>
          <p:spPr>
            <a:xfrm>
              <a:off x="416444" y="3007160"/>
              <a:ext cx="1772565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50" dirty="0" err="1" smtClean="0"/>
                <a:t>Pragmatiske</a:t>
              </a:r>
              <a:r>
                <a:rPr lang="en-GB" sz="1350" dirty="0" smtClean="0"/>
                <a:t> </a:t>
              </a:r>
              <a:r>
                <a:rPr lang="en-GB" sz="1350" dirty="0" err="1" smtClean="0"/>
                <a:t>og</a:t>
              </a:r>
              <a:r>
                <a:rPr lang="en-GB" sz="1350" dirty="0" smtClean="0"/>
                <a:t> </a:t>
              </a:r>
              <a:r>
                <a:rPr lang="en-GB" sz="1350" dirty="0" err="1" smtClean="0"/>
                <a:t>rettslige</a:t>
              </a:r>
              <a:r>
                <a:rPr lang="en-GB" sz="1350" dirty="0" smtClean="0"/>
                <a:t> analyser</a:t>
              </a:r>
              <a:endParaRPr lang="en-GB" sz="1350" dirty="0"/>
            </a:p>
          </p:txBody>
        </p:sp>
      </p:grpSp>
      <p:sp>
        <p:nvSpPr>
          <p:cNvPr id="46" name="TekstSylinder 45"/>
          <p:cNvSpPr txBox="1"/>
          <p:nvPr/>
        </p:nvSpPr>
        <p:spPr>
          <a:xfrm>
            <a:off x="307835" y="4929198"/>
            <a:ext cx="8680974" cy="1754326"/>
          </a:xfrm>
          <a:prstGeom prst="rect">
            <a:avLst/>
          </a:prstGeom>
          <a:noFill/>
          <a:ln w="34925" cap="rnd" cmpd="dbl"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dirty="0" smtClean="0"/>
              <a:t> En får flere rettsspørsmål å ta stilling til i lovforarbeidet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 Flere spørsmål løftes opp på demokratisk styringsnivå (effektivitet eller rettferdighet?)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 Lovforarbeidet vil ta noe lenger tid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 Systemutviklingen vil kunne ta betydeligere kortere tid (kortere tid fra vedtak til</a:t>
            </a:r>
          </a:p>
          <a:p>
            <a:r>
              <a:rPr lang="nb-NO" dirty="0" smtClean="0"/>
              <a:t>   ikrafttredelse)</a:t>
            </a:r>
          </a:p>
          <a:p>
            <a:pPr>
              <a:buFont typeface="Arial" pitchFamily="34" charset="0"/>
              <a:buChar char="•"/>
            </a:pPr>
            <a:r>
              <a:rPr lang="nb-NO" dirty="0" smtClean="0"/>
              <a:t> Lovtekstene vil kunne få bedre kvalitet</a:t>
            </a:r>
            <a:endParaRPr lang="nb-NO" dirty="0"/>
          </a:p>
        </p:txBody>
      </p:sp>
      <p:grpSp>
        <p:nvGrpSpPr>
          <p:cNvPr id="47" name="Gruppe 46"/>
          <p:cNvGrpSpPr/>
          <p:nvPr/>
        </p:nvGrpSpPr>
        <p:grpSpPr>
          <a:xfrm>
            <a:off x="1547664" y="3284984"/>
            <a:ext cx="1243161" cy="1389796"/>
            <a:chOff x="2111107" y="4545647"/>
            <a:chExt cx="1657548" cy="1853061"/>
          </a:xfrm>
        </p:grpSpPr>
        <p:pic>
          <p:nvPicPr>
            <p:cNvPr id="48" name="Bilde 4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93350" y="4545647"/>
              <a:ext cx="1125677" cy="1080650"/>
            </a:xfrm>
            <a:prstGeom prst="rect">
              <a:avLst/>
            </a:prstGeom>
            <a:blipFill>
              <a:blip r:embed="rId5"/>
              <a:tile tx="0" ty="0" sx="100000" sy="100000" flip="none" algn="tl"/>
            </a:blipFill>
          </p:spPr>
        </p:pic>
        <p:sp>
          <p:nvSpPr>
            <p:cNvPr id="49" name="TekstSylinder 48"/>
            <p:cNvSpPr txBox="1"/>
            <p:nvPr/>
          </p:nvSpPr>
          <p:spPr>
            <a:xfrm>
              <a:off x="2111107" y="5926784"/>
              <a:ext cx="1657548" cy="47192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GB" sz="1700" b="1" dirty="0" err="1" smtClean="0"/>
                <a:t>Iterasjon</a:t>
              </a:r>
              <a:r>
                <a:rPr lang="en-GB" sz="1700" b="1" dirty="0" smtClean="0"/>
                <a:t> </a:t>
              </a:r>
              <a:r>
                <a:rPr lang="en-GB" sz="1700" b="1" dirty="0">
                  <a:sym typeface="Wingdings" panose="05000000000000000000" pitchFamily="2" charset="2"/>
                </a:rPr>
                <a:t></a:t>
              </a:r>
              <a:endParaRPr lang="en-GB" sz="17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6881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</TotalTime>
  <Words>824</Words>
  <Application>Microsoft Office PowerPoint</Application>
  <PresentationFormat>Skjermfremvisning (4:3)</PresentationFormat>
  <Paragraphs>156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Office-tema</vt:lpstr>
      <vt:lpstr>Automatiseringsvennlig lovgivning: </vt:lpstr>
      <vt:lpstr>Noen utgangspunkter</vt:lpstr>
      <vt:lpstr>“Automatiseringsvennlig” ?</vt:lpstr>
      <vt:lpstr>Fra saksorientert til systemorientert fortolkning</vt:lpstr>
      <vt:lpstr>PowerPoint-presentasjon</vt:lpstr>
      <vt:lpstr>PowerPoint-presentasjon</vt:lpstr>
      <vt:lpstr>Rettslige systemavgjørelser</vt:lpstr>
      <vt:lpstr>PowerPoint-presentasjon</vt:lpstr>
      <vt:lpstr>Fra lovutkast til implementering</vt:lpstr>
      <vt:lpstr> Sentrale opplysningstyper bør være klart angitt og definert av lovgiver </vt:lpstr>
      <vt:lpstr>PowerPoint-presentasjon</vt:lpstr>
      <vt:lpstr>Prosesser må være klart angitte og definerte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Systemutvikling som regelverksutvikling</dc:title>
  <dc:creator>eier</dc:creator>
  <cp:lastModifiedBy>dag wiese schartum</cp:lastModifiedBy>
  <cp:revision>26</cp:revision>
  <cp:lastPrinted>2014-10-07T21:05:34Z</cp:lastPrinted>
  <dcterms:created xsi:type="dcterms:W3CDTF">2013-06-12T12:15:04Z</dcterms:created>
  <dcterms:modified xsi:type="dcterms:W3CDTF">2015-10-20T14:56:58Z</dcterms:modified>
</cp:coreProperties>
</file>