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7" r:id="rId11"/>
    <p:sldId id="266" r:id="rId12"/>
    <p:sldId id="265" r:id="rId13"/>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77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en-GB"/>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GB"/>
          </a:p>
        </p:txBody>
      </p:sp>
      <p:sp>
        <p:nvSpPr>
          <p:cNvPr id="4" name="Plassholder for dato 3"/>
          <p:cNvSpPr>
            <a:spLocks noGrp="1"/>
          </p:cNvSpPr>
          <p:nvPr>
            <p:ph type="dt" sz="half" idx="10"/>
          </p:nvPr>
        </p:nvSpPr>
        <p:spPr/>
        <p:txBody>
          <a:bodyPr/>
          <a:lstStyle/>
          <a:p>
            <a:fld id="{1DA24013-A791-4B8F-B9C4-66BE7FD4B4A2}" type="datetimeFigureOut">
              <a:rPr lang="nb-NO" smtClean="0"/>
              <a:t>15.09.2015</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6F91B966-1A14-4204-93D5-9983266BF20E}"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dato 3"/>
          <p:cNvSpPr>
            <a:spLocks noGrp="1"/>
          </p:cNvSpPr>
          <p:nvPr>
            <p:ph type="dt" sz="half" idx="10"/>
          </p:nvPr>
        </p:nvSpPr>
        <p:spPr/>
        <p:txBody>
          <a:bodyPr/>
          <a:lstStyle/>
          <a:p>
            <a:fld id="{1DA24013-A791-4B8F-B9C4-66BE7FD4B4A2}" type="datetimeFigureOut">
              <a:rPr lang="nb-NO" smtClean="0"/>
              <a:t>15.09.2015</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6F91B966-1A14-4204-93D5-9983266BF20E}"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en-GB"/>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dato 3"/>
          <p:cNvSpPr>
            <a:spLocks noGrp="1"/>
          </p:cNvSpPr>
          <p:nvPr>
            <p:ph type="dt" sz="half" idx="10"/>
          </p:nvPr>
        </p:nvSpPr>
        <p:spPr/>
        <p:txBody>
          <a:bodyPr/>
          <a:lstStyle/>
          <a:p>
            <a:fld id="{1DA24013-A791-4B8F-B9C4-66BE7FD4B4A2}" type="datetimeFigureOut">
              <a:rPr lang="nb-NO" smtClean="0"/>
              <a:t>15.09.2015</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6F91B966-1A14-4204-93D5-9983266BF20E}"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dato 3"/>
          <p:cNvSpPr>
            <a:spLocks noGrp="1"/>
          </p:cNvSpPr>
          <p:nvPr>
            <p:ph type="dt" sz="half" idx="10"/>
          </p:nvPr>
        </p:nvSpPr>
        <p:spPr/>
        <p:txBody>
          <a:bodyPr/>
          <a:lstStyle/>
          <a:p>
            <a:fld id="{1DA24013-A791-4B8F-B9C4-66BE7FD4B4A2}" type="datetimeFigureOut">
              <a:rPr lang="nb-NO" smtClean="0"/>
              <a:t>15.09.2015</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6F91B966-1A14-4204-93D5-9983266BF20E}"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en-GB"/>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1DA24013-A791-4B8F-B9C4-66BE7FD4B4A2}" type="datetimeFigureOut">
              <a:rPr lang="nb-NO" smtClean="0"/>
              <a:t>15.09.2015</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6F91B966-1A14-4204-93D5-9983266BF20E}"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5" name="Plassholder for dato 4"/>
          <p:cNvSpPr>
            <a:spLocks noGrp="1"/>
          </p:cNvSpPr>
          <p:nvPr>
            <p:ph type="dt" sz="half" idx="10"/>
          </p:nvPr>
        </p:nvSpPr>
        <p:spPr/>
        <p:txBody>
          <a:bodyPr/>
          <a:lstStyle/>
          <a:p>
            <a:fld id="{1DA24013-A791-4B8F-B9C4-66BE7FD4B4A2}" type="datetimeFigureOut">
              <a:rPr lang="nb-NO" smtClean="0"/>
              <a:t>15.09.2015</a:t>
            </a:fld>
            <a:endParaRPr lang="en-GB"/>
          </a:p>
        </p:txBody>
      </p:sp>
      <p:sp>
        <p:nvSpPr>
          <p:cNvPr id="6" name="Plassholder for bunntekst 5"/>
          <p:cNvSpPr>
            <a:spLocks noGrp="1"/>
          </p:cNvSpPr>
          <p:nvPr>
            <p:ph type="ftr" sz="quarter" idx="11"/>
          </p:nvPr>
        </p:nvSpPr>
        <p:spPr/>
        <p:txBody>
          <a:bodyPr/>
          <a:lstStyle/>
          <a:p>
            <a:endParaRPr lang="en-GB"/>
          </a:p>
        </p:txBody>
      </p:sp>
      <p:sp>
        <p:nvSpPr>
          <p:cNvPr id="7" name="Plassholder for lysbildenummer 6"/>
          <p:cNvSpPr>
            <a:spLocks noGrp="1"/>
          </p:cNvSpPr>
          <p:nvPr>
            <p:ph type="sldNum" sz="quarter" idx="12"/>
          </p:nvPr>
        </p:nvSpPr>
        <p:spPr/>
        <p:txBody>
          <a:bodyPr/>
          <a:lstStyle/>
          <a:p>
            <a:fld id="{6F91B966-1A14-4204-93D5-9983266BF20E}"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en-GB"/>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7" name="Plassholder for dato 6"/>
          <p:cNvSpPr>
            <a:spLocks noGrp="1"/>
          </p:cNvSpPr>
          <p:nvPr>
            <p:ph type="dt" sz="half" idx="10"/>
          </p:nvPr>
        </p:nvSpPr>
        <p:spPr/>
        <p:txBody>
          <a:bodyPr/>
          <a:lstStyle/>
          <a:p>
            <a:fld id="{1DA24013-A791-4B8F-B9C4-66BE7FD4B4A2}" type="datetimeFigureOut">
              <a:rPr lang="nb-NO" smtClean="0"/>
              <a:t>15.09.2015</a:t>
            </a:fld>
            <a:endParaRPr lang="en-GB"/>
          </a:p>
        </p:txBody>
      </p:sp>
      <p:sp>
        <p:nvSpPr>
          <p:cNvPr id="8" name="Plassholder for bunntekst 7"/>
          <p:cNvSpPr>
            <a:spLocks noGrp="1"/>
          </p:cNvSpPr>
          <p:nvPr>
            <p:ph type="ftr" sz="quarter" idx="11"/>
          </p:nvPr>
        </p:nvSpPr>
        <p:spPr/>
        <p:txBody>
          <a:bodyPr/>
          <a:lstStyle/>
          <a:p>
            <a:endParaRPr lang="en-GB"/>
          </a:p>
        </p:txBody>
      </p:sp>
      <p:sp>
        <p:nvSpPr>
          <p:cNvPr id="9" name="Plassholder for lysbildenummer 8"/>
          <p:cNvSpPr>
            <a:spLocks noGrp="1"/>
          </p:cNvSpPr>
          <p:nvPr>
            <p:ph type="sldNum" sz="quarter" idx="12"/>
          </p:nvPr>
        </p:nvSpPr>
        <p:spPr/>
        <p:txBody>
          <a:bodyPr/>
          <a:lstStyle/>
          <a:p>
            <a:fld id="{6F91B966-1A14-4204-93D5-9983266BF20E}"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dato 2"/>
          <p:cNvSpPr>
            <a:spLocks noGrp="1"/>
          </p:cNvSpPr>
          <p:nvPr>
            <p:ph type="dt" sz="half" idx="10"/>
          </p:nvPr>
        </p:nvSpPr>
        <p:spPr/>
        <p:txBody>
          <a:bodyPr/>
          <a:lstStyle/>
          <a:p>
            <a:fld id="{1DA24013-A791-4B8F-B9C4-66BE7FD4B4A2}" type="datetimeFigureOut">
              <a:rPr lang="nb-NO" smtClean="0"/>
              <a:t>15.09.2015</a:t>
            </a:fld>
            <a:endParaRPr lang="en-GB"/>
          </a:p>
        </p:txBody>
      </p:sp>
      <p:sp>
        <p:nvSpPr>
          <p:cNvPr id="4" name="Plassholder for bunntekst 3"/>
          <p:cNvSpPr>
            <a:spLocks noGrp="1"/>
          </p:cNvSpPr>
          <p:nvPr>
            <p:ph type="ftr" sz="quarter" idx="11"/>
          </p:nvPr>
        </p:nvSpPr>
        <p:spPr/>
        <p:txBody>
          <a:bodyPr/>
          <a:lstStyle/>
          <a:p>
            <a:endParaRPr lang="en-GB"/>
          </a:p>
        </p:txBody>
      </p:sp>
      <p:sp>
        <p:nvSpPr>
          <p:cNvPr id="5" name="Plassholder for lysbildenummer 4"/>
          <p:cNvSpPr>
            <a:spLocks noGrp="1"/>
          </p:cNvSpPr>
          <p:nvPr>
            <p:ph type="sldNum" sz="quarter" idx="12"/>
          </p:nvPr>
        </p:nvSpPr>
        <p:spPr/>
        <p:txBody>
          <a:bodyPr/>
          <a:lstStyle/>
          <a:p>
            <a:fld id="{6F91B966-1A14-4204-93D5-9983266BF20E}"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1DA24013-A791-4B8F-B9C4-66BE7FD4B4A2}" type="datetimeFigureOut">
              <a:rPr lang="nb-NO" smtClean="0"/>
              <a:t>15.09.2015</a:t>
            </a:fld>
            <a:endParaRPr lang="en-GB"/>
          </a:p>
        </p:txBody>
      </p:sp>
      <p:sp>
        <p:nvSpPr>
          <p:cNvPr id="3" name="Plassholder for bunntekst 2"/>
          <p:cNvSpPr>
            <a:spLocks noGrp="1"/>
          </p:cNvSpPr>
          <p:nvPr>
            <p:ph type="ftr" sz="quarter" idx="11"/>
          </p:nvPr>
        </p:nvSpPr>
        <p:spPr/>
        <p:txBody>
          <a:bodyPr/>
          <a:lstStyle/>
          <a:p>
            <a:endParaRPr lang="en-GB"/>
          </a:p>
        </p:txBody>
      </p:sp>
      <p:sp>
        <p:nvSpPr>
          <p:cNvPr id="4" name="Plassholder for lysbildenummer 3"/>
          <p:cNvSpPr>
            <a:spLocks noGrp="1"/>
          </p:cNvSpPr>
          <p:nvPr>
            <p:ph type="sldNum" sz="quarter" idx="12"/>
          </p:nvPr>
        </p:nvSpPr>
        <p:spPr/>
        <p:txBody>
          <a:bodyPr/>
          <a:lstStyle/>
          <a:p>
            <a:fld id="{6F91B966-1A14-4204-93D5-9983266BF20E}"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en-GB"/>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1DA24013-A791-4B8F-B9C4-66BE7FD4B4A2}" type="datetimeFigureOut">
              <a:rPr lang="nb-NO" smtClean="0"/>
              <a:t>15.09.2015</a:t>
            </a:fld>
            <a:endParaRPr lang="en-GB"/>
          </a:p>
        </p:txBody>
      </p:sp>
      <p:sp>
        <p:nvSpPr>
          <p:cNvPr id="6" name="Plassholder for bunntekst 5"/>
          <p:cNvSpPr>
            <a:spLocks noGrp="1"/>
          </p:cNvSpPr>
          <p:nvPr>
            <p:ph type="ftr" sz="quarter" idx="11"/>
          </p:nvPr>
        </p:nvSpPr>
        <p:spPr/>
        <p:txBody>
          <a:bodyPr/>
          <a:lstStyle/>
          <a:p>
            <a:endParaRPr lang="en-GB"/>
          </a:p>
        </p:txBody>
      </p:sp>
      <p:sp>
        <p:nvSpPr>
          <p:cNvPr id="7" name="Plassholder for lysbildenummer 6"/>
          <p:cNvSpPr>
            <a:spLocks noGrp="1"/>
          </p:cNvSpPr>
          <p:nvPr>
            <p:ph type="sldNum" sz="quarter" idx="12"/>
          </p:nvPr>
        </p:nvSpPr>
        <p:spPr/>
        <p:txBody>
          <a:bodyPr/>
          <a:lstStyle/>
          <a:p>
            <a:fld id="{6F91B966-1A14-4204-93D5-9983266BF20E}"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en-GB"/>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1DA24013-A791-4B8F-B9C4-66BE7FD4B4A2}" type="datetimeFigureOut">
              <a:rPr lang="nb-NO" smtClean="0"/>
              <a:t>15.09.2015</a:t>
            </a:fld>
            <a:endParaRPr lang="en-GB"/>
          </a:p>
        </p:txBody>
      </p:sp>
      <p:sp>
        <p:nvSpPr>
          <p:cNvPr id="6" name="Plassholder for bunntekst 5"/>
          <p:cNvSpPr>
            <a:spLocks noGrp="1"/>
          </p:cNvSpPr>
          <p:nvPr>
            <p:ph type="ftr" sz="quarter" idx="11"/>
          </p:nvPr>
        </p:nvSpPr>
        <p:spPr/>
        <p:txBody>
          <a:bodyPr/>
          <a:lstStyle/>
          <a:p>
            <a:endParaRPr lang="en-GB"/>
          </a:p>
        </p:txBody>
      </p:sp>
      <p:sp>
        <p:nvSpPr>
          <p:cNvPr id="7" name="Plassholder for lysbildenummer 6"/>
          <p:cNvSpPr>
            <a:spLocks noGrp="1"/>
          </p:cNvSpPr>
          <p:nvPr>
            <p:ph type="sldNum" sz="quarter" idx="12"/>
          </p:nvPr>
        </p:nvSpPr>
        <p:spPr/>
        <p:txBody>
          <a:bodyPr/>
          <a:lstStyle/>
          <a:p>
            <a:fld id="{6F91B966-1A14-4204-93D5-9983266BF20E}"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en-GB"/>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24013-A791-4B8F-B9C4-66BE7FD4B4A2}" type="datetimeFigureOut">
              <a:rPr lang="nb-NO" smtClean="0"/>
              <a:t>15.09.2015</a:t>
            </a:fld>
            <a:endParaRPr lang="en-GB"/>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1B966-1A14-4204-93D5-9983266BF20E}"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r>
              <a:rPr lang="nb-NO" sz="3200" dirty="0" smtClean="0">
                <a:solidFill>
                  <a:srgbClr val="0070C0"/>
                </a:solidFill>
              </a:rPr>
              <a:t>Evaluering (og etterkontroll) av lover</a:t>
            </a:r>
            <a:br>
              <a:rPr lang="nb-NO" sz="3200" dirty="0" smtClean="0">
                <a:solidFill>
                  <a:srgbClr val="0070C0"/>
                </a:solidFill>
              </a:rPr>
            </a:br>
            <a:r>
              <a:rPr lang="nb-NO" sz="3200" dirty="0" smtClean="0">
                <a:solidFill>
                  <a:srgbClr val="0070C0"/>
                </a:solidFill>
              </a:rPr>
              <a:t>– tilfellet personopplysningsloven</a:t>
            </a:r>
            <a:endParaRPr lang="en-GB" sz="3200" dirty="0">
              <a:solidFill>
                <a:srgbClr val="0070C0"/>
              </a:solidFill>
            </a:endParaRPr>
          </a:p>
        </p:txBody>
      </p:sp>
      <p:sp>
        <p:nvSpPr>
          <p:cNvPr id="3" name="Undertittel 2"/>
          <p:cNvSpPr>
            <a:spLocks noGrp="1"/>
          </p:cNvSpPr>
          <p:nvPr>
            <p:ph type="subTitle" idx="1"/>
          </p:nvPr>
        </p:nvSpPr>
        <p:spPr/>
        <p:txBody>
          <a:bodyPr>
            <a:normAutofit/>
          </a:bodyPr>
          <a:lstStyle/>
          <a:p>
            <a:r>
              <a:rPr lang="en-GB" sz="1800" dirty="0" smtClean="0"/>
              <a:t>Dag Wiese </a:t>
            </a:r>
            <a:r>
              <a:rPr lang="en-GB" sz="1800" dirty="0" err="1" smtClean="0"/>
              <a:t>Schartum</a:t>
            </a:r>
            <a:endParaRPr lang="en-GB"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14282" y="274638"/>
            <a:ext cx="8643998" cy="582594"/>
          </a:xfrm>
        </p:spPr>
        <p:txBody>
          <a:bodyPr>
            <a:noAutofit/>
          </a:bodyPr>
          <a:lstStyle/>
          <a:p>
            <a:r>
              <a:rPr lang="nb-NO" sz="2800" dirty="0" smtClean="0">
                <a:solidFill>
                  <a:srgbClr val="0070C0"/>
                </a:solidFill>
              </a:rPr>
              <a:t>Moderate lovforslag fra Schartum og </a:t>
            </a:r>
            <a:r>
              <a:rPr lang="nb-NO" sz="2800" dirty="0" err="1" smtClean="0">
                <a:solidFill>
                  <a:srgbClr val="0070C0"/>
                </a:solidFill>
              </a:rPr>
              <a:t>Bygrave</a:t>
            </a:r>
            <a:r>
              <a:rPr lang="nb-NO" sz="2800" dirty="0" smtClean="0">
                <a:solidFill>
                  <a:srgbClr val="0070C0"/>
                </a:solidFill>
              </a:rPr>
              <a:t>:</a:t>
            </a:r>
            <a:endParaRPr lang="en-GB" sz="2800" dirty="0">
              <a:solidFill>
                <a:srgbClr val="0070C0"/>
              </a:solidFill>
            </a:endParaRPr>
          </a:p>
        </p:txBody>
      </p:sp>
      <p:sp>
        <p:nvSpPr>
          <p:cNvPr id="3" name="Plassholder for innhold 2"/>
          <p:cNvSpPr>
            <a:spLocks noGrp="1"/>
          </p:cNvSpPr>
          <p:nvPr>
            <p:ph idx="1"/>
          </p:nvPr>
        </p:nvSpPr>
        <p:spPr>
          <a:xfrm>
            <a:off x="214282" y="1142984"/>
            <a:ext cx="8786874" cy="4983179"/>
          </a:xfrm>
        </p:spPr>
        <p:txBody>
          <a:bodyPr>
            <a:noAutofit/>
          </a:bodyPr>
          <a:lstStyle/>
          <a:p>
            <a:pPr lvl="0"/>
            <a:r>
              <a:rPr lang="nb-NO" sz="1800" dirty="0"/>
              <a:t>Presisering av definisjonene av ”personopplysning”, ”personregister” og ”sensitiv personopplysning” (§ 2);</a:t>
            </a:r>
          </a:p>
          <a:p>
            <a:pPr lvl="0"/>
            <a:r>
              <a:rPr lang="nb-NO" sz="1800" dirty="0"/>
              <a:t>Ny bestemmelse som klargjør mindreåriges rett til å opptre som registrert person;</a:t>
            </a:r>
          </a:p>
          <a:p>
            <a:pPr lvl="0"/>
            <a:r>
              <a:rPr lang="nb-NO" sz="1800" dirty="0"/>
              <a:t>Presisering av unntaket vedrørende rent personlige og private formål (§ 3);</a:t>
            </a:r>
          </a:p>
          <a:p>
            <a:pPr lvl="0"/>
            <a:r>
              <a:rPr lang="nb-NO" sz="1800" dirty="0"/>
              <a:t>Innskjerping av alternativet i § 8 første ledd bokstav f om ”nødvendig grunn” til å behandle personopplysninger i henhold til en interesseavveining;</a:t>
            </a:r>
          </a:p>
          <a:p>
            <a:pPr lvl="0"/>
            <a:r>
              <a:rPr lang="nb-NO" sz="1800" dirty="0"/>
              <a:t>Ny bestemmelse om nye, ”forenlige formål”(jf. nåværende § 11 første ledd bokstav c);</a:t>
            </a:r>
          </a:p>
          <a:p>
            <a:pPr lvl="0"/>
            <a:r>
              <a:rPr lang="nb-NO" sz="1800" dirty="0"/>
              <a:t>Flytting av bestemmelsen i personvernforskriften vedrørende fødselsnummer opp i lovens § 12;</a:t>
            </a:r>
          </a:p>
          <a:p>
            <a:pPr lvl="0"/>
            <a:r>
              <a:rPr lang="nb-NO" sz="1800" dirty="0"/>
              <a:t>Omformulering av § 18 om innsyn som to separate bestemmelser;</a:t>
            </a:r>
          </a:p>
          <a:p>
            <a:pPr lvl="0"/>
            <a:r>
              <a:rPr lang="nb-NO" sz="1800" dirty="0"/>
              <a:t>Skjerping av krav til samtykke i tilknytning til overføring til utlandet (§ 30 første ledd bokstav a);</a:t>
            </a:r>
          </a:p>
          <a:p>
            <a:pPr lvl="0"/>
            <a:r>
              <a:rPr lang="nb-NO" sz="1800" dirty="0"/>
              <a:t>Reduksjon av meldeplikten (§ 31);</a:t>
            </a:r>
          </a:p>
          <a:p>
            <a:pPr lvl="0"/>
            <a:r>
              <a:rPr lang="nb-NO" sz="1800" dirty="0"/>
              <a:t>Reduksjon av konsesjonsplikten (§ 33);</a:t>
            </a:r>
          </a:p>
          <a:p>
            <a:pPr lvl="0"/>
            <a:r>
              <a:rPr lang="nb-NO" sz="1800" dirty="0"/>
              <a:t>Ny bestemmelse om Datatilsynets rolle vedrørende internasjonale forhold (§ 42 a);</a:t>
            </a:r>
          </a:p>
          <a:p>
            <a:pPr lvl="0"/>
            <a:r>
              <a:rPr lang="nb-NO" sz="1800" dirty="0"/>
              <a:t>Samlet regulering av Personvernnemndas kompetanse ved at kompetansen etter forskriften settes inn i lovens § 43 første ledd</a:t>
            </a:r>
            <a:r>
              <a:rPr lang="nb-NO" sz="1800" dirty="0" smtClean="0"/>
              <a:t>.</a:t>
            </a:r>
            <a:endParaRPr lang="en-GB"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5720" y="500042"/>
            <a:ext cx="8443914" cy="1071546"/>
          </a:xfrm>
        </p:spPr>
        <p:txBody>
          <a:bodyPr>
            <a:noAutofit/>
          </a:bodyPr>
          <a:lstStyle/>
          <a:p>
            <a:r>
              <a:rPr lang="nb-NO" sz="2800" dirty="0" smtClean="0">
                <a:solidFill>
                  <a:srgbClr val="0070C0"/>
                </a:solidFill>
              </a:rPr>
              <a:t/>
            </a:r>
            <a:br>
              <a:rPr lang="nb-NO" sz="2800" dirty="0" smtClean="0">
                <a:solidFill>
                  <a:srgbClr val="0070C0"/>
                </a:solidFill>
              </a:rPr>
            </a:br>
            <a:r>
              <a:rPr lang="nb-NO" sz="2800" dirty="0" smtClean="0">
                <a:solidFill>
                  <a:srgbClr val="0070C0"/>
                </a:solidFill>
              </a:rPr>
              <a:t>Hovedelementer i radikalt lovforslag</a:t>
            </a:r>
            <a:br>
              <a:rPr lang="nb-NO" sz="2800" dirty="0" smtClean="0">
                <a:solidFill>
                  <a:srgbClr val="0070C0"/>
                </a:solidFill>
              </a:rPr>
            </a:br>
            <a:r>
              <a:rPr lang="nb-NO" sz="2800" dirty="0" smtClean="0">
                <a:solidFill>
                  <a:srgbClr val="0070C0"/>
                </a:solidFill>
              </a:rPr>
              <a:t>fra Schartum og </a:t>
            </a:r>
            <a:r>
              <a:rPr lang="nb-NO" sz="2800" dirty="0" err="1" smtClean="0">
                <a:solidFill>
                  <a:srgbClr val="0070C0"/>
                </a:solidFill>
              </a:rPr>
              <a:t>Bygrave</a:t>
            </a:r>
            <a:r>
              <a:rPr lang="nb-NO" sz="2800" dirty="0" smtClean="0">
                <a:solidFill>
                  <a:srgbClr val="0070C0"/>
                </a:solidFill>
              </a:rPr>
              <a:t> :</a:t>
            </a:r>
            <a:br>
              <a:rPr lang="nb-NO" sz="2800" dirty="0" smtClean="0">
                <a:solidFill>
                  <a:srgbClr val="0070C0"/>
                </a:solidFill>
              </a:rPr>
            </a:br>
            <a:endParaRPr lang="en-GB" sz="2800" dirty="0">
              <a:solidFill>
                <a:srgbClr val="0070C0"/>
              </a:solidFill>
            </a:endParaRPr>
          </a:p>
        </p:txBody>
      </p:sp>
      <p:sp>
        <p:nvSpPr>
          <p:cNvPr id="3" name="Plassholder for innhold 2"/>
          <p:cNvSpPr>
            <a:spLocks noGrp="1"/>
          </p:cNvSpPr>
          <p:nvPr>
            <p:ph idx="1"/>
          </p:nvPr>
        </p:nvSpPr>
        <p:spPr/>
        <p:txBody>
          <a:bodyPr>
            <a:normAutofit fontScale="55000" lnSpcReduction="20000"/>
          </a:bodyPr>
          <a:lstStyle/>
          <a:p>
            <a:pPr>
              <a:buNone/>
            </a:pPr>
            <a:r>
              <a:rPr lang="nb-NO" dirty="0"/>
              <a:t> </a:t>
            </a:r>
          </a:p>
          <a:p>
            <a:r>
              <a:rPr lang="nb-NO" sz="3600" dirty="0"/>
              <a:t>Nye, og langt mer utfyllende bestemmelser som klargjør lovens grunnbegreper;</a:t>
            </a:r>
          </a:p>
          <a:p>
            <a:r>
              <a:rPr lang="nb-NO" sz="3600" dirty="0"/>
              <a:t>Bestemmelser som klargjør ulike aktører og roller, jf. både lov og forskrift;</a:t>
            </a:r>
          </a:p>
          <a:p>
            <a:r>
              <a:rPr lang="nb-NO" sz="3600" dirty="0"/>
              <a:t>Bestemmelse som klargjør mindreåriges rett til å opptre som registrert person;</a:t>
            </a:r>
          </a:p>
          <a:p>
            <a:r>
              <a:rPr lang="nb-NO" sz="3600" dirty="0"/>
              <a:t>Revisjon og endring av kravene til rettslig grunnlag (nåværende §§ 8 og 9);</a:t>
            </a:r>
          </a:p>
          <a:p>
            <a:r>
              <a:rPr lang="nb-NO" sz="3600" dirty="0"/>
              <a:t>Ny bestemmelse om nye, ”uforenlige formål” (jf. nåværende § 11 første ledd bokstav c);</a:t>
            </a:r>
          </a:p>
          <a:p>
            <a:r>
              <a:rPr lang="nb-NO" sz="3600" dirty="0"/>
              <a:t>Krav om sletting, retting mv. formulert som en rettighet for registerte personer;</a:t>
            </a:r>
          </a:p>
          <a:p>
            <a:r>
              <a:rPr lang="nb-NO" sz="3600" dirty="0"/>
              <a:t>Nye lovbestemmelser om en utbygget ordning med personvernombud;</a:t>
            </a:r>
          </a:p>
          <a:p>
            <a:r>
              <a:rPr lang="nb-NO" sz="3600" dirty="0"/>
              <a:t>Reduksjon av meldepliktordningen med nærmere tilknytning til ordningen med konsesjonsplikt;</a:t>
            </a:r>
          </a:p>
          <a:p>
            <a:r>
              <a:rPr lang="nb-NO" sz="3600" dirty="0"/>
              <a:t>Reduksjon og omlegging av konsesjonsplikten, herunder med forslag til en ”demokratisert” konsesjonsordning.</a:t>
            </a:r>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GB" sz="3200" dirty="0" err="1" smtClean="0">
                <a:solidFill>
                  <a:srgbClr val="0070C0"/>
                </a:solidFill>
              </a:rPr>
              <a:t>Noen</a:t>
            </a:r>
            <a:r>
              <a:rPr lang="en-GB" sz="3200" dirty="0" smtClean="0">
                <a:solidFill>
                  <a:srgbClr val="0070C0"/>
                </a:solidFill>
              </a:rPr>
              <a:t> </a:t>
            </a:r>
            <a:r>
              <a:rPr lang="en-GB" sz="3200" dirty="0" err="1" smtClean="0">
                <a:solidFill>
                  <a:srgbClr val="0070C0"/>
                </a:solidFill>
              </a:rPr>
              <a:t>kommentarer</a:t>
            </a:r>
            <a:r>
              <a:rPr lang="en-GB" sz="3200" dirty="0" smtClean="0">
                <a:solidFill>
                  <a:srgbClr val="0070C0"/>
                </a:solidFill>
              </a:rPr>
              <a:t> </a:t>
            </a:r>
            <a:r>
              <a:rPr lang="en-GB" sz="3200" dirty="0" err="1" smtClean="0">
                <a:solidFill>
                  <a:srgbClr val="0070C0"/>
                </a:solidFill>
              </a:rPr>
              <a:t>til</a:t>
            </a:r>
            <a:r>
              <a:rPr lang="en-GB" sz="3200" dirty="0" smtClean="0">
                <a:solidFill>
                  <a:srgbClr val="0070C0"/>
                </a:solidFill>
              </a:rPr>
              <a:t> </a:t>
            </a:r>
            <a:r>
              <a:rPr lang="en-GB" sz="3200" dirty="0" err="1" smtClean="0">
                <a:solidFill>
                  <a:srgbClr val="0070C0"/>
                </a:solidFill>
              </a:rPr>
              <a:t>evalueringen</a:t>
            </a:r>
            <a:r>
              <a:rPr lang="en-GB" sz="3200" dirty="0" smtClean="0">
                <a:solidFill>
                  <a:srgbClr val="0070C0"/>
                </a:solidFill>
              </a:rPr>
              <a:t> </a:t>
            </a:r>
            <a:r>
              <a:rPr lang="en-GB" sz="3200" dirty="0" err="1" smtClean="0">
                <a:solidFill>
                  <a:srgbClr val="0070C0"/>
                </a:solidFill>
              </a:rPr>
              <a:t>av</a:t>
            </a:r>
            <a:r>
              <a:rPr lang="en-GB" sz="3200" dirty="0" smtClean="0">
                <a:solidFill>
                  <a:srgbClr val="0070C0"/>
                </a:solidFill>
              </a:rPr>
              <a:t> </a:t>
            </a:r>
            <a:r>
              <a:rPr lang="en-GB" sz="3200" dirty="0" err="1" smtClean="0">
                <a:solidFill>
                  <a:srgbClr val="0070C0"/>
                </a:solidFill>
              </a:rPr>
              <a:t>loven</a:t>
            </a:r>
            <a:endParaRPr lang="en-GB" sz="3200" dirty="0">
              <a:solidFill>
                <a:srgbClr val="0070C0"/>
              </a:solidFill>
            </a:endParaRPr>
          </a:p>
        </p:txBody>
      </p:sp>
      <p:sp>
        <p:nvSpPr>
          <p:cNvPr id="3" name="Plassholder for innhold 2"/>
          <p:cNvSpPr>
            <a:spLocks noGrp="1"/>
          </p:cNvSpPr>
          <p:nvPr>
            <p:ph idx="1"/>
          </p:nvPr>
        </p:nvSpPr>
        <p:spPr/>
        <p:txBody>
          <a:bodyPr>
            <a:normAutofit/>
          </a:bodyPr>
          <a:lstStyle/>
          <a:p>
            <a:r>
              <a:rPr lang="en-GB" sz="2400" dirty="0" err="1" smtClean="0"/>
              <a:t>Undersøkelsene</a:t>
            </a:r>
            <a:r>
              <a:rPr lang="en-GB" sz="2400" dirty="0" smtClean="0"/>
              <a:t> </a:t>
            </a:r>
            <a:r>
              <a:rPr lang="en-GB" sz="2400" dirty="0" err="1" smtClean="0"/>
              <a:t>fra</a:t>
            </a:r>
            <a:r>
              <a:rPr lang="en-GB" sz="2400" dirty="0" smtClean="0"/>
              <a:t> 2005 </a:t>
            </a:r>
            <a:r>
              <a:rPr lang="en-GB" sz="2400" dirty="0" err="1" smtClean="0"/>
              <a:t>hadde</a:t>
            </a:r>
            <a:r>
              <a:rPr lang="en-GB" sz="2400" dirty="0" smtClean="0"/>
              <a:t> </a:t>
            </a:r>
            <a:r>
              <a:rPr lang="en-GB" sz="2400" dirty="0" err="1" smtClean="0"/>
              <a:t>neppe</a:t>
            </a:r>
            <a:r>
              <a:rPr lang="en-GB" sz="2400" dirty="0" smtClean="0"/>
              <a:t> </a:t>
            </a:r>
            <a:r>
              <a:rPr lang="en-GB" sz="2400" dirty="0" err="1" smtClean="0"/>
              <a:t>særlig</a:t>
            </a:r>
            <a:r>
              <a:rPr lang="en-GB" sz="2400" dirty="0" smtClean="0"/>
              <a:t> </a:t>
            </a:r>
            <a:r>
              <a:rPr lang="en-GB" sz="2400" dirty="0" err="1" smtClean="0"/>
              <a:t>innvirkning</a:t>
            </a:r>
            <a:r>
              <a:rPr lang="en-GB" sz="2400" dirty="0" smtClean="0"/>
              <a:t> </a:t>
            </a:r>
            <a:r>
              <a:rPr lang="en-GB" sz="2400" dirty="0" err="1" smtClean="0"/>
              <a:t>på</a:t>
            </a:r>
            <a:r>
              <a:rPr lang="en-GB" sz="2400" dirty="0" smtClean="0"/>
              <a:t> </a:t>
            </a:r>
            <a:r>
              <a:rPr lang="en-GB" sz="2400" dirty="0" err="1" smtClean="0"/>
              <a:t>høringssaken</a:t>
            </a:r>
            <a:endParaRPr lang="en-GB" sz="2400" dirty="0" smtClean="0"/>
          </a:p>
          <a:p>
            <a:r>
              <a:rPr lang="en-GB" sz="2400" dirty="0"/>
              <a:t>Mange </a:t>
            </a:r>
            <a:r>
              <a:rPr lang="en-GB" sz="2400" dirty="0" err="1"/>
              <a:t>av</a:t>
            </a:r>
            <a:r>
              <a:rPr lang="en-GB" sz="2400" dirty="0"/>
              <a:t> </a:t>
            </a:r>
            <a:r>
              <a:rPr lang="en-GB" sz="2400" dirty="0" err="1"/>
              <a:t>forslagene</a:t>
            </a:r>
            <a:r>
              <a:rPr lang="en-GB" sz="2400" dirty="0"/>
              <a:t> </a:t>
            </a:r>
            <a:r>
              <a:rPr lang="en-GB" sz="2400" dirty="0" err="1"/>
              <a:t>som</a:t>
            </a:r>
            <a:r>
              <a:rPr lang="en-GB" sz="2400" dirty="0"/>
              <a:t> </a:t>
            </a:r>
            <a:r>
              <a:rPr lang="en-GB" sz="2400" dirty="0" err="1"/>
              <a:t>ikke</a:t>
            </a:r>
            <a:r>
              <a:rPr lang="en-GB" sz="2400" dirty="0"/>
              <a:t> </a:t>
            </a:r>
            <a:r>
              <a:rPr lang="en-GB" sz="2400" dirty="0" err="1"/>
              <a:t>fikk</a:t>
            </a:r>
            <a:r>
              <a:rPr lang="en-GB" sz="2400" dirty="0"/>
              <a:t> </a:t>
            </a:r>
            <a:r>
              <a:rPr lang="en-GB" sz="2400" dirty="0" err="1"/>
              <a:t>gjennomslag</a:t>
            </a:r>
            <a:r>
              <a:rPr lang="en-GB" sz="2400" dirty="0"/>
              <a:t> </a:t>
            </a:r>
            <a:r>
              <a:rPr lang="en-GB" sz="2400" dirty="0" err="1"/>
              <a:t>gjaldt</a:t>
            </a:r>
            <a:r>
              <a:rPr lang="en-GB" sz="2400" dirty="0"/>
              <a:t> </a:t>
            </a:r>
            <a:r>
              <a:rPr lang="en-GB" sz="2400" dirty="0" err="1"/>
              <a:t>endringer</a:t>
            </a:r>
            <a:r>
              <a:rPr lang="en-GB" sz="2400" dirty="0"/>
              <a:t> </a:t>
            </a:r>
            <a:r>
              <a:rPr lang="en-GB" sz="2400" dirty="0" err="1"/>
              <a:t>som</a:t>
            </a:r>
            <a:r>
              <a:rPr lang="en-GB" sz="2400" dirty="0"/>
              <a:t> </a:t>
            </a:r>
            <a:r>
              <a:rPr lang="en-GB" sz="2400" dirty="0" err="1"/>
              <a:t>var</a:t>
            </a:r>
            <a:r>
              <a:rPr lang="en-GB" sz="2400" dirty="0"/>
              <a:t> </a:t>
            </a:r>
            <a:r>
              <a:rPr lang="en-GB" sz="2400" dirty="0" err="1"/>
              <a:t>begrunnet</a:t>
            </a:r>
            <a:r>
              <a:rPr lang="en-GB" sz="2400" dirty="0"/>
              <a:t> </a:t>
            </a:r>
            <a:r>
              <a:rPr lang="en-GB" sz="2400" dirty="0" err="1"/>
              <a:t>i</a:t>
            </a:r>
            <a:r>
              <a:rPr lang="en-GB" sz="2400" dirty="0"/>
              <a:t> </a:t>
            </a:r>
            <a:r>
              <a:rPr lang="en-GB" sz="2400" dirty="0" err="1"/>
              <a:t>pedagogiske</a:t>
            </a:r>
            <a:r>
              <a:rPr lang="en-GB" sz="2400" dirty="0"/>
              <a:t> </a:t>
            </a:r>
            <a:r>
              <a:rPr lang="en-GB" sz="2400" dirty="0" err="1"/>
              <a:t>og</a:t>
            </a:r>
            <a:r>
              <a:rPr lang="en-GB" sz="2400" dirty="0"/>
              <a:t> </a:t>
            </a:r>
            <a:r>
              <a:rPr lang="en-GB" sz="2400" dirty="0" err="1"/>
              <a:t>lovtekniske</a:t>
            </a:r>
            <a:r>
              <a:rPr lang="en-GB" sz="2400" dirty="0"/>
              <a:t> </a:t>
            </a:r>
            <a:r>
              <a:rPr lang="en-GB" sz="2400" dirty="0" err="1"/>
              <a:t>forhold</a:t>
            </a:r>
            <a:endParaRPr lang="en-GB" sz="2400" dirty="0"/>
          </a:p>
          <a:p>
            <a:r>
              <a:rPr lang="en-GB" sz="2400" dirty="0" err="1" smtClean="0"/>
              <a:t>Det</a:t>
            </a:r>
            <a:r>
              <a:rPr lang="en-GB" sz="2400" dirty="0" smtClean="0"/>
              <a:t> </a:t>
            </a:r>
            <a:r>
              <a:rPr lang="en-GB" sz="2400" dirty="0" err="1" smtClean="0"/>
              <a:t>er</a:t>
            </a:r>
            <a:r>
              <a:rPr lang="en-GB" sz="2400" dirty="0" smtClean="0"/>
              <a:t> bare </a:t>
            </a:r>
            <a:r>
              <a:rPr lang="en-GB" sz="2400" dirty="0" err="1" smtClean="0"/>
              <a:t>gjort</a:t>
            </a:r>
            <a:r>
              <a:rPr lang="en-GB" sz="2400" dirty="0" smtClean="0"/>
              <a:t> </a:t>
            </a:r>
            <a:r>
              <a:rPr lang="en-GB" sz="2400" dirty="0" err="1" smtClean="0"/>
              <a:t>nevneverdige</a:t>
            </a:r>
            <a:r>
              <a:rPr lang="en-GB" sz="2400" dirty="0" smtClean="0"/>
              <a:t> </a:t>
            </a:r>
            <a:r>
              <a:rPr lang="en-GB" sz="2400" dirty="0" err="1" smtClean="0"/>
              <a:t>endringer</a:t>
            </a:r>
            <a:r>
              <a:rPr lang="en-GB" sz="2400" dirty="0" smtClean="0"/>
              <a:t> </a:t>
            </a:r>
            <a:r>
              <a:rPr lang="en-GB" sz="2400" dirty="0" err="1" smtClean="0"/>
              <a:t>i</a:t>
            </a:r>
            <a:r>
              <a:rPr lang="en-GB" sz="2400" dirty="0" smtClean="0"/>
              <a:t> de </a:t>
            </a:r>
            <a:r>
              <a:rPr lang="en-GB" sz="2400" dirty="0" err="1" smtClean="0"/>
              <a:t>særegne</a:t>
            </a:r>
            <a:r>
              <a:rPr lang="en-GB" sz="2400" dirty="0" smtClean="0"/>
              <a:t> </a:t>
            </a:r>
            <a:r>
              <a:rPr lang="en-GB" sz="2400" dirty="0" err="1" smtClean="0"/>
              <a:t>norske</a:t>
            </a:r>
            <a:r>
              <a:rPr lang="en-GB" sz="2400" dirty="0" smtClean="0"/>
              <a:t> </a:t>
            </a:r>
            <a:r>
              <a:rPr lang="en-GB" sz="2400" dirty="0" err="1" smtClean="0"/>
              <a:t>reglene</a:t>
            </a:r>
            <a:r>
              <a:rPr lang="en-GB" sz="2400" dirty="0" smtClean="0"/>
              <a:t> om </a:t>
            </a:r>
            <a:r>
              <a:rPr lang="en-GB" sz="2400" dirty="0" err="1" smtClean="0"/>
              <a:t>kameraovervåking</a:t>
            </a:r>
            <a:endParaRPr lang="en-GB" sz="2400" dirty="0" smtClean="0"/>
          </a:p>
          <a:p>
            <a:r>
              <a:rPr lang="en-GB" sz="2400" dirty="0" err="1" smtClean="0"/>
              <a:t>Manglende</a:t>
            </a:r>
            <a:r>
              <a:rPr lang="en-GB" sz="2400" dirty="0" smtClean="0"/>
              <a:t> </a:t>
            </a:r>
            <a:r>
              <a:rPr lang="en-GB" sz="2400" dirty="0" err="1" smtClean="0"/>
              <a:t>lovendring</a:t>
            </a:r>
            <a:r>
              <a:rPr lang="en-GB" sz="2400" dirty="0" smtClean="0"/>
              <a:t> med </a:t>
            </a:r>
            <a:r>
              <a:rPr lang="en-GB" sz="2400" dirty="0" err="1" smtClean="0"/>
              <a:t>utgangspunkt</a:t>
            </a:r>
            <a:r>
              <a:rPr lang="en-GB" sz="2400" dirty="0" smtClean="0"/>
              <a:t> </a:t>
            </a:r>
            <a:r>
              <a:rPr lang="en-GB" sz="2400" dirty="0" err="1" smtClean="0"/>
              <a:t>i</a:t>
            </a:r>
            <a:r>
              <a:rPr lang="en-GB" sz="2400" dirty="0" smtClean="0"/>
              <a:t> </a:t>
            </a:r>
            <a:r>
              <a:rPr lang="en-GB" sz="2400" dirty="0" err="1" smtClean="0"/>
              <a:t>evalueringen</a:t>
            </a:r>
            <a:r>
              <a:rPr lang="en-GB" sz="2400" dirty="0" smtClean="0"/>
              <a:t> </a:t>
            </a:r>
            <a:r>
              <a:rPr lang="en-GB" sz="2400" dirty="0" err="1" smtClean="0"/>
              <a:t>kan</a:t>
            </a:r>
            <a:r>
              <a:rPr lang="en-GB" sz="2400" dirty="0" smtClean="0"/>
              <a:t> </a:t>
            </a:r>
            <a:r>
              <a:rPr lang="en-GB" sz="2400" dirty="0" err="1" smtClean="0"/>
              <a:t>trolig</a:t>
            </a:r>
            <a:r>
              <a:rPr lang="en-GB" sz="2400" dirty="0" smtClean="0"/>
              <a:t> </a:t>
            </a:r>
            <a:r>
              <a:rPr lang="en-GB" sz="2400" dirty="0" err="1" smtClean="0"/>
              <a:t>langt</a:t>
            </a:r>
            <a:r>
              <a:rPr lang="en-GB" sz="2400" dirty="0" smtClean="0"/>
              <a:t> </a:t>
            </a:r>
            <a:r>
              <a:rPr lang="en-GB" sz="2400" dirty="0" err="1" smtClean="0"/>
              <a:t>på</a:t>
            </a:r>
            <a:r>
              <a:rPr lang="en-GB" sz="2400" dirty="0" smtClean="0"/>
              <a:t> </a:t>
            </a:r>
            <a:r>
              <a:rPr lang="en-GB" sz="2400" dirty="0" err="1" smtClean="0"/>
              <a:t>vei</a:t>
            </a:r>
            <a:r>
              <a:rPr lang="en-GB" sz="2400" dirty="0" smtClean="0"/>
              <a:t> </a:t>
            </a:r>
            <a:r>
              <a:rPr lang="en-GB" sz="2400" dirty="0" err="1" smtClean="0"/>
              <a:t>forklares</a:t>
            </a:r>
            <a:r>
              <a:rPr lang="en-GB" sz="2400" dirty="0" smtClean="0"/>
              <a:t> med </a:t>
            </a:r>
            <a:r>
              <a:rPr lang="en-GB" sz="2400" dirty="0" err="1" smtClean="0"/>
              <a:t>i</a:t>
            </a:r>
            <a:r>
              <a:rPr lang="en-GB" sz="2400" dirty="0" smtClean="0"/>
              <a:t>) </a:t>
            </a:r>
            <a:r>
              <a:rPr lang="en-GB" sz="2400" dirty="0" err="1" smtClean="0"/>
              <a:t>en</a:t>
            </a:r>
            <a:r>
              <a:rPr lang="en-GB" sz="2400" dirty="0" smtClean="0"/>
              <a:t> </a:t>
            </a:r>
            <a:r>
              <a:rPr lang="en-GB" sz="2400" dirty="0" err="1" smtClean="0"/>
              <a:t>passiviserende</a:t>
            </a:r>
            <a:r>
              <a:rPr lang="en-GB" sz="2400" dirty="0" smtClean="0"/>
              <a:t> </a:t>
            </a:r>
            <a:r>
              <a:rPr lang="en-GB" sz="2400" dirty="0" err="1" smtClean="0"/>
              <a:t>effekt</a:t>
            </a:r>
            <a:r>
              <a:rPr lang="en-GB" sz="2400" dirty="0" smtClean="0"/>
              <a:t> </a:t>
            </a:r>
            <a:r>
              <a:rPr lang="en-GB" sz="2400" dirty="0" err="1" smtClean="0"/>
              <a:t>av</a:t>
            </a:r>
            <a:r>
              <a:rPr lang="en-GB" sz="2400" dirty="0" smtClean="0"/>
              <a:t> at </a:t>
            </a:r>
            <a:r>
              <a:rPr lang="en-GB" sz="2400" dirty="0" err="1" smtClean="0"/>
              <a:t>en</a:t>
            </a:r>
            <a:r>
              <a:rPr lang="en-GB" sz="2400" dirty="0" smtClean="0"/>
              <a:t> </a:t>
            </a:r>
            <a:r>
              <a:rPr lang="en-GB" sz="2400" dirty="0" err="1" smtClean="0"/>
              <a:t>forventet</a:t>
            </a:r>
            <a:r>
              <a:rPr lang="en-GB" sz="2400" dirty="0" smtClean="0"/>
              <a:t> at EUs </a:t>
            </a:r>
            <a:r>
              <a:rPr lang="en-GB" sz="2400" dirty="0" err="1" smtClean="0"/>
              <a:t>personverndirektiv</a:t>
            </a:r>
            <a:r>
              <a:rPr lang="en-GB" sz="2400" dirty="0" smtClean="0"/>
              <a:t> </a:t>
            </a:r>
            <a:r>
              <a:rPr lang="en-GB" sz="2400" dirty="0" err="1" smtClean="0"/>
              <a:t>skulle</a:t>
            </a:r>
            <a:r>
              <a:rPr lang="en-GB" sz="2400" dirty="0" smtClean="0"/>
              <a:t> </a:t>
            </a:r>
            <a:r>
              <a:rPr lang="en-GB" sz="2400" dirty="0" err="1" smtClean="0"/>
              <a:t>revideres</a:t>
            </a:r>
            <a:r>
              <a:rPr lang="en-GB" sz="2400" dirty="0" smtClean="0"/>
              <a:t>, </a:t>
            </a:r>
            <a:r>
              <a:rPr lang="en-GB" sz="2400" dirty="0" err="1" smtClean="0"/>
              <a:t>og</a:t>
            </a:r>
            <a:r>
              <a:rPr lang="en-GB" sz="2400" dirty="0" smtClean="0"/>
              <a:t> ii) </a:t>
            </a:r>
            <a:r>
              <a:rPr lang="en-GB" sz="2400" dirty="0" err="1" smtClean="0"/>
              <a:t>manglende</a:t>
            </a:r>
            <a:r>
              <a:rPr lang="en-GB" sz="2400" dirty="0" smtClean="0"/>
              <a:t> </a:t>
            </a:r>
            <a:r>
              <a:rPr lang="en-GB" sz="2400" dirty="0" err="1" smtClean="0"/>
              <a:t>kapasitet</a:t>
            </a:r>
            <a:r>
              <a:rPr lang="en-GB" sz="2400" dirty="0" smtClean="0"/>
              <a:t> </a:t>
            </a:r>
            <a:r>
              <a:rPr lang="en-GB" sz="2400" dirty="0" err="1" smtClean="0"/>
              <a:t>i</a:t>
            </a:r>
            <a:r>
              <a:rPr lang="en-GB" sz="2400" dirty="0" smtClean="0"/>
              <a:t> JD.</a:t>
            </a:r>
            <a:endParaRPr lang="en-GB" sz="2400" dirty="0" smtClean="0"/>
          </a:p>
          <a:p>
            <a:pPr marL="0" indent="0">
              <a:buNone/>
            </a:pPr>
            <a:endParaRPr lang="en-GB"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57158" y="928671"/>
            <a:ext cx="8572560" cy="1200329"/>
          </a:xfrm>
          <a:prstGeom prst="rect">
            <a:avLst/>
          </a:prstGeom>
        </p:spPr>
        <p:txBody>
          <a:bodyPr wrap="square">
            <a:spAutoFit/>
          </a:bodyPr>
          <a:lstStyle/>
          <a:p>
            <a:r>
              <a:rPr lang="en-GB" b="1" dirty="0" err="1" smtClean="0"/>
              <a:t>Regelverksarbeid</a:t>
            </a:r>
            <a:r>
              <a:rPr lang="en-GB" b="1" dirty="0" smtClean="0"/>
              <a:t> </a:t>
            </a:r>
            <a:r>
              <a:rPr lang="en-GB" b="1" dirty="0" err="1"/>
              <a:t>er</a:t>
            </a:r>
            <a:r>
              <a:rPr lang="en-GB" b="1" dirty="0"/>
              <a:t> en </a:t>
            </a:r>
            <a:r>
              <a:rPr lang="en-GB" b="1" dirty="0" err="1"/>
              <a:t>kontinuerlig</a:t>
            </a:r>
            <a:r>
              <a:rPr lang="en-GB" b="1" dirty="0"/>
              <a:t> </a:t>
            </a:r>
            <a:r>
              <a:rPr lang="en-GB" b="1" dirty="0" err="1"/>
              <a:t>prosess</a:t>
            </a:r>
            <a:r>
              <a:rPr lang="en-GB" b="1" dirty="0"/>
              <a:t> </a:t>
            </a:r>
          </a:p>
          <a:p>
            <a:pPr>
              <a:buFont typeface="Arial" pitchFamily="34" charset="0"/>
              <a:buChar char="•"/>
            </a:pPr>
            <a:r>
              <a:rPr lang="en-GB" dirty="0" smtClean="0"/>
              <a:t> </a:t>
            </a:r>
            <a:r>
              <a:rPr lang="en-GB" dirty="0" err="1" smtClean="0"/>
              <a:t>ikke</a:t>
            </a:r>
            <a:r>
              <a:rPr lang="en-GB" dirty="0" smtClean="0"/>
              <a:t> </a:t>
            </a:r>
            <a:r>
              <a:rPr lang="en-GB" dirty="0" err="1"/>
              <a:t>avsluttet</a:t>
            </a:r>
            <a:r>
              <a:rPr lang="en-GB" dirty="0"/>
              <a:t> </a:t>
            </a:r>
            <a:r>
              <a:rPr lang="en-GB" dirty="0" err="1"/>
              <a:t>ved</a:t>
            </a:r>
            <a:r>
              <a:rPr lang="en-GB" dirty="0"/>
              <a:t> </a:t>
            </a:r>
            <a:r>
              <a:rPr lang="en-GB" dirty="0" err="1"/>
              <a:t>vedtakelse</a:t>
            </a:r>
            <a:r>
              <a:rPr lang="en-GB" dirty="0"/>
              <a:t> </a:t>
            </a:r>
          </a:p>
          <a:p>
            <a:pPr>
              <a:buFont typeface="Arial" pitchFamily="34" charset="0"/>
              <a:buChar char="•"/>
            </a:pPr>
            <a:r>
              <a:rPr lang="nb-NO" dirty="0" smtClean="0"/>
              <a:t> proposisjonen </a:t>
            </a:r>
            <a:r>
              <a:rPr lang="nb-NO" dirty="0"/>
              <a:t>og loven er ikke sluttproduktet </a:t>
            </a:r>
          </a:p>
          <a:p>
            <a:r>
              <a:rPr lang="nb-NO" dirty="0" smtClean="0"/>
              <a:t>Økt </a:t>
            </a:r>
            <a:r>
              <a:rPr lang="nb-NO" dirty="0"/>
              <a:t>oppmerksomhet rundt behovet for </a:t>
            </a:r>
            <a:r>
              <a:rPr lang="nb-NO" dirty="0" smtClean="0"/>
              <a:t>evaluering </a:t>
            </a:r>
            <a:endParaRPr lang="nb-NO" dirty="0"/>
          </a:p>
        </p:txBody>
      </p:sp>
      <p:sp>
        <p:nvSpPr>
          <p:cNvPr id="5" name="Tittel 4"/>
          <p:cNvSpPr>
            <a:spLocks noGrp="1"/>
          </p:cNvSpPr>
          <p:nvPr>
            <p:ph type="title"/>
          </p:nvPr>
        </p:nvSpPr>
        <p:spPr>
          <a:xfrm>
            <a:off x="428596" y="142852"/>
            <a:ext cx="8229600" cy="868346"/>
          </a:xfrm>
        </p:spPr>
        <p:txBody>
          <a:bodyPr>
            <a:normAutofit/>
          </a:bodyPr>
          <a:lstStyle/>
          <a:p>
            <a:r>
              <a:rPr lang="en-GB" sz="3200" dirty="0" smtClean="0">
                <a:solidFill>
                  <a:srgbClr val="0070C0"/>
                </a:solidFill>
              </a:rPr>
              <a:t>Om </a:t>
            </a:r>
            <a:r>
              <a:rPr lang="en-GB" sz="3200" dirty="0" err="1" smtClean="0">
                <a:solidFill>
                  <a:srgbClr val="0070C0"/>
                </a:solidFill>
              </a:rPr>
              <a:t>evaluering</a:t>
            </a:r>
            <a:r>
              <a:rPr lang="en-GB" sz="3200" dirty="0" smtClean="0">
                <a:solidFill>
                  <a:srgbClr val="0070C0"/>
                </a:solidFill>
              </a:rPr>
              <a:t> </a:t>
            </a:r>
            <a:r>
              <a:rPr lang="en-GB" sz="3200" dirty="0" err="1" smtClean="0">
                <a:solidFill>
                  <a:srgbClr val="0070C0"/>
                </a:solidFill>
              </a:rPr>
              <a:t>av</a:t>
            </a:r>
            <a:r>
              <a:rPr lang="en-GB" sz="3200" dirty="0" smtClean="0">
                <a:solidFill>
                  <a:srgbClr val="0070C0"/>
                </a:solidFill>
              </a:rPr>
              <a:t> lover</a:t>
            </a:r>
            <a:endParaRPr lang="en-GB" sz="3200" dirty="0">
              <a:solidFill>
                <a:srgbClr val="0070C0"/>
              </a:solidFill>
            </a:endParaRPr>
          </a:p>
        </p:txBody>
      </p:sp>
      <p:sp>
        <p:nvSpPr>
          <p:cNvPr id="7" name="Rektangel 6"/>
          <p:cNvSpPr/>
          <p:nvPr/>
        </p:nvSpPr>
        <p:spPr>
          <a:xfrm>
            <a:off x="428596" y="2285992"/>
            <a:ext cx="8001056" cy="1477328"/>
          </a:xfrm>
          <a:prstGeom prst="rect">
            <a:avLst/>
          </a:prstGeom>
        </p:spPr>
        <p:txBody>
          <a:bodyPr wrap="square">
            <a:spAutoFit/>
          </a:bodyPr>
          <a:lstStyle/>
          <a:p>
            <a:r>
              <a:rPr lang="en-GB" b="1" dirty="0" err="1" smtClean="0"/>
              <a:t>Hva</a:t>
            </a:r>
            <a:r>
              <a:rPr lang="en-GB" b="1" dirty="0" smtClean="0"/>
              <a:t> </a:t>
            </a:r>
            <a:r>
              <a:rPr lang="en-GB" b="1" dirty="0" err="1" smtClean="0"/>
              <a:t>er</a:t>
            </a:r>
            <a:r>
              <a:rPr lang="en-GB" b="1" dirty="0" smtClean="0"/>
              <a:t> </a:t>
            </a:r>
            <a:r>
              <a:rPr lang="en-GB" b="1" dirty="0" err="1" smtClean="0"/>
              <a:t>evaluering</a:t>
            </a:r>
            <a:r>
              <a:rPr lang="en-GB" b="1" dirty="0" smtClean="0"/>
              <a:t> </a:t>
            </a:r>
            <a:r>
              <a:rPr lang="en-GB" b="1" dirty="0" err="1" smtClean="0"/>
              <a:t>av</a:t>
            </a:r>
            <a:r>
              <a:rPr lang="en-GB" b="1" dirty="0" smtClean="0"/>
              <a:t> lover?</a:t>
            </a:r>
          </a:p>
          <a:p>
            <a:pPr>
              <a:buFont typeface="Arial" pitchFamily="34" charset="0"/>
              <a:buChar char="•"/>
            </a:pPr>
            <a:r>
              <a:rPr lang="en-GB" dirty="0" smtClean="0"/>
              <a:t> </a:t>
            </a:r>
            <a:r>
              <a:rPr lang="en-GB" dirty="0" err="1" smtClean="0"/>
              <a:t>En</a:t>
            </a:r>
            <a:r>
              <a:rPr lang="en-GB" dirty="0" smtClean="0"/>
              <a:t> </a:t>
            </a:r>
            <a:r>
              <a:rPr lang="en-GB" dirty="0" err="1" smtClean="0"/>
              <a:t>systematisk</a:t>
            </a:r>
            <a:r>
              <a:rPr lang="en-GB" dirty="0" smtClean="0"/>
              <a:t> </a:t>
            </a:r>
            <a:r>
              <a:rPr lang="en-GB" dirty="0" err="1" smtClean="0"/>
              <a:t>datainnsamling</a:t>
            </a:r>
            <a:r>
              <a:rPr lang="en-GB" dirty="0" smtClean="0"/>
              <a:t>, analyse </a:t>
            </a:r>
            <a:r>
              <a:rPr lang="en-GB" dirty="0" err="1" smtClean="0"/>
              <a:t>og</a:t>
            </a:r>
            <a:r>
              <a:rPr lang="en-GB" dirty="0" smtClean="0"/>
              <a:t> </a:t>
            </a:r>
            <a:r>
              <a:rPr lang="en-GB" dirty="0" err="1" smtClean="0"/>
              <a:t>vurdering</a:t>
            </a:r>
            <a:r>
              <a:rPr lang="en-GB" dirty="0" smtClean="0"/>
              <a:t> </a:t>
            </a:r>
            <a:r>
              <a:rPr lang="en-GB" dirty="0" err="1" smtClean="0"/>
              <a:t>av</a:t>
            </a:r>
            <a:r>
              <a:rPr lang="en-GB" dirty="0" smtClean="0"/>
              <a:t> et </a:t>
            </a:r>
            <a:r>
              <a:rPr lang="en-GB" dirty="0" err="1" smtClean="0"/>
              <a:t>regelverk</a:t>
            </a:r>
            <a:r>
              <a:rPr lang="en-GB" dirty="0" smtClean="0"/>
              <a:t> med </a:t>
            </a:r>
            <a:r>
              <a:rPr lang="en-GB" dirty="0" err="1" smtClean="0"/>
              <a:t>tanke</a:t>
            </a:r>
            <a:r>
              <a:rPr lang="en-GB" dirty="0" smtClean="0"/>
              <a:t> </a:t>
            </a:r>
            <a:r>
              <a:rPr lang="en-GB" dirty="0" err="1" smtClean="0"/>
              <a:t>på</a:t>
            </a:r>
            <a:r>
              <a:rPr lang="en-GB" dirty="0" smtClean="0"/>
              <a:t> </a:t>
            </a:r>
            <a:r>
              <a:rPr lang="en-GB" dirty="0" smtClean="0"/>
              <a:t>å </a:t>
            </a:r>
            <a:r>
              <a:rPr lang="en-GB" dirty="0" err="1" smtClean="0"/>
              <a:t>vurdere</a:t>
            </a:r>
            <a:r>
              <a:rPr lang="en-GB" dirty="0" smtClean="0"/>
              <a:t> om </a:t>
            </a:r>
            <a:r>
              <a:rPr lang="en-GB" dirty="0" err="1" smtClean="0"/>
              <a:t>utforming</a:t>
            </a:r>
            <a:r>
              <a:rPr lang="en-GB" dirty="0" smtClean="0"/>
              <a:t>, </a:t>
            </a:r>
            <a:r>
              <a:rPr lang="en-GB" dirty="0" err="1" smtClean="0"/>
              <a:t>målrealisering</a:t>
            </a:r>
            <a:r>
              <a:rPr lang="en-GB" dirty="0" smtClean="0"/>
              <a:t>, </a:t>
            </a:r>
            <a:r>
              <a:rPr lang="en-GB" dirty="0" err="1" smtClean="0"/>
              <a:t>effekter</a:t>
            </a:r>
            <a:r>
              <a:rPr lang="en-GB" dirty="0" smtClean="0"/>
              <a:t> </a:t>
            </a:r>
            <a:r>
              <a:rPr lang="en-GB" dirty="0" err="1" smtClean="0"/>
              <a:t>og</a:t>
            </a:r>
            <a:r>
              <a:rPr lang="en-GB" dirty="0" smtClean="0"/>
              <a:t>/</a:t>
            </a:r>
            <a:r>
              <a:rPr lang="en-GB" dirty="0" err="1" smtClean="0"/>
              <a:t>eller</a:t>
            </a:r>
            <a:r>
              <a:rPr lang="en-GB" dirty="0" smtClean="0"/>
              <a:t> </a:t>
            </a:r>
            <a:r>
              <a:rPr lang="en-GB" dirty="0" err="1" smtClean="0"/>
              <a:t>utvikling</a:t>
            </a:r>
            <a:r>
              <a:rPr lang="en-GB" dirty="0" smtClean="0"/>
              <a:t> </a:t>
            </a:r>
            <a:r>
              <a:rPr lang="en-GB" dirty="0" err="1" smtClean="0"/>
              <a:t>og</a:t>
            </a:r>
            <a:r>
              <a:rPr lang="en-GB" dirty="0" smtClean="0"/>
              <a:t> </a:t>
            </a:r>
            <a:r>
              <a:rPr lang="en-GB" dirty="0" err="1" smtClean="0"/>
              <a:t>anvendelse</a:t>
            </a:r>
            <a:r>
              <a:rPr lang="en-GB" dirty="0" smtClean="0"/>
              <a:t> </a:t>
            </a:r>
            <a:r>
              <a:rPr lang="en-GB" dirty="0" err="1" smtClean="0"/>
              <a:t>er</a:t>
            </a:r>
            <a:r>
              <a:rPr lang="en-GB" dirty="0" smtClean="0"/>
              <a:t> </a:t>
            </a:r>
            <a:r>
              <a:rPr lang="en-GB" dirty="0" err="1" smtClean="0"/>
              <a:t>tilfredsstillende</a:t>
            </a:r>
            <a:endParaRPr lang="en-GB" dirty="0"/>
          </a:p>
          <a:p>
            <a:pPr>
              <a:buFont typeface="Arial" pitchFamily="34" charset="0"/>
              <a:buChar char="•"/>
            </a:pPr>
            <a:r>
              <a:rPr lang="en-GB" dirty="0" smtClean="0"/>
              <a:t> Ingen </a:t>
            </a:r>
            <a:r>
              <a:rPr lang="en-GB" dirty="0" err="1" smtClean="0"/>
              <a:t>skarp</a:t>
            </a:r>
            <a:r>
              <a:rPr lang="en-GB" dirty="0" smtClean="0"/>
              <a:t> </a:t>
            </a:r>
            <a:r>
              <a:rPr lang="en-GB" dirty="0" err="1" smtClean="0"/>
              <a:t>forskjell</a:t>
            </a:r>
            <a:r>
              <a:rPr lang="en-GB" dirty="0" smtClean="0"/>
              <a:t> </a:t>
            </a:r>
            <a:r>
              <a:rPr lang="en-GB" dirty="0" err="1" smtClean="0"/>
              <a:t>mellom</a:t>
            </a:r>
            <a:r>
              <a:rPr lang="en-GB" dirty="0" smtClean="0"/>
              <a:t> </a:t>
            </a:r>
            <a:r>
              <a:rPr lang="en-GB" dirty="0" err="1" smtClean="0"/>
              <a:t>evaluering</a:t>
            </a:r>
            <a:r>
              <a:rPr lang="en-GB" dirty="0" smtClean="0"/>
              <a:t> </a:t>
            </a:r>
            <a:r>
              <a:rPr lang="en-GB" dirty="0" err="1" smtClean="0"/>
              <a:t>og</a:t>
            </a:r>
            <a:r>
              <a:rPr lang="en-GB" dirty="0" smtClean="0"/>
              <a:t> </a:t>
            </a:r>
            <a:r>
              <a:rPr lang="en-GB" dirty="0" err="1" smtClean="0"/>
              <a:t>etterkontroll</a:t>
            </a:r>
            <a:r>
              <a:rPr lang="en-GB" dirty="0" smtClean="0"/>
              <a:t> </a:t>
            </a:r>
            <a:r>
              <a:rPr lang="en-GB" dirty="0" err="1" smtClean="0"/>
              <a:t>av</a:t>
            </a:r>
            <a:r>
              <a:rPr lang="en-GB" dirty="0" smtClean="0"/>
              <a:t> </a:t>
            </a:r>
            <a:r>
              <a:rPr lang="en-GB" dirty="0" smtClean="0"/>
              <a:t>lover</a:t>
            </a:r>
            <a:endParaRPr lang="en-GB" dirty="0" smtClean="0"/>
          </a:p>
        </p:txBody>
      </p:sp>
      <p:sp>
        <p:nvSpPr>
          <p:cNvPr id="8" name="Rektangel 7"/>
          <p:cNvSpPr/>
          <p:nvPr/>
        </p:nvSpPr>
        <p:spPr>
          <a:xfrm>
            <a:off x="428596" y="4000504"/>
            <a:ext cx="8143932" cy="2585323"/>
          </a:xfrm>
          <a:prstGeom prst="rect">
            <a:avLst/>
          </a:prstGeom>
        </p:spPr>
        <p:txBody>
          <a:bodyPr wrap="square">
            <a:spAutoFit/>
          </a:bodyPr>
          <a:lstStyle/>
          <a:p>
            <a:r>
              <a:rPr lang="en-GB" b="1" dirty="0" err="1" smtClean="0"/>
              <a:t>Hvorfor</a:t>
            </a:r>
            <a:r>
              <a:rPr lang="en-GB" b="1" dirty="0" smtClean="0"/>
              <a:t> </a:t>
            </a:r>
            <a:r>
              <a:rPr lang="en-GB" b="1" dirty="0" err="1"/>
              <a:t>evaluerer</a:t>
            </a:r>
            <a:r>
              <a:rPr lang="en-GB" b="1" dirty="0"/>
              <a:t> </a:t>
            </a:r>
            <a:r>
              <a:rPr lang="en-GB" b="1" dirty="0" smtClean="0"/>
              <a:t>vi?</a:t>
            </a:r>
            <a:endParaRPr lang="en-GB" b="1" dirty="0"/>
          </a:p>
          <a:p>
            <a:r>
              <a:rPr lang="en-GB" dirty="0" smtClean="0"/>
              <a:t>• </a:t>
            </a:r>
            <a:r>
              <a:rPr lang="en-GB" dirty="0" err="1" smtClean="0"/>
              <a:t>Demokrati</a:t>
            </a:r>
            <a:endParaRPr lang="en-GB" dirty="0"/>
          </a:p>
          <a:p>
            <a:pPr marL="533400" lvl="1" indent="-352425">
              <a:buFont typeface="Wingdings" panose="05000000000000000000" pitchFamily="2" charset="2"/>
              <a:buChar char="ü"/>
            </a:pPr>
            <a:r>
              <a:rPr lang="en-GB" dirty="0" err="1" smtClean="0"/>
              <a:t>Oppnår</a:t>
            </a:r>
            <a:r>
              <a:rPr lang="en-GB" dirty="0" smtClean="0"/>
              <a:t> </a:t>
            </a:r>
            <a:r>
              <a:rPr lang="en-GB" dirty="0" err="1"/>
              <a:t>forvaltningen</a:t>
            </a:r>
            <a:r>
              <a:rPr lang="en-GB" dirty="0"/>
              <a:t> </a:t>
            </a:r>
            <a:r>
              <a:rPr lang="en-GB" dirty="0" err="1"/>
              <a:t>det</a:t>
            </a:r>
            <a:r>
              <a:rPr lang="en-GB" dirty="0"/>
              <a:t> </a:t>
            </a:r>
            <a:r>
              <a:rPr lang="en-GB" dirty="0" err="1"/>
              <a:t>Stortinget</a:t>
            </a:r>
            <a:r>
              <a:rPr lang="en-GB" dirty="0"/>
              <a:t> </a:t>
            </a:r>
            <a:r>
              <a:rPr lang="en-GB" dirty="0" err="1"/>
              <a:t>har</a:t>
            </a:r>
            <a:r>
              <a:rPr lang="en-GB" dirty="0"/>
              <a:t> </a:t>
            </a:r>
            <a:r>
              <a:rPr lang="en-GB" dirty="0" err="1"/>
              <a:t>vedtatt</a:t>
            </a:r>
            <a:r>
              <a:rPr lang="en-GB" dirty="0"/>
              <a:t>? </a:t>
            </a:r>
            <a:r>
              <a:rPr lang="en-GB" dirty="0" smtClean="0"/>
              <a:t>(</a:t>
            </a:r>
            <a:r>
              <a:rPr lang="en-GB" dirty="0" err="1" smtClean="0"/>
              <a:t>hvor</a:t>
            </a:r>
            <a:r>
              <a:rPr lang="en-GB" dirty="0" smtClean="0"/>
              <a:t> </a:t>
            </a:r>
            <a:r>
              <a:rPr lang="en-GB" dirty="0" err="1" smtClean="0"/>
              <a:t>kommer</a:t>
            </a:r>
            <a:r>
              <a:rPr lang="en-GB" dirty="0" smtClean="0"/>
              <a:t> </a:t>
            </a:r>
            <a:r>
              <a:rPr lang="en-GB" dirty="0" err="1" smtClean="0"/>
              <a:t>det</a:t>
            </a:r>
            <a:r>
              <a:rPr lang="en-GB" dirty="0" smtClean="0"/>
              <a:t> </a:t>
            </a:r>
            <a:r>
              <a:rPr lang="en-GB" dirty="0" err="1" smtClean="0"/>
              <a:t>til</a:t>
            </a:r>
            <a:r>
              <a:rPr lang="en-GB" dirty="0" smtClean="0"/>
              <a:t> </a:t>
            </a:r>
            <a:r>
              <a:rPr lang="en-GB" dirty="0" err="1" smtClean="0"/>
              <a:t>uttrykk</a:t>
            </a:r>
            <a:r>
              <a:rPr lang="en-GB" dirty="0" smtClean="0"/>
              <a:t>?)</a:t>
            </a:r>
            <a:endParaRPr lang="en-GB" dirty="0"/>
          </a:p>
          <a:p>
            <a:r>
              <a:rPr lang="en-GB" dirty="0" smtClean="0"/>
              <a:t>• </a:t>
            </a:r>
            <a:r>
              <a:rPr lang="en-GB" dirty="0" err="1" smtClean="0"/>
              <a:t>Legitimitet</a:t>
            </a:r>
            <a:r>
              <a:rPr lang="en-GB" dirty="0" smtClean="0"/>
              <a:t> </a:t>
            </a:r>
            <a:endParaRPr lang="en-GB" dirty="0"/>
          </a:p>
          <a:p>
            <a:pPr marL="533400" lvl="1" indent="-352425">
              <a:buFont typeface="Wingdings" panose="05000000000000000000" pitchFamily="2" charset="2"/>
              <a:buChar char="ü"/>
            </a:pPr>
            <a:r>
              <a:rPr lang="nb-NO" dirty="0" smtClean="0"/>
              <a:t>Virker </a:t>
            </a:r>
            <a:r>
              <a:rPr lang="nb-NO" dirty="0"/>
              <a:t>reglene </a:t>
            </a:r>
            <a:r>
              <a:rPr lang="nb-NO" dirty="0" smtClean="0"/>
              <a:t>som samfunnet krever at borgerne skal </a:t>
            </a:r>
            <a:r>
              <a:rPr lang="nb-NO" dirty="0"/>
              <a:t>følge? </a:t>
            </a:r>
          </a:p>
          <a:p>
            <a:pPr indent="-255587"/>
            <a:r>
              <a:rPr lang="en-GB" dirty="0" smtClean="0"/>
              <a:t>• </a:t>
            </a:r>
            <a:r>
              <a:rPr lang="en-GB" dirty="0" err="1" smtClean="0"/>
              <a:t>Rettssikkerhet</a:t>
            </a:r>
            <a:r>
              <a:rPr lang="en-GB" dirty="0" smtClean="0"/>
              <a:t> </a:t>
            </a:r>
            <a:endParaRPr lang="nb-NO" dirty="0" smtClean="0"/>
          </a:p>
          <a:p>
            <a:pPr marL="271463" lvl="1" indent="-69850">
              <a:buFont typeface="Wingdings" panose="05000000000000000000" pitchFamily="2" charset="2"/>
              <a:buChar char="ü"/>
            </a:pPr>
            <a:r>
              <a:rPr lang="nb-NO" dirty="0" smtClean="0"/>
              <a:t>   Har </a:t>
            </a:r>
            <a:r>
              <a:rPr lang="nb-NO" dirty="0"/>
              <a:t>loven </a:t>
            </a:r>
            <a:r>
              <a:rPr lang="nb-NO" dirty="0" smtClean="0"/>
              <a:t>tilsiktede og akseptable virkninger for borgernes rettsstilling?</a:t>
            </a:r>
            <a:endParaRPr lang="nb-NO" dirty="0"/>
          </a:p>
          <a:p>
            <a:pPr marL="271463" lvl="1" indent="-69850">
              <a:buFont typeface="Wingdings" panose="05000000000000000000" pitchFamily="2" charset="2"/>
              <a:buChar char="ü"/>
            </a:pPr>
            <a:r>
              <a:rPr lang="nb-NO" dirty="0"/>
              <a:t>   Er det </a:t>
            </a:r>
            <a:r>
              <a:rPr lang="nb-NO" dirty="0" smtClean="0"/>
              <a:t>negative, utilsiktede </a:t>
            </a:r>
            <a:r>
              <a:rPr lang="nb-NO" dirty="0"/>
              <a:t>virkninger? </a:t>
            </a:r>
          </a:p>
          <a:p>
            <a:pPr marL="271463" lvl="1" indent="-69850">
              <a:buFont typeface="Wingdings" panose="05000000000000000000" pitchFamily="2" charset="2"/>
              <a:buChar char="ü"/>
            </a:pPr>
            <a:r>
              <a:rPr lang="nb-NO" dirty="0"/>
              <a:t>   Kunne det samme vært oppnådd med mindre inngripende virkemidler?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00034" y="928670"/>
            <a:ext cx="8358246" cy="6186309"/>
          </a:xfrm>
          <a:prstGeom prst="rect">
            <a:avLst/>
          </a:prstGeom>
        </p:spPr>
        <p:txBody>
          <a:bodyPr wrap="square">
            <a:spAutoFit/>
          </a:bodyPr>
          <a:lstStyle/>
          <a:p>
            <a:r>
              <a:rPr lang="en-GB" b="1" dirty="0" smtClean="0"/>
              <a:t>• </a:t>
            </a:r>
            <a:r>
              <a:rPr lang="en-GB" dirty="0" err="1" smtClean="0"/>
              <a:t>Generelt</a:t>
            </a:r>
            <a:r>
              <a:rPr lang="en-GB" dirty="0" smtClean="0"/>
              <a:t>:</a:t>
            </a:r>
            <a:r>
              <a:rPr lang="en-GB" b="1" dirty="0" smtClean="0"/>
              <a:t> </a:t>
            </a:r>
            <a:r>
              <a:rPr lang="en-GB" b="1" dirty="0" err="1" smtClean="0"/>
              <a:t>Statens</a:t>
            </a:r>
            <a:r>
              <a:rPr lang="en-GB" b="1" dirty="0" smtClean="0"/>
              <a:t> </a:t>
            </a:r>
            <a:r>
              <a:rPr lang="en-GB" b="1" dirty="0" err="1"/>
              <a:t>økonomireglement</a:t>
            </a:r>
            <a:r>
              <a:rPr lang="en-GB" b="1" dirty="0"/>
              <a:t> § 16 </a:t>
            </a:r>
          </a:p>
          <a:p>
            <a:r>
              <a:rPr lang="nb-NO" dirty="0" smtClean="0"/>
              <a:t>«Alle </a:t>
            </a:r>
            <a:r>
              <a:rPr lang="nb-NO" dirty="0"/>
              <a:t>virksomheter skal sørge for at det gjennomføres evalueringer for å få informasjon om effektivitet, måloppnåelse og resultater innenfor hele eller deler av virksomhetens ansvarsområde og aktiviteter. Evalueringene skal belyse hensiktsmessighet av eksempelvis eierskap, organisering og virkemidler, herunder tilskuddsordninger. Frekvens og omfang av evalueringene skal bestemmes ut fra virksomhetens egenart, risiko og vesentlighet</a:t>
            </a:r>
            <a:r>
              <a:rPr lang="nb-NO" dirty="0" smtClean="0"/>
              <a:t>.» </a:t>
            </a:r>
          </a:p>
          <a:p>
            <a:endParaRPr lang="en-GB" dirty="0"/>
          </a:p>
          <a:p>
            <a:r>
              <a:rPr lang="nb-NO" dirty="0"/>
              <a:t>• </a:t>
            </a:r>
            <a:r>
              <a:rPr lang="nb-NO" dirty="0" smtClean="0"/>
              <a:t>Generelt: </a:t>
            </a:r>
            <a:r>
              <a:rPr lang="nb-NO" b="1" dirty="0" smtClean="0"/>
              <a:t>Veileder til Utredningsinstruksen,</a:t>
            </a:r>
            <a:r>
              <a:rPr lang="nb-NO" dirty="0" smtClean="0"/>
              <a:t> kapittel </a:t>
            </a:r>
            <a:r>
              <a:rPr lang="nb-NO" dirty="0"/>
              <a:t>12 </a:t>
            </a:r>
            <a:r>
              <a:rPr lang="nb-NO" i="1" dirty="0" smtClean="0"/>
              <a:t>Evaluering</a:t>
            </a:r>
          </a:p>
          <a:p>
            <a:endParaRPr lang="nb-NO" i="1" dirty="0"/>
          </a:p>
          <a:p>
            <a:r>
              <a:rPr lang="en-GB" dirty="0" smtClean="0"/>
              <a:t>• </a:t>
            </a:r>
            <a:r>
              <a:rPr lang="en-GB" b="1" dirty="0" err="1" smtClean="0"/>
              <a:t>Lovteknikkhefte</a:t>
            </a:r>
            <a:r>
              <a:rPr lang="en-GB" b="1" dirty="0" smtClean="0"/>
              <a:t> </a:t>
            </a:r>
            <a:r>
              <a:rPr lang="en-GB" b="1" dirty="0" err="1" smtClean="0"/>
              <a:t>kapittel</a:t>
            </a:r>
            <a:r>
              <a:rPr lang="en-GB" b="1" dirty="0" smtClean="0"/>
              <a:t> 15 </a:t>
            </a:r>
            <a:r>
              <a:rPr lang="en-GB" i="1" dirty="0" err="1" smtClean="0"/>
              <a:t>Etterkontroll</a:t>
            </a:r>
            <a:r>
              <a:rPr lang="en-GB" i="1" dirty="0" smtClean="0"/>
              <a:t> </a:t>
            </a:r>
            <a:r>
              <a:rPr lang="en-GB" i="1" dirty="0" err="1" smtClean="0"/>
              <a:t>av</a:t>
            </a:r>
            <a:r>
              <a:rPr lang="en-GB" i="1" dirty="0" smtClean="0"/>
              <a:t> lover </a:t>
            </a:r>
            <a:r>
              <a:rPr lang="en-GB" i="1" dirty="0" err="1" smtClean="0"/>
              <a:t>og</a:t>
            </a:r>
            <a:r>
              <a:rPr lang="en-GB" i="1" dirty="0" smtClean="0"/>
              <a:t> </a:t>
            </a:r>
            <a:r>
              <a:rPr lang="en-GB" i="1" dirty="0" err="1" smtClean="0"/>
              <a:t>forskrifter</a:t>
            </a:r>
            <a:endParaRPr lang="en-GB" i="1" dirty="0" smtClean="0"/>
          </a:p>
          <a:p>
            <a:r>
              <a:rPr lang="en-GB" i="1" dirty="0" smtClean="0"/>
              <a:t> </a:t>
            </a:r>
            <a:endParaRPr lang="nb-NO" i="1" dirty="0"/>
          </a:p>
          <a:p>
            <a:r>
              <a:rPr lang="nn-NO" dirty="0" smtClean="0"/>
              <a:t>• </a:t>
            </a:r>
            <a:r>
              <a:rPr lang="nn-NO" b="1" dirty="0" smtClean="0"/>
              <a:t>Innst</a:t>
            </a:r>
            <a:r>
              <a:rPr lang="nn-NO" b="1" dirty="0"/>
              <a:t>. O. nr. 77 (2000-2001</a:t>
            </a:r>
            <a:r>
              <a:rPr lang="nn-NO" b="1" dirty="0" smtClean="0"/>
              <a:t>): </a:t>
            </a:r>
            <a:r>
              <a:rPr lang="nn-NO" dirty="0" smtClean="0"/>
              <a:t>«</a:t>
            </a:r>
            <a:r>
              <a:rPr lang="nb-NO" dirty="0" smtClean="0"/>
              <a:t>Stortinget ber Regjeringen foreta en kontinuerlig vurdering og evaluering av forskrifter, slik at det samlede regelverket hele tiden er oppdatert og dekker de reelle behov om tidsbegrenset gyldighet for forskrifter, og at unødvendige forskrifter fjernes.» (</a:t>
            </a:r>
            <a:r>
              <a:rPr lang="nb-NO" i="1" dirty="0" smtClean="0"/>
              <a:t>Dok.8-forslag om «solnedgangslov» fremmet av Høyre og Frp + V. Kleppe</a:t>
            </a:r>
            <a:r>
              <a:rPr lang="nb-NO" dirty="0" smtClean="0"/>
              <a:t>)</a:t>
            </a:r>
          </a:p>
          <a:p>
            <a:endParaRPr lang="nb-NO" dirty="0" smtClean="0"/>
          </a:p>
          <a:p>
            <a:pPr marL="342900" indent="-342900">
              <a:buFont typeface="Arial" panose="020B0604020202020204" pitchFamily="34" charset="0"/>
              <a:buChar char="•"/>
            </a:pPr>
            <a:r>
              <a:rPr lang="nb-NO" b="1" dirty="0" smtClean="0"/>
              <a:t>Veileder i evaluering av lover (2009)</a:t>
            </a:r>
            <a:r>
              <a:rPr lang="nb-NO" dirty="0" smtClean="0"/>
              <a:t>,</a:t>
            </a:r>
            <a:r>
              <a:rPr lang="nb-NO" b="1" dirty="0" smtClean="0"/>
              <a:t> </a:t>
            </a:r>
            <a:r>
              <a:rPr lang="nb-NO" i="1" dirty="0" smtClean="0"/>
              <a:t>utgitt av JD, sterkt preget av SSØ</a:t>
            </a:r>
          </a:p>
          <a:p>
            <a:r>
              <a:rPr lang="nb-NO" dirty="0" smtClean="0"/>
              <a:t>Vekt på samfunnsøkonomiske virkninger av lover og helhetlige effekter.</a:t>
            </a:r>
          </a:p>
          <a:p>
            <a:r>
              <a:rPr lang="nb-NO" dirty="0" smtClean="0"/>
              <a:t>Generelle råd om datainnsamling og analyse</a:t>
            </a:r>
            <a:endParaRPr lang="nn-NO" dirty="0" smtClean="0"/>
          </a:p>
          <a:p>
            <a:endParaRPr lang="nn-NO" dirty="0"/>
          </a:p>
        </p:txBody>
      </p:sp>
      <p:sp>
        <p:nvSpPr>
          <p:cNvPr id="3" name="Tittel 2"/>
          <p:cNvSpPr>
            <a:spLocks noGrp="1"/>
          </p:cNvSpPr>
          <p:nvPr>
            <p:ph type="title"/>
          </p:nvPr>
        </p:nvSpPr>
        <p:spPr>
          <a:xfrm>
            <a:off x="428596" y="0"/>
            <a:ext cx="8229600" cy="939784"/>
          </a:xfrm>
        </p:spPr>
        <p:txBody>
          <a:bodyPr>
            <a:normAutofit/>
          </a:bodyPr>
          <a:lstStyle/>
          <a:p>
            <a:r>
              <a:rPr lang="en-GB" sz="3200" dirty="0" err="1" smtClean="0">
                <a:solidFill>
                  <a:srgbClr val="0070C0"/>
                </a:solidFill>
              </a:rPr>
              <a:t>Krav</a:t>
            </a:r>
            <a:r>
              <a:rPr lang="en-GB" sz="3200" dirty="0" smtClean="0">
                <a:solidFill>
                  <a:srgbClr val="0070C0"/>
                </a:solidFill>
              </a:rPr>
              <a:t> </a:t>
            </a:r>
            <a:r>
              <a:rPr lang="en-GB" sz="3200" dirty="0" err="1" smtClean="0">
                <a:solidFill>
                  <a:srgbClr val="0070C0"/>
                </a:solidFill>
              </a:rPr>
              <a:t>til</a:t>
            </a:r>
            <a:r>
              <a:rPr lang="en-GB" sz="3200" dirty="0" smtClean="0">
                <a:solidFill>
                  <a:srgbClr val="0070C0"/>
                </a:solidFill>
              </a:rPr>
              <a:t> </a:t>
            </a:r>
            <a:r>
              <a:rPr lang="en-GB" sz="3200" dirty="0" err="1" smtClean="0">
                <a:solidFill>
                  <a:srgbClr val="0070C0"/>
                </a:solidFill>
              </a:rPr>
              <a:t>evaluering</a:t>
            </a:r>
            <a:endParaRPr lang="en-GB" sz="3200" dirty="0">
              <a:solidFill>
                <a:srgbClr val="0070C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654032"/>
          </a:xfrm>
        </p:spPr>
        <p:txBody>
          <a:bodyPr>
            <a:normAutofit/>
          </a:bodyPr>
          <a:lstStyle/>
          <a:p>
            <a:r>
              <a:rPr lang="en-GB" sz="3200" dirty="0" err="1" smtClean="0">
                <a:solidFill>
                  <a:srgbClr val="0070C0"/>
                </a:solidFill>
              </a:rPr>
              <a:t>Hva</a:t>
            </a:r>
            <a:r>
              <a:rPr lang="en-GB" sz="3200" dirty="0" smtClean="0">
                <a:solidFill>
                  <a:srgbClr val="0070C0"/>
                </a:solidFill>
              </a:rPr>
              <a:t> </a:t>
            </a:r>
            <a:r>
              <a:rPr lang="en-GB" sz="3200" dirty="0" err="1" smtClean="0">
                <a:solidFill>
                  <a:srgbClr val="0070C0"/>
                </a:solidFill>
              </a:rPr>
              <a:t>kan</a:t>
            </a:r>
            <a:r>
              <a:rPr lang="en-GB" sz="3200" dirty="0" smtClean="0">
                <a:solidFill>
                  <a:srgbClr val="0070C0"/>
                </a:solidFill>
              </a:rPr>
              <a:t> </a:t>
            </a:r>
            <a:r>
              <a:rPr lang="en-GB" sz="3200" dirty="0" err="1" smtClean="0">
                <a:solidFill>
                  <a:srgbClr val="0070C0"/>
                </a:solidFill>
              </a:rPr>
              <a:t>evalueres</a:t>
            </a:r>
            <a:r>
              <a:rPr lang="en-GB" sz="3200" dirty="0" smtClean="0">
                <a:solidFill>
                  <a:srgbClr val="0070C0"/>
                </a:solidFill>
              </a:rPr>
              <a:t>?</a:t>
            </a:r>
            <a:endParaRPr lang="en-GB" sz="3200" dirty="0">
              <a:solidFill>
                <a:srgbClr val="0070C0"/>
              </a:solidFill>
            </a:endParaRPr>
          </a:p>
        </p:txBody>
      </p:sp>
      <p:sp>
        <p:nvSpPr>
          <p:cNvPr id="3" name="Rektangel 2"/>
          <p:cNvSpPr/>
          <p:nvPr/>
        </p:nvSpPr>
        <p:spPr>
          <a:xfrm>
            <a:off x="357158" y="928670"/>
            <a:ext cx="8501122" cy="2554545"/>
          </a:xfrm>
          <a:prstGeom prst="rect">
            <a:avLst/>
          </a:prstGeom>
        </p:spPr>
        <p:txBody>
          <a:bodyPr wrap="square">
            <a:spAutoFit/>
          </a:bodyPr>
          <a:lstStyle/>
          <a:p>
            <a:r>
              <a:rPr lang="en-GB" sz="2000" dirty="0" smtClean="0"/>
              <a:t>• </a:t>
            </a:r>
            <a:r>
              <a:rPr lang="en-GB" sz="2000" dirty="0" err="1" smtClean="0"/>
              <a:t>Har</a:t>
            </a:r>
            <a:r>
              <a:rPr lang="en-GB" sz="2000" dirty="0" smtClean="0"/>
              <a:t> </a:t>
            </a:r>
            <a:r>
              <a:rPr lang="en-GB" sz="2000" dirty="0" err="1"/>
              <a:t>regelverket</a:t>
            </a:r>
            <a:r>
              <a:rPr lang="en-GB" sz="2000" dirty="0"/>
              <a:t> </a:t>
            </a:r>
            <a:r>
              <a:rPr lang="en-GB" sz="2000" dirty="0" err="1"/>
              <a:t>virket</a:t>
            </a:r>
            <a:r>
              <a:rPr lang="en-GB" sz="2000" dirty="0"/>
              <a:t> </a:t>
            </a:r>
            <a:r>
              <a:rPr lang="en-GB" sz="2000" dirty="0" err="1"/>
              <a:t>etter</a:t>
            </a:r>
            <a:r>
              <a:rPr lang="en-GB" sz="2000" dirty="0"/>
              <a:t> </a:t>
            </a:r>
            <a:r>
              <a:rPr lang="en-GB" sz="2000" dirty="0" err="1"/>
              <a:t>sitt</a:t>
            </a:r>
            <a:r>
              <a:rPr lang="en-GB" sz="2000" dirty="0"/>
              <a:t> </a:t>
            </a:r>
            <a:r>
              <a:rPr lang="en-GB" sz="2000" dirty="0" err="1"/>
              <a:t>formål</a:t>
            </a:r>
            <a:r>
              <a:rPr lang="en-GB" sz="2000" dirty="0"/>
              <a:t> ? </a:t>
            </a:r>
            <a:r>
              <a:rPr lang="en-GB" sz="2000" dirty="0" smtClean="0"/>
              <a:t>(</a:t>
            </a:r>
            <a:r>
              <a:rPr lang="en-GB" sz="2000" i="1" dirty="0" err="1"/>
              <a:t>måloppnåelse</a:t>
            </a:r>
            <a:r>
              <a:rPr lang="en-GB" sz="2000" i="1" dirty="0" smtClean="0"/>
              <a:t>) </a:t>
            </a:r>
            <a:endParaRPr lang="en-GB" sz="2000" i="1" dirty="0"/>
          </a:p>
          <a:p>
            <a:pPr lvl="1"/>
            <a:r>
              <a:rPr lang="en-GB" sz="2000" dirty="0" smtClean="0"/>
              <a:t>– </a:t>
            </a:r>
            <a:r>
              <a:rPr lang="en-GB" sz="2000" dirty="0" err="1" smtClean="0"/>
              <a:t>Hva</a:t>
            </a:r>
            <a:r>
              <a:rPr lang="en-GB" sz="2000" dirty="0" smtClean="0"/>
              <a:t> </a:t>
            </a:r>
            <a:r>
              <a:rPr lang="en-GB" sz="2000" dirty="0" err="1"/>
              <a:t>er</a:t>
            </a:r>
            <a:r>
              <a:rPr lang="en-GB" sz="2000" dirty="0"/>
              <a:t> </a:t>
            </a:r>
            <a:r>
              <a:rPr lang="en-GB" sz="2000" dirty="0" err="1"/>
              <a:t>formålet</a:t>
            </a:r>
            <a:r>
              <a:rPr lang="en-GB" sz="2000" dirty="0"/>
              <a:t>? </a:t>
            </a:r>
          </a:p>
          <a:p>
            <a:pPr lvl="1"/>
            <a:r>
              <a:rPr lang="en-GB" sz="2000" dirty="0" smtClean="0"/>
              <a:t>– </a:t>
            </a:r>
            <a:r>
              <a:rPr lang="en-GB" sz="2000" dirty="0" err="1" smtClean="0"/>
              <a:t>Er</a:t>
            </a:r>
            <a:r>
              <a:rPr lang="en-GB" sz="2000" dirty="0" smtClean="0"/>
              <a:t> </a:t>
            </a:r>
            <a:r>
              <a:rPr lang="en-GB" sz="2000" dirty="0" err="1"/>
              <a:t>det</a:t>
            </a:r>
            <a:r>
              <a:rPr lang="en-GB" sz="2000" dirty="0"/>
              <a:t> </a:t>
            </a:r>
            <a:r>
              <a:rPr lang="en-GB" sz="2000" dirty="0" err="1"/>
              <a:t>målbart</a:t>
            </a:r>
            <a:r>
              <a:rPr lang="en-GB" sz="2000" dirty="0"/>
              <a:t>? </a:t>
            </a:r>
          </a:p>
          <a:p>
            <a:pPr lvl="1"/>
            <a:r>
              <a:rPr lang="en-GB" sz="2000" dirty="0" smtClean="0"/>
              <a:t>– </a:t>
            </a:r>
            <a:r>
              <a:rPr lang="en-GB" sz="2000" i="1" dirty="0" err="1" smtClean="0"/>
              <a:t>Når</a:t>
            </a:r>
            <a:r>
              <a:rPr lang="en-GB" sz="2000" i="1" dirty="0" smtClean="0"/>
              <a:t> </a:t>
            </a:r>
            <a:r>
              <a:rPr lang="en-GB" sz="2000" i="1" dirty="0" err="1"/>
              <a:t>oppnås</a:t>
            </a:r>
            <a:r>
              <a:rPr lang="en-GB" sz="2000" i="1" dirty="0"/>
              <a:t> </a:t>
            </a:r>
            <a:r>
              <a:rPr lang="en-GB" sz="2000" i="1" dirty="0" err="1"/>
              <a:t>formålet</a:t>
            </a:r>
            <a:r>
              <a:rPr lang="en-GB" sz="2000" i="1" dirty="0"/>
              <a:t>? </a:t>
            </a:r>
          </a:p>
          <a:p>
            <a:r>
              <a:rPr lang="en-GB" sz="2000" dirty="0" smtClean="0"/>
              <a:t>• </a:t>
            </a:r>
            <a:r>
              <a:rPr lang="en-GB" sz="2000" dirty="0" err="1" smtClean="0"/>
              <a:t>Er</a:t>
            </a:r>
            <a:r>
              <a:rPr lang="en-GB" sz="2000" dirty="0" smtClean="0"/>
              <a:t> </a:t>
            </a:r>
            <a:r>
              <a:rPr lang="en-GB" sz="2000" dirty="0" err="1"/>
              <a:t>regelverket</a:t>
            </a:r>
            <a:r>
              <a:rPr lang="en-GB" sz="2000" dirty="0"/>
              <a:t> </a:t>
            </a:r>
            <a:r>
              <a:rPr lang="en-GB" sz="2000" dirty="0" err="1"/>
              <a:t>kostnadseffektivt</a:t>
            </a:r>
            <a:r>
              <a:rPr lang="en-GB" sz="2000" dirty="0"/>
              <a:t>? </a:t>
            </a:r>
          </a:p>
          <a:p>
            <a:pPr lvl="1"/>
            <a:r>
              <a:rPr lang="nb-NO" sz="2000" dirty="0" smtClean="0"/>
              <a:t>– Kunne </a:t>
            </a:r>
            <a:r>
              <a:rPr lang="nb-NO" sz="2000" dirty="0"/>
              <a:t>det samme vært oppnådd med mindre kostnader? </a:t>
            </a:r>
          </a:p>
          <a:p>
            <a:r>
              <a:rPr lang="en-GB" sz="2000" dirty="0" smtClean="0"/>
              <a:t>• </a:t>
            </a:r>
            <a:r>
              <a:rPr lang="en-GB" sz="2000" dirty="0" err="1" smtClean="0"/>
              <a:t>Har</a:t>
            </a:r>
            <a:r>
              <a:rPr lang="en-GB" sz="2000" dirty="0" smtClean="0"/>
              <a:t> </a:t>
            </a:r>
            <a:r>
              <a:rPr lang="en-GB" sz="2000" dirty="0" err="1"/>
              <a:t>regelverket</a:t>
            </a:r>
            <a:r>
              <a:rPr lang="en-GB" sz="2000" dirty="0"/>
              <a:t> </a:t>
            </a:r>
            <a:r>
              <a:rPr lang="en-GB" sz="2000" dirty="0" err="1"/>
              <a:t>utilsiktede</a:t>
            </a:r>
            <a:r>
              <a:rPr lang="en-GB" sz="2000" dirty="0"/>
              <a:t> </a:t>
            </a:r>
            <a:r>
              <a:rPr lang="en-GB" sz="2000" dirty="0" smtClean="0"/>
              <a:t>/ </a:t>
            </a:r>
            <a:r>
              <a:rPr lang="en-GB" sz="2000" dirty="0" err="1" smtClean="0"/>
              <a:t>uønskede</a:t>
            </a:r>
            <a:r>
              <a:rPr lang="en-GB" sz="2000" dirty="0" smtClean="0"/>
              <a:t> </a:t>
            </a:r>
            <a:r>
              <a:rPr lang="en-GB" sz="2000" dirty="0" err="1" smtClean="0"/>
              <a:t>sideeffekter</a:t>
            </a:r>
            <a:r>
              <a:rPr lang="en-GB" sz="2000" dirty="0"/>
              <a:t>? </a:t>
            </a:r>
          </a:p>
          <a:p>
            <a:r>
              <a:rPr lang="en-GB" sz="2000" dirty="0" smtClean="0"/>
              <a:t>• </a:t>
            </a:r>
            <a:r>
              <a:rPr lang="en-GB" sz="2000" dirty="0" err="1" smtClean="0"/>
              <a:t>Er</a:t>
            </a:r>
            <a:r>
              <a:rPr lang="en-GB" sz="2000" dirty="0" smtClean="0"/>
              <a:t> </a:t>
            </a:r>
            <a:r>
              <a:rPr lang="en-GB" sz="2000" dirty="0" err="1"/>
              <a:t>regelverket</a:t>
            </a:r>
            <a:r>
              <a:rPr lang="en-GB" sz="2000" dirty="0"/>
              <a:t> </a:t>
            </a:r>
            <a:r>
              <a:rPr lang="en-GB" sz="2000" dirty="0" err="1"/>
              <a:t>oversiktlig</a:t>
            </a:r>
            <a:r>
              <a:rPr lang="en-GB" sz="2000" dirty="0"/>
              <a:t> </a:t>
            </a:r>
            <a:r>
              <a:rPr lang="en-GB" sz="2000" dirty="0" err="1"/>
              <a:t>og</a:t>
            </a:r>
            <a:r>
              <a:rPr lang="en-GB" sz="2000" dirty="0"/>
              <a:t> </a:t>
            </a:r>
            <a:r>
              <a:rPr lang="en-GB" sz="2000" dirty="0" err="1"/>
              <a:t>lett</a:t>
            </a:r>
            <a:r>
              <a:rPr lang="en-GB" sz="2000" dirty="0"/>
              <a:t> å </a:t>
            </a:r>
            <a:r>
              <a:rPr lang="en-GB" sz="2000" dirty="0" err="1"/>
              <a:t>forstå</a:t>
            </a:r>
            <a:r>
              <a:rPr lang="en-GB" sz="2000" dirty="0"/>
              <a:t>? </a:t>
            </a:r>
          </a:p>
        </p:txBody>
      </p:sp>
      <p:grpSp>
        <p:nvGrpSpPr>
          <p:cNvPr id="6" name="Gruppe 5"/>
          <p:cNvGrpSpPr/>
          <p:nvPr/>
        </p:nvGrpSpPr>
        <p:grpSpPr>
          <a:xfrm>
            <a:off x="428596" y="3500438"/>
            <a:ext cx="8372476" cy="2202720"/>
            <a:chOff x="428596" y="3500438"/>
            <a:chExt cx="8372476" cy="2202720"/>
          </a:xfrm>
        </p:grpSpPr>
        <p:sp>
          <p:nvSpPr>
            <p:cNvPr id="4" name="Rektangel 3"/>
            <p:cNvSpPr/>
            <p:nvPr/>
          </p:nvSpPr>
          <p:spPr>
            <a:xfrm>
              <a:off x="428596" y="4071942"/>
              <a:ext cx="8215370" cy="1631216"/>
            </a:xfrm>
            <a:prstGeom prst="rect">
              <a:avLst/>
            </a:prstGeom>
          </p:spPr>
          <p:txBody>
            <a:bodyPr wrap="square">
              <a:spAutoFit/>
            </a:bodyPr>
            <a:lstStyle/>
            <a:p>
              <a:r>
                <a:rPr lang="nb-NO" sz="2000" dirty="0" smtClean="0"/>
                <a:t>• Klarlegge </a:t>
              </a:r>
              <a:r>
                <a:rPr lang="nb-NO" sz="2000" dirty="0"/>
                <a:t>hvilke problemstillinger som ønskes belyst </a:t>
              </a:r>
            </a:p>
            <a:p>
              <a:r>
                <a:rPr lang="en-GB" sz="2000" dirty="0" smtClean="0"/>
                <a:t>• </a:t>
              </a:r>
              <a:r>
                <a:rPr lang="en-GB" sz="2000" dirty="0" err="1"/>
                <a:t>Gå</a:t>
              </a:r>
              <a:r>
                <a:rPr lang="en-GB" sz="2000" dirty="0"/>
                <a:t> </a:t>
              </a:r>
              <a:r>
                <a:rPr lang="en-GB" sz="2000" dirty="0" err="1"/>
                <a:t>gjennom</a:t>
              </a:r>
              <a:r>
                <a:rPr lang="en-GB" sz="2000" dirty="0"/>
                <a:t> </a:t>
              </a:r>
              <a:r>
                <a:rPr lang="en-GB" sz="2000" dirty="0" err="1"/>
                <a:t>retts</a:t>
              </a:r>
              <a:r>
                <a:rPr lang="en-GB" sz="2000" dirty="0"/>
                <a:t>- </a:t>
              </a:r>
              <a:r>
                <a:rPr lang="en-GB" sz="2000" dirty="0" err="1"/>
                <a:t>og</a:t>
              </a:r>
              <a:r>
                <a:rPr lang="en-GB" sz="2000" dirty="0"/>
                <a:t> </a:t>
              </a:r>
              <a:r>
                <a:rPr lang="en-GB" sz="2000" dirty="0" err="1"/>
                <a:t>tilsynspraksis</a:t>
              </a:r>
              <a:r>
                <a:rPr lang="en-GB" sz="2000" dirty="0"/>
                <a:t> </a:t>
              </a:r>
            </a:p>
            <a:p>
              <a:r>
                <a:rPr lang="en-GB" sz="2000" dirty="0"/>
                <a:t>• </a:t>
              </a:r>
              <a:r>
                <a:rPr lang="en-GB" sz="2000" dirty="0" err="1"/>
                <a:t>Kvantitative</a:t>
              </a:r>
              <a:r>
                <a:rPr lang="en-GB" sz="2000" dirty="0"/>
                <a:t> </a:t>
              </a:r>
              <a:r>
                <a:rPr lang="en-GB" sz="2000" dirty="0" err="1"/>
                <a:t>og</a:t>
              </a:r>
              <a:r>
                <a:rPr lang="en-GB" sz="2000" dirty="0"/>
                <a:t> </a:t>
              </a:r>
              <a:r>
                <a:rPr lang="en-GB" sz="2000" dirty="0" err="1"/>
                <a:t>kvalitative</a:t>
              </a:r>
              <a:r>
                <a:rPr lang="en-GB" sz="2000" dirty="0"/>
                <a:t> </a:t>
              </a:r>
              <a:r>
                <a:rPr lang="en-GB" sz="2000" dirty="0" err="1" smtClean="0"/>
                <a:t>undersøkelser</a:t>
              </a:r>
              <a:endParaRPr lang="en-GB" sz="2000" dirty="0" smtClean="0"/>
            </a:p>
            <a:p>
              <a:r>
                <a:rPr lang="en-GB" sz="2000" dirty="0" smtClean="0"/>
                <a:t>• Sende </a:t>
              </a:r>
              <a:r>
                <a:rPr lang="en-GB" sz="2000" dirty="0" err="1" smtClean="0"/>
                <a:t>regelverket</a:t>
              </a:r>
              <a:r>
                <a:rPr lang="en-GB" sz="2000" dirty="0" smtClean="0"/>
                <a:t> </a:t>
              </a:r>
              <a:r>
                <a:rPr lang="en-GB" sz="2000" dirty="0" err="1" smtClean="0"/>
                <a:t>på</a:t>
              </a:r>
              <a:r>
                <a:rPr lang="en-GB" sz="2000" dirty="0" smtClean="0"/>
                <a:t> </a:t>
              </a:r>
              <a:r>
                <a:rPr lang="en-GB" sz="2000" dirty="0" err="1" smtClean="0"/>
                <a:t>ny</a:t>
              </a:r>
              <a:r>
                <a:rPr lang="en-GB" sz="2000" dirty="0" smtClean="0"/>
                <a:t> </a:t>
              </a:r>
              <a:r>
                <a:rPr lang="en-GB" sz="2000" dirty="0" err="1" smtClean="0"/>
                <a:t>høring</a:t>
              </a:r>
              <a:r>
                <a:rPr lang="en-GB" sz="2000" dirty="0" smtClean="0"/>
                <a:t>, </a:t>
              </a:r>
              <a:r>
                <a:rPr lang="en-GB" sz="2000" dirty="0" err="1" smtClean="0"/>
                <a:t>sammen</a:t>
              </a:r>
              <a:r>
                <a:rPr lang="en-GB" sz="2000" dirty="0" smtClean="0"/>
                <a:t> med </a:t>
              </a:r>
              <a:r>
                <a:rPr lang="en-GB" sz="2000" dirty="0" err="1" smtClean="0"/>
                <a:t>høringsnotat</a:t>
              </a:r>
              <a:r>
                <a:rPr lang="en-GB" sz="2000" dirty="0" smtClean="0"/>
                <a:t> der    </a:t>
              </a:r>
              <a:r>
                <a:rPr lang="en-GB" sz="2000" dirty="0" err="1" smtClean="0"/>
                <a:t>problemstillingene</a:t>
              </a:r>
              <a:r>
                <a:rPr lang="en-GB" sz="2000" dirty="0" smtClean="0"/>
                <a:t> </a:t>
              </a:r>
              <a:r>
                <a:rPr lang="en-GB" sz="2000" dirty="0" err="1" smtClean="0"/>
                <a:t>presenteres</a:t>
              </a:r>
              <a:r>
                <a:rPr lang="en-GB" sz="2000" dirty="0" smtClean="0"/>
                <a:t> </a:t>
              </a:r>
            </a:p>
          </p:txBody>
        </p:sp>
        <p:sp>
          <p:nvSpPr>
            <p:cNvPr id="5" name="Tittel 1"/>
            <p:cNvSpPr txBox="1">
              <a:spLocks/>
            </p:cNvSpPr>
            <p:nvPr/>
          </p:nvSpPr>
          <p:spPr>
            <a:xfrm>
              <a:off x="571472" y="3500438"/>
              <a:ext cx="8229600" cy="65403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err="1" smtClean="0">
                  <a:ln>
                    <a:noFill/>
                  </a:ln>
                  <a:solidFill>
                    <a:schemeClr val="tx1"/>
                  </a:solidFill>
                  <a:effectLst/>
                  <a:uLnTx/>
                  <a:uFillTx/>
                  <a:latin typeface="+mj-lt"/>
                  <a:ea typeface="+mj-ea"/>
                  <a:cs typeface="+mj-cs"/>
                </a:rPr>
                <a:t>Hvordan</a:t>
              </a:r>
              <a:r>
                <a:rPr kumimoji="0" lang="en-GB" sz="3200" b="0" i="0" u="none" strike="noStrike" kern="1200" cap="none" spc="0" normalizeH="0" baseline="0" noProof="0" dirty="0" smtClean="0">
                  <a:ln>
                    <a:noFill/>
                  </a:ln>
                  <a:solidFill>
                    <a:schemeClr val="tx1"/>
                  </a:solidFill>
                  <a:effectLst/>
                  <a:uLnTx/>
                  <a:uFillTx/>
                  <a:latin typeface="+mj-lt"/>
                  <a:ea typeface="+mj-ea"/>
                  <a:cs typeface="+mj-cs"/>
                </a:rPr>
                <a:t> </a:t>
              </a:r>
              <a:r>
                <a:rPr kumimoji="0" lang="en-GB" sz="3200" b="0" i="0" u="none" strike="noStrike" kern="1200" cap="none" spc="0" normalizeH="0" baseline="0" noProof="0" dirty="0" err="1" smtClean="0">
                  <a:ln>
                    <a:noFill/>
                  </a:ln>
                  <a:solidFill>
                    <a:schemeClr val="tx1"/>
                  </a:solidFill>
                  <a:effectLst/>
                  <a:uLnTx/>
                  <a:uFillTx/>
                  <a:latin typeface="+mj-lt"/>
                  <a:ea typeface="+mj-ea"/>
                  <a:cs typeface="+mj-cs"/>
                </a:rPr>
                <a:t>evaluere</a:t>
              </a:r>
              <a:r>
                <a:rPr kumimoji="0" lang="en-GB" sz="3200" b="0" i="0" u="none" strike="noStrike" kern="1200" cap="none" spc="0" normalizeH="0" baseline="0" noProof="0" dirty="0" smtClean="0">
                  <a:ln>
                    <a:noFill/>
                  </a:ln>
                  <a:solidFill>
                    <a:schemeClr val="tx1"/>
                  </a:solidFill>
                  <a:effectLst/>
                  <a:uLnTx/>
                  <a:uFillTx/>
                  <a:latin typeface="+mj-lt"/>
                  <a:ea typeface="+mj-ea"/>
                  <a:cs typeface="+mj-cs"/>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0034" y="0"/>
            <a:ext cx="8229600" cy="868346"/>
          </a:xfrm>
        </p:spPr>
        <p:txBody>
          <a:bodyPr>
            <a:normAutofit/>
          </a:bodyPr>
          <a:lstStyle/>
          <a:p>
            <a:r>
              <a:rPr lang="en-GB" sz="3200" dirty="0" err="1" smtClean="0">
                <a:solidFill>
                  <a:srgbClr val="0070C0"/>
                </a:solidFill>
              </a:rPr>
              <a:t>Forhold</a:t>
            </a:r>
            <a:r>
              <a:rPr lang="en-GB" sz="3200" dirty="0" smtClean="0">
                <a:solidFill>
                  <a:srgbClr val="0070C0"/>
                </a:solidFill>
              </a:rPr>
              <a:t> </a:t>
            </a:r>
            <a:r>
              <a:rPr lang="en-GB" sz="3200" dirty="0" err="1" smtClean="0">
                <a:solidFill>
                  <a:srgbClr val="0070C0"/>
                </a:solidFill>
              </a:rPr>
              <a:t>som</a:t>
            </a:r>
            <a:r>
              <a:rPr lang="en-GB" sz="3200" dirty="0" smtClean="0">
                <a:solidFill>
                  <a:srgbClr val="0070C0"/>
                </a:solidFill>
              </a:rPr>
              <a:t> </a:t>
            </a:r>
            <a:r>
              <a:rPr lang="en-GB" sz="3200" dirty="0" err="1" smtClean="0">
                <a:solidFill>
                  <a:srgbClr val="0070C0"/>
                </a:solidFill>
              </a:rPr>
              <a:t>gjør</a:t>
            </a:r>
            <a:r>
              <a:rPr lang="en-GB" sz="3200" dirty="0" smtClean="0">
                <a:solidFill>
                  <a:srgbClr val="0070C0"/>
                </a:solidFill>
              </a:rPr>
              <a:t> </a:t>
            </a:r>
            <a:r>
              <a:rPr lang="en-GB" sz="3200" dirty="0" err="1" smtClean="0">
                <a:solidFill>
                  <a:srgbClr val="0070C0"/>
                </a:solidFill>
              </a:rPr>
              <a:t>evaluering</a:t>
            </a:r>
            <a:r>
              <a:rPr lang="en-GB" sz="3200" dirty="0" smtClean="0">
                <a:solidFill>
                  <a:srgbClr val="0070C0"/>
                </a:solidFill>
              </a:rPr>
              <a:t> </a:t>
            </a:r>
            <a:r>
              <a:rPr lang="en-GB" sz="3200" dirty="0" err="1" smtClean="0">
                <a:solidFill>
                  <a:srgbClr val="0070C0"/>
                </a:solidFill>
              </a:rPr>
              <a:t>spesielt</a:t>
            </a:r>
            <a:r>
              <a:rPr lang="en-GB" sz="3200" dirty="0" smtClean="0">
                <a:solidFill>
                  <a:srgbClr val="0070C0"/>
                </a:solidFill>
              </a:rPr>
              <a:t> </a:t>
            </a:r>
            <a:r>
              <a:rPr lang="en-GB" sz="3200" dirty="0" err="1" smtClean="0">
                <a:solidFill>
                  <a:srgbClr val="0070C0"/>
                </a:solidFill>
              </a:rPr>
              <a:t>aktuelt</a:t>
            </a:r>
            <a:endParaRPr lang="en-GB" sz="3200" dirty="0">
              <a:solidFill>
                <a:srgbClr val="0070C0"/>
              </a:solidFill>
            </a:endParaRPr>
          </a:p>
        </p:txBody>
      </p:sp>
      <p:sp>
        <p:nvSpPr>
          <p:cNvPr id="3" name="Rektangel 2"/>
          <p:cNvSpPr/>
          <p:nvPr/>
        </p:nvSpPr>
        <p:spPr>
          <a:xfrm>
            <a:off x="285720" y="857232"/>
            <a:ext cx="3714744" cy="1631216"/>
          </a:xfrm>
          <a:prstGeom prst="rect">
            <a:avLst/>
          </a:prstGeom>
        </p:spPr>
        <p:txBody>
          <a:bodyPr wrap="square">
            <a:spAutoFit/>
          </a:bodyPr>
          <a:lstStyle/>
          <a:p>
            <a:pPr>
              <a:buFont typeface="Arial" pitchFamily="34" charset="0"/>
              <a:buChar char="•"/>
            </a:pPr>
            <a:r>
              <a:rPr lang="en-GB" sz="2000" b="1" dirty="0" smtClean="0"/>
              <a:t> </a:t>
            </a:r>
            <a:r>
              <a:rPr lang="en-GB" sz="2000" b="1" dirty="0" err="1" smtClean="0"/>
              <a:t>Egenart</a:t>
            </a:r>
            <a:r>
              <a:rPr lang="en-GB" sz="2000" b="1" dirty="0" smtClean="0"/>
              <a:t> </a:t>
            </a:r>
            <a:r>
              <a:rPr lang="en-GB" sz="2000" b="1" dirty="0" err="1"/>
              <a:t>ved</a:t>
            </a:r>
            <a:r>
              <a:rPr lang="en-GB" sz="2000" b="1" dirty="0"/>
              <a:t> </a:t>
            </a:r>
            <a:r>
              <a:rPr lang="en-GB" sz="2000" b="1" dirty="0" err="1" smtClean="0"/>
              <a:t>loven</a:t>
            </a:r>
            <a:r>
              <a:rPr lang="en-GB" sz="2000" b="1" i="1" dirty="0" smtClean="0"/>
              <a:t> </a:t>
            </a:r>
            <a:endParaRPr lang="en-GB" sz="2000" b="1" i="1" dirty="0"/>
          </a:p>
          <a:p>
            <a:r>
              <a:rPr lang="en-GB" sz="2000" dirty="0" smtClean="0"/>
              <a:t>– </a:t>
            </a:r>
            <a:r>
              <a:rPr lang="en-GB" sz="2000" dirty="0" err="1" smtClean="0"/>
              <a:t>Kompleksitet</a:t>
            </a:r>
            <a:r>
              <a:rPr lang="en-GB" sz="2000" dirty="0" smtClean="0"/>
              <a:t> </a:t>
            </a:r>
            <a:endParaRPr lang="en-GB" sz="2000" dirty="0"/>
          </a:p>
          <a:p>
            <a:r>
              <a:rPr lang="en-GB" sz="2000" dirty="0" smtClean="0"/>
              <a:t>– </a:t>
            </a:r>
            <a:r>
              <a:rPr lang="en-GB" sz="2000" dirty="0" err="1" smtClean="0"/>
              <a:t>Uklart</a:t>
            </a:r>
            <a:r>
              <a:rPr lang="en-GB" sz="2000" dirty="0" smtClean="0"/>
              <a:t> </a:t>
            </a:r>
            <a:r>
              <a:rPr lang="en-GB" sz="2000" dirty="0" err="1"/>
              <a:t>eller</a:t>
            </a:r>
            <a:r>
              <a:rPr lang="en-GB" sz="2000" dirty="0"/>
              <a:t> </a:t>
            </a:r>
            <a:r>
              <a:rPr lang="en-GB" sz="2000" dirty="0" err="1" smtClean="0"/>
              <a:t>ufullstendig</a:t>
            </a:r>
            <a:r>
              <a:rPr lang="en-GB" sz="2000" dirty="0" smtClean="0"/>
              <a:t> </a:t>
            </a:r>
            <a:r>
              <a:rPr lang="en-GB" sz="2000" dirty="0" err="1" smtClean="0"/>
              <a:t>innhold</a:t>
            </a:r>
            <a:r>
              <a:rPr lang="en-GB" sz="2000" dirty="0" smtClean="0"/>
              <a:t> </a:t>
            </a:r>
            <a:endParaRPr lang="en-GB" sz="2000" dirty="0"/>
          </a:p>
          <a:p>
            <a:r>
              <a:rPr lang="en-GB" sz="2000" dirty="0" smtClean="0"/>
              <a:t>– </a:t>
            </a:r>
            <a:r>
              <a:rPr lang="en-GB" sz="2000" dirty="0" err="1" smtClean="0"/>
              <a:t>Gjelder</a:t>
            </a:r>
            <a:r>
              <a:rPr lang="en-GB" sz="2000" dirty="0" smtClean="0"/>
              <a:t> </a:t>
            </a:r>
            <a:r>
              <a:rPr lang="en-GB" sz="2000" dirty="0" err="1" smtClean="0"/>
              <a:t>sårbare</a:t>
            </a:r>
            <a:r>
              <a:rPr lang="en-GB" sz="2000" dirty="0" smtClean="0"/>
              <a:t> </a:t>
            </a:r>
            <a:r>
              <a:rPr lang="en-GB" sz="2000" dirty="0" err="1"/>
              <a:t>grupper</a:t>
            </a:r>
            <a:r>
              <a:rPr lang="en-GB" sz="2000" dirty="0"/>
              <a:t> </a:t>
            </a:r>
          </a:p>
          <a:p>
            <a:r>
              <a:rPr lang="en-GB" sz="2000" dirty="0" smtClean="0"/>
              <a:t>– </a:t>
            </a:r>
            <a:r>
              <a:rPr lang="en-GB" sz="2000" dirty="0" err="1" smtClean="0"/>
              <a:t>Målkonflikter</a:t>
            </a:r>
            <a:r>
              <a:rPr lang="en-GB" sz="2000" dirty="0" smtClean="0"/>
              <a:t> </a:t>
            </a:r>
            <a:endParaRPr lang="en-GB" sz="2000" dirty="0"/>
          </a:p>
        </p:txBody>
      </p:sp>
      <p:sp>
        <p:nvSpPr>
          <p:cNvPr id="4" name="Rektangel 3"/>
          <p:cNvSpPr/>
          <p:nvPr/>
        </p:nvSpPr>
        <p:spPr>
          <a:xfrm>
            <a:off x="4071934" y="1928802"/>
            <a:ext cx="3668418" cy="400110"/>
          </a:xfrm>
          <a:prstGeom prst="rect">
            <a:avLst/>
          </a:prstGeom>
        </p:spPr>
        <p:txBody>
          <a:bodyPr wrap="square">
            <a:spAutoFit/>
          </a:bodyPr>
          <a:lstStyle/>
          <a:p>
            <a:r>
              <a:rPr lang="nb-NO" sz="2000" dirty="0" smtClean="0"/>
              <a:t>• </a:t>
            </a:r>
            <a:r>
              <a:rPr lang="nb-NO" sz="2000" b="1" dirty="0" smtClean="0"/>
              <a:t>Fare </a:t>
            </a:r>
            <a:r>
              <a:rPr lang="nb-NO" sz="2000" b="1" dirty="0"/>
              <a:t>for manglende kontroll el</a:t>
            </a:r>
            <a:r>
              <a:rPr lang="nb-NO" sz="2000" dirty="0"/>
              <a:t>. </a:t>
            </a:r>
          </a:p>
        </p:txBody>
      </p:sp>
      <p:sp>
        <p:nvSpPr>
          <p:cNvPr id="5" name="Rektangel 4"/>
          <p:cNvSpPr/>
          <p:nvPr/>
        </p:nvSpPr>
        <p:spPr>
          <a:xfrm>
            <a:off x="4143372" y="3143248"/>
            <a:ext cx="4572000" cy="1323439"/>
          </a:xfrm>
          <a:prstGeom prst="rect">
            <a:avLst/>
          </a:prstGeom>
        </p:spPr>
        <p:txBody>
          <a:bodyPr>
            <a:spAutoFit/>
          </a:bodyPr>
          <a:lstStyle/>
          <a:p>
            <a:r>
              <a:rPr lang="nb-NO" sz="2000" dirty="0" smtClean="0"/>
              <a:t>Egenart</a:t>
            </a:r>
            <a:r>
              <a:rPr lang="nb-NO" sz="2000" dirty="0"/>
              <a:t>, risiko og vesentlighet </a:t>
            </a:r>
            <a:r>
              <a:rPr lang="nb-NO" sz="2000" dirty="0" smtClean="0"/>
              <a:t>er spesielt viktig når det skal tas stilling til </a:t>
            </a:r>
            <a:r>
              <a:rPr lang="nb-NO" sz="2000" dirty="0"/>
              <a:t>hvor omfattende </a:t>
            </a:r>
            <a:r>
              <a:rPr lang="nb-NO" sz="2000" dirty="0" smtClean="0"/>
              <a:t>evalueringen skal være og </a:t>
            </a:r>
            <a:r>
              <a:rPr lang="nb-NO" sz="2000" dirty="0"/>
              <a:t>når evaluering skal </a:t>
            </a:r>
            <a:r>
              <a:rPr lang="nb-NO" sz="2000" dirty="0" smtClean="0"/>
              <a:t>skje</a:t>
            </a:r>
            <a:endParaRPr lang="nb-NO" sz="2000" dirty="0"/>
          </a:p>
        </p:txBody>
      </p:sp>
      <p:sp>
        <p:nvSpPr>
          <p:cNvPr id="6" name="Rektangel 5"/>
          <p:cNvSpPr/>
          <p:nvPr/>
        </p:nvSpPr>
        <p:spPr>
          <a:xfrm>
            <a:off x="285720" y="4071942"/>
            <a:ext cx="3071802" cy="1631216"/>
          </a:xfrm>
          <a:prstGeom prst="rect">
            <a:avLst/>
          </a:prstGeom>
        </p:spPr>
        <p:txBody>
          <a:bodyPr wrap="square">
            <a:spAutoFit/>
          </a:bodyPr>
          <a:lstStyle/>
          <a:p>
            <a:r>
              <a:rPr lang="en-GB" sz="2000" dirty="0" smtClean="0"/>
              <a:t>•</a:t>
            </a:r>
            <a:r>
              <a:rPr lang="en-GB" sz="2000" b="1" dirty="0" err="1" smtClean="0"/>
              <a:t>Vesentlighet</a:t>
            </a:r>
            <a:r>
              <a:rPr lang="en-GB" sz="2000" dirty="0" smtClean="0"/>
              <a:t> </a:t>
            </a:r>
          </a:p>
          <a:p>
            <a:r>
              <a:rPr lang="en-GB" sz="2000" dirty="0" smtClean="0"/>
              <a:t>– Store </a:t>
            </a:r>
            <a:r>
              <a:rPr lang="en-GB" sz="2000" dirty="0" err="1" smtClean="0"/>
              <a:t>verdier</a:t>
            </a:r>
            <a:r>
              <a:rPr lang="en-GB" sz="2000" dirty="0" smtClean="0"/>
              <a:t> </a:t>
            </a:r>
          </a:p>
          <a:p>
            <a:r>
              <a:rPr lang="en-GB" sz="2000" dirty="0" smtClean="0"/>
              <a:t>– Mange </a:t>
            </a:r>
            <a:r>
              <a:rPr lang="en-GB" sz="2000" dirty="0" err="1" smtClean="0"/>
              <a:t>mennesker</a:t>
            </a:r>
            <a:r>
              <a:rPr lang="en-GB" sz="2000" dirty="0" smtClean="0"/>
              <a:t> </a:t>
            </a:r>
            <a:r>
              <a:rPr lang="en-GB" sz="2000" dirty="0" err="1" smtClean="0"/>
              <a:t>berørt</a:t>
            </a:r>
            <a:r>
              <a:rPr lang="en-GB" sz="2000" dirty="0" smtClean="0"/>
              <a:t> </a:t>
            </a:r>
          </a:p>
          <a:p>
            <a:r>
              <a:rPr lang="en-GB" sz="2000" dirty="0" smtClean="0"/>
              <a:t>– </a:t>
            </a:r>
            <a:r>
              <a:rPr lang="en-GB" sz="2000" dirty="0" err="1" smtClean="0"/>
              <a:t>Stor</a:t>
            </a:r>
            <a:r>
              <a:rPr lang="en-GB" sz="2000" dirty="0" smtClean="0"/>
              <a:t> </a:t>
            </a:r>
            <a:r>
              <a:rPr lang="en-GB" sz="2000" dirty="0" err="1" smtClean="0"/>
              <a:t>politisk</a:t>
            </a:r>
            <a:r>
              <a:rPr lang="en-GB" sz="2000" dirty="0" smtClean="0"/>
              <a:t> </a:t>
            </a:r>
            <a:r>
              <a:rPr lang="en-GB" sz="2000" dirty="0" err="1" smtClean="0"/>
              <a:t>interesse</a:t>
            </a:r>
            <a:r>
              <a:rPr lang="en-GB" sz="2000" dirty="0" smtClean="0"/>
              <a:t> </a:t>
            </a:r>
          </a:p>
          <a:p>
            <a:r>
              <a:rPr lang="en-GB" sz="2000" dirty="0" smtClean="0"/>
              <a:t>– </a:t>
            </a:r>
            <a:r>
              <a:rPr lang="en-GB" sz="2000" dirty="0" err="1" smtClean="0"/>
              <a:t>Høy</a:t>
            </a:r>
            <a:r>
              <a:rPr lang="en-GB" sz="2000" dirty="0" smtClean="0"/>
              <a:t> </a:t>
            </a:r>
            <a:r>
              <a:rPr lang="en-GB" sz="2000" dirty="0" err="1" smtClean="0"/>
              <a:t>ressursbruk</a:t>
            </a:r>
            <a:r>
              <a:rPr lang="en-GB" sz="2000" dirty="0" smtClean="0"/>
              <a:t> </a:t>
            </a:r>
            <a:endParaRPr lang="en-GB" sz="2000" dirty="0"/>
          </a:p>
        </p:txBody>
      </p:sp>
      <p:sp>
        <p:nvSpPr>
          <p:cNvPr id="7" name="Rektangel 6"/>
          <p:cNvSpPr/>
          <p:nvPr/>
        </p:nvSpPr>
        <p:spPr>
          <a:xfrm>
            <a:off x="4071934" y="857232"/>
            <a:ext cx="4572000" cy="1015663"/>
          </a:xfrm>
          <a:prstGeom prst="rect">
            <a:avLst/>
          </a:prstGeom>
        </p:spPr>
        <p:txBody>
          <a:bodyPr>
            <a:spAutoFit/>
          </a:bodyPr>
          <a:lstStyle/>
          <a:p>
            <a:r>
              <a:rPr lang="en-GB" sz="2000" dirty="0" smtClean="0"/>
              <a:t>•</a:t>
            </a:r>
            <a:r>
              <a:rPr lang="en-GB" sz="2000" b="1" dirty="0" err="1" smtClean="0"/>
              <a:t>Risiko</a:t>
            </a:r>
            <a:r>
              <a:rPr lang="en-GB" sz="2000" dirty="0" smtClean="0"/>
              <a:t> </a:t>
            </a:r>
          </a:p>
          <a:p>
            <a:r>
              <a:rPr lang="en-GB" sz="2000" dirty="0" smtClean="0"/>
              <a:t>– </a:t>
            </a:r>
            <a:r>
              <a:rPr lang="en-GB" sz="2000" dirty="0" err="1" smtClean="0"/>
              <a:t>Hindringer</a:t>
            </a:r>
            <a:r>
              <a:rPr lang="en-GB" sz="2000" dirty="0" smtClean="0"/>
              <a:t> for </a:t>
            </a:r>
            <a:r>
              <a:rPr lang="en-GB" sz="2000" dirty="0" err="1" smtClean="0"/>
              <a:t>tiltenkte</a:t>
            </a:r>
            <a:r>
              <a:rPr lang="en-GB" sz="2000" dirty="0" smtClean="0"/>
              <a:t> </a:t>
            </a:r>
            <a:r>
              <a:rPr lang="en-GB" sz="2000" dirty="0" err="1" smtClean="0"/>
              <a:t>virkninger</a:t>
            </a:r>
            <a:r>
              <a:rPr lang="en-GB" sz="2000" dirty="0" smtClean="0"/>
              <a:t> </a:t>
            </a:r>
          </a:p>
          <a:p>
            <a:r>
              <a:rPr lang="en-GB" sz="2000" dirty="0" smtClean="0"/>
              <a:t>– </a:t>
            </a:r>
            <a:r>
              <a:rPr lang="en-GB" sz="2000" dirty="0" err="1" smtClean="0"/>
              <a:t>Utilsiktede</a:t>
            </a:r>
            <a:r>
              <a:rPr lang="en-GB" sz="2000" dirty="0" smtClean="0"/>
              <a:t> </a:t>
            </a:r>
            <a:r>
              <a:rPr lang="en-GB" sz="2000" dirty="0" err="1" smtClean="0"/>
              <a:t>virkninger</a:t>
            </a:r>
            <a:r>
              <a:rPr lang="en-GB" sz="2000" dirty="0" smtClean="0"/>
              <a:t> </a:t>
            </a:r>
            <a:endParaRPr lang="en-GB" sz="2000" dirty="0"/>
          </a:p>
        </p:txBody>
      </p:sp>
      <p:sp>
        <p:nvSpPr>
          <p:cNvPr id="8" name="Rektangel 7"/>
          <p:cNvSpPr/>
          <p:nvPr/>
        </p:nvSpPr>
        <p:spPr>
          <a:xfrm>
            <a:off x="4071934" y="2500306"/>
            <a:ext cx="4973926" cy="400110"/>
          </a:xfrm>
          <a:prstGeom prst="rect">
            <a:avLst/>
          </a:prstGeom>
        </p:spPr>
        <p:txBody>
          <a:bodyPr wrap="none">
            <a:spAutoFit/>
          </a:bodyPr>
          <a:lstStyle/>
          <a:p>
            <a:r>
              <a:rPr lang="nb-NO" sz="2000" dirty="0" smtClean="0"/>
              <a:t>• </a:t>
            </a:r>
            <a:r>
              <a:rPr lang="nb-NO" sz="2000" b="1" dirty="0" smtClean="0"/>
              <a:t>Manglende erfaring </a:t>
            </a:r>
            <a:r>
              <a:rPr lang="nb-NO" sz="2000" dirty="0" smtClean="0"/>
              <a:t>(eller annen kunnskap) </a:t>
            </a:r>
            <a:endParaRPr lang="nb-NO" sz="2000" dirty="0"/>
          </a:p>
        </p:txBody>
      </p:sp>
      <p:sp>
        <p:nvSpPr>
          <p:cNvPr id="9" name="Rektangel 8"/>
          <p:cNvSpPr/>
          <p:nvPr/>
        </p:nvSpPr>
        <p:spPr>
          <a:xfrm>
            <a:off x="285720" y="2786058"/>
            <a:ext cx="2714612" cy="954107"/>
          </a:xfrm>
          <a:prstGeom prst="rect">
            <a:avLst/>
          </a:prstGeom>
        </p:spPr>
        <p:txBody>
          <a:bodyPr wrap="square">
            <a:spAutoFit/>
          </a:bodyPr>
          <a:lstStyle/>
          <a:p>
            <a:r>
              <a:rPr lang="en-GB" sz="2000" dirty="0" smtClean="0"/>
              <a:t>•</a:t>
            </a:r>
            <a:r>
              <a:rPr lang="en-GB" sz="2000" b="1" dirty="0" err="1" smtClean="0"/>
              <a:t>Usikkerhet</a:t>
            </a:r>
            <a:r>
              <a:rPr lang="en-GB" sz="2000" b="1" dirty="0" smtClean="0"/>
              <a:t> </a:t>
            </a:r>
          </a:p>
          <a:p>
            <a:r>
              <a:rPr lang="en-GB" dirty="0" smtClean="0"/>
              <a:t>– </a:t>
            </a:r>
            <a:r>
              <a:rPr lang="en-GB" dirty="0" err="1" smtClean="0"/>
              <a:t>Er</a:t>
            </a:r>
            <a:r>
              <a:rPr lang="en-GB" dirty="0" smtClean="0"/>
              <a:t> </a:t>
            </a:r>
            <a:r>
              <a:rPr lang="en-GB" dirty="0" err="1" smtClean="0"/>
              <a:t>virkemidlene</a:t>
            </a:r>
            <a:r>
              <a:rPr lang="en-GB" dirty="0" smtClean="0"/>
              <a:t> </a:t>
            </a:r>
            <a:r>
              <a:rPr lang="en-GB" dirty="0" err="1" smtClean="0"/>
              <a:t>egnet</a:t>
            </a:r>
            <a:r>
              <a:rPr lang="en-GB" dirty="0" smtClean="0"/>
              <a:t>? </a:t>
            </a:r>
          </a:p>
          <a:p>
            <a:r>
              <a:rPr lang="en-GB" dirty="0" smtClean="0"/>
              <a:t>– </a:t>
            </a:r>
            <a:r>
              <a:rPr lang="en-GB" dirty="0" err="1" smtClean="0"/>
              <a:t>Er</a:t>
            </a:r>
            <a:r>
              <a:rPr lang="en-GB" dirty="0" smtClean="0"/>
              <a:t> </a:t>
            </a:r>
            <a:r>
              <a:rPr lang="en-GB" dirty="0" err="1" smtClean="0"/>
              <a:t>målene</a:t>
            </a:r>
            <a:r>
              <a:rPr lang="en-GB" dirty="0" smtClean="0"/>
              <a:t> </a:t>
            </a:r>
            <a:r>
              <a:rPr lang="en-GB" dirty="0" err="1" smtClean="0"/>
              <a:t>oppnåelige</a:t>
            </a:r>
            <a:r>
              <a:rPr lang="en-GB" dirty="0" smtClean="0"/>
              <a:t>? </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normAutofit/>
          </a:bodyPr>
          <a:lstStyle/>
          <a:p>
            <a:r>
              <a:rPr lang="en-GB" sz="3200" dirty="0" err="1" smtClean="0">
                <a:solidFill>
                  <a:srgbClr val="0070C0"/>
                </a:solidFill>
              </a:rPr>
              <a:t>Evaluering</a:t>
            </a:r>
            <a:r>
              <a:rPr lang="en-GB" sz="3200" dirty="0" smtClean="0">
                <a:solidFill>
                  <a:srgbClr val="0070C0"/>
                </a:solidFill>
              </a:rPr>
              <a:t> </a:t>
            </a:r>
            <a:r>
              <a:rPr lang="en-GB" sz="3200" dirty="0" err="1" smtClean="0">
                <a:solidFill>
                  <a:srgbClr val="0070C0"/>
                </a:solidFill>
              </a:rPr>
              <a:t>av</a:t>
            </a:r>
            <a:r>
              <a:rPr lang="en-GB" sz="3200" dirty="0" smtClean="0">
                <a:solidFill>
                  <a:srgbClr val="0070C0"/>
                </a:solidFill>
              </a:rPr>
              <a:t> </a:t>
            </a:r>
            <a:r>
              <a:rPr lang="en-GB" sz="3200" dirty="0" err="1" smtClean="0">
                <a:solidFill>
                  <a:srgbClr val="0070C0"/>
                </a:solidFill>
              </a:rPr>
              <a:t>personopplysningsloven</a:t>
            </a:r>
            <a:endParaRPr lang="en-GB" sz="3200" dirty="0">
              <a:solidFill>
                <a:srgbClr val="0070C0"/>
              </a:solidFill>
            </a:endParaRPr>
          </a:p>
        </p:txBody>
      </p:sp>
      <p:sp>
        <p:nvSpPr>
          <p:cNvPr id="4" name="Plassholder for innhold 3"/>
          <p:cNvSpPr>
            <a:spLocks noGrp="1"/>
          </p:cNvSpPr>
          <p:nvPr>
            <p:ph idx="1"/>
          </p:nvPr>
        </p:nvSpPr>
        <p:spPr/>
        <p:txBody>
          <a:bodyPr>
            <a:normAutofit fontScale="62500" lnSpcReduction="20000"/>
          </a:bodyPr>
          <a:lstStyle/>
          <a:p>
            <a:r>
              <a:rPr lang="en-GB" dirty="0" err="1" smtClean="0"/>
              <a:t>Loven</a:t>
            </a:r>
            <a:r>
              <a:rPr lang="en-GB" dirty="0" smtClean="0"/>
              <a:t> </a:t>
            </a:r>
            <a:r>
              <a:rPr lang="en-GB" dirty="0" err="1" smtClean="0"/>
              <a:t>ble</a:t>
            </a:r>
            <a:r>
              <a:rPr lang="en-GB" dirty="0" smtClean="0"/>
              <a:t> </a:t>
            </a:r>
            <a:r>
              <a:rPr lang="en-GB" dirty="0" err="1" smtClean="0"/>
              <a:t>vedtatt</a:t>
            </a:r>
            <a:r>
              <a:rPr lang="en-GB" dirty="0" smtClean="0"/>
              <a:t> </a:t>
            </a:r>
            <a:r>
              <a:rPr lang="en-GB" dirty="0" err="1" smtClean="0"/>
              <a:t>i</a:t>
            </a:r>
            <a:r>
              <a:rPr lang="en-GB" dirty="0" smtClean="0"/>
              <a:t> 2000</a:t>
            </a:r>
          </a:p>
          <a:p>
            <a:r>
              <a:rPr lang="en-GB" dirty="0" smtClean="0"/>
              <a:t>I 2005 </a:t>
            </a:r>
            <a:r>
              <a:rPr lang="en-GB" dirty="0" err="1" smtClean="0"/>
              <a:t>tok</a:t>
            </a:r>
            <a:r>
              <a:rPr lang="en-GB" dirty="0" smtClean="0"/>
              <a:t> </a:t>
            </a:r>
            <a:r>
              <a:rPr lang="en-GB" dirty="0" err="1" smtClean="0"/>
              <a:t>Moderniseringsdepartementet</a:t>
            </a:r>
            <a:r>
              <a:rPr lang="en-GB" dirty="0" smtClean="0"/>
              <a:t> </a:t>
            </a:r>
            <a:r>
              <a:rPr lang="en-GB" dirty="0" err="1" smtClean="0"/>
              <a:t>initiativ</a:t>
            </a:r>
            <a:r>
              <a:rPr lang="en-GB" dirty="0" smtClean="0"/>
              <a:t> </a:t>
            </a:r>
            <a:r>
              <a:rPr lang="en-GB" dirty="0" err="1" smtClean="0"/>
              <a:t>til</a:t>
            </a:r>
            <a:r>
              <a:rPr lang="en-GB" dirty="0" smtClean="0"/>
              <a:t> to </a:t>
            </a:r>
            <a:r>
              <a:rPr lang="en-GB" dirty="0" err="1" smtClean="0"/>
              <a:t>personvernundersøkelser</a:t>
            </a:r>
            <a:endParaRPr lang="en-GB" dirty="0" smtClean="0"/>
          </a:p>
          <a:p>
            <a:pPr lvl="1"/>
            <a:r>
              <a:rPr lang="en-GB" dirty="0" smtClean="0"/>
              <a:t>“</a:t>
            </a:r>
            <a:r>
              <a:rPr lang="en-GB" dirty="0" err="1" smtClean="0"/>
              <a:t>Befolkningsundersøkelsen</a:t>
            </a:r>
            <a:r>
              <a:rPr lang="en-GB" dirty="0" smtClean="0"/>
              <a:t>”</a:t>
            </a:r>
          </a:p>
          <a:p>
            <a:pPr lvl="1"/>
            <a:r>
              <a:rPr lang="en-GB" dirty="0" smtClean="0"/>
              <a:t>“</a:t>
            </a:r>
            <a:r>
              <a:rPr lang="en-GB" dirty="0" err="1" smtClean="0"/>
              <a:t>Virksomhetsundersøkelsen</a:t>
            </a:r>
            <a:r>
              <a:rPr lang="en-GB" dirty="0" smtClean="0"/>
              <a:t>”</a:t>
            </a:r>
          </a:p>
          <a:p>
            <a:pPr lvl="1"/>
            <a:r>
              <a:rPr lang="en-GB" dirty="0" err="1" smtClean="0"/>
              <a:t>Begge</a:t>
            </a:r>
            <a:r>
              <a:rPr lang="en-GB" dirty="0" smtClean="0"/>
              <a:t> </a:t>
            </a:r>
            <a:r>
              <a:rPr lang="en-GB" dirty="0" err="1" smtClean="0"/>
              <a:t>undersøkelser</a:t>
            </a:r>
            <a:r>
              <a:rPr lang="en-GB" dirty="0" smtClean="0"/>
              <a:t> </a:t>
            </a:r>
            <a:r>
              <a:rPr lang="en-GB" dirty="0" err="1" smtClean="0"/>
              <a:t>ble</a:t>
            </a:r>
            <a:r>
              <a:rPr lang="en-GB" dirty="0" smtClean="0"/>
              <a:t>  </a:t>
            </a:r>
            <a:r>
              <a:rPr lang="en-GB" dirty="0" err="1" smtClean="0"/>
              <a:t>gjennomført</a:t>
            </a:r>
            <a:r>
              <a:rPr lang="en-GB" dirty="0" smtClean="0"/>
              <a:t> </a:t>
            </a:r>
            <a:r>
              <a:rPr lang="en-GB" dirty="0" err="1" smtClean="0"/>
              <a:t>som</a:t>
            </a:r>
            <a:r>
              <a:rPr lang="en-GB" dirty="0" smtClean="0"/>
              <a:t> </a:t>
            </a:r>
            <a:r>
              <a:rPr lang="en-GB" dirty="0" err="1" smtClean="0"/>
              <a:t>vitenskapelige</a:t>
            </a:r>
            <a:r>
              <a:rPr lang="en-GB" dirty="0" smtClean="0"/>
              <a:t> </a:t>
            </a:r>
            <a:r>
              <a:rPr lang="en-GB" dirty="0" err="1" smtClean="0"/>
              <a:t>arbeider</a:t>
            </a:r>
            <a:r>
              <a:rPr lang="en-GB" dirty="0" smtClean="0"/>
              <a:t> </a:t>
            </a:r>
            <a:r>
              <a:rPr lang="en-GB" dirty="0" err="1" smtClean="0"/>
              <a:t>i</a:t>
            </a:r>
            <a:r>
              <a:rPr lang="en-GB" dirty="0" smtClean="0"/>
              <a:t> </a:t>
            </a:r>
            <a:r>
              <a:rPr lang="en-GB" dirty="0" err="1" smtClean="0"/>
              <a:t>regi</a:t>
            </a:r>
            <a:r>
              <a:rPr lang="en-GB" dirty="0" smtClean="0"/>
              <a:t> </a:t>
            </a:r>
            <a:r>
              <a:rPr lang="en-GB" dirty="0" err="1" smtClean="0"/>
              <a:t>av</a:t>
            </a:r>
            <a:r>
              <a:rPr lang="en-GB" dirty="0" smtClean="0"/>
              <a:t> TØI</a:t>
            </a:r>
          </a:p>
          <a:p>
            <a:r>
              <a:rPr lang="en-GB" dirty="0" smtClean="0"/>
              <a:t>I 2006 </a:t>
            </a:r>
            <a:r>
              <a:rPr lang="en-GB" dirty="0" err="1" smtClean="0"/>
              <a:t>ga</a:t>
            </a:r>
            <a:r>
              <a:rPr lang="en-GB" dirty="0" smtClean="0"/>
              <a:t> </a:t>
            </a:r>
            <a:r>
              <a:rPr lang="en-GB" dirty="0" err="1" smtClean="0"/>
              <a:t>Justisdepartementet</a:t>
            </a:r>
            <a:r>
              <a:rPr lang="en-GB" dirty="0" smtClean="0"/>
              <a:t> </a:t>
            </a:r>
            <a:r>
              <a:rPr lang="en-GB" dirty="0" err="1" smtClean="0"/>
              <a:t>oppdrag</a:t>
            </a:r>
            <a:r>
              <a:rPr lang="en-GB" dirty="0" smtClean="0"/>
              <a:t> </a:t>
            </a:r>
            <a:r>
              <a:rPr lang="en-GB" dirty="0" err="1" smtClean="0"/>
              <a:t>til</a:t>
            </a:r>
            <a:r>
              <a:rPr lang="en-GB" dirty="0" smtClean="0"/>
              <a:t> </a:t>
            </a:r>
            <a:r>
              <a:rPr lang="en-GB" dirty="0" err="1" smtClean="0"/>
              <a:t>Schartum</a:t>
            </a:r>
            <a:r>
              <a:rPr lang="en-GB" dirty="0" smtClean="0"/>
              <a:t> </a:t>
            </a:r>
            <a:r>
              <a:rPr lang="en-GB" dirty="0" err="1" smtClean="0"/>
              <a:t>og</a:t>
            </a:r>
            <a:r>
              <a:rPr lang="en-GB" dirty="0" smtClean="0"/>
              <a:t> </a:t>
            </a:r>
            <a:r>
              <a:rPr lang="en-GB" dirty="0" err="1" smtClean="0"/>
              <a:t>Bygrave</a:t>
            </a:r>
            <a:r>
              <a:rPr lang="en-GB" dirty="0" smtClean="0"/>
              <a:t> </a:t>
            </a:r>
            <a:r>
              <a:rPr lang="en-GB" dirty="0" err="1" smtClean="0"/>
              <a:t>om</a:t>
            </a:r>
            <a:r>
              <a:rPr lang="en-GB" dirty="0" smtClean="0"/>
              <a:t> </a:t>
            </a:r>
            <a:r>
              <a:rPr lang="en-GB" dirty="0" err="1" smtClean="0"/>
              <a:t>etterkontroll</a:t>
            </a:r>
            <a:r>
              <a:rPr lang="en-GB" dirty="0" smtClean="0"/>
              <a:t> </a:t>
            </a:r>
            <a:r>
              <a:rPr lang="en-GB" dirty="0" err="1" smtClean="0"/>
              <a:t>av</a:t>
            </a:r>
            <a:r>
              <a:rPr lang="en-GB" dirty="0" smtClean="0"/>
              <a:t> </a:t>
            </a:r>
            <a:r>
              <a:rPr lang="en-GB" dirty="0" err="1" smtClean="0"/>
              <a:t>viktige</a:t>
            </a:r>
            <a:r>
              <a:rPr lang="en-GB" dirty="0" smtClean="0"/>
              <a:t> </a:t>
            </a:r>
            <a:r>
              <a:rPr lang="en-GB" dirty="0" err="1" smtClean="0"/>
              <a:t>deler</a:t>
            </a:r>
            <a:r>
              <a:rPr lang="en-GB" dirty="0" smtClean="0"/>
              <a:t> </a:t>
            </a:r>
            <a:r>
              <a:rPr lang="en-GB" dirty="0" err="1" smtClean="0"/>
              <a:t>av</a:t>
            </a:r>
            <a:r>
              <a:rPr lang="en-GB" dirty="0" smtClean="0"/>
              <a:t> </a:t>
            </a:r>
            <a:r>
              <a:rPr lang="en-GB" dirty="0" err="1" smtClean="0"/>
              <a:t>personopplysningsloven</a:t>
            </a:r>
            <a:endParaRPr lang="en-GB" dirty="0" smtClean="0"/>
          </a:p>
          <a:p>
            <a:r>
              <a:rPr lang="en-GB" dirty="0" smtClean="0"/>
              <a:t>I 2008 </a:t>
            </a:r>
            <a:r>
              <a:rPr lang="en-GB" dirty="0" err="1" smtClean="0"/>
              <a:t>ble</a:t>
            </a:r>
            <a:r>
              <a:rPr lang="en-GB" dirty="0" smtClean="0"/>
              <a:t> </a:t>
            </a:r>
            <a:r>
              <a:rPr lang="en-GB" dirty="0" err="1" smtClean="0"/>
              <a:t>samme</a:t>
            </a:r>
            <a:r>
              <a:rPr lang="en-GB" dirty="0" smtClean="0"/>
              <a:t> </a:t>
            </a:r>
            <a:r>
              <a:rPr lang="en-GB" dirty="0" err="1" smtClean="0"/>
              <a:t>personer</a:t>
            </a:r>
            <a:r>
              <a:rPr lang="en-GB" dirty="0" smtClean="0"/>
              <a:t> </a:t>
            </a:r>
            <a:r>
              <a:rPr lang="en-GB" dirty="0" err="1" smtClean="0"/>
              <a:t>bedt</a:t>
            </a:r>
            <a:r>
              <a:rPr lang="en-GB" dirty="0" smtClean="0"/>
              <a:t> </a:t>
            </a:r>
            <a:r>
              <a:rPr lang="en-GB" dirty="0" err="1" smtClean="0"/>
              <a:t>om</a:t>
            </a:r>
            <a:r>
              <a:rPr lang="en-GB" dirty="0" smtClean="0"/>
              <a:t> å </a:t>
            </a:r>
            <a:r>
              <a:rPr lang="en-GB" dirty="0" err="1" smtClean="0"/>
              <a:t>gjøre</a:t>
            </a:r>
            <a:r>
              <a:rPr lang="en-GB" dirty="0" smtClean="0"/>
              <a:t> </a:t>
            </a:r>
            <a:r>
              <a:rPr lang="en-GB" dirty="0" err="1" smtClean="0"/>
              <a:t>tilleggsutregning</a:t>
            </a:r>
            <a:r>
              <a:rPr lang="en-GB" dirty="0" smtClean="0"/>
              <a:t> </a:t>
            </a:r>
            <a:r>
              <a:rPr lang="en-GB" dirty="0" err="1" smtClean="0"/>
              <a:t>vedrørende</a:t>
            </a:r>
            <a:r>
              <a:rPr lang="en-GB" dirty="0" smtClean="0"/>
              <a:t> </a:t>
            </a:r>
            <a:r>
              <a:rPr lang="en-GB" dirty="0" err="1" smtClean="0"/>
              <a:t>fødselsnummer</a:t>
            </a:r>
            <a:r>
              <a:rPr lang="en-GB" dirty="0" smtClean="0"/>
              <a:t>, </a:t>
            </a:r>
            <a:r>
              <a:rPr lang="en-GB" dirty="0" err="1" smtClean="0"/>
              <a:t>fingeravtrykk</a:t>
            </a:r>
            <a:r>
              <a:rPr lang="en-GB" dirty="0" smtClean="0"/>
              <a:t> </a:t>
            </a:r>
            <a:r>
              <a:rPr lang="en-GB" dirty="0" err="1" smtClean="0"/>
              <a:t>og</a:t>
            </a:r>
            <a:r>
              <a:rPr lang="en-GB" dirty="0" smtClean="0"/>
              <a:t> </a:t>
            </a:r>
            <a:r>
              <a:rPr lang="en-GB" dirty="0" err="1" smtClean="0"/>
              <a:t>annen</a:t>
            </a:r>
            <a:r>
              <a:rPr lang="en-GB" dirty="0" smtClean="0"/>
              <a:t> </a:t>
            </a:r>
            <a:r>
              <a:rPr lang="en-GB" dirty="0" err="1" smtClean="0"/>
              <a:t>bruk</a:t>
            </a:r>
            <a:r>
              <a:rPr lang="en-GB" dirty="0" smtClean="0"/>
              <a:t> </a:t>
            </a:r>
            <a:r>
              <a:rPr lang="en-GB" dirty="0" err="1" smtClean="0"/>
              <a:t>av</a:t>
            </a:r>
            <a:r>
              <a:rPr lang="en-GB" dirty="0" smtClean="0"/>
              <a:t> </a:t>
            </a:r>
            <a:r>
              <a:rPr lang="en-GB" dirty="0" err="1" smtClean="0"/>
              <a:t>biometri</a:t>
            </a:r>
            <a:endParaRPr lang="en-GB" dirty="0" smtClean="0"/>
          </a:p>
          <a:p>
            <a:r>
              <a:rPr lang="en-GB" dirty="0" err="1" smtClean="0"/>
              <a:t>Også</a:t>
            </a:r>
            <a:r>
              <a:rPr lang="en-GB" dirty="0" smtClean="0"/>
              <a:t> </a:t>
            </a:r>
            <a:r>
              <a:rPr lang="en-GB" dirty="0" err="1" smtClean="0"/>
              <a:t>Datatilsynet</a:t>
            </a:r>
            <a:r>
              <a:rPr lang="en-GB" dirty="0" smtClean="0"/>
              <a:t> </a:t>
            </a:r>
            <a:r>
              <a:rPr lang="en-GB" dirty="0" err="1" smtClean="0"/>
              <a:t>gjennomførte</a:t>
            </a:r>
            <a:r>
              <a:rPr lang="en-GB" dirty="0" smtClean="0"/>
              <a:t> </a:t>
            </a:r>
            <a:r>
              <a:rPr lang="en-GB" dirty="0" err="1" smtClean="0"/>
              <a:t>vurderinger</a:t>
            </a:r>
            <a:r>
              <a:rPr lang="en-GB" dirty="0" smtClean="0"/>
              <a:t> </a:t>
            </a:r>
            <a:r>
              <a:rPr lang="en-GB" dirty="0" err="1" smtClean="0"/>
              <a:t>av</a:t>
            </a:r>
            <a:r>
              <a:rPr lang="en-GB" dirty="0" smtClean="0"/>
              <a:t> </a:t>
            </a:r>
            <a:r>
              <a:rPr lang="en-GB" dirty="0" err="1" smtClean="0"/>
              <a:t>loven</a:t>
            </a:r>
            <a:r>
              <a:rPr lang="en-GB" dirty="0" smtClean="0"/>
              <a:t> </a:t>
            </a:r>
            <a:r>
              <a:rPr lang="en-GB" dirty="0" err="1" smtClean="0"/>
              <a:t>i</a:t>
            </a:r>
            <a:r>
              <a:rPr lang="en-GB" dirty="0" smtClean="0"/>
              <a:t> </a:t>
            </a:r>
            <a:r>
              <a:rPr lang="en-GB" dirty="0" err="1" smtClean="0"/>
              <a:t>egen</a:t>
            </a:r>
            <a:r>
              <a:rPr lang="en-GB" dirty="0" smtClean="0"/>
              <a:t> rapport</a:t>
            </a:r>
          </a:p>
          <a:p>
            <a:r>
              <a:rPr lang="en-GB" dirty="0" err="1" smtClean="0"/>
              <a:t>Forslagene</a:t>
            </a:r>
            <a:r>
              <a:rPr lang="en-GB" dirty="0" smtClean="0"/>
              <a:t> </a:t>
            </a:r>
            <a:r>
              <a:rPr lang="en-GB" dirty="0" err="1" smtClean="0"/>
              <a:t>til</a:t>
            </a:r>
            <a:r>
              <a:rPr lang="en-GB" dirty="0" smtClean="0"/>
              <a:t> </a:t>
            </a:r>
            <a:r>
              <a:rPr lang="en-GB" dirty="0" err="1" smtClean="0"/>
              <a:t>endring</a:t>
            </a:r>
            <a:r>
              <a:rPr lang="en-GB" dirty="0" smtClean="0"/>
              <a:t> </a:t>
            </a:r>
            <a:r>
              <a:rPr lang="en-GB" dirty="0" err="1" smtClean="0"/>
              <a:t>av</a:t>
            </a:r>
            <a:r>
              <a:rPr lang="en-GB" dirty="0" smtClean="0"/>
              <a:t> </a:t>
            </a:r>
            <a:r>
              <a:rPr lang="en-GB" dirty="0" err="1" smtClean="0"/>
              <a:t>loven</a:t>
            </a:r>
            <a:r>
              <a:rPr lang="en-GB" dirty="0" smtClean="0"/>
              <a:t> </a:t>
            </a:r>
            <a:r>
              <a:rPr lang="en-GB" dirty="0" err="1" smtClean="0"/>
              <a:t>ble</a:t>
            </a:r>
            <a:r>
              <a:rPr lang="en-GB" dirty="0" smtClean="0"/>
              <a:t> </a:t>
            </a:r>
            <a:r>
              <a:rPr lang="en-GB" dirty="0" err="1" smtClean="0"/>
              <a:t>sendt</a:t>
            </a:r>
            <a:r>
              <a:rPr lang="en-GB" dirty="0" smtClean="0"/>
              <a:t> </a:t>
            </a:r>
            <a:r>
              <a:rPr lang="en-GB" dirty="0" err="1" smtClean="0"/>
              <a:t>på</a:t>
            </a:r>
            <a:r>
              <a:rPr lang="en-GB" dirty="0" smtClean="0"/>
              <a:t> </a:t>
            </a:r>
            <a:r>
              <a:rPr lang="en-GB" dirty="0" err="1" smtClean="0"/>
              <a:t>høring</a:t>
            </a:r>
            <a:r>
              <a:rPr lang="en-GB" dirty="0" smtClean="0"/>
              <a:t> </a:t>
            </a:r>
            <a:r>
              <a:rPr lang="en-GB" dirty="0" err="1" smtClean="0"/>
              <a:t>i</a:t>
            </a:r>
            <a:r>
              <a:rPr lang="en-GB" dirty="0" smtClean="0"/>
              <a:t> 2009</a:t>
            </a:r>
          </a:p>
          <a:p>
            <a:r>
              <a:rPr lang="en-GB" dirty="0" err="1" smtClean="0"/>
              <a:t>Loven</a:t>
            </a:r>
            <a:r>
              <a:rPr lang="en-GB" dirty="0" smtClean="0"/>
              <a:t> </a:t>
            </a:r>
            <a:r>
              <a:rPr lang="en-GB" dirty="0" err="1" smtClean="0"/>
              <a:t>gjennomgikk</a:t>
            </a:r>
            <a:r>
              <a:rPr lang="en-GB" dirty="0" smtClean="0"/>
              <a:t> </a:t>
            </a:r>
            <a:r>
              <a:rPr lang="en-GB" dirty="0" err="1" smtClean="0"/>
              <a:t>forsiktige</a:t>
            </a:r>
            <a:r>
              <a:rPr lang="en-GB" dirty="0" smtClean="0"/>
              <a:t> </a:t>
            </a:r>
            <a:r>
              <a:rPr lang="en-GB" dirty="0" err="1" smtClean="0"/>
              <a:t>endringer</a:t>
            </a:r>
            <a:r>
              <a:rPr lang="en-GB" dirty="0" smtClean="0"/>
              <a:t> </a:t>
            </a:r>
            <a:r>
              <a:rPr lang="en-GB" dirty="0" err="1" smtClean="0"/>
              <a:t>i</a:t>
            </a:r>
            <a:r>
              <a:rPr lang="en-GB" dirty="0" smtClean="0"/>
              <a:t> 2012 </a:t>
            </a:r>
            <a:r>
              <a:rPr lang="en-GB" dirty="0" err="1" smtClean="0"/>
              <a:t>når</a:t>
            </a:r>
            <a:r>
              <a:rPr lang="en-GB" dirty="0" smtClean="0"/>
              <a:t> </a:t>
            </a:r>
            <a:r>
              <a:rPr lang="en-GB" dirty="0" err="1" smtClean="0"/>
              <a:t>det</a:t>
            </a:r>
            <a:r>
              <a:rPr lang="en-GB" dirty="0" smtClean="0"/>
              <a:t> </a:t>
            </a:r>
            <a:r>
              <a:rPr lang="en-GB" dirty="0" err="1" smtClean="0"/>
              <a:t>gjelder</a:t>
            </a:r>
            <a:r>
              <a:rPr lang="en-GB" dirty="0" smtClean="0"/>
              <a:t> </a:t>
            </a:r>
            <a:r>
              <a:rPr lang="en-GB" dirty="0" err="1" smtClean="0"/>
              <a:t>saklig</a:t>
            </a:r>
            <a:r>
              <a:rPr lang="en-GB" dirty="0" smtClean="0"/>
              <a:t> </a:t>
            </a:r>
            <a:r>
              <a:rPr lang="en-GB" dirty="0" err="1" smtClean="0"/>
              <a:t>virkeområde</a:t>
            </a:r>
            <a:r>
              <a:rPr lang="en-GB" dirty="0" smtClean="0"/>
              <a:t> (§ 3), barn (§ 11 </a:t>
            </a:r>
            <a:r>
              <a:rPr lang="en-GB" dirty="0" err="1" smtClean="0"/>
              <a:t>tredje</a:t>
            </a:r>
            <a:r>
              <a:rPr lang="en-GB" dirty="0" smtClean="0"/>
              <a:t> </a:t>
            </a:r>
            <a:r>
              <a:rPr lang="en-GB" dirty="0" err="1" smtClean="0"/>
              <a:t>ledd</a:t>
            </a:r>
            <a:r>
              <a:rPr lang="en-GB" dirty="0" smtClean="0"/>
              <a:t>), </a:t>
            </a:r>
            <a:r>
              <a:rPr lang="en-GB" dirty="0" err="1" smtClean="0"/>
              <a:t>konsesjon</a:t>
            </a:r>
            <a:r>
              <a:rPr lang="en-GB" dirty="0" smtClean="0"/>
              <a:t> (§ 33 </a:t>
            </a:r>
            <a:r>
              <a:rPr lang="en-GB" dirty="0" err="1" smtClean="0"/>
              <a:t>tredje</a:t>
            </a:r>
            <a:r>
              <a:rPr lang="en-GB" dirty="0" smtClean="0"/>
              <a:t> </a:t>
            </a:r>
            <a:r>
              <a:rPr lang="en-GB" dirty="0" err="1" smtClean="0"/>
              <a:t>ledd</a:t>
            </a:r>
            <a:r>
              <a:rPr lang="en-GB" dirty="0" smtClean="0"/>
              <a:t>) </a:t>
            </a:r>
            <a:r>
              <a:rPr lang="en-GB" dirty="0" err="1" smtClean="0"/>
              <a:t>og</a:t>
            </a:r>
            <a:r>
              <a:rPr lang="en-GB" dirty="0" smtClean="0"/>
              <a:t> </a:t>
            </a:r>
            <a:r>
              <a:rPr lang="en-GB" dirty="0" err="1" smtClean="0"/>
              <a:t>kameraovervåking</a:t>
            </a:r>
            <a:r>
              <a:rPr lang="en-GB" dirty="0" smtClean="0"/>
              <a:t> (</a:t>
            </a:r>
            <a:r>
              <a:rPr lang="en-GB" dirty="0" err="1" smtClean="0"/>
              <a:t>kap</a:t>
            </a:r>
            <a:r>
              <a:rPr lang="en-GB" dirty="0" smtClean="0"/>
              <a:t>. VII).</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57158" y="0"/>
            <a:ext cx="8229600" cy="1143000"/>
          </a:xfrm>
        </p:spPr>
        <p:txBody>
          <a:bodyPr>
            <a:normAutofit/>
          </a:bodyPr>
          <a:lstStyle/>
          <a:p>
            <a:r>
              <a:rPr lang="en-GB" sz="3200" dirty="0" err="1" smtClean="0">
                <a:solidFill>
                  <a:srgbClr val="0070C0"/>
                </a:solidFill>
              </a:rPr>
              <a:t>Noen</a:t>
            </a:r>
            <a:r>
              <a:rPr lang="en-GB" sz="3200" dirty="0" smtClean="0">
                <a:solidFill>
                  <a:srgbClr val="0070C0"/>
                </a:solidFill>
              </a:rPr>
              <a:t> </a:t>
            </a:r>
            <a:r>
              <a:rPr lang="en-GB" sz="3200" dirty="0" err="1" smtClean="0">
                <a:solidFill>
                  <a:srgbClr val="0070C0"/>
                </a:solidFill>
              </a:rPr>
              <a:t>resultater</a:t>
            </a:r>
            <a:r>
              <a:rPr lang="en-GB" sz="3200" dirty="0" smtClean="0">
                <a:solidFill>
                  <a:srgbClr val="0070C0"/>
                </a:solidFill>
              </a:rPr>
              <a:t> </a:t>
            </a:r>
            <a:r>
              <a:rPr lang="en-GB" sz="3200" dirty="0" err="1" smtClean="0">
                <a:solidFill>
                  <a:srgbClr val="0070C0"/>
                </a:solidFill>
              </a:rPr>
              <a:t>fra</a:t>
            </a:r>
            <a:r>
              <a:rPr lang="en-GB" sz="3200" dirty="0" smtClean="0">
                <a:solidFill>
                  <a:srgbClr val="0070C0"/>
                </a:solidFill>
              </a:rPr>
              <a:t> </a:t>
            </a:r>
            <a:r>
              <a:rPr lang="en-GB" sz="3200" dirty="0" err="1" smtClean="0">
                <a:solidFill>
                  <a:srgbClr val="0070C0"/>
                </a:solidFill>
              </a:rPr>
              <a:t>undersøkelsene</a:t>
            </a:r>
            <a:r>
              <a:rPr lang="en-GB" sz="3200" dirty="0" smtClean="0">
                <a:solidFill>
                  <a:srgbClr val="0070C0"/>
                </a:solidFill>
              </a:rPr>
              <a:t> </a:t>
            </a:r>
            <a:r>
              <a:rPr lang="en-GB" sz="3200" dirty="0" err="1" smtClean="0">
                <a:solidFill>
                  <a:srgbClr val="0070C0"/>
                </a:solidFill>
              </a:rPr>
              <a:t>i</a:t>
            </a:r>
            <a:r>
              <a:rPr lang="en-GB" sz="3200" dirty="0" smtClean="0">
                <a:solidFill>
                  <a:srgbClr val="0070C0"/>
                </a:solidFill>
              </a:rPr>
              <a:t> 2005</a:t>
            </a:r>
            <a:endParaRPr lang="en-GB" sz="3200" dirty="0">
              <a:solidFill>
                <a:srgbClr val="0070C0"/>
              </a:solidFill>
            </a:endParaRPr>
          </a:p>
        </p:txBody>
      </p:sp>
      <p:pic>
        <p:nvPicPr>
          <p:cNvPr id="3" name="Bilde 2"/>
          <p:cNvPicPr/>
          <p:nvPr/>
        </p:nvPicPr>
        <p:blipFill>
          <a:blip r:embed="rId2"/>
          <a:srcRect l="26446" t="33884" r="21488" b="32851"/>
          <a:stretch>
            <a:fillRect/>
          </a:stretch>
        </p:blipFill>
        <p:spPr bwMode="auto">
          <a:xfrm>
            <a:off x="357158" y="928670"/>
            <a:ext cx="5857916" cy="3286148"/>
          </a:xfrm>
          <a:prstGeom prst="rect">
            <a:avLst/>
          </a:prstGeom>
          <a:noFill/>
          <a:ln w="9525">
            <a:noFill/>
            <a:miter lim="800000"/>
            <a:headEnd/>
            <a:tailEnd/>
          </a:ln>
        </p:spPr>
      </p:pic>
      <p:pic>
        <p:nvPicPr>
          <p:cNvPr id="4" name="Bilde 3"/>
          <p:cNvPicPr/>
          <p:nvPr/>
        </p:nvPicPr>
        <p:blipFill>
          <a:blip r:embed="rId3"/>
          <a:srcRect l="26446" t="45868" r="24132" b="33264"/>
          <a:stretch>
            <a:fillRect/>
          </a:stretch>
        </p:blipFill>
        <p:spPr bwMode="auto">
          <a:xfrm>
            <a:off x="2143108" y="4214818"/>
            <a:ext cx="6357950" cy="23574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p:nvPr/>
        </p:nvPicPr>
        <p:blipFill>
          <a:blip r:embed="rId2"/>
          <a:srcRect l="31901" t="32645" r="31240" b="19628"/>
          <a:stretch>
            <a:fillRect/>
          </a:stretch>
        </p:blipFill>
        <p:spPr bwMode="auto">
          <a:xfrm>
            <a:off x="1142976" y="785794"/>
            <a:ext cx="6357982" cy="542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p:nvPr/>
        </p:nvPicPr>
        <p:blipFill>
          <a:blip r:embed="rId2"/>
          <a:srcRect l="31570" t="28719" r="26446" b="24380"/>
          <a:stretch>
            <a:fillRect/>
          </a:stretch>
        </p:blipFill>
        <p:spPr bwMode="auto">
          <a:xfrm>
            <a:off x="357158" y="285728"/>
            <a:ext cx="6858047" cy="5572163"/>
          </a:xfrm>
          <a:prstGeom prst="rect">
            <a:avLst/>
          </a:prstGeom>
          <a:noFill/>
          <a:ln w="9525">
            <a:noFill/>
            <a:miter lim="800000"/>
            <a:headEnd/>
            <a:tailEnd/>
          </a:ln>
        </p:spPr>
      </p:pic>
      <p:pic>
        <p:nvPicPr>
          <p:cNvPr id="3" name="Bilde 2"/>
          <p:cNvPicPr/>
          <p:nvPr/>
        </p:nvPicPr>
        <p:blipFill>
          <a:blip r:embed="rId3"/>
          <a:srcRect l="32066" t="43388" r="47934" b="31818"/>
          <a:stretch>
            <a:fillRect/>
          </a:stretch>
        </p:blipFill>
        <p:spPr bwMode="auto">
          <a:xfrm>
            <a:off x="4643438" y="2571744"/>
            <a:ext cx="4238632" cy="40689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917</Words>
  <Application>Microsoft Office PowerPoint</Application>
  <PresentationFormat>Skjermfremvisning (4:3)</PresentationFormat>
  <Paragraphs>107</Paragraphs>
  <Slides>12</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12</vt:i4>
      </vt:variant>
    </vt:vector>
  </HeadingPairs>
  <TitlesOfParts>
    <vt:vector size="16" baseType="lpstr">
      <vt:lpstr>Arial</vt:lpstr>
      <vt:lpstr>Calibri</vt:lpstr>
      <vt:lpstr>Wingdings</vt:lpstr>
      <vt:lpstr>Office-tema</vt:lpstr>
      <vt:lpstr>Evaluering (og etterkontroll) av lover – tilfellet personopplysningsloven</vt:lpstr>
      <vt:lpstr>Om evaluering av lover</vt:lpstr>
      <vt:lpstr>Krav til evaluering</vt:lpstr>
      <vt:lpstr>Hva kan evalueres?</vt:lpstr>
      <vt:lpstr>Forhold som gjør evaluering spesielt aktuelt</vt:lpstr>
      <vt:lpstr>Evaluering av personopplysningsloven</vt:lpstr>
      <vt:lpstr>Noen resultater fra undersøkelsene i 2005</vt:lpstr>
      <vt:lpstr>PowerPoint-presentasjon</vt:lpstr>
      <vt:lpstr>PowerPoint-presentasjon</vt:lpstr>
      <vt:lpstr>Moderate lovforslag fra Schartum og Bygrave:</vt:lpstr>
      <vt:lpstr> Hovedelementer i radikalt lovforslag fra Schartum og Bygrave : </vt:lpstr>
      <vt:lpstr>Noen kommentarer til evalueringen av loven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eier</dc:creator>
  <cp:lastModifiedBy>dag wiese schartum</cp:lastModifiedBy>
  <cp:revision>11</cp:revision>
  <dcterms:created xsi:type="dcterms:W3CDTF">2013-10-08T18:13:58Z</dcterms:created>
  <dcterms:modified xsi:type="dcterms:W3CDTF">2015-09-15T14:34:14Z</dcterms:modified>
</cp:coreProperties>
</file>