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0B22-E67E-4C39-AC34-55CF3F3297F5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62B16-0E31-4092-A012-D457153E2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F6F6-20ED-4E99-8EA6-0353D24DE77A}" type="datetimeFigureOut">
              <a:rPr lang="nb-NO" smtClean="0"/>
              <a:t>08.09.2015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Lover: struktur, anatomi og språk </a:t>
            </a:r>
            <a:b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Dag Wiese </a:t>
            </a:r>
            <a:r>
              <a:rPr lang="en-GB" sz="1600" dirty="0" err="1" smtClean="0"/>
              <a:t>Schartum</a:t>
            </a: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ønsker vi å oppnå med lovgivningen?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Lover som effektivt styringsverktøy (eller bare som politisk signal?)</a:t>
            </a:r>
          </a:p>
          <a:p>
            <a:r>
              <a:rPr lang="nb-NO" dirty="0" smtClean="0"/>
              <a:t>Lover for å gjennomføre internasjonale forpliktelser, jf særlig EØS-avtalen</a:t>
            </a:r>
          </a:p>
          <a:p>
            <a:pPr lvl="1"/>
            <a:r>
              <a:rPr lang="nb-NO" dirty="0" smtClean="0"/>
              <a:t>Direktiver legger klare føringer på innhold, struktur, språk mv</a:t>
            </a:r>
          </a:p>
          <a:p>
            <a:pPr lvl="1"/>
            <a:r>
              <a:rPr lang="nb-NO" dirty="0" smtClean="0"/>
              <a:t>Forordninger gjelder direkte som norsk lov (utenfor norsk kontroll)</a:t>
            </a:r>
          </a:p>
          <a:p>
            <a:r>
              <a:rPr lang="nb-NO" dirty="0" smtClean="0"/>
              <a:t>Lover som virkemiddel for å ivareta private interesser</a:t>
            </a:r>
          </a:p>
          <a:p>
            <a:r>
              <a:rPr lang="nb-NO" dirty="0" smtClean="0"/>
              <a:t>Lover som rettssikkerhetsgaranti</a:t>
            </a:r>
          </a:p>
          <a:p>
            <a:r>
              <a:rPr lang="nb-NO" dirty="0" smtClean="0"/>
              <a:t>Må uansett være forståelig for adressatene, og derfor være ”tilpasset sitt publikum”</a:t>
            </a:r>
          </a:p>
          <a:p>
            <a:pPr lvl="1"/>
            <a:r>
              <a:rPr lang="nb-NO" dirty="0" smtClean="0"/>
              <a:t>Kan derfor være stor forskjell på lover som henvender seg til allmennheten og lover som gjelder spesialiserte felt</a:t>
            </a:r>
          </a:p>
          <a:p>
            <a:pPr lvl="1"/>
            <a:r>
              <a:rPr lang="nb-NO" dirty="0" smtClean="0"/>
              <a:t>Retningslinjen bør imidlertid uansett være at lovene skal være så forståelig at det muliggjør demokratisk meningsutveksling og kritikk</a:t>
            </a:r>
          </a:p>
          <a:p>
            <a:pPr lvl="2"/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71472" y="1142984"/>
            <a:ext cx="82868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 smtClean="0"/>
          </a:p>
          <a:p>
            <a:r>
              <a:rPr lang="nb-NO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Borgerne blir ikke klar over egen rettsstilling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Vegrer seg for å sette seg inn i hvilke regler som gjelder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Misforstår og overser rettslige reguleringer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Lider rettstap eller gjør seg skyldig i overtredelser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Forvaltningen påføres etterarbeid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Veiledning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Rundskriv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Tolkningsuttalelser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Nye regler?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 Private </a:t>
            </a:r>
            <a:r>
              <a:rPr lang="nb-NO" sz="2000" dirty="0"/>
              <a:t>må søke ytterligere </a:t>
            </a:r>
            <a:r>
              <a:rPr lang="nb-NO" sz="2000" dirty="0" smtClean="0"/>
              <a:t>rettsavklaring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/>
              <a:t> </a:t>
            </a:r>
            <a:r>
              <a:rPr lang="nb-NO" sz="2000" dirty="0" smtClean="0"/>
              <a:t> Klager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Søksmål og tvister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Juridiske utredninger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Advokathjelp </a:t>
            </a:r>
            <a:endParaRPr lang="nb-NO" sz="2000" dirty="0"/>
          </a:p>
        </p:txBody>
      </p:sp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uklarhet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føre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gjør en lov brukervennlig?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nb-NO" dirty="0" smtClean="0"/>
              <a:t>Tilgjengelighet</a:t>
            </a:r>
          </a:p>
          <a:p>
            <a:pPr lvl="1"/>
            <a:r>
              <a:rPr lang="nb-NO" dirty="0" smtClean="0"/>
              <a:t>Formell tilgjengelighet</a:t>
            </a:r>
          </a:p>
          <a:p>
            <a:pPr lvl="1"/>
            <a:r>
              <a:rPr lang="nb-NO" dirty="0" smtClean="0"/>
              <a:t>Praktisk tilgjengelighet</a:t>
            </a:r>
          </a:p>
          <a:p>
            <a:r>
              <a:rPr lang="nb-NO" dirty="0" smtClean="0"/>
              <a:t>Struktur</a:t>
            </a:r>
          </a:p>
          <a:p>
            <a:pPr lvl="1"/>
            <a:r>
              <a:rPr lang="nb-NO" dirty="0"/>
              <a:t>Rettsreglenes fragmentariske karakter</a:t>
            </a:r>
          </a:p>
          <a:p>
            <a:pPr lvl="1"/>
            <a:r>
              <a:rPr lang="nb-NO" dirty="0" smtClean="0"/>
              <a:t>Ekstern </a:t>
            </a:r>
            <a:r>
              <a:rPr lang="nb-NO" dirty="0" err="1" smtClean="0"/>
              <a:t>lovstruktur</a:t>
            </a:r>
            <a:r>
              <a:rPr lang="nb-NO" dirty="0" smtClean="0"/>
              <a:t> </a:t>
            </a:r>
            <a:r>
              <a:rPr lang="nb-NO" dirty="0" smtClean="0"/>
              <a:t>(forholdet mellom </a:t>
            </a:r>
            <a:r>
              <a:rPr lang="nb-NO" dirty="0" smtClean="0"/>
              <a:t>lover)</a:t>
            </a:r>
          </a:p>
          <a:p>
            <a:pPr lvl="1"/>
            <a:r>
              <a:rPr lang="nb-NO" dirty="0" smtClean="0"/>
              <a:t>Interne </a:t>
            </a:r>
            <a:r>
              <a:rPr lang="nb-NO" dirty="0" smtClean="0"/>
              <a:t>henvisningsstrukturer</a:t>
            </a:r>
          </a:p>
          <a:p>
            <a:pPr lvl="1"/>
            <a:r>
              <a:rPr lang="nb-NO" dirty="0" smtClean="0"/>
              <a:t>Prosedyreorientert struktur?</a:t>
            </a:r>
          </a:p>
          <a:p>
            <a:r>
              <a:rPr lang="nb-NO" dirty="0" smtClean="0"/>
              <a:t>Omfang</a:t>
            </a:r>
          </a:p>
          <a:p>
            <a:pPr lvl="1"/>
            <a:r>
              <a:rPr lang="nb-NO" dirty="0" smtClean="0"/>
              <a:t>Alt i lov eller noe i forskrift?</a:t>
            </a:r>
          </a:p>
          <a:p>
            <a:pPr lvl="1"/>
            <a:r>
              <a:rPr lang="nb-NO" dirty="0" smtClean="0"/>
              <a:t>Kan flere </a:t>
            </a:r>
            <a:r>
              <a:rPr lang="nb-NO" dirty="0" smtClean="0"/>
              <a:t>ord </a:t>
            </a:r>
            <a:r>
              <a:rPr lang="nb-NO" dirty="0" smtClean="0"/>
              <a:t>gi </a:t>
            </a:r>
            <a:r>
              <a:rPr lang="nb-NO" dirty="0" smtClean="0"/>
              <a:t>bedre formidling av </a:t>
            </a:r>
            <a:r>
              <a:rPr lang="nb-NO" dirty="0" smtClean="0"/>
              <a:t>innholdet?</a:t>
            </a:r>
            <a:endParaRPr lang="nb-NO" dirty="0" smtClean="0"/>
          </a:p>
          <a:p>
            <a:pPr lvl="1"/>
            <a:r>
              <a:rPr lang="nb-NO" dirty="0" smtClean="0"/>
              <a:t>Omfattende lovtekster kan gjøre leseren motløs</a:t>
            </a:r>
          </a:p>
          <a:p>
            <a:r>
              <a:rPr lang="nb-NO" dirty="0" smtClean="0"/>
              <a:t>Innhold</a:t>
            </a:r>
          </a:p>
          <a:p>
            <a:pPr lvl="1"/>
            <a:r>
              <a:rPr lang="nb-NO" dirty="0" smtClean="0"/>
              <a:t>Bør vanligvis være nok å lese loven (ikke forskrifter også)</a:t>
            </a:r>
          </a:p>
          <a:p>
            <a:pPr lvl="1"/>
            <a:r>
              <a:rPr lang="nb-NO" dirty="0" smtClean="0"/>
              <a:t>Enkle eller komplekse regler?</a:t>
            </a:r>
          </a:p>
          <a:p>
            <a:pPr lvl="1"/>
            <a:r>
              <a:rPr lang="nb-NO" dirty="0" smtClean="0"/>
              <a:t>“Millimeterrettferdighet”</a:t>
            </a:r>
          </a:p>
          <a:p>
            <a:pPr lvl="1"/>
            <a:r>
              <a:rPr lang="nb-NO" dirty="0" smtClean="0"/>
              <a:t>Firkantete regler og automatisering – farvel rettferdighet?</a:t>
            </a:r>
          </a:p>
          <a:p>
            <a:r>
              <a:rPr lang="nb-NO" dirty="0" err="1" smtClean="0"/>
              <a:t>Abstaksjonsnivå</a:t>
            </a:r>
            <a:endParaRPr lang="nb-NO" dirty="0" smtClean="0"/>
          </a:p>
          <a:p>
            <a:pPr lvl="1"/>
            <a:r>
              <a:rPr lang="nb-NO" dirty="0" smtClean="0"/>
              <a:t>Teknologiuavhengig lovgivning</a:t>
            </a:r>
            <a:endParaRPr lang="nb-NO" dirty="0" smtClean="0"/>
          </a:p>
          <a:p>
            <a:r>
              <a:rPr lang="nb-NO" dirty="0" smtClean="0"/>
              <a:t>Språk</a:t>
            </a:r>
            <a:endParaRPr lang="nb-NO" dirty="0" smtClean="0"/>
          </a:p>
          <a:p>
            <a:pPr lvl="1"/>
            <a:r>
              <a:rPr lang="nb-NO" dirty="0" smtClean="0"/>
              <a:t>Enkelt og enhetlig språkbruk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Ekstern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lovstruktur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1071546"/>
            <a:ext cx="8391876" cy="5357850"/>
          </a:xfrm>
        </p:spPr>
        <p:txBody>
          <a:bodyPr>
            <a:normAutofit fontScale="47500" lnSpcReduction="20000"/>
          </a:bodyPr>
          <a:lstStyle/>
          <a:p>
            <a:r>
              <a:rPr lang="nb-NO" dirty="0" smtClean="0"/>
              <a:t>Gjelder</a:t>
            </a:r>
          </a:p>
          <a:p>
            <a:pPr lvl="1"/>
            <a:r>
              <a:rPr lang="nb-NO" dirty="0" smtClean="0"/>
              <a:t>Forholdet mellom lover</a:t>
            </a:r>
          </a:p>
          <a:p>
            <a:pPr lvl="1"/>
            <a:r>
              <a:rPr lang="nb-NO" dirty="0" smtClean="0"/>
              <a:t>Forholdet mellom lov og forskrift</a:t>
            </a:r>
          </a:p>
          <a:p>
            <a:pPr lvl="1"/>
            <a:r>
              <a:rPr lang="nb-NO" dirty="0" smtClean="0"/>
              <a:t>Jf. også forholdet mellom lov og lovforarbeider</a:t>
            </a:r>
          </a:p>
          <a:p>
            <a:r>
              <a:rPr lang="nb-NO" dirty="0" smtClean="0"/>
              <a:t>Hva bør styre </a:t>
            </a:r>
            <a:r>
              <a:rPr lang="nb-NO" dirty="0" smtClean="0"/>
              <a:t>oppdelingen i ulike lover?</a:t>
            </a:r>
            <a:endParaRPr lang="nb-NO" dirty="0" smtClean="0"/>
          </a:p>
          <a:p>
            <a:pPr lvl="1"/>
            <a:r>
              <a:rPr lang="nb-NO" dirty="0" smtClean="0"/>
              <a:t>Etter emne</a:t>
            </a:r>
          </a:p>
          <a:p>
            <a:pPr lvl="1"/>
            <a:r>
              <a:rPr lang="nb-NO" dirty="0" smtClean="0"/>
              <a:t>Etter adressat</a:t>
            </a:r>
          </a:p>
          <a:p>
            <a:pPr lvl="1"/>
            <a:r>
              <a:rPr lang="nb-NO" dirty="0" smtClean="0"/>
              <a:t>Familie av lover (jf. f.eks. lover vedrørende helse)</a:t>
            </a:r>
          </a:p>
          <a:p>
            <a:pPr lvl="1"/>
            <a:r>
              <a:rPr lang="nb-NO" dirty="0" smtClean="0"/>
              <a:t>Generelle lover og spesielle lover (jf. lex </a:t>
            </a:r>
            <a:r>
              <a:rPr lang="nb-NO" dirty="0" err="1" smtClean="0"/>
              <a:t>specialis</a:t>
            </a:r>
            <a:r>
              <a:rPr lang="nb-NO" dirty="0" smtClean="0"/>
              <a:t>)</a:t>
            </a:r>
          </a:p>
          <a:p>
            <a:r>
              <a:rPr lang="nb-NO" dirty="0" smtClean="0"/>
              <a:t>Henvisningsstrukturer</a:t>
            </a:r>
          </a:p>
          <a:p>
            <a:pPr lvl="1"/>
            <a:r>
              <a:rPr lang="nb-NO" dirty="0" smtClean="0"/>
              <a:t>Eksplisitte henvisninger til annen lov eller enkeltbestemmelser i andre lover</a:t>
            </a:r>
          </a:p>
          <a:p>
            <a:pPr lvl="1"/>
            <a:r>
              <a:rPr lang="nb-NO" dirty="0" smtClean="0"/>
              <a:t>Implisitte sammenhenger (begrepsbruk,  regelkunnskap)</a:t>
            </a:r>
          </a:p>
          <a:p>
            <a:pPr lvl="1"/>
            <a:r>
              <a:rPr lang="nb-NO" dirty="0" smtClean="0"/>
              <a:t>“Regi-/veiviserbestemmelser” (bestemmelser uten materiell betydning, se f.eks. </a:t>
            </a:r>
            <a:r>
              <a:rPr lang="nb-NO" dirty="0" err="1" smtClean="0"/>
              <a:t>aml</a:t>
            </a:r>
            <a:r>
              <a:rPr lang="nb-NO" dirty="0" smtClean="0"/>
              <a:t> § 9-1 annet ledd og § 9-5) </a:t>
            </a:r>
          </a:p>
          <a:p>
            <a:r>
              <a:rPr lang="nb-NO" dirty="0" smtClean="0"/>
              <a:t>Hva bør stå i loven og hva bør stå i forarbeidene?</a:t>
            </a:r>
          </a:p>
          <a:p>
            <a:pPr lvl="1"/>
            <a:r>
              <a:rPr lang="nb-NO" dirty="0" smtClean="0"/>
              <a:t>Kan ikke regne med at folk flest leser forarbeidene (men kan gjøres lettere tilgjengelig i sammenheng med lovteksten)</a:t>
            </a:r>
          </a:p>
          <a:p>
            <a:pPr lvl="1"/>
            <a:r>
              <a:rPr lang="nb-NO" dirty="0" smtClean="0"/>
              <a:t>Forarbeidene bør primært inneholde forklaringer, presiseringer og eksempler mv</a:t>
            </a:r>
          </a:p>
          <a:p>
            <a:pPr lvl="1"/>
            <a:r>
              <a:rPr lang="nb-NO" dirty="0" smtClean="0"/>
              <a:t>Forarbeidene må ikke inneholde materielle regler  (men presiseringer har materiell betydning)</a:t>
            </a:r>
          </a:p>
          <a:p>
            <a:r>
              <a:rPr lang="nb-NO" dirty="0" smtClean="0"/>
              <a:t>Lover om personvern som eksempel</a:t>
            </a:r>
          </a:p>
          <a:p>
            <a:pPr lvl="1"/>
            <a:r>
              <a:rPr lang="nb-NO" dirty="0" smtClean="0"/>
              <a:t>Personopplysningsloven (pol) (generell, abstrakt)</a:t>
            </a:r>
          </a:p>
          <a:p>
            <a:pPr lvl="1"/>
            <a:r>
              <a:rPr lang="nb-NO" dirty="0" smtClean="0"/>
              <a:t>Helseregisterloven (spesiell, omfattende, noe mer konkret)</a:t>
            </a:r>
          </a:p>
          <a:p>
            <a:pPr lvl="1"/>
            <a:r>
              <a:rPr lang="nb-NO" dirty="0" smtClean="0"/>
              <a:t>Arbeidsmiljøloven </a:t>
            </a:r>
            <a:r>
              <a:rPr lang="nb-NO" dirty="0" err="1" smtClean="0"/>
              <a:t>kap</a:t>
            </a:r>
            <a:r>
              <a:rPr lang="nb-NO" dirty="0" smtClean="0"/>
              <a:t>. 9 (spesiell, begrenset, henvisning til pol)</a:t>
            </a:r>
          </a:p>
          <a:p>
            <a:pPr lvl="1"/>
            <a:r>
              <a:rPr lang="nb-NO" dirty="0" smtClean="0"/>
              <a:t>Fravær av bestemmelser om personopplysningsvern i forvaltningsloven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Byggesteiner</a:t>
            </a:r>
          </a:p>
          <a:p>
            <a:pPr lvl="1"/>
            <a:r>
              <a:rPr lang="nb-NO" dirty="0" smtClean="0"/>
              <a:t>Deler (spesielt omfattende lover; straffeloven, tvisteloven)</a:t>
            </a:r>
          </a:p>
          <a:p>
            <a:pPr lvl="1"/>
            <a:r>
              <a:rPr lang="nb-NO" dirty="0" smtClean="0"/>
              <a:t>Kapitler (omfattende lover, mer enn 20 – 30 §§)</a:t>
            </a:r>
          </a:p>
          <a:p>
            <a:pPr lvl="1"/>
            <a:r>
              <a:rPr lang="nb-NO" dirty="0" smtClean="0"/>
              <a:t>Paragrafer</a:t>
            </a:r>
          </a:p>
          <a:p>
            <a:pPr lvl="2"/>
            <a:r>
              <a:rPr lang="nb-NO" dirty="0" smtClean="0"/>
              <a:t>Overskrift</a:t>
            </a:r>
          </a:p>
          <a:p>
            <a:pPr lvl="2"/>
            <a:r>
              <a:rPr lang="nb-NO" dirty="0" smtClean="0"/>
              <a:t>Fortløpende og kapittelnummerering</a:t>
            </a:r>
          </a:p>
          <a:p>
            <a:pPr lvl="2"/>
            <a:r>
              <a:rPr lang="nb-NO" dirty="0" smtClean="0"/>
              <a:t>Ikke mer enn 4 – 5 ledd</a:t>
            </a:r>
          </a:p>
          <a:p>
            <a:pPr lvl="1"/>
            <a:r>
              <a:rPr lang="nb-NO" dirty="0" smtClean="0"/>
              <a:t>Ledd</a:t>
            </a:r>
          </a:p>
          <a:p>
            <a:pPr lvl="2"/>
            <a:r>
              <a:rPr lang="nb-NO" dirty="0" smtClean="0"/>
              <a:t>Nytt ledd for hver regel</a:t>
            </a:r>
          </a:p>
          <a:p>
            <a:pPr lvl="1"/>
            <a:r>
              <a:rPr lang="nb-NO" dirty="0" smtClean="0"/>
              <a:t>Fotnoter brukes ikke (men Lovdata setter på uoffisielle fotnoter)</a:t>
            </a:r>
          </a:p>
          <a:p>
            <a:r>
              <a:rPr lang="nb-NO" dirty="0" smtClean="0"/>
              <a:t>Vanlige innholdsmessige elementer</a:t>
            </a:r>
          </a:p>
          <a:p>
            <a:pPr lvl="1"/>
            <a:r>
              <a:rPr lang="nb-NO" dirty="0" smtClean="0"/>
              <a:t>Formålsbestemmelse</a:t>
            </a:r>
          </a:p>
          <a:p>
            <a:pPr lvl="1"/>
            <a:r>
              <a:rPr lang="nb-NO" dirty="0" smtClean="0"/>
              <a:t>Saklig virkeområde</a:t>
            </a:r>
          </a:p>
          <a:p>
            <a:pPr lvl="1"/>
            <a:r>
              <a:rPr lang="nb-NO" dirty="0" smtClean="0"/>
              <a:t>Geografisk virkeområde</a:t>
            </a:r>
          </a:p>
          <a:p>
            <a:pPr lvl="1"/>
            <a:r>
              <a:rPr lang="nb-NO" dirty="0" smtClean="0"/>
              <a:t>Legaldefinisjoner</a:t>
            </a:r>
          </a:p>
          <a:p>
            <a:pPr lvl="1"/>
            <a:r>
              <a:rPr lang="nb-NO" dirty="0" smtClean="0"/>
              <a:t> ...</a:t>
            </a:r>
          </a:p>
          <a:p>
            <a:pPr lvl="1"/>
            <a:r>
              <a:rPr lang="nb-NO" dirty="0" smtClean="0"/>
              <a:t>Forskriftshjemler (spredt eller felles)</a:t>
            </a:r>
          </a:p>
          <a:p>
            <a:pPr lvl="1"/>
            <a:r>
              <a:rPr lang="nb-NO" dirty="0" smtClean="0"/>
              <a:t>Straff, erstatning mv</a:t>
            </a:r>
          </a:p>
          <a:p>
            <a:pPr lvl="1"/>
            <a:r>
              <a:rPr lang="nb-NO" dirty="0" smtClean="0"/>
              <a:t>Endringer i andre lover</a:t>
            </a:r>
          </a:p>
          <a:p>
            <a:pPr lvl="1"/>
            <a:r>
              <a:rPr lang="nb-NO" dirty="0" smtClean="0"/>
              <a:t>Ikrafttredelse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forholdet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mellom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forskrift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 smtClean="0"/>
              <a:t>Definisjon</a:t>
            </a:r>
            <a:endParaRPr lang="en-GB" dirty="0" smtClean="0"/>
          </a:p>
          <a:p>
            <a:pPr lvl="1"/>
            <a:r>
              <a:rPr lang="en-GB" dirty="0" err="1" smtClean="0"/>
              <a:t>Forskrift</a:t>
            </a:r>
            <a:r>
              <a:rPr lang="en-GB" dirty="0" smtClean="0"/>
              <a:t>: “</a:t>
            </a:r>
            <a:r>
              <a:rPr lang="nb-NO" dirty="0" smtClean="0">
                <a:solidFill>
                  <a:srgbClr val="C00000"/>
                </a:solidFill>
              </a:rPr>
              <a:t>avgjørelse som treffes </a:t>
            </a:r>
            <a:r>
              <a:rPr lang="nb-NO" i="1" dirty="0" smtClean="0">
                <a:solidFill>
                  <a:srgbClr val="C00000"/>
                </a:solidFill>
              </a:rPr>
              <a:t>under utøving av offentlig myndighet</a:t>
            </a:r>
            <a:r>
              <a:rPr lang="nb-NO" dirty="0" smtClean="0">
                <a:solidFill>
                  <a:srgbClr val="C00000"/>
                </a:solidFill>
              </a:rPr>
              <a:t> og som generelt eller konkret er </a:t>
            </a:r>
            <a:r>
              <a:rPr lang="nb-NO" i="1" dirty="0" smtClean="0">
                <a:solidFill>
                  <a:srgbClr val="C00000"/>
                </a:solidFill>
              </a:rPr>
              <a:t>bestemmende</a:t>
            </a:r>
            <a:r>
              <a:rPr lang="nb-NO" dirty="0" smtClean="0">
                <a:solidFill>
                  <a:srgbClr val="C00000"/>
                </a:solidFill>
              </a:rPr>
              <a:t> for rettigheter eller plikter til </a:t>
            </a:r>
            <a:r>
              <a:rPr lang="nb-NO" i="1" dirty="0" smtClean="0">
                <a:solidFill>
                  <a:srgbClr val="C00000"/>
                </a:solidFill>
              </a:rPr>
              <a:t>private personer </a:t>
            </a:r>
            <a:r>
              <a:rPr lang="nb-NO" dirty="0" smtClean="0">
                <a:solidFill>
                  <a:srgbClr val="C00000"/>
                </a:solidFill>
              </a:rPr>
              <a:t>(enkeltpersoner eller andre private rettssubjekter) </a:t>
            </a:r>
            <a:r>
              <a:rPr lang="nb-NO" dirty="0" smtClean="0">
                <a:solidFill>
                  <a:srgbClr val="0070C0"/>
                </a:solidFill>
              </a:rPr>
              <a:t>og som gjelder rettigheter eller plikter til et </a:t>
            </a:r>
            <a:r>
              <a:rPr lang="nb-NO" i="1" dirty="0" smtClean="0">
                <a:solidFill>
                  <a:srgbClr val="0070C0"/>
                </a:solidFill>
              </a:rPr>
              <a:t>ubestemt</a:t>
            </a:r>
            <a:r>
              <a:rPr lang="nb-NO" dirty="0" smtClean="0">
                <a:solidFill>
                  <a:srgbClr val="0070C0"/>
                </a:solidFill>
              </a:rPr>
              <a:t> antall eller en ubestemt krets av personer (jf </a:t>
            </a:r>
            <a:r>
              <a:rPr lang="nb-NO" dirty="0" err="1" smtClean="0">
                <a:solidFill>
                  <a:srgbClr val="0070C0"/>
                </a:solidFill>
              </a:rPr>
              <a:t>fvl</a:t>
            </a:r>
            <a:r>
              <a:rPr lang="nb-NO" dirty="0" smtClean="0">
                <a:solidFill>
                  <a:srgbClr val="0070C0"/>
                </a:solidFill>
              </a:rPr>
              <a:t> § 2 bokstav c jf bokstav a)</a:t>
            </a:r>
          </a:p>
          <a:p>
            <a:pPr lvl="1"/>
            <a:r>
              <a:rPr lang="nb-NO" dirty="0" smtClean="0"/>
              <a:t>Forskriftsdefinisjonen er </a:t>
            </a:r>
            <a:r>
              <a:rPr lang="nb-NO" i="1" dirty="0" smtClean="0"/>
              <a:t>materiell</a:t>
            </a:r>
            <a:r>
              <a:rPr lang="nb-NO" dirty="0" smtClean="0"/>
              <a:t>, dvs. den kommer an på innholdet og ikke for eksempel hva regelverket er kalt</a:t>
            </a:r>
          </a:p>
          <a:p>
            <a:r>
              <a:rPr lang="nb-NO" dirty="0" smtClean="0"/>
              <a:t>Forskriftskompetanse</a:t>
            </a:r>
          </a:p>
          <a:p>
            <a:pPr lvl="1"/>
            <a:r>
              <a:rPr lang="nb-NO" dirty="0" smtClean="0"/>
              <a:t>Blir til i samsvar med </a:t>
            </a:r>
            <a:r>
              <a:rPr lang="nb-NO" dirty="0" err="1" smtClean="0"/>
              <a:t>fvl</a:t>
            </a:r>
            <a:r>
              <a:rPr lang="nb-NO" dirty="0" smtClean="0"/>
              <a:t> kapittel VII</a:t>
            </a:r>
          </a:p>
          <a:p>
            <a:pPr lvl="1"/>
            <a:r>
              <a:rPr lang="nb-NO" dirty="0" smtClean="0"/>
              <a:t>Kompetansen til å utøve offentlig myndighet følger vanligvis av lov (delegert lovgivning)</a:t>
            </a:r>
          </a:p>
          <a:p>
            <a:pPr lvl="1"/>
            <a:r>
              <a:rPr lang="nb-NO" dirty="0"/>
              <a:t>Med mindre legalitetsprinsippet krever lovhjemmel kan forskrifter også gis med utgangspunkt i </a:t>
            </a:r>
            <a:r>
              <a:rPr lang="nb-NO" dirty="0" err="1"/>
              <a:t>plenarvedtak</a:t>
            </a:r>
            <a:r>
              <a:rPr lang="nb-NO" dirty="0"/>
              <a:t> i Stortinget</a:t>
            </a:r>
          </a:p>
          <a:p>
            <a:pPr lvl="1"/>
            <a:r>
              <a:rPr lang="nb-NO" dirty="0" smtClean="0"/>
              <a:t>Bør </a:t>
            </a:r>
            <a:r>
              <a:rPr lang="nb-NO" dirty="0" smtClean="0"/>
              <a:t>være forsiktig med å bruke forskrifter for å fastsette inngripende innhold, jf legalitetsprinsippet</a:t>
            </a:r>
          </a:p>
          <a:p>
            <a:pPr lvl="1"/>
            <a:r>
              <a:rPr lang="nb-NO" dirty="0" smtClean="0"/>
              <a:t>Forskrift </a:t>
            </a:r>
            <a:r>
              <a:rPr lang="nb-NO" dirty="0" smtClean="0"/>
              <a:t>kan være å foretrekke dersom innholdet er spesialisert og dersom en forventer hyppige endringer</a:t>
            </a:r>
          </a:p>
          <a:p>
            <a:pPr lvl="1"/>
            <a:r>
              <a:rPr lang="nb-NO" dirty="0" smtClean="0"/>
              <a:t>En forskrift må alltid holde seg innen forskriftshjemmelen og kan ikke stå i motstrid med bestemmelser i loven</a:t>
            </a:r>
          </a:p>
          <a:p>
            <a:pPr lvl="1"/>
            <a:r>
              <a:rPr lang="nb-NO" dirty="0" smtClean="0"/>
              <a:t>Lovgiver angir om det er Kongen eller vedkommende departement som skal være forskriftsmyndighet (men ikke hvilket departement</a:t>
            </a:r>
            <a:r>
              <a:rPr lang="nb-NO" dirty="0" smtClean="0"/>
              <a:t>)</a:t>
            </a:r>
            <a:endParaRPr lang="nb-NO" u="sng" dirty="0" smtClean="0"/>
          </a:p>
          <a:p>
            <a:r>
              <a:rPr lang="nb-NO" dirty="0" smtClean="0"/>
              <a:t>Struktur</a:t>
            </a:r>
          </a:p>
          <a:p>
            <a:pPr lvl="1"/>
            <a:r>
              <a:rPr lang="nb-NO" dirty="0" smtClean="0"/>
              <a:t>Skal alltid vise til </a:t>
            </a:r>
            <a:r>
              <a:rPr lang="nb-NO" dirty="0" smtClean="0"/>
              <a:t>hjemmelen for forskrifter</a:t>
            </a:r>
            <a:endParaRPr lang="nb-NO" dirty="0" smtClean="0"/>
          </a:p>
          <a:p>
            <a:pPr lvl="1"/>
            <a:r>
              <a:rPr lang="nb-NO" dirty="0" smtClean="0"/>
              <a:t>Alle forskriftshjemler i en lov blir ofte </a:t>
            </a:r>
            <a:r>
              <a:rPr lang="nb-NO" dirty="0" smtClean="0"/>
              <a:t>brukt til å gi </a:t>
            </a:r>
            <a:r>
              <a:rPr lang="nb-NO" dirty="0" smtClean="0"/>
              <a:t>én sammenhengende </a:t>
            </a:r>
            <a:r>
              <a:rPr lang="nb-NO" dirty="0" smtClean="0"/>
              <a:t>forskrift</a:t>
            </a:r>
          </a:p>
          <a:p>
            <a:pPr lvl="1"/>
            <a:r>
              <a:rPr lang="nb-NO" dirty="0" smtClean="0"/>
              <a:t>Forskrifter (eller deler av forskrifter) kan være felles for flere lover</a:t>
            </a:r>
          </a:p>
          <a:p>
            <a:r>
              <a:rPr lang="nb-NO" dirty="0" smtClean="0"/>
              <a:t>Eksempelet personopplysningsforskriften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Lovspråk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Korte setninger og bruk av dagligspråk (eller ekspertspråk?)</a:t>
            </a:r>
          </a:p>
          <a:p>
            <a:r>
              <a:rPr lang="nb-NO" sz="2200" dirty="0" smtClean="0"/>
              <a:t>Unngå konstruerte begreper (men vanlige og kanskje nødvendige)</a:t>
            </a:r>
          </a:p>
          <a:p>
            <a:r>
              <a:rPr lang="nb-NO" sz="2200" dirty="0" smtClean="0"/>
              <a:t>Ord fra dagligspråket bør bety det samme som i dagligspråket</a:t>
            </a:r>
          </a:p>
          <a:p>
            <a:r>
              <a:rPr lang="nb-NO" sz="2200" dirty="0" smtClean="0"/>
              <a:t>Presise begreper men ikke </a:t>
            </a:r>
            <a:r>
              <a:rPr lang="nb-NO" sz="2200" dirty="0" smtClean="0"/>
              <a:t>«definisjonssyke»</a:t>
            </a:r>
            <a:endParaRPr lang="nb-NO" sz="2200" dirty="0" smtClean="0"/>
          </a:p>
          <a:p>
            <a:r>
              <a:rPr lang="nb-NO" sz="2200" dirty="0"/>
              <a:t>Konsekvent ordbruk (ikke variere av litterære grunner)</a:t>
            </a:r>
          </a:p>
          <a:p>
            <a:r>
              <a:rPr lang="nb-NO" sz="2200" dirty="0" smtClean="0"/>
              <a:t>Kansellilisten</a:t>
            </a:r>
          </a:p>
          <a:p>
            <a:pPr lvl="1"/>
            <a:r>
              <a:rPr lang="nb-NO" sz="2200" dirty="0" smtClean="0"/>
              <a:t>Unngå “danske” ord (anbringe – plassere, befordre - frakte, begjære – be om, erlegge – betale, herværende – her [</a:t>
            </a:r>
            <a:r>
              <a:rPr lang="nb-NO" sz="2200" dirty="0" err="1" smtClean="0"/>
              <a:t>osv</a:t>
            </a:r>
            <a:r>
              <a:rPr lang="nb-NO" sz="2200" dirty="0" smtClean="0"/>
              <a:t>]</a:t>
            </a:r>
          </a:p>
          <a:p>
            <a:r>
              <a:rPr lang="nb-NO" sz="2200" dirty="0" smtClean="0"/>
              <a:t>EU-direktiver og –forordninger er ofte ordrike, med lange setninger mv. Vanskelig å beskytte seg mot slik </a:t>
            </a:r>
            <a:r>
              <a:rPr lang="nb-NO" sz="2200" dirty="0" smtClean="0"/>
              <a:t>«</a:t>
            </a:r>
            <a:r>
              <a:rPr lang="nb-NO" sz="2200" dirty="0" err="1" smtClean="0"/>
              <a:t>lovimport</a:t>
            </a:r>
            <a:r>
              <a:rPr lang="nb-NO" sz="2200" dirty="0" smtClean="0"/>
              <a:t>»</a:t>
            </a:r>
            <a:endParaRPr lang="nb-NO" sz="2200" dirty="0" smtClean="0"/>
          </a:p>
          <a:p>
            <a:endParaRPr lang="nb-NO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Spesielt om vaghet og skjønn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928670"/>
            <a:ext cx="8301038" cy="571504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nb-NO" sz="2200" dirty="0" smtClean="0"/>
              <a:t>Naturlig norsk er i utgangspunktet vagt, men lovgiver kan </a:t>
            </a:r>
            <a:r>
              <a:rPr lang="nb-NO" sz="2200" i="1" dirty="0" smtClean="0"/>
              <a:t>bevisst</a:t>
            </a:r>
            <a:r>
              <a:rPr lang="nb-NO" sz="2200" dirty="0" smtClean="0"/>
              <a:t> </a:t>
            </a:r>
            <a:r>
              <a:rPr lang="nb-NO" sz="2200" dirty="0" smtClean="0"/>
              <a:t>bruke </a:t>
            </a:r>
            <a:r>
              <a:rPr lang="nb-NO" sz="2200" dirty="0" smtClean="0"/>
              <a:t>vage ord og uttrykk og </a:t>
            </a:r>
            <a:r>
              <a:rPr lang="nb-NO" sz="2200" dirty="0" smtClean="0"/>
              <a:t>skjønn som virkemiddel</a:t>
            </a:r>
          </a:p>
          <a:p>
            <a:pPr lvl="1"/>
            <a:r>
              <a:rPr lang="nb-NO" sz="2200" dirty="0" smtClean="0"/>
              <a:t>Eksempler </a:t>
            </a:r>
            <a:r>
              <a:rPr lang="nb-NO" sz="2200" dirty="0" smtClean="0"/>
              <a:t>fra personopplysningsloven</a:t>
            </a:r>
            <a:r>
              <a:rPr lang="nb-NO" sz="2200" dirty="0" smtClean="0"/>
              <a:t>: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endParaRPr lang="nb-NO" sz="2200" dirty="0" smtClean="0"/>
          </a:p>
          <a:p>
            <a:pPr lvl="1"/>
            <a:r>
              <a:rPr lang="nb-NO" sz="2200" dirty="0" smtClean="0"/>
              <a:t>Brukes f.eks. når lovgiver ikke vet nok om virkeligheten eller forholdene er for komplekse og vanskelige å ha dekkende oppfatning om</a:t>
            </a:r>
          </a:p>
          <a:p>
            <a:pPr lvl="1"/>
            <a:r>
              <a:rPr lang="nb-NO" sz="2200" dirty="0" smtClean="0"/>
              <a:t>Kan gi rom for konkret vurdering og dermed fleksibilitet og rettferdighet</a:t>
            </a:r>
          </a:p>
          <a:p>
            <a:pPr lvl="1"/>
            <a:r>
              <a:rPr lang="nb-NO" sz="2200" dirty="0"/>
              <a:t>V</a:t>
            </a:r>
            <a:r>
              <a:rPr lang="nb-NO" sz="2200" dirty="0" smtClean="0"/>
              <a:t>aghet og skjønn som </a:t>
            </a:r>
            <a:r>
              <a:rPr lang="nb-NO" sz="2200" dirty="0"/>
              <a:t>«delegasjon» til rettslivet – avveining </a:t>
            </a:r>
            <a:r>
              <a:rPr lang="nb-NO" sz="2200" dirty="0" smtClean="0"/>
              <a:t>mot forutberegnelighet</a:t>
            </a:r>
          </a:p>
          <a:p>
            <a:pPr lvl="1"/>
            <a:r>
              <a:rPr lang="nb-NO" sz="2200" dirty="0" smtClean="0"/>
              <a:t>Kan sette </a:t>
            </a:r>
            <a:r>
              <a:rPr lang="nb-NO" sz="2200" dirty="0" smtClean="0"/>
              <a:t>andre enn eksperter på sidelinjen</a:t>
            </a:r>
          </a:p>
          <a:p>
            <a:pPr lvl="1"/>
            <a:r>
              <a:rPr lang="nb-NO" sz="2200" dirty="0" smtClean="0"/>
              <a:t>I noen tilfelle kan konkretisering i forskrift være alternativ til stor klarhet i lov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6" name="TekstSylinder 1"/>
          <p:cNvSpPr txBox="1"/>
          <p:nvPr/>
        </p:nvSpPr>
        <p:spPr>
          <a:xfrm>
            <a:off x="1259632" y="1916832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1600" dirty="0" smtClean="0"/>
              <a:t>  berettiget interesse (pol § 8 bokstav f)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saklig begrunnet (pol § 11)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uforholdsmessig vanskelig (pol § 22)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anses utilrådelig (pol § 23)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vesentlig betydning (pol §§ 22 og 37)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forsvarlig behandling (pol § 29)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særskilt behov for overvåkingen (pol § 38)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behovet for overvåking klart overstiger den enkeltes interesse (pol § 38a)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1056</Words>
  <Application>Microsoft Office PowerPoint</Application>
  <PresentationFormat>Skjermfremvisning (4:3)</PresentationFormat>
  <Paragraphs>146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Lover: struktur, anatomi og språk  </vt:lpstr>
      <vt:lpstr>Hva ønsker vi å oppnå med lovgivningen?</vt:lpstr>
      <vt:lpstr>Hva kan uklarhet føre til?</vt:lpstr>
      <vt:lpstr>Hva gjør en lov brukervennlig?</vt:lpstr>
      <vt:lpstr>Ekstern lovstruktur</vt:lpstr>
      <vt:lpstr>Lovers anatomi</vt:lpstr>
      <vt:lpstr>Om forholdet mellom lov og forskrift</vt:lpstr>
      <vt:lpstr>Lovspråk</vt:lpstr>
      <vt:lpstr>Spesielt om vaghet og skjønn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Lover: struktur, anatomi og språk  </dc:title>
  <dc:creator>eier</dc:creator>
  <cp:lastModifiedBy>dag wiese schartum</cp:lastModifiedBy>
  <cp:revision>10</cp:revision>
  <cp:lastPrinted>2015-09-08T22:03:12Z</cp:lastPrinted>
  <dcterms:created xsi:type="dcterms:W3CDTF">2013-09-10T15:56:36Z</dcterms:created>
  <dcterms:modified xsi:type="dcterms:W3CDTF">2015-09-09T00:11:04Z</dcterms:modified>
</cp:coreProperties>
</file>