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4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9CB9C4-371B-4193-A80D-8EBC9EF7FB4D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</dgm:pt>
    <dgm:pt modelId="{6AF0C277-D9A5-491D-BA25-4C662201D6AF}">
      <dgm:prSet phldrT="[Tekst]"/>
      <dgm:spPr/>
      <dgm:t>
        <a:bodyPr/>
        <a:lstStyle/>
        <a:p>
          <a:r>
            <a:rPr lang="en-GB" dirty="0" err="1" smtClean="0"/>
            <a:t>Lovutredning</a:t>
          </a:r>
          <a:endParaRPr lang="en-GB" dirty="0"/>
        </a:p>
      </dgm:t>
    </dgm:pt>
    <dgm:pt modelId="{1DE65054-0539-4B57-B389-46BEC843C9BA}" type="parTrans" cxnId="{6795D7D9-6A55-4194-8E82-9656205472A9}">
      <dgm:prSet/>
      <dgm:spPr/>
      <dgm:t>
        <a:bodyPr/>
        <a:lstStyle/>
        <a:p>
          <a:endParaRPr lang="en-GB"/>
        </a:p>
      </dgm:t>
    </dgm:pt>
    <dgm:pt modelId="{82D6DF7C-82DF-4939-A8BA-79F46EBD2862}" type="sibTrans" cxnId="{6795D7D9-6A55-4194-8E82-9656205472A9}">
      <dgm:prSet/>
      <dgm:spPr/>
      <dgm:t>
        <a:bodyPr/>
        <a:lstStyle/>
        <a:p>
          <a:endParaRPr lang="en-GB"/>
        </a:p>
      </dgm:t>
    </dgm:pt>
    <dgm:pt modelId="{2D442A26-D97F-498A-BF5F-79D4F493373C}">
      <dgm:prSet phldrT="[Tekst]"/>
      <dgm:spPr/>
      <dgm:t>
        <a:bodyPr/>
        <a:lstStyle/>
        <a:p>
          <a:r>
            <a:rPr lang="en-GB" dirty="0" err="1" smtClean="0"/>
            <a:t>Høring</a:t>
          </a:r>
          <a:endParaRPr lang="en-GB" dirty="0"/>
        </a:p>
      </dgm:t>
    </dgm:pt>
    <dgm:pt modelId="{703B4C1F-1999-47C1-9F6D-A173B9375B8D}" type="parTrans" cxnId="{42CC5CE3-CED8-44DF-B132-C44E99B224ED}">
      <dgm:prSet/>
      <dgm:spPr/>
      <dgm:t>
        <a:bodyPr/>
        <a:lstStyle/>
        <a:p>
          <a:endParaRPr lang="en-GB"/>
        </a:p>
      </dgm:t>
    </dgm:pt>
    <dgm:pt modelId="{DE8486E1-1125-480E-9A6F-8DBD40BD187E}" type="sibTrans" cxnId="{42CC5CE3-CED8-44DF-B132-C44E99B224ED}">
      <dgm:prSet/>
      <dgm:spPr/>
      <dgm:t>
        <a:bodyPr/>
        <a:lstStyle/>
        <a:p>
          <a:endParaRPr lang="en-GB"/>
        </a:p>
      </dgm:t>
    </dgm:pt>
    <dgm:pt modelId="{C01FF768-3938-4A94-940B-FD3D96693A9D}">
      <dgm:prSet phldrT="[Tekst]"/>
      <dgm:spPr/>
      <dgm:t>
        <a:bodyPr/>
        <a:lstStyle/>
        <a:p>
          <a:r>
            <a:rPr lang="en-GB" dirty="0" err="1" smtClean="0"/>
            <a:t>Evaluering</a:t>
          </a:r>
          <a:endParaRPr lang="en-GB" dirty="0"/>
        </a:p>
      </dgm:t>
    </dgm:pt>
    <dgm:pt modelId="{25885D10-8769-4FAF-9536-CE336568ECE1}" type="parTrans" cxnId="{7D9B4142-4A9D-4294-9D98-27ABF29FD71E}">
      <dgm:prSet/>
      <dgm:spPr/>
      <dgm:t>
        <a:bodyPr/>
        <a:lstStyle/>
        <a:p>
          <a:endParaRPr lang="en-GB"/>
        </a:p>
      </dgm:t>
    </dgm:pt>
    <dgm:pt modelId="{052CEF65-7FAE-4D50-983E-55F088EC02EC}" type="sibTrans" cxnId="{7D9B4142-4A9D-4294-9D98-27ABF29FD71E}">
      <dgm:prSet/>
      <dgm:spPr/>
      <dgm:t>
        <a:bodyPr/>
        <a:lstStyle/>
        <a:p>
          <a:endParaRPr lang="en-GB"/>
        </a:p>
      </dgm:t>
    </dgm:pt>
    <dgm:pt modelId="{A9B0F7B1-6AC3-4037-B6B2-47D9BEC7EB53}" type="pres">
      <dgm:prSet presAssocID="{809CB9C4-371B-4193-A80D-8EBC9EF7FB4D}" presName="Name0" presStyleCnt="0">
        <dgm:presLayoutVars>
          <dgm:dir/>
          <dgm:resizeHandles val="exact"/>
        </dgm:presLayoutVars>
      </dgm:prSet>
      <dgm:spPr/>
    </dgm:pt>
    <dgm:pt modelId="{92B54877-2C83-4BB8-ADC1-D7AAB0216DF5}" type="pres">
      <dgm:prSet presAssocID="{6AF0C277-D9A5-491D-BA25-4C662201D6AF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4AA3CE-756D-4EA6-BCD9-46DEC7E3BBF1}" type="pres">
      <dgm:prSet presAssocID="{82D6DF7C-82DF-4939-A8BA-79F46EBD2862}" presName="parSpace" presStyleCnt="0"/>
      <dgm:spPr/>
    </dgm:pt>
    <dgm:pt modelId="{5DA3750A-FCB6-4E78-AD05-EF5E43828707}" type="pres">
      <dgm:prSet presAssocID="{2D442A26-D97F-498A-BF5F-79D4F493373C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803E50-AA9A-43F8-BE69-A29F4D57C939}" type="pres">
      <dgm:prSet presAssocID="{DE8486E1-1125-480E-9A6F-8DBD40BD187E}" presName="parSpace" presStyleCnt="0"/>
      <dgm:spPr/>
    </dgm:pt>
    <dgm:pt modelId="{884967D9-D75F-48CA-92F5-635DF9CB42F9}" type="pres">
      <dgm:prSet presAssocID="{C01FF768-3938-4A94-940B-FD3D96693A9D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558F848-2AE9-43BB-B9CA-D92B35F4D782}" type="presOf" srcId="{C01FF768-3938-4A94-940B-FD3D96693A9D}" destId="{884967D9-D75F-48CA-92F5-635DF9CB42F9}" srcOrd="0" destOrd="0" presId="urn:microsoft.com/office/officeart/2005/8/layout/hChevron3"/>
    <dgm:cxn modelId="{40617278-B01B-4D65-B4F7-9B5A2A50DDDB}" type="presOf" srcId="{809CB9C4-371B-4193-A80D-8EBC9EF7FB4D}" destId="{A9B0F7B1-6AC3-4037-B6B2-47D9BEC7EB53}" srcOrd="0" destOrd="0" presId="urn:microsoft.com/office/officeart/2005/8/layout/hChevron3"/>
    <dgm:cxn modelId="{8EF15BAF-1859-4D9D-84CE-6D3891E73583}" type="presOf" srcId="{6AF0C277-D9A5-491D-BA25-4C662201D6AF}" destId="{92B54877-2C83-4BB8-ADC1-D7AAB0216DF5}" srcOrd="0" destOrd="0" presId="urn:microsoft.com/office/officeart/2005/8/layout/hChevron3"/>
    <dgm:cxn modelId="{6795D7D9-6A55-4194-8E82-9656205472A9}" srcId="{809CB9C4-371B-4193-A80D-8EBC9EF7FB4D}" destId="{6AF0C277-D9A5-491D-BA25-4C662201D6AF}" srcOrd="0" destOrd="0" parTransId="{1DE65054-0539-4B57-B389-46BEC843C9BA}" sibTransId="{82D6DF7C-82DF-4939-A8BA-79F46EBD2862}"/>
    <dgm:cxn modelId="{42CC5CE3-CED8-44DF-B132-C44E99B224ED}" srcId="{809CB9C4-371B-4193-A80D-8EBC9EF7FB4D}" destId="{2D442A26-D97F-498A-BF5F-79D4F493373C}" srcOrd="1" destOrd="0" parTransId="{703B4C1F-1999-47C1-9F6D-A173B9375B8D}" sibTransId="{DE8486E1-1125-480E-9A6F-8DBD40BD187E}"/>
    <dgm:cxn modelId="{7D9B4142-4A9D-4294-9D98-27ABF29FD71E}" srcId="{809CB9C4-371B-4193-A80D-8EBC9EF7FB4D}" destId="{C01FF768-3938-4A94-940B-FD3D96693A9D}" srcOrd="2" destOrd="0" parTransId="{25885D10-8769-4FAF-9536-CE336568ECE1}" sibTransId="{052CEF65-7FAE-4D50-983E-55F088EC02EC}"/>
    <dgm:cxn modelId="{81546D63-186C-40D2-91EA-86E0C56DDCC1}" type="presOf" srcId="{2D442A26-D97F-498A-BF5F-79D4F493373C}" destId="{5DA3750A-FCB6-4E78-AD05-EF5E43828707}" srcOrd="0" destOrd="0" presId="urn:microsoft.com/office/officeart/2005/8/layout/hChevron3"/>
    <dgm:cxn modelId="{19150CBD-D81A-4256-AE1C-C749C355B9EE}" type="presParOf" srcId="{A9B0F7B1-6AC3-4037-B6B2-47D9BEC7EB53}" destId="{92B54877-2C83-4BB8-ADC1-D7AAB0216DF5}" srcOrd="0" destOrd="0" presId="urn:microsoft.com/office/officeart/2005/8/layout/hChevron3"/>
    <dgm:cxn modelId="{FB01DC7C-36C9-4467-ABF8-19EA5B156B31}" type="presParOf" srcId="{A9B0F7B1-6AC3-4037-B6B2-47D9BEC7EB53}" destId="{A44AA3CE-756D-4EA6-BCD9-46DEC7E3BBF1}" srcOrd="1" destOrd="0" presId="urn:microsoft.com/office/officeart/2005/8/layout/hChevron3"/>
    <dgm:cxn modelId="{375EE663-99D6-48AA-89EB-BD4F036F57DC}" type="presParOf" srcId="{A9B0F7B1-6AC3-4037-B6B2-47D9BEC7EB53}" destId="{5DA3750A-FCB6-4E78-AD05-EF5E43828707}" srcOrd="2" destOrd="0" presId="urn:microsoft.com/office/officeart/2005/8/layout/hChevron3"/>
    <dgm:cxn modelId="{9B09A635-4BA5-4595-9F9F-3A870F7E5517}" type="presParOf" srcId="{A9B0F7B1-6AC3-4037-B6B2-47D9BEC7EB53}" destId="{40803E50-AA9A-43F8-BE69-A29F4D57C939}" srcOrd="3" destOrd="0" presId="urn:microsoft.com/office/officeart/2005/8/layout/hChevron3"/>
    <dgm:cxn modelId="{46E11792-3115-4E49-AD7E-25BA19064A3C}" type="presParOf" srcId="{A9B0F7B1-6AC3-4037-B6B2-47D9BEC7EB53}" destId="{884967D9-D75F-48CA-92F5-635DF9CB42F9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8824D-690A-4850-92AC-50EEEFF5AB3D}" type="datetimeFigureOut">
              <a:rPr lang="nb-NO" smtClean="0"/>
              <a:t>13.10.2015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CD097-2908-41E0-B328-6DA20C3877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182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D097-2908-41E0-B328-6DA20C38779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561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13.10.2015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13.10.2015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13.10.2015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13.10.2015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13.10.2015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13.10.2015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13.10.2015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13.10.2015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13.10.2015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13.10.2015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0738A-ED31-4D15-836C-1D94A4AC935D}" type="datetimeFigureOut">
              <a:rPr lang="nb-NO" smtClean="0"/>
              <a:t>13.10.2015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0738A-ED31-4D15-836C-1D94A4AC935D}" type="datetimeFigureOut">
              <a:rPr lang="nb-NO" smtClean="0"/>
              <a:t>13.10.2015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AA4-D4B5-4722-9130-8A48D91025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200" b="1" dirty="0" smtClean="0">
                <a:solidFill>
                  <a:srgbClr val="0070C0"/>
                </a:solidFill>
              </a:rPr>
              <a:t>Personvernkonsekvenser av lover og innebygget personvern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Dag Wiese </a:t>
            </a:r>
            <a:r>
              <a:rPr lang="en-GB" dirty="0" err="1" smtClean="0"/>
              <a:t>Schartum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Privacy Impact Assessment (PIA)</a:t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sz="3600" dirty="0" smtClean="0">
                <a:solidFill>
                  <a:srgbClr val="0070C0"/>
                </a:solidFill>
              </a:rPr>
              <a:t>(</a:t>
            </a:r>
            <a:r>
              <a:rPr lang="en-GB" sz="3600" dirty="0" err="1" smtClean="0">
                <a:solidFill>
                  <a:srgbClr val="0070C0"/>
                </a:solidFill>
              </a:rPr>
              <a:t>anslag</a:t>
            </a:r>
            <a:r>
              <a:rPr lang="en-GB" sz="3600" dirty="0" smtClean="0">
                <a:solidFill>
                  <a:srgbClr val="0070C0"/>
                </a:solidFill>
              </a:rPr>
              <a:t> </a:t>
            </a:r>
            <a:r>
              <a:rPr lang="en-GB" sz="3600" dirty="0" err="1" smtClean="0">
                <a:solidFill>
                  <a:srgbClr val="0070C0"/>
                </a:solidFill>
              </a:rPr>
              <a:t>av</a:t>
            </a:r>
            <a:r>
              <a:rPr lang="en-GB" sz="3600" dirty="0" smtClean="0">
                <a:solidFill>
                  <a:srgbClr val="0070C0"/>
                </a:solidFill>
              </a:rPr>
              <a:t> </a:t>
            </a:r>
            <a:r>
              <a:rPr lang="en-GB" sz="3600" dirty="0" err="1" smtClean="0">
                <a:solidFill>
                  <a:srgbClr val="0070C0"/>
                </a:solidFill>
              </a:rPr>
              <a:t>personvernkonsekvenser</a:t>
            </a:r>
            <a:r>
              <a:rPr lang="en-GB" sz="3600" dirty="0" smtClean="0">
                <a:solidFill>
                  <a:srgbClr val="0070C0"/>
                </a:solidFill>
              </a:rPr>
              <a:t>)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Noen definisjoner</a:t>
            </a:r>
          </a:p>
          <a:p>
            <a:pPr lvl="1"/>
            <a:r>
              <a:rPr lang="nb-NO" dirty="0" smtClean="0"/>
              <a:t>New Zealand: "a </a:t>
            </a:r>
            <a:r>
              <a:rPr lang="nb-NO" dirty="0" err="1" smtClean="0">
                <a:solidFill>
                  <a:srgbClr val="0070C0"/>
                </a:solidFill>
              </a:rPr>
              <a:t>systematic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process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smtClean="0"/>
              <a:t>for </a:t>
            </a:r>
            <a:r>
              <a:rPr lang="nb-NO" dirty="0" err="1" smtClean="0">
                <a:solidFill>
                  <a:srgbClr val="0070C0"/>
                </a:solidFill>
              </a:rPr>
              <a:t>evaluating</a:t>
            </a:r>
            <a:r>
              <a:rPr lang="nb-NO" dirty="0" smtClean="0">
                <a:solidFill>
                  <a:srgbClr val="0070C0"/>
                </a:solidFill>
              </a:rPr>
              <a:t> a </a:t>
            </a:r>
            <a:r>
              <a:rPr lang="nb-NO" dirty="0" err="1" smtClean="0">
                <a:solidFill>
                  <a:srgbClr val="0070C0"/>
                </a:solidFill>
              </a:rPr>
              <a:t>proposal</a:t>
            </a:r>
            <a:r>
              <a:rPr lang="nb-NO" dirty="0" smtClean="0"/>
              <a:t> in terms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its</a:t>
            </a:r>
            <a:r>
              <a:rPr lang="nb-NO" dirty="0" smtClean="0"/>
              <a:t> </a:t>
            </a:r>
            <a:r>
              <a:rPr lang="nb-NO" dirty="0" err="1" smtClean="0"/>
              <a:t>impact</a:t>
            </a:r>
            <a:r>
              <a:rPr lang="nb-NO" dirty="0" smtClean="0"/>
              <a:t> </a:t>
            </a:r>
            <a:r>
              <a:rPr lang="nb-NO" dirty="0" err="1" smtClean="0"/>
              <a:t>upon</a:t>
            </a:r>
            <a:r>
              <a:rPr lang="nb-NO" dirty="0" smtClean="0"/>
              <a:t> </a:t>
            </a:r>
            <a:r>
              <a:rPr lang="nb-NO" dirty="0" err="1" smtClean="0"/>
              <a:t>privacy</a:t>
            </a:r>
            <a:r>
              <a:rPr lang="nb-NO" dirty="0" smtClean="0"/>
              <a:t>" </a:t>
            </a:r>
          </a:p>
          <a:p>
            <a:pPr lvl="1"/>
            <a:r>
              <a:rPr lang="nb-NO" dirty="0" smtClean="0"/>
              <a:t>Canada: "</a:t>
            </a:r>
            <a:r>
              <a:rPr lang="nb-NO" dirty="0" err="1" smtClean="0"/>
              <a:t>provide</a:t>
            </a:r>
            <a:r>
              <a:rPr lang="nb-NO" dirty="0" smtClean="0"/>
              <a:t> a </a:t>
            </a:r>
            <a:r>
              <a:rPr lang="nb-NO" dirty="0" err="1" smtClean="0">
                <a:solidFill>
                  <a:srgbClr val="0070C0"/>
                </a:solidFill>
              </a:rPr>
              <a:t>framework</a:t>
            </a:r>
            <a:r>
              <a:rPr lang="nb-NO" dirty="0" smtClean="0"/>
              <a:t> to </a:t>
            </a:r>
            <a:r>
              <a:rPr lang="nb-NO" dirty="0" err="1" smtClean="0"/>
              <a:t>ensure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0070C0"/>
                </a:solidFill>
              </a:rPr>
              <a:t>privacy</a:t>
            </a:r>
            <a:r>
              <a:rPr lang="nb-NO" dirty="0" smtClean="0">
                <a:solidFill>
                  <a:srgbClr val="0070C0"/>
                </a:solidFill>
              </a:rPr>
              <a:t> is </a:t>
            </a:r>
            <a:r>
              <a:rPr lang="nb-NO" dirty="0" err="1" smtClean="0">
                <a:solidFill>
                  <a:srgbClr val="0070C0"/>
                </a:solidFill>
              </a:rPr>
              <a:t>considered</a:t>
            </a:r>
            <a:r>
              <a:rPr lang="nb-NO" dirty="0" smtClean="0"/>
              <a:t> </a:t>
            </a:r>
            <a:r>
              <a:rPr lang="nb-NO" dirty="0" err="1" smtClean="0"/>
              <a:t>throughout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0070C0"/>
                </a:solidFill>
              </a:rPr>
              <a:t>design or re-design </a:t>
            </a:r>
            <a:r>
              <a:rPr lang="nb-NO" dirty="0" err="1" smtClean="0"/>
              <a:t>of</a:t>
            </a:r>
            <a:r>
              <a:rPr lang="nb-NO" dirty="0" smtClean="0"/>
              <a:t> a </a:t>
            </a:r>
            <a:r>
              <a:rPr lang="nb-NO" dirty="0" err="1" smtClean="0"/>
              <a:t>programme</a:t>
            </a:r>
            <a:r>
              <a:rPr lang="nb-NO" dirty="0" smtClean="0"/>
              <a:t>...[and to] </a:t>
            </a:r>
            <a:r>
              <a:rPr lang="nb-NO" dirty="0" err="1" smtClean="0"/>
              <a:t>identify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extent</a:t>
            </a:r>
            <a:r>
              <a:rPr lang="nb-NO" dirty="0" smtClean="0"/>
              <a:t> to </a:t>
            </a:r>
            <a:r>
              <a:rPr lang="nb-NO" dirty="0" err="1" smtClean="0"/>
              <a:t>which</a:t>
            </a:r>
            <a:r>
              <a:rPr lang="nb-NO" dirty="0" smtClean="0"/>
              <a:t> it </a:t>
            </a:r>
            <a:r>
              <a:rPr lang="nb-NO" dirty="0" err="1" smtClean="0">
                <a:solidFill>
                  <a:srgbClr val="0070C0"/>
                </a:solidFill>
              </a:rPr>
              <a:t>complies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with</a:t>
            </a:r>
            <a:r>
              <a:rPr lang="nb-NO" dirty="0" smtClean="0">
                <a:solidFill>
                  <a:srgbClr val="0070C0"/>
                </a:solidFill>
              </a:rPr>
              <a:t> all </a:t>
            </a:r>
            <a:r>
              <a:rPr lang="nb-NO" dirty="0" err="1" smtClean="0">
                <a:solidFill>
                  <a:srgbClr val="0070C0"/>
                </a:solidFill>
              </a:rPr>
              <a:t>appropriate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statutes</a:t>
            </a:r>
            <a:r>
              <a:rPr lang="nb-NO" dirty="0" smtClean="0"/>
              <a:t>". This is done to "</a:t>
            </a:r>
            <a:r>
              <a:rPr lang="nb-NO" dirty="0" err="1" smtClean="0"/>
              <a:t>mitigate</a:t>
            </a:r>
            <a:r>
              <a:rPr lang="nb-NO" dirty="0" smtClean="0"/>
              <a:t> </a:t>
            </a:r>
            <a:r>
              <a:rPr lang="nb-NO" dirty="0" err="1" smtClean="0"/>
              <a:t>privacy</a:t>
            </a:r>
            <a:r>
              <a:rPr lang="nb-NO" dirty="0" smtClean="0"/>
              <a:t> risks and </a:t>
            </a:r>
            <a:r>
              <a:rPr lang="nb-NO" dirty="0" err="1" smtClean="0"/>
              <a:t>promote</a:t>
            </a:r>
            <a:r>
              <a:rPr lang="nb-NO" dirty="0" smtClean="0"/>
              <a:t> </a:t>
            </a:r>
            <a:r>
              <a:rPr lang="nb-NO" dirty="0" err="1" smtClean="0"/>
              <a:t>fully</a:t>
            </a:r>
            <a:r>
              <a:rPr lang="nb-NO" dirty="0" smtClean="0"/>
              <a:t> </a:t>
            </a:r>
            <a:r>
              <a:rPr lang="nb-NO" dirty="0" err="1" smtClean="0"/>
              <a:t>informed</a:t>
            </a:r>
            <a:r>
              <a:rPr lang="nb-NO" dirty="0" smtClean="0"/>
              <a:t> policy" </a:t>
            </a:r>
          </a:p>
          <a:p>
            <a:pPr lvl="1"/>
            <a:r>
              <a:rPr lang="nb-NO" dirty="0" smtClean="0"/>
              <a:t>Australia: "</a:t>
            </a:r>
            <a:r>
              <a:rPr lang="nb-NO" dirty="0" err="1" smtClean="0"/>
              <a:t>assessment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>
                <a:solidFill>
                  <a:srgbClr val="0070C0"/>
                </a:solidFill>
              </a:rPr>
              <a:t>actual</a:t>
            </a:r>
            <a:r>
              <a:rPr lang="nb-NO" dirty="0" smtClean="0">
                <a:solidFill>
                  <a:srgbClr val="0070C0"/>
                </a:solidFill>
              </a:rPr>
              <a:t> or </a:t>
            </a:r>
            <a:r>
              <a:rPr lang="nb-NO" dirty="0" err="1" smtClean="0">
                <a:solidFill>
                  <a:srgbClr val="0070C0"/>
                </a:solidFill>
              </a:rPr>
              <a:t>potential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effects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on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privacy</a:t>
            </a:r>
            <a:r>
              <a:rPr lang="nb-NO" dirty="0" smtClean="0"/>
              <a:t>, and </a:t>
            </a:r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>
                <a:solidFill>
                  <a:srgbClr val="0070C0"/>
                </a:solidFill>
              </a:rPr>
              <a:t>mitigated</a:t>
            </a:r>
            <a:r>
              <a:rPr lang="nb-NO" dirty="0" smtClean="0"/>
              <a:t>" </a:t>
            </a:r>
          </a:p>
          <a:p>
            <a:r>
              <a:rPr lang="nb-NO" dirty="0" smtClean="0"/>
              <a:t>Definisjonene varierer men har en felles kjerne</a:t>
            </a:r>
          </a:p>
          <a:p>
            <a:r>
              <a:rPr lang="nb-NO" dirty="0" smtClean="0"/>
              <a:t>PIA er en generell tilnærming som ikke primært er knyttet til offentlige myndigheter</a:t>
            </a:r>
          </a:p>
          <a:p>
            <a:r>
              <a:rPr lang="nb-NO" dirty="0" err="1" smtClean="0"/>
              <a:t>FADs</a:t>
            </a:r>
            <a:r>
              <a:rPr lang="nb-NO" dirty="0" smtClean="0"/>
              <a:t> veileder til Utredningsinstruksen  om vurdering av personvernkonsekvenser er klart inspirert av PIA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214414" y="1214422"/>
          <a:ext cx="6096000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395536" y="3501008"/>
            <a:ext cx="8291368" cy="2568918"/>
          </a:xfrm>
        </p:spPr>
        <p:txBody>
          <a:bodyPr>
            <a:normAutofit/>
          </a:bodyPr>
          <a:lstStyle/>
          <a:p>
            <a:r>
              <a:rPr lang="nb-NO" b="0" dirty="0" smtClean="0">
                <a:solidFill>
                  <a:srgbClr val="0070C0"/>
                </a:solidFill>
              </a:rPr>
              <a:t>Lovutredning</a:t>
            </a:r>
            <a:r>
              <a:rPr lang="nb-NO" b="0" dirty="0" smtClean="0"/>
              <a:t>: 	Plikt til bl.a. å utrede personvernmessige konsekvenser. 		Egen  veileder er utarbeidet av FAD for å støtte slike analyser</a:t>
            </a:r>
            <a:br>
              <a:rPr lang="nb-NO" b="0" dirty="0" smtClean="0"/>
            </a:br>
            <a:r>
              <a:rPr lang="nb-NO" b="0" dirty="0" smtClean="0">
                <a:solidFill>
                  <a:srgbClr val="0070C0"/>
                </a:solidFill>
              </a:rPr>
              <a:t>Offentlig høring</a:t>
            </a:r>
            <a:r>
              <a:rPr lang="nb-NO" b="0" dirty="0" smtClean="0"/>
              <a:t>: 	Plikt til å sende på offentlig høring/vurdere høringssvar</a:t>
            </a:r>
            <a:br>
              <a:rPr lang="nb-NO" b="0" dirty="0" smtClean="0"/>
            </a:br>
            <a:r>
              <a:rPr lang="nb-NO" b="0" dirty="0" smtClean="0">
                <a:solidFill>
                  <a:srgbClr val="0070C0"/>
                </a:solidFill>
              </a:rPr>
              <a:t>Evaluering</a:t>
            </a:r>
            <a:r>
              <a:rPr lang="nb-NO" b="0" dirty="0" smtClean="0"/>
              <a:t>: 	Plikt til å vurdere evalueringsbehov etter Utrednings-			instruksen; plikt til å evaluere etter Økonomi-			reglementet i staten § 16; og anbefaling om </a:t>
            </a:r>
            <a:r>
              <a:rPr lang="nb-NO" b="0" dirty="0" smtClean="0">
                <a:solidFill>
                  <a:srgbClr val="0070C0"/>
                </a:solidFill>
              </a:rPr>
              <a:t>etterkontroll</a:t>
            </a:r>
            <a:r>
              <a:rPr lang="nb-NO" b="0" dirty="0" smtClean="0"/>
              <a:t> 		av lover i </a:t>
            </a:r>
            <a:r>
              <a:rPr lang="nb-NO" b="0" dirty="0" err="1" smtClean="0"/>
              <a:t>Lovteknikk</a:t>
            </a:r>
            <a:r>
              <a:rPr lang="nb-NO" b="0" dirty="0" smtClean="0"/>
              <a:t>-heftet</a:t>
            </a:r>
            <a:endParaRPr lang="nb-NO" b="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39552" y="476672"/>
            <a:ext cx="8075344" cy="928694"/>
          </a:xfrm>
        </p:spPr>
        <p:txBody>
          <a:bodyPr>
            <a:noAutofit/>
          </a:bodyPr>
          <a:lstStyle/>
          <a:p>
            <a:r>
              <a:rPr lang="en-GB" sz="3200" b="1" dirty="0" err="1" smtClean="0">
                <a:solidFill>
                  <a:srgbClr val="0070C0"/>
                </a:solidFill>
              </a:rPr>
              <a:t>Faser</a:t>
            </a:r>
            <a:r>
              <a:rPr lang="en-GB" sz="3200" b="1" dirty="0" smtClean="0">
                <a:solidFill>
                  <a:srgbClr val="0070C0"/>
                </a:solidFill>
              </a:rPr>
              <a:t> der </a:t>
            </a:r>
            <a:r>
              <a:rPr lang="en-GB" sz="3200" b="1" dirty="0" err="1" smtClean="0">
                <a:solidFill>
                  <a:srgbClr val="0070C0"/>
                </a:solidFill>
              </a:rPr>
              <a:t>vurdering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av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personvernkonse-kvenser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i="1" dirty="0" err="1" smtClean="0">
                <a:solidFill>
                  <a:srgbClr val="0070C0"/>
                </a:solidFill>
              </a:rPr>
              <a:t>av</a:t>
            </a:r>
            <a:r>
              <a:rPr lang="en-GB" sz="3200" b="1" i="1" dirty="0" smtClean="0">
                <a:solidFill>
                  <a:srgbClr val="0070C0"/>
                </a:solidFill>
              </a:rPr>
              <a:t> lover </a:t>
            </a:r>
            <a:r>
              <a:rPr lang="en-GB" sz="3200" b="1" dirty="0" err="1" smtClean="0">
                <a:solidFill>
                  <a:srgbClr val="0070C0"/>
                </a:solidFill>
              </a:rPr>
              <a:t>er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aktuell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i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norsk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forvaltning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 smtClean="0">
                <a:solidFill>
                  <a:srgbClr val="0070C0"/>
                </a:solidFill>
              </a:rPr>
              <a:t>Noen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resultater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fra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Aronsen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og</a:t>
            </a:r>
            <a:r>
              <a:rPr lang="en-GB" sz="3200" b="1" dirty="0" smtClean="0">
                <a:solidFill>
                  <a:srgbClr val="0070C0"/>
                </a:solidFill>
              </a:rPr>
              <a:t> Jensen 2013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900634"/>
          </a:xfrm>
        </p:spPr>
        <p:txBody>
          <a:bodyPr>
            <a:normAutofit fontScale="70000" lnSpcReduction="20000"/>
          </a:bodyPr>
          <a:lstStyle/>
          <a:p>
            <a:r>
              <a:rPr lang="nb-NO" sz="3400" dirty="0" smtClean="0"/>
              <a:t>Utredningsinstruksens krav til å utrede </a:t>
            </a:r>
            <a:r>
              <a:rPr lang="nb-NO" sz="3400" dirty="0" err="1" smtClean="0"/>
              <a:t>personvern-konsekvenser</a:t>
            </a:r>
            <a:r>
              <a:rPr lang="nb-NO" sz="3400" dirty="0" smtClean="0"/>
              <a:t> blir ikke blir fulgt i alle saker</a:t>
            </a:r>
          </a:p>
          <a:p>
            <a:r>
              <a:rPr lang="nb-NO" sz="3400" dirty="0" smtClean="0"/>
              <a:t>Det er sjelden at det vises til </a:t>
            </a:r>
            <a:r>
              <a:rPr lang="nb-NO" sz="3400" dirty="0" err="1" smtClean="0"/>
              <a:t>FADs</a:t>
            </a:r>
            <a:r>
              <a:rPr lang="nb-NO" sz="3400" dirty="0" smtClean="0"/>
              <a:t> veileder om utredning av slike konsekvenser</a:t>
            </a:r>
          </a:p>
          <a:p>
            <a:r>
              <a:rPr lang="nb-NO" sz="3400" dirty="0" smtClean="0"/>
              <a:t>I høringsrundene er det relativt sjelden at argumentene fra høringsinstansene blir tatt til følge av departementet</a:t>
            </a:r>
          </a:p>
          <a:p>
            <a:r>
              <a:rPr lang="nb-NO" sz="3400" dirty="0" smtClean="0"/>
              <a:t>En betydelig andel av høringsargumentene blir ikke kommentert av departementet</a:t>
            </a:r>
          </a:p>
          <a:p>
            <a:r>
              <a:rPr lang="nb-NO" sz="3400" dirty="0" smtClean="0"/>
              <a:t>Datatilsynets argumenter i høringsrunden har ikke større gjennomslag og blir ikke oftere kommentert enn gjennomsnittet</a:t>
            </a:r>
          </a:p>
          <a:p>
            <a:r>
              <a:rPr lang="nb-NO" sz="3400" dirty="0" smtClean="0"/>
              <a:t>Det er ikke gjennomført evalueringer av personvern-konsekvenser i  noen av sakene som Aronsen og Jensen gjennomgikk, til tross for at lover og forskrifter er underlagt evalueringsplikt</a:t>
            </a:r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2071670" y="235743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rgbClr val="0070C0"/>
                </a:solidFill>
              </a:rPr>
              <a:t>Innebygget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personvern</a:t>
            </a:r>
            <a:r>
              <a:rPr lang="en-GB" b="1" dirty="0" smtClean="0">
                <a:solidFill>
                  <a:srgbClr val="0070C0"/>
                </a:solidFill>
              </a:rPr>
              <a:t> (</a:t>
            </a:r>
            <a:r>
              <a:rPr lang="en-GB" b="1" dirty="0" err="1" smtClean="0">
                <a:solidFill>
                  <a:srgbClr val="0070C0"/>
                </a:solidFill>
              </a:rPr>
              <a:t>IbP</a:t>
            </a:r>
            <a:r>
              <a:rPr lang="en-GB" b="1" dirty="0" smtClean="0">
                <a:solidFill>
                  <a:srgbClr val="0070C0"/>
                </a:solidFill>
              </a:rPr>
              <a:t>)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sz="3600" dirty="0" smtClean="0">
                <a:solidFill>
                  <a:srgbClr val="0070C0"/>
                </a:solidFill>
              </a:rPr>
              <a:t>(Privacy by Design)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Vil si at personvernregler mv nedfelles i selve systemløsningen slik at</a:t>
            </a:r>
          </a:p>
          <a:p>
            <a:pPr lvl="1"/>
            <a:r>
              <a:rPr lang="nb-NO" sz="2400" dirty="0" smtClean="0"/>
              <a:t>Løsninger som er gunstige for personvern er førstevalg</a:t>
            </a:r>
          </a:p>
          <a:p>
            <a:pPr lvl="1"/>
            <a:r>
              <a:rPr lang="nb-NO" sz="2400" dirty="0" smtClean="0"/>
              <a:t>Utførelse av personvernregler </a:t>
            </a:r>
            <a:r>
              <a:rPr lang="nb-NO" sz="2400" dirty="0"/>
              <a:t>er </a:t>
            </a:r>
            <a:r>
              <a:rPr lang="nb-NO" sz="2400" dirty="0" smtClean="0"/>
              <a:t>automatisk eller understøttes </a:t>
            </a:r>
            <a:r>
              <a:rPr lang="nb-NO" sz="2400" dirty="0"/>
              <a:t>av systemet </a:t>
            </a:r>
          </a:p>
          <a:p>
            <a:pPr lvl="1"/>
            <a:r>
              <a:rPr lang="nb-NO" sz="2400" dirty="0" smtClean="0"/>
              <a:t>Vanskelig å realisere hvis ikke personvernlovgivning er automatiseringsvennlig</a:t>
            </a:r>
          </a:p>
          <a:p>
            <a:r>
              <a:rPr lang="nb-NO" sz="2400" dirty="0" smtClean="0"/>
              <a:t>Tekniske informasjonssikkerhetstiltak kan ses på som </a:t>
            </a:r>
            <a:r>
              <a:rPr lang="nb-NO" sz="2400" dirty="0" err="1" smtClean="0"/>
              <a:t>IbP</a:t>
            </a:r>
            <a:r>
              <a:rPr lang="nb-NO" sz="2400" dirty="0" smtClean="0"/>
              <a:t>, men her står en ganske fritt mht hva slags tiltak en skal iverksette</a:t>
            </a:r>
          </a:p>
          <a:p>
            <a:endParaRPr lang="en-GB" sz="24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714348" y="8001031"/>
            <a:ext cx="7060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i="1" dirty="0" smtClean="0">
                <a:solidFill>
                  <a:srgbClr val="C00000"/>
                </a:solidFill>
              </a:rPr>
              <a:t>Men grensen går vel når Datatilsynet bruker IKT til selv å bli Storebror?!</a:t>
            </a:r>
            <a:endParaRPr lang="nb-NO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 smtClean="0">
                <a:solidFill>
                  <a:srgbClr val="0070C0"/>
                </a:solidFill>
              </a:rPr>
              <a:t>De syv prinsippene for innebygget personvern</a:t>
            </a:r>
            <a:endParaRPr lang="nb-NO" sz="3200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17006"/>
          </a:xfrm>
        </p:spPr>
        <p:txBody>
          <a:bodyPr>
            <a:normAutofit fontScale="77500" lnSpcReduction="2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GB" b="1" dirty="0">
                <a:solidFill>
                  <a:srgbClr val="C00000"/>
                </a:solidFill>
              </a:rPr>
              <a:t>Proactive</a:t>
            </a:r>
            <a:r>
              <a:rPr lang="en-GB" dirty="0"/>
              <a:t> not Reactive; </a:t>
            </a:r>
            <a:r>
              <a:rPr lang="en-GB" b="1" dirty="0">
                <a:solidFill>
                  <a:srgbClr val="C00000"/>
                </a:solidFill>
              </a:rPr>
              <a:t>Preventative</a:t>
            </a:r>
            <a:r>
              <a:rPr lang="en-GB" dirty="0"/>
              <a:t> not Remedial</a:t>
            </a:r>
            <a:endParaRPr lang="nb-NO" dirty="0"/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Privacy as the </a:t>
            </a:r>
            <a:r>
              <a:rPr lang="en-GB" b="1" dirty="0">
                <a:solidFill>
                  <a:srgbClr val="C00000"/>
                </a:solidFill>
              </a:rPr>
              <a:t>Default Setting</a:t>
            </a:r>
            <a:endParaRPr lang="nb-NO" dirty="0">
              <a:solidFill>
                <a:srgbClr val="C00000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Privacy </a:t>
            </a:r>
            <a:r>
              <a:rPr lang="en-GB" b="1" dirty="0">
                <a:solidFill>
                  <a:srgbClr val="C00000"/>
                </a:solidFill>
              </a:rPr>
              <a:t>Embedded</a:t>
            </a:r>
            <a:r>
              <a:rPr lang="en-GB" dirty="0"/>
              <a:t> into Design</a:t>
            </a:r>
            <a:endParaRPr lang="nb-NO" dirty="0"/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Full Functionality — </a:t>
            </a:r>
            <a:r>
              <a:rPr lang="en-GB" b="1" dirty="0">
                <a:solidFill>
                  <a:srgbClr val="C00000"/>
                </a:solidFill>
              </a:rPr>
              <a:t>Positive-Sum</a:t>
            </a:r>
            <a:r>
              <a:rPr lang="en-GB" dirty="0"/>
              <a:t>, not Zero-Sum</a:t>
            </a:r>
            <a:endParaRPr lang="nb-NO" dirty="0"/>
          </a:p>
          <a:p>
            <a:pPr marL="385763" indent="-385763">
              <a:buFont typeface="+mj-lt"/>
              <a:buAutoNum type="arabicPeriod"/>
            </a:pPr>
            <a:r>
              <a:rPr lang="en-GB" dirty="0"/>
              <a:t>End-to-End Security — </a:t>
            </a:r>
            <a:r>
              <a:rPr lang="en-GB" b="1" dirty="0">
                <a:solidFill>
                  <a:srgbClr val="C00000"/>
                </a:solidFill>
              </a:rPr>
              <a:t>Full Lifecycle Protection</a:t>
            </a:r>
            <a:endParaRPr lang="nb-NO" dirty="0">
              <a:solidFill>
                <a:srgbClr val="C00000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en-GB" b="1" dirty="0">
                <a:solidFill>
                  <a:srgbClr val="C00000"/>
                </a:solidFill>
              </a:rPr>
              <a:t>Visibility</a:t>
            </a:r>
            <a:r>
              <a:rPr lang="en-GB" dirty="0"/>
              <a:t> and </a:t>
            </a:r>
            <a:r>
              <a:rPr lang="en-GB" b="1" dirty="0">
                <a:solidFill>
                  <a:srgbClr val="C00000"/>
                </a:solidFill>
              </a:rPr>
              <a:t>Transparency</a:t>
            </a:r>
            <a:r>
              <a:rPr lang="en-GB" dirty="0"/>
              <a:t> — Keep it </a:t>
            </a:r>
            <a:r>
              <a:rPr lang="en-GB" b="1" dirty="0">
                <a:solidFill>
                  <a:srgbClr val="C00000"/>
                </a:solidFill>
              </a:rPr>
              <a:t>Open</a:t>
            </a:r>
            <a:endParaRPr lang="nb-NO" dirty="0">
              <a:solidFill>
                <a:srgbClr val="C00000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en-GB" b="1" dirty="0">
                <a:solidFill>
                  <a:srgbClr val="C00000"/>
                </a:solidFill>
              </a:rPr>
              <a:t>Respect</a:t>
            </a:r>
            <a:r>
              <a:rPr lang="en-GB" dirty="0"/>
              <a:t> for User Privacy — Keep it </a:t>
            </a:r>
            <a:r>
              <a:rPr lang="en-GB" b="1" dirty="0" smtClean="0">
                <a:solidFill>
                  <a:srgbClr val="C00000"/>
                </a:solidFill>
              </a:rPr>
              <a:t>User-Centric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258018" y="5220147"/>
            <a:ext cx="8428782" cy="507831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GB" sz="2700" dirty="0" smtClean="0"/>
              <a:t>Men </a:t>
            </a:r>
            <a:r>
              <a:rPr lang="en-GB" sz="2700" dirty="0" err="1" smtClean="0"/>
              <a:t>gir</a:t>
            </a:r>
            <a:r>
              <a:rPr lang="en-GB" sz="2700" dirty="0" smtClean="0"/>
              <a:t> </a:t>
            </a:r>
            <a:r>
              <a:rPr lang="en-GB" sz="2700" dirty="0" err="1" smtClean="0"/>
              <a:t>egentlig</a:t>
            </a:r>
            <a:r>
              <a:rPr lang="en-GB" sz="2700" dirty="0" smtClean="0"/>
              <a:t> </a:t>
            </a:r>
            <a:r>
              <a:rPr lang="en-GB" sz="2700" dirty="0" err="1" smtClean="0"/>
              <a:t>liten</a:t>
            </a:r>
            <a:r>
              <a:rPr lang="en-GB" sz="2700" dirty="0" smtClean="0"/>
              <a:t> </a:t>
            </a:r>
            <a:r>
              <a:rPr lang="en-GB" sz="2700" dirty="0" err="1" smtClean="0"/>
              <a:t>veiledning</a:t>
            </a:r>
            <a:r>
              <a:rPr lang="en-GB" sz="2700" dirty="0" smtClean="0"/>
              <a:t> om </a:t>
            </a:r>
            <a:r>
              <a:rPr lang="en-GB" sz="2700" dirty="0" err="1" smtClean="0"/>
              <a:t>hva</a:t>
            </a:r>
            <a:r>
              <a:rPr lang="en-GB" sz="2700" dirty="0" smtClean="0"/>
              <a:t> vi </a:t>
            </a:r>
            <a:r>
              <a:rPr lang="en-GB" sz="2700" dirty="0" err="1" smtClean="0"/>
              <a:t>faktisk</a:t>
            </a:r>
            <a:r>
              <a:rPr lang="en-GB" sz="2700" dirty="0" smtClean="0"/>
              <a:t> </a:t>
            </a:r>
            <a:r>
              <a:rPr lang="en-GB" sz="2700" dirty="0" err="1" smtClean="0"/>
              <a:t>må</a:t>
            </a:r>
            <a:r>
              <a:rPr lang="en-GB" sz="2700" dirty="0" smtClean="0"/>
              <a:t> </a:t>
            </a:r>
            <a:r>
              <a:rPr lang="en-GB" sz="2700" dirty="0" err="1" smtClean="0"/>
              <a:t>gjøre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82552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785950"/>
          </a:xfrm>
        </p:spPr>
        <p:txBody>
          <a:bodyPr>
            <a:noAutofit/>
          </a:bodyPr>
          <a:lstStyle/>
          <a:p>
            <a:pPr algn="l"/>
            <a:r>
              <a:rPr lang="nb-NO" sz="3200" b="1" dirty="0" smtClean="0">
                <a:solidFill>
                  <a:srgbClr val="0070C0"/>
                </a:solidFill>
              </a:rPr>
              <a:t>Hva kan lovgiver gjøre?</a:t>
            </a:r>
            <a:r>
              <a:rPr lang="nb-NO" sz="3200" dirty="0" smtClean="0"/>
              <a:t/>
            </a:r>
            <a:br>
              <a:rPr lang="nb-NO" sz="3200" dirty="0" smtClean="0"/>
            </a:br>
            <a:endParaRPr lang="en-GB" sz="3200" dirty="0"/>
          </a:p>
        </p:txBody>
      </p:sp>
      <p:sp>
        <p:nvSpPr>
          <p:cNvPr id="4" name="Plassholder for innhold 3"/>
          <p:cNvSpPr txBox="1">
            <a:spLocks noGrp="1"/>
          </p:cNvSpPr>
          <p:nvPr>
            <p:ph idx="1"/>
          </p:nvPr>
        </p:nvSpPr>
        <p:spPr>
          <a:xfrm>
            <a:off x="457200" y="1412776"/>
            <a:ext cx="8229600" cy="51768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Formulere regler med et </a:t>
            </a:r>
            <a:r>
              <a:rPr lang="nb-NO" sz="2800" i="1" dirty="0" smtClean="0">
                <a:solidFill>
                  <a:srgbClr val="C00000"/>
                </a:solidFill>
              </a:rPr>
              <a:t>annet innhold</a:t>
            </a:r>
            <a:r>
              <a:rPr lang="nb-NO" sz="2800" dirty="0" smtClean="0"/>
              <a:t>:</a:t>
            </a:r>
          </a:p>
          <a:p>
            <a:pPr lvl="1"/>
            <a:r>
              <a:rPr lang="nb-NO" sz="2400" dirty="0" smtClean="0"/>
              <a:t>Plikt til å gjøre informasjon allment tilgjengelig i stedet for å gi innsynsrett for enhver (jf § 18 første ledd)</a:t>
            </a:r>
          </a:p>
          <a:p>
            <a:pPr lvl="1"/>
            <a:r>
              <a:rPr lang="nb-NO" sz="2400" dirty="0" smtClean="0"/>
              <a:t>Plikt for visse behandlinger til å inneholde ”</a:t>
            </a:r>
            <a:r>
              <a:rPr lang="nb-NO" sz="2400" dirty="0" err="1" smtClean="0"/>
              <a:t>MinSide</a:t>
            </a:r>
            <a:r>
              <a:rPr lang="nb-NO" sz="2400" dirty="0" smtClean="0"/>
              <a:t>-løsning” i stedet for (bare) gi rett til innsyn</a:t>
            </a:r>
          </a:p>
          <a:p>
            <a:r>
              <a:rPr lang="nb-NO" sz="2800" dirty="0" smtClean="0"/>
              <a:t>Gjøre andre </a:t>
            </a:r>
            <a:r>
              <a:rPr lang="nb-NO" sz="2800" i="1" dirty="0" smtClean="0">
                <a:solidFill>
                  <a:srgbClr val="C00000"/>
                </a:solidFill>
              </a:rPr>
              <a:t>lovtekniske valg</a:t>
            </a:r>
          </a:p>
          <a:p>
            <a:pPr lvl="1"/>
            <a:r>
              <a:rPr lang="nb-NO" sz="2400" dirty="0" smtClean="0"/>
              <a:t>Skrive lovtekst med klar vilkårsstruktur, dvs. som klargjør hva en må ta stilling til og i hvilken rekkefølge det må skje</a:t>
            </a:r>
          </a:p>
          <a:p>
            <a:pPr lvl="1"/>
            <a:r>
              <a:rPr lang="nb-NO" sz="2400" dirty="0" smtClean="0"/>
              <a:t>Generelt redusere bruk av skjønn og formulere regler på så klar og konkret måte som mulig (f.eks. sletting 1 år etter publisering av personnavn, </a:t>
            </a:r>
            <a:r>
              <a:rPr lang="nb-NO" sz="2400" dirty="0" err="1" smtClean="0"/>
              <a:t>jf</a:t>
            </a:r>
            <a:r>
              <a:rPr lang="nb-NO" sz="2400" dirty="0" smtClean="0"/>
              <a:t> </a:t>
            </a:r>
            <a:r>
              <a:rPr lang="nb-NO" sz="2400" dirty="0" err="1" smtClean="0"/>
              <a:t>offentlegforskrifta</a:t>
            </a:r>
            <a:r>
              <a:rPr lang="nb-NO" sz="2400" dirty="0" smtClean="0"/>
              <a:t> § 6 </a:t>
            </a:r>
            <a:r>
              <a:rPr lang="nb-NO" sz="2400" dirty="0" err="1" smtClean="0"/>
              <a:t>i.f</a:t>
            </a:r>
            <a:r>
              <a:rPr lang="nb-NO" sz="2400" dirty="0" smtClean="0"/>
              <a:t>.)</a:t>
            </a:r>
          </a:p>
          <a:p>
            <a:pPr lvl="2"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 smtClean="0">
                <a:solidFill>
                  <a:srgbClr val="0070C0"/>
                </a:solidFill>
              </a:rPr>
              <a:t>Hva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kan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behandlingsansvarlig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gjøre</a:t>
            </a:r>
            <a:r>
              <a:rPr lang="en-GB" sz="3200" b="1" dirty="0" smtClean="0">
                <a:solidFill>
                  <a:srgbClr val="0070C0"/>
                </a:solidFill>
              </a:rPr>
              <a:t>?</a:t>
            </a:r>
            <a:endParaRPr lang="en-GB" sz="3200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nb-NO" sz="2600" dirty="0" smtClean="0"/>
              <a:t>Velge «personvernvennlige» </a:t>
            </a:r>
            <a:r>
              <a:rPr lang="nb-NO" sz="2600" i="1" dirty="0" smtClean="0">
                <a:solidFill>
                  <a:srgbClr val="C00000"/>
                </a:solidFill>
              </a:rPr>
              <a:t>standardverdier</a:t>
            </a:r>
            <a:r>
              <a:rPr lang="nb-NO" sz="2600" dirty="0" smtClean="0"/>
              <a:t> («</a:t>
            </a:r>
            <a:r>
              <a:rPr lang="nb-NO" sz="2600" dirty="0" err="1" smtClean="0"/>
              <a:t>default</a:t>
            </a:r>
            <a:r>
              <a:rPr lang="nb-NO" sz="2600" dirty="0" smtClean="0"/>
              <a:t>»), </a:t>
            </a:r>
            <a:r>
              <a:rPr lang="nb-NO" sz="2600" dirty="0" err="1" smtClean="0"/>
              <a:t>dvs</a:t>
            </a:r>
            <a:r>
              <a:rPr lang="nb-NO" sz="2600" dirty="0" smtClean="0"/>
              <a:t> kreve aktiv handling for å gjøre valg som ikke fremmer personvern</a:t>
            </a:r>
          </a:p>
          <a:p>
            <a:pPr lvl="1"/>
            <a:r>
              <a:rPr lang="nb-NO" sz="2600" dirty="0" smtClean="0"/>
              <a:t>Utforme </a:t>
            </a:r>
            <a:r>
              <a:rPr lang="nb-NO" sz="2600" i="1" dirty="0" smtClean="0">
                <a:solidFill>
                  <a:srgbClr val="C00000"/>
                </a:solidFill>
              </a:rPr>
              <a:t>automatiske</a:t>
            </a:r>
            <a:r>
              <a:rPr lang="nb-NO" sz="2600" dirty="0" smtClean="0">
                <a:solidFill>
                  <a:srgbClr val="C00000"/>
                </a:solidFill>
              </a:rPr>
              <a:t> </a:t>
            </a:r>
            <a:r>
              <a:rPr lang="nb-NO" sz="2600" i="1" dirty="0" smtClean="0">
                <a:solidFill>
                  <a:srgbClr val="C00000"/>
                </a:solidFill>
              </a:rPr>
              <a:t>funksjoner</a:t>
            </a:r>
            <a:r>
              <a:rPr lang="nb-NO" sz="2600" dirty="0" smtClean="0">
                <a:solidFill>
                  <a:srgbClr val="C00000"/>
                </a:solidFill>
              </a:rPr>
              <a:t> </a:t>
            </a:r>
            <a:r>
              <a:rPr lang="nb-NO" sz="2600" dirty="0" smtClean="0"/>
              <a:t>(hvis loven legger til rette for det; f.eks. sletting etter en viss tid, </a:t>
            </a:r>
            <a:r>
              <a:rPr lang="nb-NO" sz="2600" dirty="0" err="1" smtClean="0"/>
              <a:t>jf</a:t>
            </a:r>
            <a:r>
              <a:rPr lang="nb-NO" sz="2600" dirty="0" smtClean="0"/>
              <a:t> </a:t>
            </a:r>
            <a:r>
              <a:rPr lang="nb-NO" sz="2600" dirty="0" err="1" smtClean="0"/>
              <a:t>offentlegforskrifta</a:t>
            </a:r>
            <a:r>
              <a:rPr lang="nb-NO" sz="2600" dirty="0" smtClean="0"/>
              <a:t> § 6 siste ledd)</a:t>
            </a:r>
          </a:p>
          <a:p>
            <a:pPr lvl="1"/>
            <a:r>
              <a:rPr lang="nb-NO" sz="2600" dirty="0" smtClean="0"/>
              <a:t>Utforme </a:t>
            </a:r>
            <a:r>
              <a:rPr lang="nb-NO" sz="2600" i="1" dirty="0" smtClean="0">
                <a:solidFill>
                  <a:srgbClr val="C00000"/>
                </a:solidFill>
              </a:rPr>
              <a:t>utførende funksjoner</a:t>
            </a:r>
            <a:r>
              <a:rPr lang="nb-NO" sz="2600" dirty="0" smtClean="0">
                <a:solidFill>
                  <a:srgbClr val="C00000"/>
                </a:solidFill>
              </a:rPr>
              <a:t> </a:t>
            </a:r>
            <a:r>
              <a:rPr lang="nb-NO" sz="2600" dirty="0"/>
              <a:t>for</a:t>
            </a:r>
          </a:p>
          <a:p>
            <a:pPr lvl="2"/>
            <a:r>
              <a:rPr lang="nb-NO" dirty="0"/>
              <a:t>gi og trekke tilbake samtykke</a:t>
            </a:r>
          </a:p>
          <a:p>
            <a:pPr lvl="2"/>
            <a:r>
              <a:rPr lang="nb-NO" dirty="0" smtClean="0"/>
              <a:t>sletting</a:t>
            </a:r>
            <a:r>
              <a:rPr lang="nb-NO" dirty="0"/>
              <a:t>, retting mv.</a:t>
            </a:r>
          </a:p>
          <a:p>
            <a:pPr lvl="2"/>
            <a:r>
              <a:rPr lang="nb-NO" dirty="0" smtClean="0"/>
              <a:t>plikt </a:t>
            </a:r>
            <a:r>
              <a:rPr lang="nb-NO" dirty="0"/>
              <a:t>for tilrettelegging for automatisert </a:t>
            </a:r>
            <a:r>
              <a:rPr lang="nb-NO" dirty="0" smtClean="0"/>
              <a:t>dokumentkontroll</a:t>
            </a:r>
          </a:p>
          <a:p>
            <a:pPr lvl="1"/>
            <a:r>
              <a:rPr lang="nb-NO" sz="2600" dirty="0" smtClean="0"/>
              <a:t>Utarbeide systemer med </a:t>
            </a:r>
            <a:r>
              <a:rPr lang="nb-NO" sz="2600" i="1" dirty="0" smtClean="0">
                <a:solidFill>
                  <a:srgbClr val="C00000"/>
                </a:solidFill>
              </a:rPr>
              <a:t>forklaringsfunksjoner</a:t>
            </a:r>
            <a:r>
              <a:rPr lang="nb-NO" sz="2600" dirty="0" smtClean="0">
                <a:solidFill>
                  <a:srgbClr val="C00000"/>
                </a:solidFill>
              </a:rPr>
              <a:t> </a:t>
            </a:r>
            <a:r>
              <a:rPr lang="nb-NO" sz="2600" dirty="0" smtClean="0"/>
              <a:t>som understøtter etterlevelse av rettslige krav; særlig som del av</a:t>
            </a:r>
          </a:p>
          <a:p>
            <a:pPr lvl="2"/>
            <a:r>
              <a:rPr lang="nb-NO" dirty="0" smtClean="0"/>
              <a:t>systemutviklingsverktøy, og</a:t>
            </a:r>
          </a:p>
          <a:p>
            <a:pPr lvl="2"/>
            <a:r>
              <a:rPr lang="nb-NO" dirty="0" smtClean="0"/>
              <a:t>systemer for behandling av personopplysninger</a:t>
            </a:r>
          </a:p>
          <a:p>
            <a:pPr lvl="2"/>
            <a:r>
              <a:rPr lang="nb-NO" dirty="0" smtClean="0"/>
              <a:t>Kan være i form av</a:t>
            </a:r>
          </a:p>
          <a:p>
            <a:pPr lvl="3"/>
            <a:r>
              <a:rPr lang="nb-NO" sz="2300" dirty="0" smtClean="0"/>
              <a:t>«passive» funksjoner (informasjon), eller</a:t>
            </a:r>
          </a:p>
          <a:p>
            <a:pPr lvl="3"/>
            <a:r>
              <a:rPr lang="nb-NO" sz="2300" dirty="0" smtClean="0"/>
              <a:t>«aktive» funksjoner som griper inn og varsler bruker mv</a:t>
            </a:r>
            <a:endParaRPr lang="nb-NO" sz="23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17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620176"/>
              </p:ext>
            </p:extLst>
          </p:nvPr>
        </p:nvGraphicFramePr>
        <p:xfrm>
          <a:off x="395536" y="404664"/>
          <a:ext cx="8352928" cy="6058403"/>
        </p:xfrm>
        <a:graphic>
          <a:graphicData uri="http://schemas.openxmlformats.org/drawingml/2006/table">
            <a:tbl>
              <a:tblPr firstRow="1" firstCol="1" bandRow="1"/>
              <a:tblGrid>
                <a:gridCol w="1415751"/>
                <a:gridCol w="1769688"/>
                <a:gridCol w="1825213"/>
                <a:gridCol w="1671138"/>
                <a:gridCol w="1671138"/>
              </a:tblGrid>
              <a:tr h="335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Defined routines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Automation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Notices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 information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5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Architecture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 of consent module and connected data bases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Automatic check of interoperability and consistency between consent module and connected data </a:t>
                      </a:r>
                      <a:r>
                        <a:rPr lang="en-GB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bases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Notice to system administrator is given in case of mal function in main system elements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on systems architecture of consent module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 of valid data input in consent procedure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Automated consistency checks connected to authentication of data subjects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Notice to system administrator is given if consent statement is older than five years,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given regarding data definitions and of relevant legal effects of data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Processes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 of valid processing of data in consent procedure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Automatic blocking and deletion of appurtenant data triggered by withdrawals of consent 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Notice to system administrator is given when legal bases change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given regarding processes and connected relevant legal requirements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Interface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 of user-driven procedure in consent module 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of processes are automatically visible to users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Notices given to users in case of faulty use of consent process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 information of consent is available with links to legislation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3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802</Words>
  <Application>Microsoft Office PowerPoint</Application>
  <PresentationFormat>Skjermfremvisning (4:3)</PresentationFormat>
  <Paragraphs>84</Paragraphs>
  <Slides>9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Office-tema</vt:lpstr>
      <vt:lpstr>Personvernkonsekvenser av lover og innebygget personvern</vt:lpstr>
      <vt:lpstr>Privacy Impact Assessment (PIA) (anslag av personvernkonsekvenser)</vt:lpstr>
      <vt:lpstr>Lovutredning:  Plikt til bl.a. å utrede personvernmessige konsekvenser.   Egen  veileder er utarbeidet av FAD for å støtte slike analyser Offentlig høring:  Plikt til å sende på offentlig høring/vurdere høringssvar Evaluering:  Plikt til å vurdere evalueringsbehov etter Utrednings-   instruksen; plikt til å evaluere etter Økonomi-   reglementet i staten § 16; og anbefaling om etterkontroll   av lover i Lovteknikk-heftet</vt:lpstr>
      <vt:lpstr>Noen resultater fra Aronsen og Jensen 2013</vt:lpstr>
      <vt:lpstr>Innebygget personvern (IbP) (Privacy by Design)</vt:lpstr>
      <vt:lpstr>De syv prinsippene for innebygget personvern</vt:lpstr>
      <vt:lpstr>Hva kan lovgiver gjøre? </vt:lpstr>
      <vt:lpstr>Hva kan behandlingsansvarlig gjøre?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Personvernkonsekvenser av lover og innebygget personvern</dc:title>
  <dc:creator>eier</dc:creator>
  <cp:lastModifiedBy>dag wiese schartum</cp:lastModifiedBy>
  <cp:revision>11</cp:revision>
  <dcterms:created xsi:type="dcterms:W3CDTF">2013-09-17T14:31:25Z</dcterms:created>
  <dcterms:modified xsi:type="dcterms:W3CDTF">2015-10-13T19:46:06Z</dcterms:modified>
</cp:coreProperties>
</file>