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926638" cy="679767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66"/>
    <a:srgbClr val="FF7C80"/>
    <a:srgbClr val="FF99FF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BE7AC32-9891-4C62-A300-677049DE1FBE}" type="datetimeFigureOut">
              <a:rPr lang="nb-NO"/>
              <a:pPr>
                <a:defRPr/>
              </a:pPr>
              <a:t>16.08.2016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4A0E37D-1C93-45BC-934C-8FC1482CA2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9DF4-44DD-494F-AC41-B960BAE398BD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94C7A-F4DB-4314-B25A-EDA4D894DB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EA61-8411-44C7-9CD4-0E4A31230E3E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B355-F638-48F7-B509-F9EB1442B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F22C-1454-4350-A2DB-B92B0300EC88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FF8D6-31C6-4FF6-91AC-D8A3917B9A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F6B6-6863-4BBF-8843-E2C583906D7E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F235-74BF-4556-B897-46E541C319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1334-BA45-41E3-8051-F9953DD143A6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2FC8-F7C2-4D20-BF2F-637E6E353F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6791-18AC-49D8-AE2C-ECCDDB3A25B7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57472-F356-4A74-A221-44AB21EDA4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F708B-A821-49E0-9B82-0F451BA47D54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37E9-EDD4-4C3B-A90E-807D6DD83B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E2-885B-48D0-88FA-9192C32EC96A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48723-9D72-4C86-9095-1600B9EFF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9FC6A-1D3F-49D7-9361-1897B1E84916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44FA-AF03-4FDA-8DC6-EC641A3DED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8503-F17C-4551-A646-EA177391D503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978C-77FB-47D6-9AB1-936E324630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5E19-E702-4808-817B-D3B1E21453DC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C35BF-B153-4F81-8D81-5511FC4018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en-GB" smtClean="0"/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FF6F53-B44D-4CB0-8793-2CD1D675C514}" type="datetimeFigureOut">
              <a:rPr lang="nb-NO"/>
              <a:pPr>
                <a:defRPr/>
              </a:pPr>
              <a:t>16.08.2016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0292C-F4CF-4846-9C93-7942A551D3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solidFill>
                  <a:srgbClr val="C00000"/>
                </a:solidFill>
              </a:rPr>
              <a:t>DRI2020 </a:t>
            </a:r>
            <a:r>
              <a:rPr lang="en-GB" sz="3200" dirty="0" err="1" smtClean="0">
                <a:solidFill>
                  <a:srgbClr val="C00000"/>
                </a:solidFill>
              </a:rPr>
              <a:t>Rettskilder</a:t>
            </a:r>
            <a:r>
              <a:rPr lang="en-GB" sz="3200" dirty="0" smtClean="0">
                <a:solidFill>
                  <a:srgbClr val="C00000"/>
                </a:solidFill>
              </a:rPr>
              <a:t> </a:t>
            </a:r>
            <a:r>
              <a:rPr lang="en-GB" sz="3200" dirty="0" err="1" smtClean="0">
                <a:solidFill>
                  <a:srgbClr val="C00000"/>
                </a:solidFill>
              </a:rPr>
              <a:t>og</a:t>
            </a:r>
            <a:r>
              <a:rPr lang="en-GB" sz="3200" dirty="0" smtClean="0">
                <a:solidFill>
                  <a:srgbClr val="C00000"/>
                </a:solidFill>
              </a:rPr>
              <a:t> </a:t>
            </a:r>
            <a:r>
              <a:rPr lang="en-GB" sz="3200" dirty="0" err="1" smtClean="0">
                <a:solidFill>
                  <a:srgbClr val="C00000"/>
                </a:solidFill>
              </a:rPr>
              <a:t>informasjonssøking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b="1" dirty="0" err="1" smtClean="0">
                <a:solidFill>
                  <a:schemeClr val="accent1"/>
                </a:solidFill>
              </a:rPr>
              <a:t>Introduksjon</a:t>
            </a:r>
            <a:endParaRPr lang="en-GB" sz="3200" b="1" dirty="0" smtClean="0">
              <a:solidFill>
                <a:schemeClr val="accent1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Dag Wiese Schartum, AFIN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b="1" dirty="0" smtClean="0">
                <a:solidFill>
                  <a:srgbClr val="C00000"/>
                </a:solidFill>
              </a:rPr>
              <a:t>Kunnskapsmål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2000" dirty="0" smtClean="0"/>
              <a:t>Du skal ha:</a:t>
            </a:r>
          </a:p>
          <a:p>
            <a:r>
              <a:rPr lang="nb-NO" sz="2000" dirty="0" smtClean="0"/>
              <a:t>kunnskaper om alle viktige elementer i lovgivningsprosessen. </a:t>
            </a:r>
          </a:p>
          <a:p>
            <a:r>
              <a:rPr lang="nb-NO" sz="2000" dirty="0" smtClean="0"/>
              <a:t>kunnskaper om lovgivningsstruktur, hvordan hver lov er bygget opp, og om språket i lover. </a:t>
            </a:r>
          </a:p>
          <a:p>
            <a:r>
              <a:rPr lang="nb-NO" sz="2000" dirty="0" smtClean="0"/>
              <a:t>kunnskaper om hvordan virkninger av lover kan evalueres og etterprøves. </a:t>
            </a:r>
          </a:p>
          <a:p>
            <a:r>
              <a:rPr lang="nb-NO" sz="2000" dirty="0" smtClean="0"/>
              <a:t>kunnskaper om hva det vil si at lover er ”automatiseringsvennlige”. </a:t>
            </a:r>
          </a:p>
          <a:p>
            <a:r>
              <a:rPr lang="nb-NO" sz="2000" dirty="0" smtClean="0"/>
              <a:t>kunnskap om hvordan en kan søke og finne relevante lovtekster. </a:t>
            </a:r>
          </a:p>
          <a:p>
            <a:r>
              <a:rPr lang="nb-NO" sz="2000" dirty="0" smtClean="0"/>
              <a:t>oversikt over hvordan Internett er bygget opp og de viktigste framgangsmåtene for informasjonssøk og kildekritikk på nettet.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b="1" dirty="0" smtClean="0">
                <a:solidFill>
                  <a:srgbClr val="C00000"/>
                </a:solidFill>
              </a:rPr>
              <a:t>Ferdighetsmål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2400" dirty="0" smtClean="0"/>
              <a:t>Du skal:</a:t>
            </a:r>
          </a:p>
          <a:p>
            <a:r>
              <a:rPr lang="nb-NO" sz="2400" dirty="0" smtClean="0"/>
              <a:t>kunne finne fram til ulike faser i lovgivningsprosessen med tilhørende dokumenter. </a:t>
            </a:r>
          </a:p>
          <a:p>
            <a:r>
              <a:rPr lang="nb-NO" sz="2400" dirty="0" smtClean="0"/>
              <a:t>kunne søke og finne lover med andre tilhørende rettskilder ved bruk av tjenester som Lovdata og Rettsdata. </a:t>
            </a:r>
          </a:p>
          <a:p>
            <a:r>
              <a:rPr lang="nb-NO" sz="2400" dirty="0" smtClean="0"/>
              <a:t>kunne gjennomføre enkel rettsdogmatisk analyse med utgangspunkt i en lovtekst. </a:t>
            </a:r>
          </a:p>
          <a:p>
            <a:r>
              <a:rPr lang="nb-NO" sz="2400" dirty="0" smtClean="0"/>
              <a:t>kunne analysere en lovtekst og avgjøre om det er lett eller vanskelig å automatisere anvendelsen av den.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b="1" dirty="0" smtClean="0">
                <a:solidFill>
                  <a:srgbClr val="C00000"/>
                </a:solidFill>
              </a:rPr>
              <a:t>Generell kompetanse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z="2400" dirty="0" smtClean="0"/>
              <a:t>Du skal:</a:t>
            </a:r>
          </a:p>
          <a:p>
            <a:r>
              <a:rPr lang="nb-NO" sz="2400" dirty="0" smtClean="0"/>
              <a:t>ha en selvstendig og reflektert forhold til lovgivning som virkemiddel i styringen av samfunnet. </a:t>
            </a:r>
          </a:p>
          <a:p>
            <a:r>
              <a:rPr lang="nb-NO" sz="2400" dirty="0" smtClean="0"/>
              <a:t>være oppmerksom på forholdet mellom jus og politikk. </a:t>
            </a:r>
          </a:p>
          <a:p>
            <a:r>
              <a:rPr lang="nb-NO" sz="2400" dirty="0" smtClean="0"/>
              <a:t>være oppmerksom på skillet mellom rettspolitikk og allmenn politikk. </a:t>
            </a:r>
          </a:p>
          <a:p>
            <a:r>
              <a:rPr lang="nb-NO" sz="2400" dirty="0" smtClean="0"/>
              <a:t>ha en selvstendig og kritisk forhold til informasjonssøking generelt og søking i rettskilder spesielt. 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/>
              <a:t>Store </a:t>
            </a:r>
            <a:r>
              <a:rPr lang="nb-NO" sz="3200"/>
              <a:t>norske </a:t>
            </a:r>
            <a:r>
              <a:rPr lang="nb-NO" sz="3200" smtClean="0"/>
              <a:t>leksikons definisjon av </a:t>
            </a:r>
            <a:r>
              <a:rPr lang="nb-NO" smtClean="0">
                <a:solidFill>
                  <a:srgbClr val="0070C0"/>
                </a:solidFill>
              </a:rPr>
              <a:t>«rettsstat» </a:t>
            </a:r>
            <a:endParaRPr lang="nb-NO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500" smtClean="0"/>
              <a:t>«… en </a:t>
            </a:r>
            <a:r>
              <a:rPr lang="nb-NO" sz="2500"/>
              <a:t>stat som utøver sine oppgaver utelukkende på grunnlag av offentliggjorte generelle regler, det vil si lover. En rettsstat kalles derfor av og til også en </a:t>
            </a:r>
            <a:r>
              <a:rPr lang="nb-NO" sz="2500"/>
              <a:t>lovstat</a:t>
            </a:r>
            <a:r>
              <a:rPr lang="nb-NO" sz="2500" smtClean="0"/>
              <a:t>.»</a:t>
            </a:r>
            <a:endParaRPr lang="nb-NO" sz="2500"/>
          </a:p>
          <a:p>
            <a:pPr marL="0" indent="0">
              <a:buNone/>
            </a:pPr>
            <a:r>
              <a:rPr lang="nb-NO" sz="2500" smtClean="0"/>
              <a:t>…</a:t>
            </a:r>
            <a:endParaRPr lang="nb-NO" sz="2500"/>
          </a:p>
          <a:p>
            <a:pPr marL="0" indent="0">
              <a:buNone/>
            </a:pPr>
            <a:r>
              <a:rPr lang="nb-NO" sz="2500"/>
              <a:t>Det </a:t>
            </a:r>
            <a:r>
              <a:rPr lang="nb-NO" sz="2500"/>
              <a:t>hevdes </a:t>
            </a:r>
            <a:r>
              <a:rPr lang="nb-NO" sz="2500" smtClean="0"/>
              <a:t>[…] at </a:t>
            </a:r>
            <a:r>
              <a:rPr lang="nb-NO" sz="2500"/>
              <a:t>det raskt økende antall lover </a:t>
            </a:r>
            <a:r>
              <a:rPr lang="nb-NO" sz="2500"/>
              <a:t>og </a:t>
            </a:r>
            <a:r>
              <a:rPr lang="nb-NO" sz="2500" smtClean="0"/>
              <a:t>lov-endringer</a:t>
            </a:r>
            <a:r>
              <a:rPr lang="nb-NO" sz="2500"/>
              <a:t>, den stigende tendens til å gi vage fullmakts- og rammelover, og økningen i delegasjon </a:t>
            </a:r>
            <a:r>
              <a:rPr lang="nb-NO" sz="2500"/>
              <a:t>av </a:t>
            </a:r>
            <a:r>
              <a:rPr lang="nb-NO" sz="2500" smtClean="0"/>
              <a:t>lovgivnings-myndighet </a:t>
            </a:r>
            <a:r>
              <a:rPr lang="nb-NO" sz="2500"/>
              <a:t>til forvaltningsorganer, representerer en utvikling bort fra rettsstaten. De nevnte forhold gjør det offentlige stadig mindre forutsigbart og øker faren </a:t>
            </a:r>
            <a:r>
              <a:rPr lang="nb-NO" sz="2500"/>
              <a:t>for </a:t>
            </a:r>
            <a:r>
              <a:rPr lang="nb-NO" sz="2500" smtClean="0"/>
              <a:t>forskjells-behandling</a:t>
            </a:r>
            <a:r>
              <a:rPr lang="nb-NO" sz="25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36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noProof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Emnet handler i stor grad om rettskilder</a:t>
            </a:r>
            <a:r>
              <a:rPr lang="en-GB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 </a:t>
            </a: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vekt</a:t>
            </a:r>
            <a:r>
              <a:rPr lang="en-GB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på</a:t>
            </a:r>
            <a:r>
              <a:rPr lang="en-GB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lover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4214814" y="1143012"/>
            <a:ext cx="4572000" cy="1423988"/>
            <a:chOff x="4214814" y="1143012"/>
            <a:chExt cx="4572000" cy="1423988"/>
          </a:xfrm>
        </p:grpSpPr>
        <p:sp>
          <p:nvSpPr>
            <p:cNvPr id="5" name="TekstSylinder 4"/>
            <p:cNvSpPr txBox="1">
              <a:spLocks noChangeArrowheads="1"/>
            </p:cNvSpPr>
            <p:nvPr/>
          </p:nvSpPr>
          <p:spPr bwMode="auto">
            <a:xfrm>
              <a:off x="4214814" y="1143012"/>
              <a:ext cx="4435475" cy="369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I </a:t>
              </a:r>
              <a:r>
                <a:rPr lang="en-GB" dirty="0" err="1">
                  <a:latin typeface="Calibri" pitchFamily="34" charset="0"/>
                </a:rPr>
                <a:t>emnet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legger</a:t>
              </a:r>
              <a:r>
                <a:rPr lang="en-GB" dirty="0">
                  <a:latin typeface="Calibri" pitchFamily="34" charset="0"/>
                </a:rPr>
                <a:t> vi </a:t>
              </a:r>
              <a:r>
                <a:rPr lang="en-GB" dirty="0" err="1">
                  <a:latin typeface="Calibri" pitchFamily="34" charset="0"/>
                </a:rPr>
                <a:t>hovedvekt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på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formelle</a:t>
              </a:r>
              <a:r>
                <a:rPr lang="en-GB" dirty="0">
                  <a:latin typeface="Calibri" pitchFamily="34" charset="0"/>
                </a:rPr>
                <a:t> lover</a:t>
              </a:r>
            </a:p>
          </p:txBody>
        </p:sp>
        <p:sp>
          <p:nvSpPr>
            <p:cNvPr id="6" name="TekstSylinder 5"/>
            <p:cNvSpPr txBox="1">
              <a:spLocks noChangeArrowheads="1"/>
            </p:cNvSpPr>
            <p:nvPr/>
          </p:nvSpPr>
          <p:spPr bwMode="auto">
            <a:xfrm>
              <a:off x="4214814" y="1643075"/>
              <a:ext cx="4572000" cy="923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 err="1">
                  <a:latin typeface="Calibri" pitchFamily="34" charset="0"/>
                </a:rPr>
                <a:t>Begrunnelsen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er</a:t>
              </a:r>
              <a:r>
                <a:rPr lang="en-GB" dirty="0">
                  <a:latin typeface="Calibri" pitchFamily="34" charset="0"/>
                </a:rPr>
                <a:t> at lover </a:t>
              </a:r>
              <a:r>
                <a:rPr lang="en-GB" dirty="0" err="1">
                  <a:latin typeface="Calibri" pitchFamily="34" charset="0"/>
                </a:rPr>
                <a:t>har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særlig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stor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betydning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innen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forvaltningsretten</a:t>
              </a:r>
              <a:r>
                <a:rPr lang="en-GB" dirty="0">
                  <a:latin typeface="Calibri" pitchFamily="34" charset="0"/>
                </a:rPr>
                <a:t> (</a:t>
              </a:r>
              <a:r>
                <a:rPr lang="en-GB" dirty="0" err="1">
                  <a:latin typeface="Calibri" pitchFamily="34" charset="0"/>
                </a:rPr>
                <a:t>som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er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spesielt</a:t>
              </a:r>
              <a:r>
                <a:rPr lang="en-GB" dirty="0">
                  <a:latin typeface="Calibri" pitchFamily="34" charset="0"/>
                </a:rPr>
                <a:t> relevant for </a:t>
              </a:r>
              <a:r>
                <a:rPr lang="en-GB" dirty="0" err="1">
                  <a:latin typeface="Calibri" pitchFamily="34" charset="0"/>
                </a:rPr>
                <a:t>forvaltningsinformatikken</a:t>
              </a:r>
              <a:r>
                <a:rPr lang="en-GB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15" name="Gruppe 14"/>
          <p:cNvGrpSpPr/>
          <p:nvPr/>
        </p:nvGrpSpPr>
        <p:grpSpPr>
          <a:xfrm>
            <a:off x="571500" y="2500313"/>
            <a:ext cx="2784475" cy="2032000"/>
            <a:chOff x="571500" y="2500313"/>
            <a:chExt cx="2784475" cy="2032000"/>
          </a:xfrm>
        </p:grpSpPr>
        <p:sp>
          <p:nvSpPr>
            <p:cNvPr id="4" name="TekstSylinder 3"/>
            <p:cNvSpPr txBox="1">
              <a:spLocks noChangeArrowheads="1"/>
            </p:cNvSpPr>
            <p:nvPr/>
          </p:nvSpPr>
          <p:spPr bwMode="auto">
            <a:xfrm>
              <a:off x="571500" y="2500313"/>
              <a:ext cx="2784475" cy="203200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 err="1">
                  <a:latin typeface="Calibri" pitchFamily="34" charset="0"/>
                </a:rPr>
                <a:t>Lovtekster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Lovforarbeider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Rettspraksis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>
                  <a:latin typeface="Calibri" pitchFamily="34" charset="0"/>
                </a:rPr>
                <a:t>Andre </a:t>
              </a:r>
              <a:r>
                <a:rPr lang="en-GB" dirty="0" err="1">
                  <a:latin typeface="Calibri" pitchFamily="34" charset="0"/>
                </a:rPr>
                <a:t>myndigheters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praksis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>
                  <a:latin typeface="Calibri" pitchFamily="34" charset="0"/>
                </a:rPr>
                <a:t>Privates </a:t>
              </a:r>
              <a:r>
                <a:rPr lang="en-GB" dirty="0" err="1">
                  <a:latin typeface="Calibri" pitchFamily="34" charset="0"/>
                </a:rPr>
                <a:t>praksis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Rettsoppfatninger</a:t>
              </a:r>
              <a:endParaRPr lang="en-GB" dirty="0">
                <a:latin typeface="Calibri" pitchFamily="34" charset="0"/>
              </a:endParaRPr>
            </a:p>
            <a:p>
              <a:r>
                <a:rPr lang="en-GB" dirty="0" err="1">
                  <a:latin typeface="Calibri" pitchFamily="34" charset="0"/>
                </a:rPr>
                <a:t>Reelle</a:t>
              </a:r>
              <a:r>
                <a:rPr lang="en-GB" dirty="0">
                  <a:latin typeface="Calibri" pitchFamily="34" charset="0"/>
                </a:rPr>
                <a:t> </a:t>
              </a:r>
              <a:r>
                <a:rPr lang="en-GB" dirty="0" err="1">
                  <a:latin typeface="Calibri" pitchFamily="34" charset="0"/>
                </a:rPr>
                <a:t>hensyn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11" name="Høyre klammeparentes 10"/>
            <p:cNvSpPr/>
            <p:nvPr/>
          </p:nvSpPr>
          <p:spPr>
            <a:xfrm>
              <a:off x="2143125" y="2500313"/>
              <a:ext cx="142875" cy="642937"/>
            </a:xfrm>
            <a:prstGeom prst="righ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/>
            </a:p>
          </p:txBody>
        </p:sp>
      </p:grpSp>
      <p:grpSp>
        <p:nvGrpSpPr>
          <p:cNvPr id="14" name="Gruppe 13"/>
          <p:cNvGrpSpPr/>
          <p:nvPr/>
        </p:nvGrpSpPr>
        <p:grpSpPr>
          <a:xfrm>
            <a:off x="4405000" y="2714636"/>
            <a:ext cx="3330592" cy="3530922"/>
            <a:chOff x="4405000" y="2714637"/>
            <a:chExt cx="3330592" cy="2837110"/>
          </a:xfrm>
        </p:grpSpPr>
        <p:sp>
          <p:nvSpPr>
            <p:cNvPr id="7" name="TekstSylinder 6"/>
            <p:cNvSpPr txBox="1"/>
            <p:nvPr/>
          </p:nvSpPr>
          <p:spPr>
            <a:xfrm>
              <a:off x="5063859" y="3100724"/>
              <a:ext cx="1983620" cy="3125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 err="1">
                  <a:latin typeface="+mn-lt"/>
                  <a:cs typeface="+mn-cs"/>
                </a:rPr>
                <a:t>Hvordan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blir</a:t>
              </a:r>
              <a:r>
                <a:rPr lang="en-GB" sz="1600" dirty="0">
                  <a:latin typeface="+mn-lt"/>
                  <a:cs typeface="+mn-cs"/>
                </a:rPr>
                <a:t> lover </a:t>
              </a:r>
              <a:r>
                <a:rPr lang="en-GB" sz="1600" dirty="0" err="1">
                  <a:latin typeface="+mn-lt"/>
                  <a:cs typeface="+mn-cs"/>
                </a:rPr>
                <a:t>til</a:t>
              </a:r>
              <a:r>
                <a:rPr lang="en-GB" sz="1600" dirty="0">
                  <a:latin typeface="+mn-lt"/>
                  <a:cs typeface="+mn-cs"/>
                </a:rPr>
                <a:t>?</a:t>
              </a: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4743330" y="3871655"/>
              <a:ext cx="2653932" cy="3125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 err="1">
                  <a:latin typeface="+mn-lt"/>
                  <a:cs typeface="+mn-cs"/>
                </a:rPr>
                <a:t>Hvordan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er</a:t>
              </a:r>
              <a:r>
                <a:rPr lang="en-GB" sz="1600" dirty="0">
                  <a:latin typeface="+mn-lt"/>
                  <a:cs typeface="+mn-cs"/>
                </a:rPr>
                <a:t> lover </a:t>
              </a:r>
              <a:r>
                <a:rPr lang="en-GB" sz="1600" dirty="0" err="1">
                  <a:latin typeface="+mn-lt"/>
                  <a:cs typeface="+mn-cs"/>
                </a:rPr>
                <a:t>bygget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opp</a:t>
              </a:r>
              <a:r>
                <a:rPr lang="en-GB" sz="1600" dirty="0">
                  <a:latin typeface="+mn-lt"/>
                  <a:cs typeface="+mn-cs"/>
                </a:rPr>
                <a:t>?</a:t>
              </a:r>
            </a:p>
          </p:txBody>
        </p:sp>
        <p:sp>
          <p:nvSpPr>
            <p:cNvPr id="9" name="TekstSylinder 8"/>
            <p:cNvSpPr txBox="1">
              <a:spLocks noChangeArrowheads="1"/>
            </p:cNvSpPr>
            <p:nvPr/>
          </p:nvSpPr>
          <p:spPr bwMode="auto">
            <a:xfrm>
              <a:off x="4489438" y="4254050"/>
              <a:ext cx="3132461" cy="3125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dirty="0" err="1">
                  <a:latin typeface="Calibri" pitchFamily="34" charset="0"/>
                </a:rPr>
                <a:t>Hvordan</a:t>
              </a:r>
              <a:r>
                <a:rPr lang="en-GB" sz="1600" dirty="0">
                  <a:latin typeface="Calibri" pitchFamily="34" charset="0"/>
                </a:rPr>
                <a:t> </a:t>
              </a:r>
              <a:r>
                <a:rPr lang="en-GB" sz="1600" dirty="0" err="1">
                  <a:latin typeface="Calibri" pitchFamily="34" charset="0"/>
                </a:rPr>
                <a:t>kan</a:t>
              </a:r>
              <a:r>
                <a:rPr lang="en-GB" sz="1600" dirty="0">
                  <a:latin typeface="Calibri" pitchFamily="34" charset="0"/>
                </a:rPr>
                <a:t> vi </a:t>
              </a:r>
              <a:r>
                <a:rPr lang="en-GB" sz="1600" dirty="0" err="1">
                  <a:latin typeface="Calibri" pitchFamily="34" charset="0"/>
                </a:rPr>
                <a:t>søke</a:t>
              </a:r>
              <a:r>
                <a:rPr lang="en-GB" sz="1600" dirty="0">
                  <a:latin typeface="Calibri" pitchFamily="34" charset="0"/>
                </a:rPr>
                <a:t> </a:t>
              </a:r>
              <a:r>
                <a:rPr lang="en-GB" sz="1600" dirty="0" err="1">
                  <a:latin typeface="Calibri" pitchFamily="34" charset="0"/>
                </a:rPr>
                <a:t>og</a:t>
              </a:r>
              <a:r>
                <a:rPr lang="en-GB" sz="1600" dirty="0">
                  <a:latin typeface="Calibri" pitchFamily="34" charset="0"/>
                </a:rPr>
                <a:t> </a:t>
              </a:r>
              <a:r>
                <a:rPr lang="en-GB" sz="1600" dirty="0" err="1">
                  <a:latin typeface="Calibri" pitchFamily="34" charset="0"/>
                </a:rPr>
                <a:t>finne</a:t>
              </a:r>
              <a:r>
                <a:rPr lang="en-GB" sz="1600" dirty="0">
                  <a:latin typeface="Calibri" pitchFamily="34" charset="0"/>
                </a:rPr>
                <a:t> lover?</a:t>
              </a: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4843162" y="4636445"/>
              <a:ext cx="2520883" cy="53993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600" dirty="0">
                  <a:latin typeface="+mn-lt"/>
                  <a:cs typeface="+mn-cs"/>
                </a:rPr>
                <a:t>Hvordan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finner</a:t>
              </a:r>
              <a:r>
                <a:rPr lang="en-GB" sz="1600" dirty="0">
                  <a:latin typeface="+mn-lt"/>
                  <a:cs typeface="+mn-cs"/>
                </a:rPr>
                <a:t> vi </a:t>
              </a:r>
              <a:r>
                <a:rPr lang="en-GB" sz="1600" dirty="0" err="1">
                  <a:latin typeface="+mn-lt"/>
                  <a:cs typeface="+mn-cs"/>
                </a:rPr>
                <a:t>fram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i</a:t>
              </a:r>
              <a:r>
                <a:rPr lang="en-GB" sz="1600" dirty="0">
                  <a:latin typeface="+mn-lt"/>
                  <a:cs typeface="+mn-cs"/>
                </a:rPr>
                <a:t> den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600" dirty="0">
                  <a:latin typeface="+mn-lt"/>
                  <a:cs typeface="+mn-cs"/>
                </a:rPr>
                <a:t>enkelte</a:t>
              </a:r>
              <a:r>
                <a:rPr lang="en-GB" sz="1600" dirty="0">
                  <a:latin typeface="+mn-lt"/>
                  <a:cs typeface="+mn-cs"/>
                </a:rPr>
                <a:t> </a:t>
              </a:r>
              <a:r>
                <a:rPr lang="en-GB" sz="1600" dirty="0" err="1">
                  <a:latin typeface="+mn-lt"/>
                  <a:cs typeface="+mn-cs"/>
                </a:rPr>
                <a:t>lov</a:t>
              </a:r>
              <a:r>
                <a:rPr lang="en-GB" sz="1600" dirty="0">
                  <a:latin typeface="+mn-lt"/>
                  <a:cs typeface="+mn-cs"/>
                </a:rPr>
                <a:t>?</a:t>
              </a:r>
            </a:p>
          </p:txBody>
        </p:sp>
        <p:sp>
          <p:nvSpPr>
            <p:cNvPr id="12" name="TekstSylinder 11"/>
            <p:cNvSpPr txBox="1">
              <a:spLocks noChangeArrowheads="1"/>
            </p:cNvSpPr>
            <p:nvPr/>
          </p:nvSpPr>
          <p:spPr bwMode="auto">
            <a:xfrm>
              <a:off x="5286376" y="2714637"/>
              <a:ext cx="1651542" cy="312591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600">
                  <a:latin typeface="Calibri" pitchFamily="34" charset="0"/>
                </a:rPr>
                <a:t>Når brukes lover?</a:t>
              </a:r>
            </a:p>
          </p:txBody>
        </p:sp>
        <p:sp>
          <p:nvSpPr>
            <p:cNvPr id="13" name="TekstSylinder 12"/>
            <p:cNvSpPr txBox="1">
              <a:spLocks noChangeArrowheads="1"/>
            </p:cNvSpPr>
            <p:nvPr/>
          </p:nvSpPr>
          <p:spPr bwMode="auto">
            <a:xfrm>
              <a:off x="4405000" y="3489260"/>
              <a:ext cx="3330592" cy="312591"/>
            </a:xfrm>
            <a:prstGeom prst="rect">
              <a:avLst/>
            </a:prstGeom>
            <a:solidFill>
              <a:srgbClr val="FF7C8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600">
                  <a:latin typeface="Calibri" pitchFamily="34" charset="0"/>
                </a:rPr>
                <a:t>Hvordan styres lovgivningsprosessen?</a:t>
              </a:r>
            </a:p>
          </p:txBody>
        </p:sp>
        <p:sp>
          <p:nvSpPr>
            <p:cNvPr id="16" name="TekstSylinder 15"/>
            <p:cNvSpPr txBox="1">
              <a:spLocks noChangeArrowheads="1"/>
            </p:cNvSpPr>
            <p:nvPr/>
          </p:nvSpPr>
          <p:spPr bwMode="auto">
            <a:xfrm>
              <a:off x="5082589" y="5239156"/>
              <a:ext cx="1975413" cy="31259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dirty="0" err="1">
                  <a:latin typeface="Calibri" pitchFamily="34" charset="0"/>
                </a:rPr>
                <a:t>Hvordan</a:t>
              </a:r>
              <a:r>
                <a:rPr lang="en-GB" sz="1600" dirty="0">
                  <a:latin typeface="Calibri" pitchFamily="34" charset="0"/>
                </a:rPr>
                <a:t> </a:t>
              </a:r>
              <a:r>
                <a:rPr lang="en-GB" sz="1600" dirty="0" err="1" smtClean="0">
                  <a:latin typeface="Calibri" pitchFamily="34" charset="0"/>
                </a:rPr>
                <a:t>virker</a:t>
              </a:r>
              <a:r>
                <a:rPr lang="en-GB" sz="1600" dirty="0" smtClean="0">
                  <a:latin typeface="Calibri" pitchFamily="34" charset="0"/>
                </a:rPr>
                <a:t> lover?</a:t>
              </a:r>
              <a:endParaRPr lang="en-GB" sz="16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Når brukes lover?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Når må lov brukes?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Når legalitetsprinsippet krever det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For å endre annen formell lov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Når kan/bør lov brukes?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Når det er behov for helhetlig regulering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Når det er stort behov for forutberegnelighet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Når det er behov for demokratisk diskusjon/forankring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Når en ønsker å sikre tilgjengelig regelverk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I praksis brukes lovvedtak ofte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Langt de fleste lovvedtak er endringslover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Hvordan blir lover til?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Initiativ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Regjeringen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Anmodning fra Stortinget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Private lovforslag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300" dirty="0" smtClean="0"/>
              <a:t>	(Enkelte lovforslag har bakgrunn i internasjonale forpliktelser (EØS-avtalen, konvensjoner mv.) Det opprinnelige initiativet kan selvsagt komme fra ”hvor som helst” i det sivile samfunnet, men kanaliseres gjennom regjering, Stortinget eller partier på Stortinget)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Utredning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Offentlig høring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Behandling i departementet og regjeringen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Komitébehandling i Stortinget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Lovvedtak i Stortinget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Sanksjonering av Kongen i statsråd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Publisering i </a:t>
            </a:r>
            <a:r>
              <a:rPr lang="nb-NO" dirty="0" err="1" smtClean="0"/>
              <a:t>hht</a:t>
            </a:r>
            <a:r>
              <a:rPr lang="nb-NO" dirty="0" smtClean="0"/>
              <a:t> lov om Norsk Lovtidend (c/o Lovdata)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Hvordan styres lovgivningsprosessen?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z="2400" smtClean="0"/>
              <a:t>Mandat til utredningsgruppe mv.</a:t>
            </a:r>
          </a:p>
          <a:p>
            <a:pPr eaLnBrk="1" hangingPunct="1"/>
            <a:r>
              <a:rPr lang="nb-NO" sz="2400" smtClean="0"/>
              <a:t>Utredningsinstruksen med veileder</a:t>
            </a:r>
          </a:p>
          <a:p>
            <a:pPr eaLnBrk="1" hangingPunct="1"/>
            <a:r>
              <a:rPr lang="nb-NO" sz="2400" smtClean="0"/>
              <a:t>Lovteknikkheftet</a:t>
            </a:r>
          </a:p>
          <a:p>
            <a:pPr eaLnBrk="1" hangingPunct="1"/>
            <a:r>
              <a:rPr lang="nb-NO" sz="2400" smtClean="0"/>
              <a:t>Veiledere for utvalgsarbeid (ledere og sekretærer)</a:t>
            </a:r>
          </a:p>
          <a:p>
            <a:pPr eaLnBrk="1" hangingPunct="1"/>
            <a:r>
              <a:rPr lang="nb-NO" sz="2400" smtClean="0"/>
              <a:t>Om R-konferanser (f.eks. utredningsutvalg og lovsaker)</a:t>
            </a:r>
          </a:p>
          <a:p>
            <a:pPr eaLnBrk="1" hangingPunct="1"/>
            <a:r>
              <a:rPr lang="nb-NO" sz="2400" smtClean="0"/>
              <a:t>Om Statsråd (jf. kap. 5 om sanksjon av lover mv. og kap. 8 om oppnevning av utredningsutvalg mv)</a:t>
            </a:r>
          </a:p>
          <a:p>
            <a:pPr eaLnBrk="1" hangingPunct="1"/>
            <a:r>
              <a:rPr lang="nb-NO" sz="2400" smtClean="0"/>
              <a:t>Grunnloven § 75 flg.</a:t>
            </a:r>
          </a:p>
          <a:p>
            <a:pPr eaLnBrk="1" hangingPunct="1"/>
            <a:r>
              <a:rPr lang="nb-NO" sz="2400" smtClean="0"/>
              <a:t>Stortingets forretningsorden</a:t>
            </a:r>
          </a:p>
          <a:p>
            <a:pPr eaLnBrk="1" hangingPunct="1"/>
            <a:r>
              <a:rPr lang="nb-NO" sz="2400" smtClean="0"/>
              <a:t>Lov om Norsk Lovtidend (med forskrifter)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Hvordan er lover bygget opp?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Hvor detaljert lovteksten er varierer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Normalt inneholder loven én eller flere forskriftshjemler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Noen lover stiller mest opp rammer for forskrifter (”fullmaktslover”)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Noen standard elementer i lover: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Formål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Saklig virkeområde (hva gjelder loven for?)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Stedlig virkeområde (hvor gjelder loven?)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Definisjoner (legaldefinisjoner)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Sanksjoner  mv. (tvangsmulkt, overtredelsesgebyr, erstatning, straff)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Forskriftshjemler (ofte spredt rundt i loven, til slutt i enkeltparagrafer)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Ikraftsetting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Overgangsregler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Endringer i andre lover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Standardelementene finnes særlig i innledningen og avslutningen av lovteksten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Hvordan kan vi søke og finne lover?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/>
              <a:t>Publicatio </a:t>
            </a:r>
            <a:r>
              <a:rPr lang="nb-NO" sz="2600" smtClean="0"/>
              <a:t>legis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 smtClean="0"/>
              <a:t>Lover </a:t>
            </a:r>
            <a:r>
              <a:rPr lang="nb-NO" sz="2600"/>
              <a:t>skal være offentlig publisert og tilgjengelig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/>
              <a:t>Lover blir kunngjort i Norsk Lovtidend, så raskt som mulig etter at loven er sanksjonert av Kongen, jf. lovtidendloven § 1 (jf. lov av 19.6 1969 nr. 53)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 smtClean="0"/>
              <a:t>Alle </a:t>
            </a:r>
            <a:r>
              <a:rPr lang="nb-NO" sz="2600" dirty="0" smtClean="0"/>
              <a:t>lover er </a:t>
            </a:r>
            <a:r>
              <a:rPr lang="nb-NO" sz="2600" smtClean="0"/>
              <a:t>tilgjengelig </a:t>
            </a:r>
            <a:r>
              <a:rPr lang="nb-NO" sz="2600" smtClean="0"/>
              <a:t>hos</a:t>
            </a:r>
            <a:endParaRPr lang="nb-NO" sz="26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2400" dirty="0" err="1" smtClean="0"/>
              <a:t>Lovdata.no</a:t>
            </a:r>
            <a:r>
              <a:rPr lang="nb-NO" sz="2400" dirty="0" smtClean="0"/>
              <a:t> (</a:t>
            </a:r>
            <a:r>
              <a:rPr lang="nb-NO" sz="2400" smtClean="0"/>
              <a:t>åpen </a:t>
            </a:r>
            <a:r>
              <a:rPr lang="nb-NO" sz="2400" smtClean="0"/>
              <a:t>basistjeneste og </a:t>
            </a:r>
            <a:r>
              <a:rPr lang="nb-NO" sz="2400" dirty="0" smtClean="0"/>
              <a:t>betalt ”</a:t>
            </a:r>
            <a:r>
              <a:rPr lang="nb-NO" sz="2400" dirty="0" err="1" smtClean="0"/>
              <a:t>proff-tjeneste</a:t>
            </a:r>
            <a:r>
              <a:rPr lang="nb-NO" sz="2400" dirty="0" smtClean="0"/>
              <a:t>”)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2400" dirty="0" err="1" smtClean="0"/>
              <a:t>Rettsdata.no</a:t>
            </a:r>
            <a:r>
              <a:rPr lang="nb-NO" sz="2400" dirty="0" smtClean="0"/>
              <a:t> (betalt tjeneste)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 dirty="0" smtClean="0"/>
              <a:t>Regjeringens lovdokumenter finnes på </a:t>
            </a:r>
            <a:r>
              <a:rPr lang="nb-NO" sz="2600" dirty="0" err="1" smtClean="0"/>
              <a:t>Regjeringen.no</a:t>
            </a:r>
            <a:r>
              <a:rPr lang="nb-NO" sz="2600" dirty="0" smtClean="0"/>
              <a:t> under ”Dokumenter”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600" dirty="0" smtClean="0"/>
              <a:t>Stortingets lovdokumenter finnes på </a:t>
            </a:r>
            <a:r>
              <a:rPr lang="nb-NO" sz="2600" dirty="0" err="1" smtClean="0"/>
              <a:t>Stortinget.no</a:t>
            </a:r>
            <a:r>
              <a:rPr lang="nb-NO" sz="2600" dirty="0" smtClean="0"/>
              <a:t> under ”</a:t>
            </a:r>
            <a:r>
              <a:rPr lang="nb-NO" sz="2600" dirty="0" err="1" smtClean="0"/>
              <a:t>Lovsak</a:t>
            </a:r>
            <a:r>
              <a:rPr lang="nb-NO" sz="2600" dirty="0" smtClean="0"/>
              <a:t>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6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nb-NO" sz="2600" dirty="0" smtClean="0"/>
              <a:t>De fleste offentlige etater og private organisasjoner lenker direkte til Lovdatas tjenester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nb-NO" sz="2600" smtClean="0"/>
              <a:t>Unngå </a:t>
            </a:r>
            <a:r>
              <a:rPr lang="nb-NO" sz="2600" i="1" smtClean="0"/>
              <a:t>bare</a:t>
            </a:r>
            <a:r>
              <a:rPr lang="nb-NO" sz="2600" smtClean="0"/>
              <a:t> </a:t>
            </a:r>
            <a:r>
              <a:rPr lang="nb-NO" sz="2600"/>
              <a:t>å </a:t>
            </a:r>
            <a:r>
              <a:rPr lang="nb-NO" sz="2600" dirty="0" smtClean="0"/>
              <a:t>bruke andre lovtekster enn de som finnes på nevnte nettsteder, fordi det er fare for at tekstene ikke er tilstrekkelig oppdaterte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Hvordan finner vi fram i den enkelte lov?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2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Let etter enkelte av standardelementene først; særlig er disse viktig: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Formål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Saklig virkeområde (hva gjelder loven for?)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Stedlig virkeområde (hvor gjelder loven?)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Definisjoner (legaldefinisjoner)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dirty="0" smtClean="0"/>
              <a:t>Ikraftsetting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Legg merke til kapitteloverskrifter og overskrifter på den enkelte bestemmelse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Slå opp i ”Merknader til den enkelte bestemmelse” (spesialmotiver) som vanligvis står i nest siste kapittel i lovproposisjonen (</a:t>
            </a:r>
            <a:r>
              <a:rPr lang="nb-NO" dirty="0" err="1" smtClean="0"/>
              <a:t>Prop</a:t>
            </a:r>
            <a:r>
              <a:rPr lang="nb-NO" dirty="0" smtClean="0"/>
              <a:t>. L)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Merk at komitéinnstillingen (</a:t>
            </a:r>
            <a:r>
              <a:rPr lang="nb-NO" dirty="0" err="1" smtClean="0"/>
              <a:t>Innst</a:t>
            </a:r>
            <a:r>
              <a:rPr lang="nb-NO" dirty="0" smtClean="0"/>
              <a:t>. L) kan ha avvikende innhold </a:t>
            </a:r>
            <a:r>
              <a:rPr lang="nb-NO" dirty="0" err="1" smtClean="0"/>
              <a:t>ift</a:t>
            </a:r>
            <a:r>
              <a:rPr lang="nb-NO" dirty="0" smtClean="0"/>
              <a:t>. </a:t>
            </a:r>
            <a:r>
              <a:rPr lang="nb-NO" dirty="0" err="1" smtClean="0"/>
              <a:t>Prop</a:t>
            </a:r>
            <a:r>
              <a:rPr lang="nb-NO" dirty="0" smtClean="0"/>
              <a:t>. 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Selvsagt er også </a:t>
            </a:r>
            <a:r>
              <a:rPr lang="nb-NO" i="1" dirty="0" smtClean="0"/>
              <a:t>andre rettskilder </a:t>
            </a:r>
            <a:r>
              <a:rPr lang="nb-NO" dirty="0" smtClean="0"/>
              <a:t>(rettspraksis, forvaltningspraksis mv.) relevante og nødvendige å undersøke dersom en skal kunne ta sikker stilling til hvilke rettsregler som gjelder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3672</TotalTime>
  <Words>838</Words>
  <Application>Microsoft Office PowerPoint</Application>
  <PresentationFormat>Skjermfremvisning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Office-tema</vt:lpstr>
      <vt:lpstr>DRI2020 Rettskilder og informasjonssøking Introduksjon</vt:lpstr>
      <vt:lpstr>Store norske leksikons definisjon av «rettsstat» </vt:lpstr>
      <vt:lpstr>Emnet handler i stor grad om rettskilder  med vekt på lover</vt:lpstr>
      <vt:lpstr>Når brukes lover?</vt:lpstr>
      <vt:lpstr>Hvordan blir lover til?</vt:lpstr>
      <vt:lpstr>Hvordan styres lovgivningsprosessen?</vt:lpstr>
      <vt:lpstr>Hvordan er lover bygget opp?</vt:lpstr>
      <vt:lpstr>Hvordan kan vi søke og finne lover?</vt:lpstr>
      <vt:lpstr>Hvordan finner vi fram i den enkelte lov?</vt:lpstr>
      <vt:lpstr>Kunnskapsmål</vt:lpstr>
      <vt:lpstr>Ferdighetsmål</vt:lpstr>
      <vt:lpstr>Generell kompetanse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DRI2010 Rettskilder og informasjonssøking Introduksjon</dc:title>
  <dc:creator>eier</dc:creator>
  <cp:lastModifiedBy>dags</cp:lastModifiedBy>
  <cp:revision>18</cp:revision>
  <cp:lastPrinted>2014-08-19T19:48:29Z</cp:lastPrinted>
  <dcterms:created xsi:type="dcterms:W3CDTF">2011-08-23T08:05:23Z</dcterms:created>
  <dcterms:modified xsi:type="dcterms:W3CDTF">2016-08-16T20:21:11Z</dcterms:modified>
</cp:coreProperties>
</file>