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1" r:id="rId3"/>
    <p:sldId id="257" r:id="rId4"/>
    <p:sldId id="258" r:id="rId5"/>
    <p:sldId id="266" r:id="rId6"/>
    <p:sldId id="262" r:id="rId7"/>
    <p:sldId id="267" r:id="rId8"/>
    <p:sldId id="259" r:id="rId9"/>
    <p:sldId id="268" r:id="rId10"/>
    <p:sldId id="264" r:id="rId11"/>
    <p:sldId id="265" r:id="rId12"/>
    <p:sldId id="273" r:id="rId13"/>
    <p:sldId id="269" r:id="rId14"/>
    <p:sldId id="263" r:id="rId15"/>
    <p:sldId id="272" r:id="rId16"/>
    <p:sldId id="271" r:id="rId17"/>
    <p:sldId id="270" r:id="rId18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F0B22-E67E-4C39-AC34-55CF3F3297F5}" type="datetimeFigureOut">
              <a:rPr lang="en-GB" smtClean="0"/>
              <a:t>06/09/2016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62B16-0E31-4092-A012-D457153E2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15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8F6F6-20ED-4E99-8EA6-0353D24DE77A}" type="datetimeFigureOut">
              <a:rPr lang="nb-NO" smtClean="0"/>
              <a:t>06.09.2016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D246-0B3B-4A44-BDF0-3A2A7AC35EB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n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  Lover</a:t>
            </a:r>
            <a:r>
              <a:rPr lang="nn-NO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struktur, anatomi og </a:t>
            </a:r>
            <a:r>
              <a:rPr lang="nn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språk </a:t>
            </a:r>
            <a:r>
              <a:rPr lang="nn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n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n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 Forskrifter</a:t>
            </a:r>
            <a:r>
              <a:rPr lang="nn-NO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n-NO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Dag Wiese </a:t>
            </a:r>
            <a:r>
              <a:rPr lang="en-GB" sz="1600" dirty="0" err="1" smtClean="0"/>
              <a:t>Schartum</a:t>
            </a:r>
            <a:endParaRPr lang="en-GB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Nærmere om lovspråk</a:t>
            </a:r>
            <a:endParaRPr lang="en-GB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lnSpcReduction="10000"/>
          </a:bodyPr>
          <a:lstStyle/>
          <a:p>
            <a:r>
              <a:rPr lang="nb-NO" sz="2500" dirty="0" smtClean="0"/>
              <a:t>Korte setninger og bruk av dagligspråk (eller ekspertspråk?)</a:t>
            </a:r>
          </a:p>
          <a:p>
            <a:r>
              <a:rPr lang="nb-NO" sz="2500" dirty="0" smtClean="0"/>
              <a:t>Unngå konstruerte begreper (men vanlige og kanskje nødvendige)</a:t>
            </a:r>
          </a:p>
          <a:p>
            <a:r>
              <a:rPr lang="nb-NO" sz="2500" dirty="0" smtClean="0"/>
              <a:t>Ord fra dagligspråket bør bety det samme som i dagligspråket</a:t>
            </a:r>
          </a:p>
          <a:p>
            <a:r>
              <a:rPr lang="nb-NO" sz="2500" dirty="0" smtClean="0"/>
              <a:t>Presise begreper men ikke «definisjonssyke»</a:t>
            </a:r>
          </a:p>
          <a:p>
            <a:r>
              <a:rPr lang="nb-NO" sz="2500" dirty="0"/>
              <a:t>Konsekvent ordbruk (ikke variere av litterære grunner)</a:t>
            </a:r>
          </a:p>
          <a:p>
            <a:r>
              <a:rPr lang="nb-NO" sz="2500" dirty="0" smtClean="0"/>
              <a:t>Kansellilisten</a:t>
            </a:r>
          </a:p>
          <a:p>
            <a:pPr lvl="1"/>
            <a:r>
              <a:rPr lang="nb-NO" sz="2300" dirty="0" smtClean="0"/>
              <a:t>Unngå “danske” ord (anbringe – plassere, befordre - frakte, begjære – be om, erlegge – betale, herværende – her [</a:t>
            </a:r>
            <a:r>
              <a:rPr lang="nb-NO" sz="2300" dirty="0" err="1" smtClean="0"/>
              <a:t>osv</a:t>
            </a:r>
            <a:r>
              <a:rPr lang="nb-NO" sz="2300" dirty="0" smtClean="0"/>
              <a:t>]</a:t>
            </a:r>
          </a:p>
          <a:p>
            <a:r>
              <a:rPr lang="nb-NO" sz="2500" dirty="0" smtClean="0"/>
              <a:t>EU-direktiver og –forordninger er ofte ordrike, med lange setninger mv. Vanskelig å beskytte seg mot slik «</a:t>
            </a:r>
            <a:r>
              <a:rPr lang="nb-NO" sz="2500" dirty="0" err="1" smtClean="0"/>
              <a:t>lovimport</a:t>
            </a:r>
            <a:r>
              <a:rPr lang="nb-NO" sz="2500" dirty="0" smtClean="0"/>
              <a:t>»</a:t>
            </a:r>
          </a:p>
          <a:p>
            <a:endParaRPr lang="nb-NO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nb-NO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Spesielt om vaghet og skjønn</a:t>
            </a:r>
            <a:endParaRPr lang="nb-NO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28596" y="928670"/>
            <a:ext cx="8301038" cy="5715040"/>
          </a:xfrm>
        </p:spPr>
        <p:txBody>
          <a:bodyPr>
            <a:normAutofit/>
          </a:bodyPr>
          <a:lstStyle/>
          <a:p>
            <a:pPr lvl="1"/>
            <a:r>
              <a:rPr lang="nb-NO" sz="2500" dirty="0" smtClean="0"/>
              <a:t>Naturlig norsk er i utgangspunktet vagt, men lovgiver kan </a:t>
            </a:r>
            <a:r>
              <a:rPr lang="nb-NO" sz="2500" i="1" dirty="0" smtClean="0"/>
              <a:t>bevisst</a:t>
            </a:r>
            <a:r>
              <a:rPr lang="nb-NO" sz="2500" dirty="0" smtClean="0"/>
              <a:t> bruke vage ord og uttrykk og skjønn som virkemiddel</a:t>
            </a:r>
          </a:p>
          <a:p>
            <a:pPr lvl="1"/>
            <a:r>
              <a:rPr lang="nb-NO" sz="2500" smtClean="0"/>
              <a:t>Skjønn og vage ord brukes </a:t>
            </a:r>
            <a:r>
              <a:rPr lang="nb-NO" sz="2500" dirty="0" smtClean="0"/>
              <a:t>f.eks. når lovgiver ikke vet nok </a:t>
            </a:r>
            <a:r>
              <a:rPr lang="nb-NO" sz="2500" smtClean="0"/>
              <a:t>om </a:t>
            </a:r>
            <a:r>
              <a:rPr lang="nb-NO" sz="2500" smtClean="0"/>
              <a:t>virkeligheten, forholdene </a:t>
            </a:r>
            <a:r>
              <a:rPr lang="nb-NO" sz="2500" dirty="0" smtClean="0"/>
              <a:t>er for komplekse og vanskelige å ha dekkende </a:t>
            </a:r>
            <a:r>
              <a:rPr lang="nb-NO" sz="2500" smtClean="0"/>
              <a:t>oppfatning </a:t>
            </a:r>
            <a:r>
              <a:rPr lang="nb-NO" sz="2500" smtClean="0"/>
              <a:t>om, eller når det er ønskelig med dynamisk rettsutvikling (uten å gå veien om lovendring)</a:t>
            </a:r>
            <a:endParaRPr lang="nb-NO" sz="2500" dirty="0" smtClean="0"/>
          </a:p>
          <a:p>
            <a:pPr lvl="1"/>
            <a:r>
              <a:rPr lang="nb-NO" sz="2500" dirty="0" smtClean="0"/>
              <a:t>Kan gi rom for konkret vurdering og dermed fleksibilitet og rettferdighet</a:t>
            </a:r>
          </a:p>
          <a:p>
            <a:pPr lvl="1"/>
            <a:r>
              <a:rPr lang="nb-NO" sz="2500" dirty="0"/>
              <a:t>V</a:t>
            </a:r>
            <a:r>
              <a:rPr lang="nb-NO" sz="2500" dirty="0" smtClean="0"/>
              <a:t>aghet og </a:t>
            </a:r>
            <a:r>
              <a:rPr lang="nb-NO" sz="2500" smtClean="0"/>
              <a:t>skjønn </a:t>
            </a:r>
            <a:r>
              <a:rPr lang="nb-NO" sz="2500" smtClean="0"/>
              <a:t>kan ses som </a:t>
            </a:r>
            <a:r>
              <a:rPr lang="nb-NO" sz="2500" dirty="0"/>
              <a:t>«delegasjon» til rettslivet – avveining </a:t>
            </a:r>
            <a:r>
              <a:rPr lang="nb-NO" sz="2500" dirty="0" smtClean="0"/>
              <a:t>mot forutberegnelighet</a:t>
            </a:r>
          </a:p>
          <a:p>
            <a:pPr lvl="1"/>
            <a:r>
              <a:rPr lang="nb-NO" sz="2500" dirty="0" smtClean="0"/>
              <a:t>Kan sette andre enn eksperter på sidelinjen</a:t>
            </a:r>
          </a:p>
          <a:p>
            <a:pPr marL="457200" lvl="1" indent="0">
              <a:buNone/>
            </a:pPr>
            <a:endParaRPr lang="nb-NO" dirty="0" smtClean="0"/>
          </a:p>
          <a:p>
            <a:pPr lvl="1"/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smtClean="0">
                <a:solidFill>
                  <a:srgbClr val="0070C0"/>
                </a:solidFill>
              </a:rPr>
              <a:t>Eksempler på skjønn i personopplysningsloven</a:t>
            </a:r>
            <a:endParaRPr lang="nb-NO" sz="3200">
              <a:solidFill>
                <a:srgbClr val="0070C0"/>
              </a:solidFill>
            </a:endParaRPr>
          </a:p>
        </p:txBody>
      </p:sp>
      <p:sp>
        <p:nvSpPr>
          <p:cNvPr id="3" name="TekstSylinder 1"/>
          <p:cNvSpPr txBox="1"/>
          <p:nvPr/>
        </p:nvSpPr>
        <p:spPr>
          <a:xfrm>
            <a:off x="1259632" y="1916832"/>
            <a:ext cx="655272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nb-NO" sz="2500" dirty="0" smtClean="0"/>
              <a:t>  berettiget interesse (pol § 8 bokstav f)</a:t>
            </a:r>
          </a:p>
          <a:p>
            <a:pPr>
              <a:buFont typeface="Arial" pitchFamily="34" charset="0"/>
              <a:buChar char="•"/>
            </a:pPr>
            <a:r>
              <a:rPr lang="nb-NO" sz="2500" dirty="0" smtClean="0"/>
              <a:t>  saklig begrunnet (pol § 11)</a:t>
            </a:r>
          </a:p>
          <a:p>
            <a:pPr>
              <a:buFont typeface="Arial" pitchFamily="34" charset="0"/>
              <a:buChar char="•"/>
            </a:pPr>
            <a:r>
              <a:rPr lang="nb-NO" sz="2500" dirty="0" smtClean="0"/>
              <a:t>  uforholdsmessig vanskelig (pol § 22)</a:t>
            </a:r>
          </a:p>
          <a:p>
            <a:pPr>
              <a:buFont typeface="Arial" pitchFamily="34" charset="0"/>
              <a:buChar char="•"/>
            </a:pPr>
            <a:r>
              <a:rPr lang="nb-NO" sz="2500" dirty="0" smtClean="0"/>
              <a:t>  anses utilrådelig (pol § 23)</a:t>
            </a:r>
          </a:p>
          <a:p>
            <a:pPr>
              <a:buFont typeface="Arial" pitchFamily="34" charset="0"/>
              <a:buChar char="•"/>
            </a:pPr>
            <a:r>
              <a:rPr lang="nb-NO" sz="2500" dirty="0" smtClean="0"/>
              <a:t>  vesentlig betydning (pol §§ 22 og 37)</a:t>
            </a:r>
          </a:p>
          <a:p>
            <a:pPr>
              <a:buFont typeface="Arial" pitchFamily="34" charset="0"/>
              <a:buChar char="•"/>
            </a:pPr>
            <a:r>
              <a:rPr lang="nb-NO" sz="2500" dirty="0" smtClean="0"/>
              <a:t>  forsvarlig behandling (pol § 29)</a:t>
            </a:r>
          </a:p>
          <a:p>
            <a:pPr>
              <a:buFont typeface="Arial" pitchFamily="34" charset="0"/>
              <a:buChar char="•"/>
            </a:pPr>
            <a:r>
              <a:rPr lang="nb-NO" sz="2500" dirty="0" smtClean="0"/>
              <a:t>  særskilt behov for overvåkingen (pol § 38)</a:t>
            </a:r>
          </a:p>
          <a:p>
            <a:pPr>
              <a:buFont typeface="Arial" pitchFamily="34" charset="0"/>
              <a:buChar char="•"/>
            </a:pPr>
            <a:r>
              <a:rPr lang="nb-NO" sz="2500" dirty="0" smtClean="0"/>
              <a:t>  behovet for overvåking klart </a:t>
            </a:r>
            <a:r>
              <a:rPr lang="nb-NO" sz="2500" smtClean="0"/>
              <a:t>overstiger </a:t>
            </a:r>
            <a:r>
              <a:rPr lang="nb-NO" sz="2500" smtClean="0"/>
              <a:t>den</a:t>
            </a:r>
            <a:br>
              <a:rPr lang="nb-NO" sz="2500" smtClean="0"/>
            </a:br>
            <a:r>
              <a:rPr lang="nb-NO" sz="2500" smtClean="0"/>
              <a:t>   enkeltes </a:t>
            </a:r>
            <a:r>
              <a:rPr lang="nb-NO" sz="2500" dirty="0" smtClean="0"/>
              <a:t>interesse (pol § 38a)</a:t>
            </a:r>
          </a:p>
        </p:txBody>
      </p:sp>
    </p:spTree>
    <p:extLst>
      <p:ext uri="{BB962C8B-B14F-4D97-AF65-F5344CB8AC3E}">
        <p14:creationId xmlns:p14="http://schemas.microsoft.com/office/powerpoint/2010/main" val="2708819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>
                <a:solidFill>
                  <a:srgbClr val="0070C0"/>
                </a:solidFill>
              </a:rPr>
              <a:t>Definisjon </a:t>
            </a:r>
            <a:r>
              <a:rPr lang="en-GB" sz="3200">
                <a:solidFill>
                  <a:srgbClr val="0070C0"/>
                </a:solidFill>
              </a:rPr>
              <a:t>av </a:t>
            </a:r>
            <a:r>
              <a:rPr lang="en-GB" sz="3200" smtClean="0">
                <a:solidFill>
                  <a:srgbClr val="0070C0"/>
                </a:solidFill>
              </a:rPr>
              <a:t>forskrift</a:t>
            </a:r>
            <a:endParaRPr lang="nb-NO" sz="320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lvl="1"/>
            <a:r>
              <a:rPr lang="en-GB" sz="2500" smtClean="0"/>
              <a:t>Forskrift</a:t>
            </a:r>
            <a:r>
              <a:rPr lang="en-GB" sz="2500"/>
              <a:t>: “</a:t>
            </a:r>
            <a:r>
              <a:rPr lang="nb-NO" sz="2500">
                <a:solidFill>
                  <a:srgbClr val="C00000"/>
                </a:solidFill>
              </a:rPr>
              <a:t>avgjørelse som treffes </a:t>
            </a:r>
            <a:r>
              <a:rPr lang="nb-NO" sz="2500" i="1">
                <a:solidFill>
                  <a:srgbClr val="C00000"/>
                </a:solidFill>
              </a:rPr>
              <a:t>under utøving av offentlig myndighet</a:t>
            </a:r>
            <a:r>
              <a:rPr lang="nb-NO" sz="2500">
                <a:solidFill>
                  <a:srgbClr val="C00000"/>
                </a:solidFill>
              </a:rPr>
              <a:t> og som generelt eller konkret er </a:t>
            </a:r>
            <a:r>
              <a:rPr lang="nb-NO" sz="2500" i="1">
                <a:solidFill>
                  <a:srgbClr val="C00000"/>
                </a:solidFill>
              </a:rPr>
              <a:t>bestemmende</a:t>
            </a:r>
            <a:r>
              <a:rPr lang="nb-NO" sz="2500">
                <a:solidFill>
                  <a:srgbClr val="C00000"/>
                </a:solidFill>
              </a:rPr>
              <a:t> for rettigheter eller plikter til </a:t>
            </a:r>
            <a:r>
              <a:rPr lang="nb-NO" sz="2500" i="1">
                <a:solidFill>
                  <a:srgbClr val="C00000"/>
                </a:solidFill>
              </a:rPr>
              <a:t>private personer </a:t>
            </a:r>
            <a:r>
              <a:rPr lang="nb-NO" sz="2500">
                <a:solidFill>
                  <a:srgbClr val="C00000"/>
                </a:solidFill>
              </a:rPr>
              <a:t>(enkeltpersoner eller andre private rettssubjekter) </a:t>
            </a:r>
            <a:r>
              <a:rPr lang="nb-NO" sz="2500">
                <a:solidFill>
                  <a:srgbClr val="0070C0"/>
                </a:solidFill>
              </a:rPr>
              <a:t>og som gjelder rettigheter eller plikter til et </a:t>
            </a:r>
            <a:r>
              <a:rPr lang="nb-NO" sz="2500" i="1">
                <a:solidFill>
                  <a:srgbClr val="0070C0"/>
                </a:solidFill>
              </a:rPr>
              <a:t>ubestemt</a:t>
            </a:r>
            <a:r>
              <a:rPr lang="nb-NO" sz="2500">
                <a:solidFill>
                  <a:srgbClr val="0070C0"/>
                </a:solidFill>
              </a:rPr>
              <a:t> antall eller en ubestemt krets av personer (jf fvl § 2 bokstav c jf bokstav a)</a:t>
            </a:r>
          </a:p>
          <a:p>
            <a:pPr lvl="1"/>
            <a:r>
              <a:rPr lang="nb-NO" sz="2500"/>
              <a:t>Forskriftsdefinisjonen er </a:t>
            </a:r>
            <a:r>
              <a:rPr lang="nb-NO" sz="2500" i="1"/>
              <a:t>materiell</a:t>
            </a:r>
            <a:r>
              <a:rPr lang="nb-NO" sz="2500"/>
              <a:t>, dvs</a:t>
            </a:r>
            <a:r>
              <a:rPr lang="nb-NO" sz="2500"/>
              <a:t>. </a:t>
            </a:r>
            <a:r>
              <a:rPr lang="nb-NO" sz="2500" smtClean="0"/>
              <a:t>det avgjørende er </a:t>
            </a:r>
            <a:r>
              <a:rPr lang="nb-NO" sz="2500" i="1" smtClean="0"/>
              <a:t>innholdet</a:t>
            </a:r>
            <a:r>
              <a:rPr lang="nb-NO" sz="2500" smtClean="0"/>
              <a:t> </a:t>
            </a:r>
            <a:r>
              <a:rPr lang="nb-NO" sz="2500"/>
              <a:t>og </a:t>
            </a:r>
            <a:r>
              <a:rPr lang="nb-NO" sz="2500"/>
              <a:t>ikke </a:t>
            </a:r>
            <a:r>
              <a:rPr lang="nb-NO" sz="2500" smtClean="0"/>
              <a:t>hva </a:t>
            </a:r>
            <a:r>
              <a:rPr lang="nb-NO" sz="2500"/>
              <a:t>regelverket </a:t>
            </a:r>
            <a:r>
              <a:rPr lang="nb-NO" sz="2500"/>
              <a:t>er </a:t>
            </a:r>
            <a:r>
              <a:rPr lang="nb-NO" sz="2500" smtClean="0"/>
              <a:t>kalt</a:t>
            </a:r>
          </a:p>
          <a:p>
            <a:pPr lvl="1"/>
            <a:r>
              <a:rPr lang="nb-NO" sz="2500" smtClean="0"/>
              <a:t>Forskrifter må avgrenses mot instrukser og organisatoriske bestemmelser (som bare gjelder internt)</a:t>
            </a:r>
          </a:p>
          <a:p>
            <a:pPr lvl="1"/>
            <a:r>
              <a:rPr lang="nb-NO" sz="2500" smtClean="0"/>
              <a:t>Som for lover, brukes forskrifter imidlertid i langt flere tilfeller enn det legalitetsprinsippet krever</a:t>
            </a:r>
            <a:endParaRPr lang="nb-NO" sz="2500"/>
          </a:p>
          <a:p>
            <a:endParaRPr lang="nb-NO" sz="2500"/>
          </a:p>
        </p:txBody>
      </p:sp>
    </p:spTree>
    <p:extLst>
      <p:ext uri="{BB962C8B-B14F-4D97-AF65-F5344CB8AC3E}">
        <p14:creationId xmlns:p14="http://schemas.microsoft.com/office/powerpoint/2010/main" val="2700861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02695" y="332656"/>
            <a:ext cx="8229600" cy="792088"/>
          </a:xfrm>
        </p:spPr>
        <p:txBody>
          <a:bodyPr>
            <a:normAutofit/>
          </a:bodyPr>
          <a:lstStyle/>
          <a:p>
            <a:r>
              <a:rPr lang="nb-NO" sz="3200" smtClean="0">
                <a:solidFill>
                  <a:srgbClr val="0070C0"/>
                </a:solidFill>
              </a:rPr>
              <a:t>Nærmere om forskriftskompetanse (I)</a:t>
            </a:r>
            <a:endParaRPr lang="nb-NO" sz="3200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2695" y="1052736"/>
            <a:ext cx="8229600" cy="6147088"/>
          </a:xfrm>
        </p:spPr>
        <p:txBody>
          <a:bodyPr>
            <a:normAutofit/>
          </a:bodyPr>
          <a:lstStyle/>
          <a:p>
            <a:pPr lvl="1"/>
            <a:r>
              <a:rPr lang="nb-NO" sz="2400" smtClean="0"/>
              <a:t>Kompetansen </a:t>
            </a:r>
            <a:r>
              <a:rPr lang="nb-NO" sz="2400" dirty="0" smtClean="0"/>
              <a:t>til å utøve offentlig myndighet følger vanligvis </a:t>
            </a:r>
            <a:r>
              <a:rPr lang="nb-NO" sz="2400" smtClean="0"/>
              <a:t>av </a:t>
            </a:r>
            <a:r>
              <a:rPr lang="nb-NO" sz="2400" smtClean="0"/>
              <a:t>lov</a:t>
            </a:r>
            <a:endParaRPr lang="nb-NO" sz="2400" dirty="0" smtClean="0"/>
          </a:p>
          <a:p>
            <a:pPr lvl="1"/>
            <a:r>
              <a:rPr lang="nb-NO" sz="2400"/>
              <a:t>En forskrift må alltid holde seg </a:t>
            </a:r>
            <a:r>
              <a:rPr lang="nb-NO" sz="2400"/>
              <a:t>innen </a:t>
            </a:r>
            <a:r>
              <a:rPr lang="nb-NO" sz="2400" smtClean="0"/>
              <a:t>hjemmelen </a:t>
            </a:r>
            <a:r>
              <a:rPr lang="nb-NO" sz="2400"/>
              <a:t>og kan ikke stå i motstrid </a:t>
            </a:r>
            <a:r>
              <a:rPr lang="nb-NO" sz="2400"/>
              <a:t>med </a:t>
            </a:r>
            <a:r>
              <a:rPr lang="nb-NO" sz="2400" smtClean="0"/>
              <a:t>denne</a:t>
            </a:r>
            <a:endParaRPr lang="nb-NO" sz="2400"/>
          </a:p>
          <a:p>
            <a:pPr lvl="1"/>
            <a:r>
              <a:rPr lang="nb-NO" sz="2400" smtClean="0"/>
              <a:t>Med </a:t>
            </a:r>
            <a:r>
              <a:rPr lang="nb-NO" sz="2400" dirty="0"/>
              <a:t>mindre legalitetsprinsippet krever lovhjemmel kan forskrifter også gis med utgangspunkt i </a:t>
            </a:r>
            <a:r>
              <a:rPr lang="nb-NO" sz="2400" dirty="0" err="1"/>
              <a:t>plenarvedtak</a:t>
            </a:r>
            <a:r>
              <a:rPr lang="nb-NO" sz="2400" dirty="0"/>
              <a:t> </a:t>
            </a:r>
            <a:r>
              <a:rPr lang="nb-NO" sz="2400"/>
              <a:t>i </a:t>
            </a:r>
            <a:r>
              <a:rPr lang="nb-NO" sz="2400" smtClean="0"/>
              <a:t>Stortinget</a:t>
            </a:r>
          </a:p>
          <a:p>
            <a:pPr lvl="1"/>
            <a:r>
              <a:rPr lang="nb-NO" sz="2400" smtClean="0"/>
              <a:t>Også kommuner kan være gitt hjemmel til å gi forskrifter (lokale forskrifter)</a:t>
            </a:r>
            <a:endParaRPr lang="nb-NO" sz="2400" dirty="0"/>
          </a:p>
          <a:p>
            <a:pPr lvl="1"/>
            <a:r>
              <a:rPr lang="nb-NO" sz="2400" dirty="0" smtClean="0"/>
              <a:t>Bør være forsiktig med å bruke forskrifter for å fastsette inngripende innhold, jf legalitetsprinsippet</a:t>
            </a:r>
          </a:p>
          <a:p>
            <a:pPr lvl="1"/>
            <a:r>
              <a:rPr lang="nb-NO" sz="2400" dirty="0" smtClean="0"/>
              <a:t>Forskrift kan være å foretrekke dersom innholdet er spesialisert og dersom en forventer hyppige endringer</a:t>
            </a:r>
          </a:p>
          <a:p>
            <a:pPr marL="0" indent="0"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smtClean="0">
                <a:solidFill>
                  <a:srgbClr val="0070C0"/>
                </a:solidFill>
              </a:rPr>
              <a:t>Nærmere om forskriftskompetanse (II)</a:t>
            </a:r>
            <a:endParaRPr lang="nb-NO" sz="320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500" smtClean="0"/>
              <a:t>Lovgiver angir konkret og spesifikt hva det kan fastsettes forskrifter om (gjerne knyttet til enkeltbestemmelser i loven)</a:t>
            </a:r>
          </a:p>
          <a:p>
            <a:r>
              <a:rPr lang="nb-NO" sz="2500" smtClean="0"/>
              <a:t>Lovgiver </a:t>
            </a:r>
            <a:r>
              <a:rPr lang="nb-NO" sz="2500"/>
              <a:t>angir </a:t>
            </a:r>
            <a:r>
              <a:rPr lang="nb-NO" sz="2500" smtClean="0"/>
              <a:t>hvem som har forskriftsmyndighet:</a:t>
            </a:r>
          </a:p>
          <a:p>
            <a:pPr lvl="1"/>
            <a:r>
              <a:rPr lang="nb-NO" sz="2300"/>
              <a:t>Kongen i Statsråd (jf. «andre saker av viktighet» i Grl. § 28 eller særskilt bestemmelse i lov)</a:t>
            </a:r>
          </a:p>
          <a:p>
            <a:pPr lvl="1"/>
            <a:r>
              <a:rPr lang="nb-NO" sz="2300" smtClean="0"/>
              <a:t>Kongen</a:t>
            </a:r>
          </a:p>
          <a:p>
            <a:pPr lvl="1"/>
            <a:r>
              <a:rPr lang="nb-NO" sz="2300" smtClean="0"/>
              <a:t>Departementet</a:t>
            </a:r>
          </a:p>
          <a:p>
            <a:pPr lvl="1"/>
            <a:r>
              <a:rPr lang="nb-NO" sz="2300" smtClean="0"/>
              <a:t>… eller andre</a:t>
            </a:r>
          </a:p>
          <a:p>
            <a:r>
              <a:rPr lang="nb-NO" sz="2500" smtClean="0"/>
              <a:t>Loven angir aldri hvilket departement som kan gi fors</a:t>
            </a:r>
            <a:r>
              <a:rPr lang="nb-NO" sz="2500"/>
              <a:t>k</a:t>
            </a:r>
            <a:r>
              <a:rPr lang="nb-NO" sz="2500" smtClean="0"/>
              <a:t>riften</a:t>
            </a:r>
          </a:p>
          <a:p>
            <a:r>
              <a:rPr lang="nb-NO" sz="2500" smtClean="0"/>
              <a:t>Forskriftsmyndigheten kan til en viss grad delegeres</a:t>
            </a:r>
          </a:p>
          <a:p>
            <a:endParaRPr lang="nb-NO" sz="2500"/>
          </a:p>
        </p:txBody>
      </p:sp>
    </p:spTree>
    <p:extLst>
      <p:ext uri="{BB962C8B-B14F-4D97-AF65-F5344CB8AC3E}">
        <p14:creationId xmlns:p14="http://schemas.microsoft.com/office/powerpoint/2010/main" val="3203471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smtClean="0">
                <a:solidFill>
                  <a:srgbClr val="0070C0"/>
                </a:solidFill>
              </a:rPr>
              <a:t>forskriftsstruktur</a:t>
            </a:r>
            <a:endParaRPr lang="nb-NO" sz="320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500" smtClean="0"/>
              <a:t>Skal </a:t>
            </a:r>
            <a:r>
              <a:rPr lang="nb-NO" sz="2500"/>
              <a:t>alltid vise til hjemmelen for forskrifter</a:t>
            </a:r>
          </a:p>
          <a:p>
            <a:r>
              <a:rPr lang="nb-NO" sz="2500"/>
              <a:t>Forskriftshjemler i en lov blir ofte brukt til å gi én sammenhengende forskrift</a:t>
            </a:r>
          </a:p>
          <a:p>
            <a:r>
              <a:rPr lang="nb-NO" sz="2500"/>
              <a:t>Forskrifter (eller deler av forskrifter) kan være felles for flere lover</a:t>
            </a:r>
          </a:p>
          <a:p>
            <a:r>
              <a:rPr lang="nb-NO" sz="2500"/>
              <a:t>Eksempelet sikkerhetskapittelet (kap. 2) i personopplysningsforskriften</a:t>
            </a:r>
          </a:p>
          <a:p>
            <a:endParaRPr lang="nb-NO" sz="2500"/>
          </a:p>
        </p:txBody>
      </p:sp>
    </p:spTree>
    <p:extLst>
      <p:ext uri="{BB962C8B-B14F-4D97-AF65-F5344CB8AC3E}">
        <p14:creationId xmlns:p14="http://schemas.microsoft.com/office/powerpoint/2010/main" val="2753639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smtClean="0">
                <a:solidFill>
                  <a:srgbClr val="0070C0"/>
                </a:solidFill>
              </a:rPr>
              <a:t>Saksbehandlingsregler for forskrifter</a:t>
            </a:r>
            <a:endParaRPr lang="nb-NO" sz="320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/>
              <a:t>Forskrifter skal bli til i samsvar med forvaltningslovens </a:t>
            </a:r>
            <a:r>
              <a:rPr lang="nb-NO"/>
              <a:t>kapittel </a:t>
            </a:r>
            <a:r>
              <a:rPr lang="nb-NO" smtClean="0"/>
              <a:t>VII</a:t>
            </a:r>
          </a:p>
          <a:p>
            <a:r>
              <a:rPr lang="nb-NO" smtClean="0"/>
              <a:t>Utredningsplikt</a:t>
            </a:r>
          </a:p>
          <a:p>
            <a:r>
              <a:rPr lang="nb-NO" smtClean="0"/>
              <a:t>Forhåndsvarsel</a:t>
            </a:r>
          </a:p>
          <a:p>
            <a:r>
              <a:rPr lang="nb-NO" smtClean="0"/>
              <a:t>Offentlig høring</a:t>
            </a:r>
          </a:p>
          <a:p>
            <a:r>
              <a:rPr lang="nb-NO" smtClean="0"/>
              <a:t>Formkrav</a:t>
            </a:r>
          </a:p>
          <a:p>
            <a:pPr lvl="1"/>
            <a:r>
              <a:rPr lang="nb-NO" smtClean="0"/>
              <a:t>Kalles «forskrift»</a:t>
            </a:r>
          </a:p>
          <a:p>
            <a:pPr lvl="1"/>
            <a:r>
              <a:rPr lang="nb-NO" smtClean="0"/>
              <a:t>Angi hjemmel</a:t>
            </a:r>
          </a:p>
          <a:p>
            <a:pPr lvl="1"/>
            <a:r>
              <a:rPr lang="nb-NO" smtClean="0"/>
              <a:t>Angi forvaltningsorganet som har gitt forskriften</a:t>
            </a:r>
          </a:p>
          <a:p>
            <a:pPr lvl="1"/>
            <a:r>
              <a:rPr lang="nb-NO" smtClean="0"/>
              <a:t>Kunngjøre i Norsk Lovtidend og der betegnes «forskrift»</a:t>
            </a:r>
          </a:p>
          <a:p>
            <a:r>
              <a:rPr lang="nb-NO" smtClean="0"/>
              <a:t>Kunngjøring</a:t>
            </a:r>
          </a:p>
          <a:p>
            <a:r>
              <a:rPr lang="nb-NO" smtClean="0"/>
              <a:t>En forskrift kan i utgangspunktet ikke gjøres gjeldende før den er kunngjort som fastsatt i fvl § 38 (men likevel hvis den på annen måte faktisk har blitt gjort kjent på tilstrekkelig måte)</a:t>
            </a:r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81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 ønsker vi å oppnå med lovgivningen?</a:t>
            </a:r>
            <a:endParaRPr lang="nb-NO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Lover som effektivt styringsverktøy (eller bare som politisk signal?)</a:t>
            </a:r>
          </a:p>
          <a:p>
            <a:r>
              <a:rPr lang="nb-NO" dirty="0" smtClean="0"/>
              <a:t>Lover for å gjennomføre internasjonale forpliktelser, jf særlig EØS-avtalen</a:t>
            </a:r>
          </a:p>
          <a:p>
            <a:pPr lvl="1"/>
            <a:r>
              <a:rPr lang="nb-NO" dirty="0" smtClean="0"/>
              <a:t>Direktiver legger klare føringer på innhold, struktur, språk mv</a:t>
            </a:r>
          </a:p>
          <a:p>
            <a:pPr lvl="1"/>
            <a:r>
              <a:rPr lang="nb-NO" dirty="0" smtClean="0"/>
              <a:t>Forordninger gjelder direkte som norsk lov </a:t>
            </a:r>
            <a:r>
              <a:rPr lang="nb-NO" smtClean="0"/>
              <a:t>(</a:t>
            </a:r>
            <a:r>
              <a:rPr lang="nb-NO" smtClean="0"/>
              <a:t>uten at Stortinget kan gjøre endringer)</a:t>
            </a:r>
            <a:endParaRPr lang="nb-NO" dirty="0" smtClean="0"/>
          </a:p>
          <a:p>
            <a:r>
              <a:rPr lang="nb-NO"/>
              <a:t>Lover som virkemiddel for å ivareta private interesser</a:t>
            </a:r>
          </a:p>
          <a:p>
            <a:r>
              <a:rPr lang="nb-NO" smtClean="0"/>
              <a:t>Lover som virkemiddel ved utvikling av forvaltningsordninger</a:t>
            </a:r>
          </a:p>
          <a:p>
            <a:r>
              <a:rPr lang="nb-NO" smtClean="0"/>
              <a:t>Lover </a:t>
            </a:r>
            <a:r>
              <a:rPr lang="nb-NO" dirty="0" smtClean="0"/>
              <a:t>som rettssikkerhetsgaranti</a:t>
            </a:r>
          </a:p>
          <a:p>
            <a:r>
              <a:rPr lang="nb-NO" dirty="0" smtClean="0"/>
              <a:t>Må uansett være forståelig for adressatene, og derfor være ”tilpasset sitt publikum”</a:t>
            </a:r>
          </a:p>
          <a:p>
            <a:pPr lvl="1"/>
            <a:r>
              <a:rPr lang="nb-NO" dirty="0" smtClean="0"/>
              <a:t>Kan derfor være stor forskjell på lover som henvender seg til allmennheten og lover som gjelder spesialiserte felt</a:t>
            </a:r>
          </a:p>
          <a:p>
            <a:pPr lvl="1"/>
            <a:r>
              <a:rPr lang="nb-NO" dirty="0" smtClean="0"/>
              <a:t>Retningslinjen bør imidlertid uansett være at lovene skal være så forståelig at det muliggjør demokratisk meningsutveksling og kritikk</a:t>
            </a:r>
          </a:p>
          <a:p>
            <a:pPr lvl="2"/>
            <a:endParaRPr lang="nb-NO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571472" y="1142984"/>
            <a:ext cx="828680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 smtClean="0"/>
          </a:p>
          <a:p>
            <a:r>
              <a:rPr lang="nb-NO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nb-NO" sz="2000" dirty="0" smtClean="0"/>
              <a:t> Borgerne blir ikke klar over egen rettsstilling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Vegrer seg for å sette seg inn i hvilke regler som gjelder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Misforstår og overser rettslige reguleringer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Lider </a:t>
            </a:r>
            <a:r>
              <a:rPr lang="nb-NO" sz="2000" smtClean="0"/>
              <a:t>rettstap </a:t>
            </a:r>
            <a:r>
              <a:rPr lang="nb-NO" sz="2000" smtClean="0"/>
              <a:t>eller</a:t>
            </a:r>
            <a:r>
              <a:rPr lang="nb-NO" sz="2000" smtClean="0"/>
              <a:t> </a:t>
            </a:r>
            <a:r>
              <a:rPr lang="nb-NO" sz="2000" dirty="0" smtClean="0"/>
              <a:t>gjør seg skyldig i overtredelser</a:t>
            </a:r>
          </a:p>
          <a:p>
            <a:pPr>
              <a:buFont typeface="Arial" pitchFamily="34" charset="0"/>
              <a:buChar char="•"/>
            </a:pPr>
            <a:r>
              <a:rPr lang="nb-NO" sz="2000" dirty="0" smtClean="0"/>
              <a:t> Forvaltningen påføres etterarbeid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Veiledning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Rundskriv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Tolkningsuttalelser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Nye regler? </a:t>
            </a:r>
          </a:p>
          <a:p>
            <a:pPr>
              <a:buFont typeface="Arial" pitchFamily="34" charset="0"/>
              <a:buChar char="•"/>
            </a:pPr>
            <a:r>
              <a:rPr lang="nb-NO" sz="2000" dirty="0" smtClean="0"/>
              <a:t>  Private </a:t>
            </a:r>
            <a:r>
              <a:rPr lang="nb-NO" sz="2000" dirty="0"/>
              <a:t>må søke ytterligere </a:t>
            </a:r>
            <a:r>
              <a:rPr lang="nb-NO" sz="2000" dirty="0" smtClean="0"/>
              <a:t>rettsavklaring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/>
              <a:t> </a:t>
            </a:r>
            <a:r>
              <a:rPr lang="nb-NO" sz="2000" dirty="0" smtClean="0"/>
              <a:t> Klager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Søksmål og tvister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Juridiske utredninger</a:t>
            </a:r>
          </a:p>
          <a:p>
            <a:pPr lvl="1">
              <a:buFont typeface="Arial" pitchFamily="34" charset="0"/>
              <a:buChar char="•"/>
            </a:pPr>
            <a:r>
              <a:rPr lang="nb-NO" sz="2000" dirty="0" smtClean="0"/>
              <a:t>  Advokathjelp </a:t>
            </a:r>
            <a:endParaRPr lang="nb-NO" sz="2000" dirty="0"/>
          </a:p>
        </p:txBody>
      </p:sp>
      <p:sp>
        <p:nvSpPr>
          <p:cNvPr id="3" name="Tittel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</a:t>
            </a:r>
            <a:r>
              <a:rPr lang="en-GB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GB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uklarhet</a:t>
            </a:r>
            <a:r>
              <a:rPr lang="en-GB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føre</a:t>
            </a:r>
            <a:r>
              <a:rPr lang="en-GB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</a:t>
            </a:r>
            <a:r>
              <a:rPr lang="en-GB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GB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49086" y="44624"/>
            <a:ext cx="8229600" cy="778098"/>
          </a:xfrm>
        </p:spPr>
        <p:txBody>
          <a:bodyPr>
            <a:normAutofit/>
          </a:bodyPr>
          <a:lstStyle/>
          <a:p>
            <a:r>
              <a:rPr lang="nb-NO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 gjør en </a:t>
            </a:r>
            <a:r>
              <a:rPr lang="nb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 </a:t>
            </a:r>
            <a:r>
              <a:rPr lang="nb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«brukervennlig»? (I)</a:t>
            </a:r>
            <a:endParaRPr lang="nb-NO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r>
              <a:rPr lang="nb-NO" sz="2200" b="1" dirty="0" smtClean="0"/>
              <a:t>Tilgjengelighet</a:t>
            </a:r>
          </a:p>
          <a:p>
            <a:pPr lvl="1"/>
            <a:r>
              <a:rPr lang="nb-NO" sz="2200" smtClean="0"/>
              <a:t>Formell </a:t>
            </a:r>
            <a:r>
              <a:rPr lang="nb-NO" sz="2200" smtClean="0"/>
              <a:t>tilgjengelighet (jf publicatio legis og gratisprinsippet)</a:t>
            </a:r>
            <a:endParaRPr lang="nb-NO" sz="2200" dirty="0" smtClean="0"/>
          </a:p>
          <a:p>
            <a:pPr lvl="1"/>
            <a:r>
              <a:rPr lang="nb-NO" sz="2200" smtClean="0"/>
              <a:t>Praktisk </a:t>
            </a:r>
            <a:r>
              <a:rPr lang="nb-NO" sz="2200" smtClean="0"/>
              <a:t>tilgjengelighet (jf. Lovdata)</a:t>
            </a:r>
            <a:endParaRPr lang="nb-NO" sz="2200" dirty="0" smtClean="0"/>
          </a:p>
          <a:p>
            <a:r>
              <a:rPr lang="nb-NO" sz="2200" b="1" dirty="0" smtClean="0"/>
              <a:t>Struktur</a:t>
            </a:r>
          </a:p>
          <a:p>
            <a:pPr lvl="1"/>
            <a:r>
              <a:rPr lang="nb-NO" sz="2200" dirty="0"/>
              <a:t>Rettsreglenes fragmentariske karakter</a:t>
            </a:r>
          </a:p>
          <a:p>
            <a:pPr lvl="1"/>
            <a:r>
              <a:rPr lang="nb-NO" sz="2200" dirty="0" smtClean="0"/>
              <a:t>Ekstern </a:t>
            </a:r>
            <a:r>
              <a:rPr lang="nb-NO" sz="2200" dirty="0" err="1" smtClean="0"/>
              <a:t>lovstruktur</a:t>
            </a:r>
            <a:r>
              <a:rPr lang="nb-NO" sz="2200" dirty="0" smtClean="0"/>
              <a:t> (forholdet mellom lover)</a:t>
            </a:r>
          </a:p>
          <a:p>
            <a:pPr lvl="1"/>
            <a:r>
              <a:rPr lang="nb-NO" sz="2200" dirty="0" smtClean="0"/>
              <a:t>Interne henvisningsstrukturer</a:t>
            </a:r>
          </a:p>
          <a:p>
            <a:pPr lvl="1"/>
            <a:r>
              <a:rPr lang="nb-NO" sz="2200" dirty="0" smtClean="0"/>
              <a:t>Prosedyreorientert struktur?</a:t>
            </a:r>
          </a:p>
          <a:p>
            <a:r>
              <a:rPr lang="nb-NO" sz="2200" b="1" dirty="0" smtClean="0"/>
              <a:t>Omfang</a:t>
            </a:r>
          </a:p>
          <a:p>
            <a:pPr lvl="1"/>
            <a:r>
              <a:rPr lang="nb-NO" sz="2200" dirty="0" smtClean="0"/>
              <a:t>Alt i lov eller noe i forskrift?</a:t>
            </a:r>
          </a:p>
          <a:p>
            <a:pPr lvl="1"/>
            <a:r>
              <a:rPr lang="nb-NO" sz="2200" dirty="0" smtClean="0"/>
              <a:t>Kan flere ord gi bedre formidling av innholdet?</a:t>
            </a:r>
          </a:p>
          <a:p>
            <a:pPr lvl="1"/>
            <a:r>
              <a:rPr lang="nb-NO" sz="2200" dirty="0" smtClean="0"/>
              <a:t>Omfattende lovtekster kan gjøre </a:t>
            </a:r>
            <a:r>
              <a:rPr lang="nb-NO" sz="2200" smtClean="0"/>
              <a:t>leseren </a:t>
            </a:r>
            <a:r>
              <a:rPr lang="nb-NO" sz="2200" smtClean="0"/>
              <a:t>motløs</a:t>
            </a:r>
            <a:endParaRPr lang="nb-NO" sz="2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b-NO" sz="32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 gjør en lov «</a:t>
            </a:r>
            <a:r>
              <a:rPr lang="nb-NO" sz="32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brukervennlig</a:t>
            </a:r>
            <a:r>
              <a:rPr lang="nb-NO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»? (II)</a:t>
            </a:r>
            <a:endParaRPr lang="nb-NO" sz="320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nb-NO" sz="2200" b="1"/>
              <a:t>Innhold</a:t>
            </a:r>
          </a:p>
          <a:p>
            <a:pPr lvl="1"/>
            <a:r>
              <a:rPr lang="nb-NO" sz="2200"/>
              <a:t>Bør vanligvis være nok å lese loven (ikke forskrifter også)</a:t>
            </a:r>
          </a:p>
          <a:p>
            <a:pPr lvl="1"/>
            <a:r>
              <a:rPr lang="nb-NO" sz="2200"/>
              <a:t>Enkle eller komplekse regler?</a:t>
            </a:r>
          </a:p>
          <a:p>
            <a:pPr lvl="1"/>
            <a:r>
              <a:rPr lang="nb-NO" sz="2200"/>
              <a:t>“Millimeterrettferdighet”</a:t>
            </a:r>
          </a:p>
          <a:p>
            <a:pPr lvl="1"/>
            <a:r>
              <a:rPr lang="nb-NO" sz="2200"/>
              <a:t>Firkantete regler og automatisering – farvel rettferdighet?</a:t>
            </a:r>
          </a:p>
          <a:p>
            <a:r>
              <a:rPr lang="nb-NO" sz="2200" b="1"/>
              <a:t>Abstaksjonsnivå</a:t>
            </a:r>
          </a:p>
          <a:p>
            <a:pPr lvl="1"/>
            <a:r>
              <a:rPr lang="nb-NO" sz="2200"/>
              <a:t>Teknologiuavhengig lovgivning</a:t>
            </a:r>
          </a:p>
          <a:p>
            <a:r>
              <a:rPr lang="nb-NO" sz="2200" b="1"/>
              <a:t>Språk</a:t>
            </a:r>
          </a:p>
          <a:p>
            <a:pPr lvl="1"/>
            <a:r>
              <a:rPr lang="nb-NO" sz="2200"/>
              <a:t>Enkelt og </a:t>
            </a:r>
            <a:r>
              <a:rPr lang="nb-NO" sz="2200"/>
              <a:t>enhetlig </a:t>
            </a:r>
            <a:r>
              <a:rPr lang="nb-NO" sz="2200" smtClean="0"/>
              <a:t>språkbruk (jf. «klarspråk»)</a:t>
            </a:r>
          </a:p>
          <a:p>
            <a:pPr lvl="1"/>
            <a:r>
              <a:rPr lang="nb-NO" sz="2200" smtClean="0"/>
              <a:t>«Kanselliordlisten»</a:t>
            </a:r>
          </a:p>
          <a:p>
            <a:pPr lvl="1"/>
            <a:r>
              <a:rPr lang="nb-NO" sz="2200" smtClean="0"/>
              <a:t>Noen årsaker til at lovspråk blir vanskelig</a:t>
            </a:r>
          </a:p>
          <a:p>
            <a:pPr lvl="2"/>
            <a:r>
              <a:rPr lang="nb-NO" sz="2000" smtClean="0"/>
              <a:t>Manglende språklige ferdigheter</a:t>
            </a:r>
          </a:p>
          <a:p>
            <a:pPr lvl="2"/>
            <a:r>
              <a:rPr lang="nb-NO" sz="2000" smtClean="0"/>
              <a:t>Lovgivning som forhandling</a:t>
            </a:r>
          </a:p>
          <a:p>
            <a:pPr lvl="2"/>
            <a:r>
              <a:rPr lang="nb-NO" sz="2000" smtClean="0"/>
              <a:t>Fagspråk og «stammespråk»</a:t>
            </a:r>
          </a:p>
          <a:p>
            <a:pPr marL="914400" lvl="2" indent="0">
              <a:buNone/>
            </a:pPr>
            <a:endParaRPr lang="nb-NO" sz="1800"/>
          </a:p>
          <a:p>
            <a:pPr marL="0" indent="0"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7487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784"/>
          </a:xfrm>
        </p:spPr>
        <p:txBody>
          <a:bodyPr>
            <a:normAutofit/>
          </a:bodyPr>
          <a:lstStyle/>
          <a:p>
            <a:r>
              <a:rPr lang="en-GB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 ekstern lovstruktur (I)</a:t>
            </a:r>
            <a:endParaRPr lang="en-GB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28596" y="1071546"/>
            <a:ext cx="8391876" cy="5357850"/>
          </a:xfrm>
        </p:spPr>
        <p:txBody>
          <a:bodyPr>
            <a:normAutofit fontScale="77500" lnSpcReduction="20000"/>
          </a:bodyPr>
          <a:lstStyle/>
          <a:p>
            <a:r>
              <a:rPr lang="nb-NO" b="1" smtClean="0"/>
              <a:t>Ekstern lovstruktur</a:t>
            </a:r>
            <a:endParaRPr lang="nb-NO" b="1" dirty="0" smtClean="0"/>
          </a:p>
          <a:p>
            <a:pPr lvl="1"/>
            <a:r>
              <a:rPr lang="nb-NO" dirty="0" smtClean="0"/>
              <a:t>Forholdet mellom lover</a:t>
            </a:r>
          </a:p>
          <a:p>
            <a:pPr lvl="1"/>
            <a:r>
              <a:rPr lang="nb-NO" dirty="0" smtClean="0"/>
              <a:t>Forholdet mellom lov og forskrift</a:t>
            </a:r>
          </a:p>
          <a:p>
            <a:pPr lvl="1"/>
            <a:r>
              <a:rPr lang="nb-NO" dirty="0" smtClean="0"/>
              <a:t>Jf. også forholdet mellom lov og lovforarbeider</a:t>
            </a:r>
          </a:p>
          <a:p>
            <a:r>
              <a:rPr lang="nb-NO" b="1" dirty="0" smtClean="0"/>
              <a:t>Hva bør styre oppdelingen i ulike lover?</a:t>
            </a:r>
          </a:p>
          <a:p>
            <a:pPr lvl="1"/>
            <a:r>
              <a:rPr lang="nb-NO" dirty="0" smtClean="0"/>
              <a:t>Etter emne</a:t>
            </a:r>
          </a:p>
          <a:p>
            <a:pPr lvl="1"/>
            <a:r>
              <a:rPr lang="nb-NO" dirty="0" smtClean="0"/>
              <a:t>Etter adressat</a:t>
            </a:r>
          </a:p>
          <a:p>
            <a:pPr lvl="1"/>
            <a:r>
              <a:rPr lang="nb-NO" dirty="0" smtClean="0"/>
              <a:t>Familie av lover (jf. f.eks. lover vedrørende helse)</a:t>
            </a:r>
          </a:p>
          <a:p>
            <a:pPr lvl="1"/>
            <a:r>
              <a:rPr lang="nb-NO" dirty="0" smtClean="0"/>
              <a:t>Generelle lover og </a:t>
            </a:r>
            <a:r>
              <a:rPr lang="nb-NO" smtClean="0"/>
              <a:t>spesielle </a:t>
            </a:r>
            <a:r>
              <a:rPr lang="nb-NO" smtClean="0"/>
              <a:t>lover</a:t>
            </a:r>
            <a:endParaRPr lang="nb-NO" dirty="0" smtClean="0"/>
          </a:p>
          <a:p>
            <a:r>
              <a:rPr lang="nb-NO" b="1" dirty="0" smtClean="0"/>
              <a:t>Henvisningsstrukturer</a:t>
            </a:r>
          </a:p>
          <a:p>
            <a:pPr lvl="1"/>
            <a:r>
              <a:rPr lang="nb-NO" dirty="0" smtClean="0"/>
              <a:t>Eksplisitte henvisninger til annen lov eller enkeltbestemmelser i andre lover</a:t>
            </a:r>
          </a:p>
          <a:p>
            <a:pPr lvl="1"/>
            <a:r>
              <a:rPr lang="nb-NO" dirty="0" smtClean="0"/>
              <a:t>Implisitte sammenhenger (begrepsbruk,  regelkunnskap)</a:t>
            </a:r>
          </a:p>
          <a:p>
            <a:pPr lvl="1"/>
            <a:r>
              <a:rPr lang="nb-NO" dirty="0" smtClean="0"/>
              <a:t>“Regi-/veiviserbestemmelser” (bestemmelser uten materiell betydning, se f.eks. </a:t>
            </a:r>
            <a:r>
              <a:rPr lang="nb-NO" dirty="0" err="1" smtClean="0"/>
              <a:t>aml</a:t>
            </a:r>
            <a:r>
              <a:rPr lang="nb-NO" dirty="0" smtClean="0"/>
              <a:t> § 9-1 annet ledd og § 9-5</a:t>
            </a:r>
            <a:r>
              <a:rPr lang="nb-NO" smtClean="0"/>
              <a:t>) </a:t>
            </a:r>
            <a:endParaRPr lang="nb-NO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 ekstern lovstruktur </a:t>
            </a:r>
            <a:r>
              <a:rPr lang="en-GB" sz="320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</a:t>
            </a:r>
            <a:endParaRPr lang="nb-NO" sz="320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2900" b="1"/>
              <a:t>Hva bør stå i loven og hva bør stå i forarbeidene?</a:t>
            </a:r>
          </a:p>
          <a:p>
            <a:pPr lvl="1"/>
            <a:r>
              <a:rPr lang="nb-NO" sz="2600"/>
              <a:t>Kan ikke regne med at folk flest leser forarbeidene (men kan gjøres lettere tilgjengelig i sammenheng med lovteksten)</a:t>
            </a:r>
          </a:p>
          <a:p>
            <a:pPr lvl="1"/>
            <a:r>
              <a:rPr lang="nb-NO" sz="2600"/>
              <a:t>Forarbeidene bør primært inneholde forklaringer, presiseringer og eksempler mv</a:t>
            </a:r>
          </a:p>
          <a:p>
            <a:pPr lvl="1"/>
            <a:r>
              <a:rPr lang="nb-NO" sz="2600"/>
              <a:t>Forarbeidene må ikke inneholde materielle regler  (men presiseringer har materiell betydning)</a:t>
            </a:r>
          </a:p>
          <a:p>
            <a:r>
              <a:rPr lang="nb-NO" sz="2900" b="1"/>
              <a:t>Lover om personvern som eksempel</a:t>
            </a:r>
          </a:p>
          <a:p>
            <a:pPr lvl="1"/>
            <a:r>
              <a:rPr lang="nb-NO" sz="2600"/>
              <a:t>Personopplysningsloven (pol) (generell, abstrakt)</a:t>
            </a:r>
          </a:p>
          <a:p>
            <a:pPr lvl="1"/>
            <a:r>
              <a:rPr lang="nb-NO" sz="2600"/>
              <a:t>Helseregisterloven (spesiell, omfattende, noe mer konkret)</a:t>
            </a:r>
          </a:p>
          <a:p>
            <a:pPr lvl="1"/>
            <a:r>
              <a:rPr lang="nb-NO" sz="2600"/>
              <a:t>Arbeidsmiljøloven kap. 9 (spesiell, begrenset, henvisning til pol)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9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96908"/>
          </a:xfrm>
        </p:spPr>
        <p:txBody>
          <a:bodyPr>
            <a:normAutofit/>
          </a:bodyPr>
          <a:lstStyle/>
          <a:p>
            <a:r>
              <a:rPr lang="en-GB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Lovers </a:t>
            </a:r>
            <a:r>
              <a:rPr lang="en-GB" sz="320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anatomi – “byggesteiner”</a:t>
            </a:r>
            <a:endParaRPr lang="en-GB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/>
          </a:bodyPr>
          <a:lstStyle/>
          <a:p>
            <a:r>
              <a:rPr lang="nb-NO" sz="2500" smtClean="0"/>
              <a:t>Deler </a:t>
            </a:r>
            <a:r>
              <a:rPr lang="nb-NO" sz="2500" dirty="0" smtClean="0"/>
              <a:t>(spesielt omfattende lover; straffeloven, tvisteloven)</a:t>
            </a:r>
          </a:p>
          <a:p>
            <a:r>
              <a:rPr lang="nb-NO" sz="2500" dirty="0" smtClean="0"/>
              <a:t>Kapitler (omfattende lover, mer enn 20 – 30 §§)</a:t>
            </a:r>
          </a:p>
          <a:p>
            <a:r>
              <a:rPr lang="nb-NO" sz="2500" dirty="0" smtClean="0"/>
              <a:t>Paragrafer</a:t>
            </a:r>
          </a:p>
          <a:p>
            <a:pPr lvl="1"/>
            <a:r>
              <a:rPr lang="nb-NO" sz="2300" dirty="0" smtClean="0"/>
              <a:t>Overskrift</a:t>
            </a:r>
          </a:p>
          <a:p>
            <a:pPr lvl="1"/>
            <a:r>
              <a:rPr lang="nb-NO" sz="2300" dirty="0" smtClean="0"/>
              <a:t>Fortløpende og kapittelnummerering</a:t>
            </a:r>
          </a:p>
          <a:p>
            <a:pPr lvl="1"/>
            <a:r>
              <a:rPr lang="nb-NO" sz="2300" dirty="0" smtClean="0"/>
              <a:t>Ikke mer enn 4 – 5 ledd</a:t>
            </a:r>
          </a:p>
          <a:p>
            <a:r>
              <a:rPr lang="nb-NO" sz="2500" dirty="0" smtClean="0"/>
              <a:t>Ledd</a:t>
            </a:r>
          </a:p>
          <a:p>
            <a:pPr lvl="1"/>
            <a:r>
              <a:rPr lang="nb-NO" sz="2300" dirty="0" smtClean="0"/>
              <a:t>Nytt ledd for </a:t>
            </a:r>
            <a:r>
              <a:rPr lang="nb-NO" sz="2300" smtClean="0"/>
              <a:t>hver </a:t>
            </a:r>
            <a:r>
              <a:rPr lang="nb-NO" sz="2300" smtClean="0"/>
              <a:t>regel</a:t>
            </a:r>
          </a:p>
          <a:p>
            <a:r>
              <a:rPr lang="nb-NO" sz="2500" smtClean="0"/>
              <a:t>Setning</a:t>
            </a:r>
            <a:endParaRPr lang="nb-NO" sz="2500" dirty="0" smtClean="0"/>
          </a:p>
          <a:p>
            <a:r>
              <a:rPr lang="nb-NO" sz="2500" dirty="0" smtClean="0"/>
              <a:t>Fotnoter brukes ikke (men Lovdata setter på uoffisielle fotnoter)</a:t>
            </a:r>
          </a:p>
          <a:p>
            <a:endParaRPr lang="nb-NO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smtClean="0">
                <a:solidFill>
                  <a:srgbClr val="0070C0"/>
                </a:solidFill>
              </a:rPr>
              <a:t>Lovers anatomi – vanlig innhold</a:t>
            </a:r>
            <a:endParaRPr lang="nb-NO" sz="320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Autofit/>
          </a:bodyPr>
          <a:lstStyle/>
          <a:p>
            <a:pPr lvl="1"/>
            <a:r>
              <a:rPr lang="nb-NO" sz="2500" smtClean="0"/>
              <a:t>Formålsbestemmelse</a:t>
            </a:r>
            <a:endParaRPr lang="nb-NO" sz="2500"/>
          </a:p>
          <a:p>
            <a:pPr lvl="1"/>
            <a:r>
              <a:rPr lang="nb-NO" sz="2500"/>
              <a:t>Saklig virkeområde</a:t>
            </a:r>
          </a:p>
          <a:p>
            <a:pPr lvl="1"/>
            <a:r>
              <a:rPr lang="nb-NO" sz="2500"/>
              <a:t>Geografisk virkeområde</a:t>
            </a:r>
          </a:p>
          <a:p>
            <a:pPr lvl="1"/>
            <a:r>
              <a:rPr lang="nb-NO" sz="2500"/>
              <a:t>Legaldefinisjoner</a:t>
            </a:r>
          </a:p>
          <a:p>
            <a:pPr marL="457200" lvl="1" indent="0">
              <a:buNone/>
            </a:pPr>
            <a:r>
              <a:rPr lang="nb-NO" sz="2500" smtClean="0"/>
              <a:t>...</a:t>
            </a:r>
            <a:endParaRPr lang="nb-NO" sz="2500"/>
          </a:p>
          <a:p>
            <a:pPr lvl="1"/>
            <a:r>
              <a:rPr lang="nb-NO" sz="2500"/>
              <a:t>Forskriftshjemler (spredt eller </a:t>
            </a:r>
            <a:r>
              <a:rPr lang="nb-NO" sz="2500"/>
              <a:t>felles</a:t>
            </a:r>
            <a:r>
              <a:rPr lang="nb-NO" sz="2500" smtClean="0"/>
              <a:t>)</a:t>
            </a:r>
          </a:p>
          <a:p>
            <a:pPr marL="457200" lvl="1" indent="0">
              <a:buNone/>
            </a:pPr>
            <a:r>
              <a:rPr lang="nb-NO" sz="2500" smtClean="0"/>
              <a:t>…</a:t>
            </a:r>
            <a:endParaRPr lang="nb-NO" sz="2500"/>
          </a:p>
          <a:p>
            <a:pPr lvl="1"/>
            <a:r>
              <a:rPr lang="nb-NO" sz="2500"/>
              <a:t>Straff</a:t>
            </a:r>
            <a:r>
              <a:rPr lang="nb-NO" sz="2500"/>
              <a:t>, </a:t>
            </a:r>
            <a:r>
              <a:rPr lang="nb-NO" sz="2500" smtClean="0"/>
              <a:t>erstatning, tvangsmulkt </a:t>
            </a:r>
            <a:r>
              <a:rPr lang="nb-NO" sz="2500"/>
              <a:t>mv</a:t>
            </a:r>
          </a:p>
          <a:p>
            <a:pPr lvl="1"/>
            <a:r>
              <a:rPr lang="nb-NO" sz="2500"/>
              <a:t>Endringer i andre lover</a:t>
            </a:r>
          </a:p>
          <a:p>
            <a:pPr lvl="1"/>
            <a:r>
              <a:rPr lang="nb-NO" sz="2500"/>
              <a:t>Ikrafttredelse</a:t>
            </a:r>
          </a:p>
          <a:p>
            <a:endParaRPr lang="nb-NO" sz="2500"/>
          </a:p>
        </p:txBody>
      </p:sp>
    </p:spTree>
    <p:extLst>
      <p:ext uri="{BB962C8B-B14F-4D97-AF65-F5344CB8AC3E}">
        <p14:creationId xmlns:p14="http://schemas.microsoft.com/office/powerpoint/2010/main" val="205693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1297</Words>
  <Application>Microsoft Office PowerPoint</Application>
  <PresentationFormat>Skjermfremvisning (4:3)</PresentationFormat>
  <Paragraphs>166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Office-tema</vt:lpstr>
      <vt:lpstr>I   Lover: struktur, anatomi og språk  II  Forskrifter </vt:lpstr>
      <vt:lpstr>Hva ønsker vi å oppnå med lovgivningen?</vt:lpstr>
      <vt:lpstr>Hva kan uklarhet føre til?</vt:lpstr>
      <vt:lpstr>Hva gjør en lov «brukervennlig»? (I)</vt:lpstr>
      <vt:lpstr>Hva gjør en lov «brukervennlig»? (II)</vt:lpstr>
      <vt:lpstr>Om ekstern lovstruktur (I)</vt:lpstr>
      <vt:lpstr>Om ekstern lovstruktur (II)</vt:lpstr>
      <vt:lpstr>Lovers anatomi – “byggesteiner”</vt:lpstr>
      <vt:lpstr>Lovers anatomi – vanlig innhold</vt:lpstr>
      <vt:lpstr>Nærmere om lovspråk</vt:lpstr>
      <vt:lpstr>Spesielt om vaghet og skjønn</vt:lpstr>
      <vt:lpstr>Eksempler på skjønn i personopplysningsloven</vt:lpstr>
      <vt:lpstr>Definisjon av forskrift</vt:lpstr>
      <vt:lpstr>Nærmere om forskriftskompetanse (I)</vt:lpstr>
      <vt:lpstr>Nærmere om forskriftskompetanse (II)</vt:lpstr>
      <vt:lpstr>forskriftsstruktur</vt:lpstr>
      <vt:lpstr>Saksbehandlingsregler for forskrifter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Lover: struktur, anatomi og språk</dc:title>
  <dc:creator>eier</dc:creator>
  <cp:lastModifiedBy>dags</cp:lastModifiedBy>
  <cp:revision>19</cp:revision>
  <cp:lastPrinted>2015-09-08T22:03:12Z</cp:lastPrinted>
  <dcterms:created xsi:type="dcterms:W3CDTF">2013-09-10T15:56:36Z</dcterms:created>
  <dcterms:modified xsi:type="dcterms:W3CDTF">2016-09-06T20:51:02Z</dcterms:modified>
</cp:coreProperties>
</file>