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509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10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278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316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289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377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272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18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3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24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72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8025-7CC5-481F-8D8E-7B8A1A121C78}" type="datetimeFigureOut">
              <a:rPr lang="nb-NO" smtClean="0"/>
              <a:t>28.08.2018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9D7A7-04DB-45C9-A1F7-69C1F60526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202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/>
              <a:t>Loven som rettskilde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37641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2805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>
                <a:solidFill>
                  <a:srgbClr val="0033CC"/>
                </a:solidFill>
              </a:rPr>
              <a:t>Loven – og de andre rettskildene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838200" y="3522133"/>
            <a:ext cx="10515600" cy="2654830"/>
          </a:xfrm>
        </p:spPr>
        <p:txBody>
          <a:bodyPr/>
          <a:lstStyle/>
          <a:p>
            <a:r>
              <a:rPr lang="nb-NO"/>
              <a:t>Innen forvaltningsretten er lov- og forskriftstekster ofte utgangspunktet når rettsspørsmål skal løses</a:t>
            </a:r>
          </a:p>
          <a:p>
            <a:r>
              <a:rPr lang="nb-NO"/>
              <a:t>Det er imidlertid ikke lovteksten alene som avgjør hvilke rettsregler som må anses å gjelde</a:t>
            </a:r>
          </a:p>
          <a:p>
            <a:r>
              <a:rPr lang="nb-NO"/>
              <a:t>Også andre rettskilder må alltid tas i betraktning, jf. eksemplene på listen ovenfor</a:t>
            </a: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66859"/>
            <a:ext cx="2877561" cy="2139881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6296025" y="1666875"/>
            <a:ext cx="4920578" cy="923330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b-NO"/>
              <a:t>Det er «rettskildeprinisppene» som styrer hvordan</a:t>
            </a:r>
          </a:p>
          <a:p>
            <a:r>
              <a:rPr lang="nb-NO"/>
              <a:t>vi kan anvende de ulike rettskildene for å utlede</a:t>
            </a:r>
          </a:p>
          <a:p>
            <a:r>
              <a:rPr lang="nb-NO"/>
              <a:t>rettsregler</a:t>
            </a:r>
          </a:p>
        </p:txBody>
      </p:sp>
    </p:spTree>
    <p:extLst>
      <p:ext uri="{BB962C8B-B14F-4D97-AF65-F5344CB8AC3E}">
        <p14:creationId xmlns:p14="http://schemas.microsoft.com/office/powerpoint/2010/main" val="2773505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2513"/>
          </a:xfrm>
        </p:spPr>
        <p:txBody>
          <a:bodyPr>
            <a:normAutofit/>
          </a:bodyPr>
          <a:lstStyle/>
          <a:p>
            <a:r>
              <a:rPr lang="nb-NO" sz="3200" b="1">
                <a:solidFill>
                  <a:srgbClr val="0033CC"/>
                </a:solidFill>
              </a:rPr>
              <a:t>Hierarki av «lover»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43" y="1909962"/>
            <a:ext cx="3937635" cy="4085297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98" y="2350491"/>
            <a:ext cx="3083750" cy="3199391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142" y="2887133"/>
            <a:ext cx="2039697" cy="2116186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4508399" y="2702467"/>
            <a:ext cx="146484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/>
              <a:t>Grunnloven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4258677" y="3274787"/>
            <a:ext cx="268404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b-NO"/>
              <a:t>Formell lov (jf Grl § 75 flg) 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3702015" y="3818722"/>
            <a:ext cx="239454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/>
              <a:t>Forskrift (delegert lovgivningsmyndighet)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7192757" y="2338782"/>
            <a:ext cx="4380495" cy="646331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nb-NO"/>
              <a:t>Forskrifter må være i innenfor lovhjemmelen</a:t>
            </a:r>
          </a:p>
          <a:p>
            <a:r>
              <a:rPr lang="nb-NO"/>
              <a:t>Loven må være i samsvar med Grunnloven 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7192757" y="3468174"/>
            <a:ext cx="4545411" cy="1754326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Sjelden problem at loven er i konflikt med</a:t>
            </a:r>
            <a:br>
              <a:rPr lang="nb-NO"/>
            </a:br>
            <a:r>
              <a:rPr lang="nb-NO"/>
              <a:t>grunnloven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Langt mer praktisk at forskrift er i utenfor</a:t>
            </a:r>
            <a:br>
              <a:rPr lang="nb-NO"/>
            </a:br>
            <a:r>
              <a:rPr lang="nb-NO"/>
              <a:t>lovens hjemmel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Er det konflikt, er løsningen ofte å fortolke</a:t>
            </a:r>
          </a:p>
          <a:p>
            <a:r>
              <a:rPr lang="nb-NO"/>
              <a:t>      loven eller forskriften innskrenkende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7086124" y="5705561"/>
            <a:ext cx="4758675" cy="646331"/>
          </a:xfrm>
          <a:prstGeom prst="rect">
            <a:avLst/>
          </a:prstGeom>
          <a:noFill/>
          <a:ln w="158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nb-NO"/>
              <a:t>Eksempel på behov for å fortolke innskrenkende:</a:t>
            </a:r>
            <a:br>
              <a:rPr lang="nb-NO"/>
            </a:br>
            <a:r>
              <a:rPr lang="nb-NO"/>
              <a:t>Forholdet mellom pol § 13 og pof kap. 2</a:t>
            </a:r>
          </a:p>
        </p:txBody>
      </p:sp>
    </p:spTree>
    <p:extLst>
      <p:ext uri="{BB962C8B-B14F-4D97-AF65-F5344CB8AC3E}">
        <p14:creationId xmlns:p14="http://schemas.microsoft.com/office/powerpoint/2010/main" val="385748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>
                <a:solidFill>
                  <a:srgbClr val="0033CC"/>
                </a:solidFill>
              </a:rPr>
              <a:t>Praktisk lovtolkning i 8 steg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Den følgende anvisningen er gjort sjablonmessig, og i praksis vil en ofte ta snarveier, eller følge en noe annen rekkefølge på stegene mv.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Få oversikt over hvilke lover og forskrifter som er relevante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Kartlegg hvordan relevante lover og forskrifter eventuelt henger sammen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Kartlegg den </a:t>
            </a:r>
            <a:r>
              <a:rPr lang="nb-NO" dirty="0" err="1"/>
              <a:t>tolkningsmessige</a:t>
            </a:r>
            <a:r>
              <a:rPr lang="nb-NO" dirty="0"/>
              <a:t> konteksten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Kartlegg sammenheng mellom relevante bestemmelser i loven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Tolk lovteksten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Trekk inn andre rettskilder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Konkluder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Gjør tilsvarende for andre aktuelle lovbestemmelser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/>
              <a:t>Sammenhold konklusjonene og løs eventuelt opp i motstrid mv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469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/>
          <a:lstStyle/>
          <a:p>
            <a:r>
              <a:rPr lang="nb-NO" sz="3200" b="1">
                <a:solidFill>
                  <a:srgbClr val="0033CC"/>
                </a:solidFill>
              </a:rPr>
              <a:t>Praktisk lovtolkning I    </a:t>
            </a:r>
            <a:r>
              <a:rPr lang="nb-NO" sz="3200" i="1"/>
              <a:t>(stegene 1-4)</a:t>
            </a:r>
            <a:endParaRPr lang="nb-NO" sz="32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133476"/>
            <a:ext cx="10515600" cy="5362574"/>
          </a:xfrm>
        </p:spPr>
        <p:txBody>
          <a:bodyPr>
            <a:normAutofit/>
          </a:bodyPr>
          <a:lstStyle/>
          <a:p>
            <a:r>
              <a:rPr lang="nb-NO" dirty="0"/>
              <a:t>Begynne med å kartlegge hva som finnes av aktuell lovgivning på området (jf. din bakgrunnskunnskap, søk i Lovdata mv)</a:t>
            </a:r>
          </a:p>
          <a:p>
            <a:r>
              <a:rPr lang="nb-NO" dirty="0"/>
              <a:t>Hva er det saklige virkeområdet for de relevante lovene vi har funnet? </a:t>
            </a:r>
            <a:r>
              <a:rPr lang="nb-NO" sz="2400" dirty="0"/>
              <a:t>(eksempel personvern i helsesektoren: pasientjournalloven, helsepersonelloven, pasient- og brukerrettighetsloven, helseforskningsloven, bioteknologiloven, personopplysningsloven)</a:t>
            </a:r>
          </a:p>
          <a:p>
            <a:r>
              <a:rPr lang="nb-NO" dirty="0"/>
              <a:t> Hva er «arbeidsdelingen» mellom lover innen samme felt?</a:t>
            </a:r>
          </a:p>
          <a:p>
            <a:r>
              <a:rPr lang="nb-NO" dirty="0"/>
              <a:t>Hva er det saklige virkeområdet for hver lov?</a:t>
            </a:r>
          </a:p>
          <a:p>
            <a:r>
              <a:rPr lang="nb-NO" dirty="0"/>
              <a:t>I hvilken grad viser lovene til hverandre?</a:t>
            </a:r>
          </a:p>
          <a:p>
            <a:r>
              <a:rPr lang="nb-NO" dirty="0"/>
              <a:t>Hvilke deler av de aktuelle lovene er aktuelle for min problemstilling?</a:t>
            </a:r>
          </a:p>
          <a:p>
            <a:r>
              <a:rPr lang="nb-NO" dirty="0"/>
              <a:t>Hvordan hører disse delene sammen?</a:t>
            </a:r>
          </a:p>
          <a:p>
            <a:pPr lvl="1"/>
            <a:r>
              <a:rPr lang="nb-NO" dirty="0"/>
              <a:t>Lovgivningens fragmentariske karakter: finn «bitene» og sett dem sammen!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901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>
                <a:solidFill>
                  <a:srgbClr val="0033CC"/>
                </a:solidFill>
              </a:rPr>
              <a:t>Praktisk lovtolkning II </a:t>
            </a:r>
            <a:r>
              <a:rPr lang="nb-NO" sz="3200" i="1"/>
              <a:t>(steg 5)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5010150"/>
          </a:xfrm>
        </p:spPr>
        <p:txBody>
          <a:bodyPr>
            <a:normAutofit/>
          </a:bodyPr>
          <a:lstStyle/>
          <a:p>
            <a:r>
              <a:rPr lang="nb-NO" dirty="0"/>
              <a:t>Les loven og fortolk ut i fra ordlyden</a:t>
            </a:r>
          </a:p>
          <a:p>
            <a:r>
              <a:rPr lang="nb-NO" dirty="0"/>
              <a:t>Særlig relevant kontekst: formålsbestemmelse, legaldefinisjoner og overskrifter på deler, kapitler og paragrafer</a:t>
            </a:r>
          </a:p>
          <a:p>
            <a:r>
              <a:rPr lang="nb-NO" dirty="0"/>
              <a:t>Utgangspunktet er «vanlig norsk», men ta høyde for muligheten at loven inneholder «jusspråk», særlig fagspråk, begreper fra direktiver, konvensjoner mv</a:t>
            </a:r>
          </a:p>
          <a:p>
            <a:r>
              <a:rPr lang="nb-NO" dirty="0"/>
              <a:t>Foreligger det flere fortolkningsalternativer, bør normalt det alternativet som best realiserer formålet med loven velges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273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>
                <a:solidFill>
                  <a:srgbClr val="0033CC"/>
                </a:solidFill>
              </a:rPr>
              <a:t>Praktisk lovtolking III </a:t>
            </a:r>
            <a:r>
              <a:rPr lang="nb-NO" sz="3200" i="1"/>
              <a:t>(steg 6)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Når lovteksten er fortolket, kan en undersøke andre rettskilder</a:t>
            </a:r>
          </a:p>
          <a:p>
            <a:r>
              <a:rPr lang="nb-NO"/>
              <a:t>I forvaltningsretten er det særlig aktuelt å bruke lovforarbeider (og statsrådsforedrag og høringsnotater for forskrifter), innstillingen fra vedkommende Stortings-komité, rettspraksis (særlig fra HR), særlige forvaltningsmyndigheters praksis (jf. Personvernnemnda og trygde-retten), samt uttalelser fra Lovavdelingen og Sivilombudsmannen</a:t>
            </a:r>
          </a:p>
          <a:p>
            <a:r>
              <a:rPr lang="nb-NO"/>
              <a:t>Lovgiver legger ofte vekt på at lovteksten ikke skal bli for lang, og viktig informasjon kan derfor være plassert i «merknader til den enkelte bestemmelse» i Prop.L.  Dette er ofte en viktig rettskilde; les alltid disse merknadene!</a:t>
            </a:r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436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>
                <a:solidFill>
                  <a:srgbClr val="0033CC"/>
                </a:solidFill>
              </a:rPr>
              <a:t>Praktisk lovtolkning IV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/>
              <a:t>Hvis du utleder rettsregler som kommer i motstrid med hverandre, må denne motstriden fjernes</a:t>
            </a:r>
          </a:p>
          <a:p>
            <a:pPr marL="0" indent="0">
              <a:buNone/>
            </a:pPr>
            <a:r>
              <a:rPr lang="nb-NO"/>
              <a:t>Er det grunnlag for harmonisering?</a:t>
            </a:r>
          </a:p>
          <a:p>
            <a:pPr marL="0" indent="0">
              <a:buNone/>
            </a:pPr>
            <a:r>
              <a:rPr lang="nb-NO"/>
              <a:t>Er det fremdeles motstrid, bruk prinsipper for å prioritere:</a:t>
            </a:r>
          </a:p>
          <a:p>
            <a:pPr lvl="1"/>
            <a:r>
              <a:rPr lang="nb-NO"/>
              <a:t>Lex superior (trinnhøyere regler går foran trinnlavere)	</a:t>
            </a:r>
          </a:p>
          <a:p>
            <a:pPr lvl="1"/>
            <a:r>
              <a:rPr lang="nb-NO"/>
              <a:t>Lex specialis (spesiell lov går foran generell lov)</a:t>
            </a:r>
          </a:p>
          <a:p>
            <a:pPr lvl="1"/>
            <a:r>
              <a:rPr lang="nb-NO"/>
              <a:t>Lex posterior (den nyeste loven går foran eldre lov)</a:t>
            </a:r>
          </a:p>
        </p:txBody>
      </p:sp>
    </p:spTree>
    <p:extLst>
      <p:ext uri="{BB962C8B-B14F-4D97-AF65-F5344CB8AC3E}">
        <p14:creationId xmlns:p14="http://schemas.microsoft.com/office/powerpoint/2010/main" val="258207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Loven som rettskilde</vt:lpstr>
      <vt:lpstr>Loven – og de andre rettskildene</vt:lpstr>
      <vt:lpstr>Hierarki av «lover»</vt:lpstr>
      <vt:lpstr>Praktisk lovtolkning i 8 steg</vt:lpstr>
      <vt:lpstr>Praktisk lovtolkning I    (stegene 1-4)</vt:lpstr>
      <vt:lpstr>Praktisk lovtolkning II (steg 5)</vt:lpstr>
      <vt:lpstr>Praktisk lovtolking III (steg 6)</vt:lpstr>
      <vt:lpstr>Praktisk lovtolkning 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Loven som rettskilde</dc:title>
  <dc:creator>dags</dc:creator>
  <cp:lastModifiedBy>dag wiese schartum</cp:lastModifiedBy>
  <cp:revision>10</cp:revision>
  <dcterms:created xsi:type="dcterms:W3CDTF">2016-08-23T18:51:26Z</dcterms:created>
  <dcterms:modified xsi:type="dcterms:W3CDTF">2018-08-28T20:40:57Z</dcterms:modified>
</cp:coreProperties>
</file>