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797675" cy="9874250"/>
  <p:defaultTextStyle>
    <a:defPPr>
      <a:defRPr lang="nb-NO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>
        <p:scale>
          <a:sx n="98" d="100"/>
          <a:sy n="98" d="100"/>
        </p:scale>
        <p:origin x="-126" y="-7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tellysbil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nb-NO" smtClean="0"/>
              <a:t>Klikk for å redigere undertittelstil i malen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8571464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Loddret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590756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drett tit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drett tit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loddrett tekst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77549151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tel og innho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5447532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Del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75671176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nholdsdel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22939325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4" name="Plassholder for innhold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5" name="Plassholder for tekst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6" name="Plassholder for innhold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7" name="Plassholder for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8" name="Plassholder for bunnteks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9" name="Plassholder for lysbilde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0066581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Bare tit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4" name="Plassholder for bunnteks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5" name="Plassholder for lysbilde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212775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3" name="Plassholder for bunnteks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4" name="Plassholder for lysbilde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292157520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hold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380443721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e med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bilde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nb-NO"/>
          </a:p>
        </p:txBody>
      </p:sp>
      <p:sp>
        <p:nvSpPr>
          <p:cNvPr id="4" name="Plassholder for tekst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nb-NO" smtClean="0"/>
              <a:t>Klikk for å redigere tekststiler i malen</a:t>
            </a:r>
          </a:p>
        </p:txBody>
      </p:sp>
      <p:sp>
        <p:nvSpPr>
          <p:cNvPr id="5" name="Plassholder for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6" name="Plassholder for bunnteks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nb-NO"/>
          </a:p>
        </p:txBody>
      </p:sp>
      <p:sp>
        <p:nvSpPr>
          <p:cNvPr id="7" name="Plassholder for lysbilde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1578031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ssholder for tittel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nb-NO" smtClean="0"/>
              <a:t>Klikk for å redigere tittelstil</a:t>
            </a:r>
            <a:endParaRPr lang="nb-NO"/>
          </a:p>
        </p:txBody>
      </p:sp>
      <p:sp>
        <p:nvSpPr>
          <p:cNvPr id="3" name="Plassholder for teks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nb-NO" smtClean="0"/>
              <a:t>Klikk for å redigere tekststiler i malen</a:t>
            </a:r>
          </a:p>
          <a:p>
            <a:pPr lvl="1"/>
            <a:r>
              <a:rPr lang="nb-NO" smtClean="0"/>
              <a:t>Andre nivå</a:t>
            </a:r>
          </a:p>
          <a:p>
            <a:pPr lvl="2"/>
            <a:r>
              <a:rPr lang="nb-NO" smtClean="0"/>
              <a:t>Tredje nivå</a:t>
            </a:r>
          </a:p>
          <a:p>
            <a:pPr lvl="3"/>
            <a:r>
              <a:rPr lang="nb-NO" smtClean="0"/>
              <a:t>Fjerde nivå</a:t>
            </a:r>
          </a:p>
          <a:p>
            <a:pPr lvl="4"/>
            <a:r>
              <a:rPr lang="nb-NO" smtClean="0"/>
              <a:t>Femte nivå</a:t>
            </a:r>
            <a:endParaRPr lang="nb-NO"/>
          </a:p>
        </p:txBody>
      </p:sp>
      <p:sp>
        <p:nvSpPr>
          <p:cNvPr id="4" name="Plassholder for dato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1CC7485-3A44-486E-95AA-3D86F6185A9A}" type="datetimeFigureOut">
              <a:rPr lang="nb-NO" smtClean="0"/>
              <a:t>16.11.2015</a:t>
            </a:fld>
            <a:endParaRPr lang="nb-NO"/>
          </a:p>
        </p:txBody>
      </p:sp>
      <p:sp>
        <p:nvSpPr>
          <p:cNvPr id="5" name="Plassholder for bunnteks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nb-NO"/>
          </a:p>
        </p:txBody>
      </p:sp>
      <p:sp>
        <p:nvSpPr>
          <p:cNvPr id="6" name="Plassholder for lysbilde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136384-F168-4508-86E3-36DF0F04A17F}" type="slidenum">
              <a:rPr lang="nb-NO" smtClean="0"/>
              <a:t>‹#›</a:t>
            </a:fld>
            <a:endParaRPr lang="nb-NO"/>
          </a:p>
        </p:txBody>
      </p:sp>
    </p:spTree>
    <p:extLst>
      <p:ext uri="{BB962C8B-B14F-4D97-AF65-F5344CB8AC3E}">
        <p14:creationId xmlns:p14="http://schemas.microsoft.com/office/powerpoint/2010/main" val="130172771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b-NO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mailto:d.w.schartum@jus.uio.no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nb-NO" sz="4400" dirty="0" smtClean="0"/>
              <a:t>DRI3001 </a:t>
            </a:r>
            <a:r>
              <a:rPr lang="nb-NO" sz="4400" dirty="0" smtClean="0"/>
              <a:t>V-16</a:t>
            </a:r>
            <a:r>
              <a:rPr lang="nb-NO" sz="4400" dirty="0" smtClean="0"/>
              <a:t/>
            </a:r>
            <a:br>
              <a:rPr lang="nb-NO" sz="4400" dirty="0" smtClean="0"/>
            </a:br>
            <a:r>
              <a:rPr lang="nb-NO" dirty="0" smtClean="0">
                <a:solidFill>
                  <a:srgbClr val="0000FF"/>
                </a:solidFill>
              </a:rPr>
              <a:t>Bacheloroppgave</a:t>
            </a:r>
            <a:endParaRPr lang="nb-NO" dirty="0">
              <a:solidFill>
                <a:srgbClr val="0000FF"/>
              </a:solidFill>
            </a:endParaRPr>
          </a:p>
        </p:txBody>
      </p:sp>
      <p:sp>
        <p:nvSpPr>
          <p:cNvPr id="3" name="Undertittel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nb-NO" dirty="0" smtClean="0"/>
          </a:p>
          <a:p>
            <a:r>
              <a:rPr lang="nb-NO" sz="1800" dirty="0" smtClean="0"/>
              <a:t>Dag Wiese Schartum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170396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46050"/>
            <a:ext cx="10515600" cy="1325563"/>
          </a:xfrm>
        </p:spPr>
        <p:txBody>
          <a:bodyPr/>
          <a:lstStyle/>
          <a:p>
            <a:r>
              <a:rPr lang="nb-NO" dirty="0" smtClean="0">
                <a:solidFill>
                  <a:srgbClr val="7030A0"/>
                </a:solidFill>
              </a:rPr>
              <a:t>Opplegg for emnet</a:t>
            </a:r>
            <a:r>
              <a:rPr lang="nb-NO" dirty="0" smtClean="0"/>
              <a:t> </a:t>
            </a:r>
            <a:r>
              <a:rPr lang="nb-NO" sz="1800" dirty="0">
                <a:solidFill>
                  <a:prstClr val="black"/>
                </a:solidFill>
              </a:rPr>
              <a:t>(</a:t>
            </a:r>
            <a:r>
              <a:rPr lang="nb-NO" sz="1800" dirty="0" smtClean="0">
                <a:solidFill>
                  <a:prstClr val="black"/>
                </a:solidFill>
              </a:rPr>
              <a:t>fortsettes)</a:t>
            </a:r>
            <a:endParaRPr lang="nb-NO" dirty="0"/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711739" y="1442430"/>
            <a:ext cx="10737715" cy="5014912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20 </a:t>
            </a:r>
            <a:r>
              <a:rPr lang="nb-NO" dirty="0" err="1" smtClean="0"/>
              <a:t>sp</a:t>
            </a:r>
            <a:r>
              <a:rPr lang="nb-NO" dirty="0" smtClean="0"/>
              <a:t> gruppearbeid</a:t>
            </a:r>
          </a:p>
          <a:p>
            <a:pPr lvl="1"/>
            <a:r>
              <a:rPr lang="nb-NO" dirty="0" smtClean="0"/>
              <a:t>Dvs. </a:t>
            </a:r>
            <a:r>
              <a:rPr lang="nb-NO" dirty="0" smtClean="0"/>
              <a:t>stor arbeidsinnsats og mye hardt arbeid!</a:t>
            </a:r>
          </a:p>
          <a:p>
            <a:pPr lvl="1"/>
            <a:r>
              <a:rPr lang="nb-NO" dirty="0" smtClean="0"/>
              <a:t>Grupper på  4 personer (3 og 5 er også mulig, hvis nødvendig)</a:t>
            </a:r>
          </a:p>
          <a:p>
            <a:pPr lvl="1"/>
            <a:r>
              <a:rPr lang="nb-NO" dirty="0" smtClean="0"/>
              <a:t>I utgangspunktet, fritt sammensatte grupper; men mulig at </a:t>
            </a:r>
            <a:r>
              <a:rPr lang="nb-NO" dirty="0" smtClean="0"/>
              <a:t>Arild/Dag </a:t>
            </a:r>
            <a:r>
              <a:rPr lang="nb-NO" dirty="0" smtClean="0"/>
              <a:t>må overstyre for at kabalen skal gå opp </a:t>
            </a:r>
            <a:r>
              <a:rPr lang="nb-NO" dirty="0" smtClean="0">
                <a:sym typeface="Wingdings" panose="05000000000000000000" pitchFamily="2" charset="2"/>
              </a:rPr>
              <a:t></a:t>
            </a:r>
            <a:endParaRPr lang="nb-NO" dirty="0" smtClean="0"/>
          </a:p>
          <a:p>
            <a:pPr lvl="1"/>
            <a:r>
              <a:rPr lang="nb-NO" dirty="0" smtClean="0"/>
              <a:t>Start: så tidlig som mulig etter nyttår, slutt: 1. juni </a:t>
            </a:r>
            <a:r>
              <a:rPr lang="nb-NO" dirty="0" smtClean="0"/>
              <a:t>2016</a:t>
            </a:r>
            <a:endParaRPr lang="nb-NO" dirty="0" smtClean="0"/>
          </a:p>
          <a:p>
            <a:pPr lvl="1"/>
            <a:r>
              <a:rPr lang="nb-NO" dirty="0" smtClean="0"/>
              <a:t>Individuell muntlig eksamen på basis av rapporten fra gruppene (første halvdel av juni)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Arbeidet skal utføres som </a:t>
            </a:r>
            <a:r>
              <a:rPr lang="nb-NO" i="1" dirty="0" smtClean="0">
                <a:solidFill>
                  <a:srgbClr val="0000FF"/>
                </a:solidFill>
              </a:rPr>
              <a:t>oppdrag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Mest mulig reell bestilling fra en ekstern oppdragstaker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Studentenes egne forslag er ofte best (men justering kan bli nødvending)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I siste instans tar </a:t>
            </a:r>
            <a:r>
              <a:rPr lang="nb-NO" dirty="0" smtClean="0">
                <a:solidFill>
                  <a:srgbClr val="0000FF"/>
                </a:solidFill>
              </a:rPr>
              <a:t>Arild/Dag </a:t>
            </a:r>
            <a:r>
              <a:rPr lang="nb-NO" dirty="0" smtClean="0">
                <a:solidFill>
                  <a:srgbClr val="0000FF"/>
                </a:solidFill>
              </a:rPr>
              <a:t>ansvar for at alle har et emne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Arild/Dag </a:t>
            </a:r>
            <a:r>
              <a:rPr lang="nb-NO" dirty="0" smtClean="0">
                <a:solidFill>
                  <a:srgbClr val="0000FF"/>
                </a:solidFill>
              </a:rPr>
              <a:t>etablerer kontakt med oppdragsgiver, blir med på første møtet og sørger for at det inngås i) avtale med prosjektbeskrivelse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Gruppen velger en kontaktperson som oppdragsgiver kan forholde seg til, og skaffer en felles epostadresse som veileder benytter i kommunikasjon med gruppen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Tar sikte på at alle har klart et oppdrag innen utløpet av januar, helst før</a:t>
            </a:r>
          </a:p>
        </p:txBody>
      </p:sp>
    </p:spTree>
    <p:extLst>
      <p:ext uri="{BB962C8B-B14F-4D97-AF65-F5344CB8AC3E}">
        <p14:creationId xmlns:p14="http://schemas.microsoft.com/office/powerpoint/2010/main" val="110658446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ssholder for innhold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nb-NO" dirty="0" smtClean="0"/>
              <a:t>Om innholdet</a:t>
            </a:r>
          </a:p>
          <a:p>
            <a:pPr lvl="1"/>
            <a:r>
              <a:rPr lang="nb-NO" dirty="0" smtClean="0"/>
              <a:t>Er ikke et akademisk arbeid i vanlig forstand</a:t>
            </a:r>
          </a:p>
          <a:p>
            <a:pPr lvl="1"/>
            <a:r>
              <a:rPr lang="nb-NO" dirty="0" smtClean="0"/>
              <a:t>Stor vekt på å utføre et oppdrag etter oppdragsgivers ønske</a:t>
            </a:r>
          </a:p>
          <a:p>
            <a:pPr lvl="1"/>
            <a:r>
              <a:rPr lang="nb-NO" dirty="0" smtClean="0"/>
              <a:t>Krever ikke mer utredning og litteraturstudier enn det et vel utført oppdrag gjør nødvendig</a:t>
            </a:r>
          </a:p>
          <a:p>
            <a:pPr lvl="1"/>
            <a:r>
              <a:rPr lang="nb-NO" dirty="0" smtClean="0"/>
              <a:t>Krever imidlertid stor grad av faglig bevissthet og modenhet, og begrunnelse for valg, utdypende kunnskaper mv vil uansett bli testet i muntlig eksamen</a:t>
            </a:r>
          </a:p>
          <a:p>
            <a:pPr lvl="1"/>
            <a:r>
              <a:rPr lang="nb-NO" dirty="0" smtClean="0"/>
              <a:t>Resultatet er alltid en skriftlig rapport, men denne kan gjerne suppleres med prototyper e.l., og rapporten kan i stor grad inneholde grafiske løsningsforslag mv (ikke bare tekst)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Undervisning og veiledning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Litt undervisning, helt i begynnelsen av arbeidet, </a:t>
            </a:r>
            <a:r>
              <a:rPr lang="nb-NO" dirty="0" smtClean="0">
                <a:solidFill>
                  <a:srgbClr val="0000FF"/>
                </a:solidFill>
              </a:rPr>
              <a:t>relatert </a:t>
            </a:r>
            <a:r>
              <a:rPr lang="nb-NO" dirty="0" smtClean="0">
                <a:solidFill>
                  <a:srgbClr val="0000FF"/>
                </a:solidFill>
              </a:rPr>
              <a:t>til temaer som oppdraget aktualiserer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Veiledning; stort sett styrt av gruppen, men med «passe påtrengende» veileder som heier for å få tilstrekkelig rask og god fremdrift</a:t>
            </a:r>
          </a:p>
          <a:p>
            <a:pPr lvl="1"/>
            <a:r>
              <a:rPr lang="nb-NO" dirty="0" smtClean="0">
                <a:solidFill>
                  <a:srgbClr val="0000FF"/>
                </a:solidFill>
              </a:rPr>
              <a:t>Veiledningen mest intensivt i starten og mot slutten av arbeidet</a:t>
            </a:r>
          </a:p>
          <a:p>
            <a:endParaRPr lang="nb-NO" dirty="0"/>
          </a:p>
        </p:txBody>
      </p:sp>
      <p:sp>
        <p:nvSpPr>
          <p:cNvPr id="4" name="Tit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nb-NO" dirty="0" smtClean="0">
                <a:solidFill>
                  <a:srgbClr val="7030A0"/>
                </a:solidFill>
              </a:rPr>
              <a:t>Opplegg for emnet </a:t>
            </a:r>
            <a:r>
              <a:rPr lang="nb-NO" sz="1800" dirty="0" smtClean="0"/>
              <a:t>(fortsatt)</a:t>
            </a:r>
            <a:endParaRPr lang="nb-NO" sz="1800" dirty="0"/>
          </a:p>
        </p:txBody>
      </p:sp>
    </p:spTree>
    <p:extLst>
      <p:ext uri="{BB962C8B-B14F-4D97-AF65-F5344CB8AC3E}">
        <p14:creationId xmlns:p14="http://schemas.microsoft.com/office/powerpoint/2010/main" val="29999564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tel 1"/>
          <p:cNvSpPr>
            <a:spLocks noGrp="1"/>
          </p:cNvSpPr>
          <p:nvPr>
            <p:ph type="title"/>
          </p:nvPr>
        </p:nvSpPr>
        <p:spPr>
          <a:xfrm>
            <a:off x="838200" y="152401"/>
            <a:ext cx="10515600" cy="1009650"/>
          </a:xfrm>
        </p:spPr>
        <p:txBody>
          <a:bodyPr/>
          <a:lstStyle/>
          <a:p>
            <a:r>
              <a:rPr lang="nb-NO" dirty="0" smtClean="0">
                <a:solidFill>
                  <a:srgbClr val="7030A0"/>
                </a:solidFill>
              </a:rPr>
              <a:t>Mulige oppdrag</a:t>
            </a:r>
            <a:endParaRPr lang="nb-NO" dirty="0">
              <a:solidFill>
                <a:srgbClr val="7030A0"/>
              </a:solidFill>
            </a:endParaRPr>
          </a:p>
        </p:txBody>
      </p:sp>
      <p:sp>
        <p:nvSpPr>
          <p:cNvPr id="3" name="Plassholder for innhold 2"/>
          <p:cNvSpPr>
            <a:spLocks noGrp="1"/>
          </p:cNvSpPr>
          <p:nvPr>
            <p:ph idx="1"/>
          </p:nvPr>
        </p:nvSpPr>
        <p:spPr>
          <a:xfrm>
            <a:off x="838200" y="1076325"/>
            <a:ext cx="10515600" cy="5572125"/>
          </a:xfrm>
        </p:spPr>
        <p:txBody>
          <a:bodyPr>
            <a:normAutofit fontScale="92500" lnSpcReduction="20000"/>
          </a:bodyPr>
          <a:lstStyle/>
          <a:p>
            <a:r>
              <a:rPr lang="nb-NO" dirty="0" smtClean="0"/>
              <a:t>Det aller beste er å foreslå tema selv</a:t>
            </a:r>
          </a:p>
          <a:p>
            <a:r>
              <a:rPr lang="nb-NO" dirty="0" smtClean="0">
                <a:solidFill>
                  <a:srgbClr val="0000FF"/>
                </a:solidFill>
              </a:rPr>
              <a:t>Noen muligheter; til å velge eller til inspirasjon for egne ideer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Vurder en personvernerklæring og foreslå forbedringer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Vurder organisering av behandlingsansvar i en virksomhet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Vurder rettsinformasjonen på en nettside, knyttet til en type forvaltningsvedtak og foreslå forbedringer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Vurder brukerstøtte i en </a:t>
            </a:r>
            <a:r>
              <a:rPr lang="nb-NO" dirty="0" err="1" smtClean="0">
                <a:solidFill>
                  <a:srgbClr val="0000FF"/>
                </a:solidFill>
              </a:rPr>
              <a:t>selvbetjent</a:t>
            </a:r>
            <a:r>
              <a:rPr lang="nb-NO" dirty="0" smtClean="0">
                <a:solidFill>
                  <a:srgbClr val="0000FF"/>
                </a:solidFill>
              </a:rPr>
              <a:t> rutine og foreslå forbedringer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Vurder hvordan et forvaltningsorgan kan bedre etterlevelsen av IT-arkitekturprinsippene i en rutine og foreslå forbedringer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Lag forslag til samtykkeerklæring</a:t>
            </a:r>
          </a:p>
          <a:p>
            <a:pPr marL="914400" lvl="1" indent="-457200">
              <a:buFont typeface="+mj-lt"/>
              <a:buAutoNum type="arabicParenR"/>
            </a:pPr>
            <a:r>
              <a:rPr lang="nb-NO" dirty="0" smtClean="0">
                <a:solidFill>
                  <a:srgbClr val="0000FF"/>
                </a:solidFill>
              </a:rPr>
              <a:t>Lag forslag til innsynsrutine</a:t>
            </a:r>
          </a:p>
          <a:p>
            <a:r>
              <a:rPr lang="nb-NO" dirty="0" smtClean="0">
                <a:solidFill>
                  <a:srgbClr val="C00000"/>
                </a:solidFill>
              </a:rPr>
              <a:t>Foreslå eget tema eller velg de </a:t>
            </a:r>
            <a:r>
              <a:rPr lang="nb-NO" i="1" dirty="0" smtClean="0"/>
              <a:t>to</a:t>
            </a:r>
            <a:r>
              <a:rPr lang="nb-NO" dirty="0" smtClean="0">
                <a:solidFill>
                  <a:srgbClr val="C00000"/>
                </a:solidFill>
              </a:rPr>
              <a:t> alternativene ovenfor som du foretrekker og send Dag </a:t>
            </a:r>
            <a:r>
              <a:rPr lang="nb-NO" dirty="0" smtClean="0">
                <a:solidFill>
                  <a:srgbClr val="C00000"/>
                </a:solidFill>
                <a:hlinkClick r:id="rId2"/>
              </a:rPr>
              <a:t>d.w.schartum@jus.uio.no</a:t>
            </a:r>
            <a:r>
              <a:rPr lang="nb-NO" dirty="0" smtClean="0">
                <a:solidFill>
                  <a:srgbClr val="C00000"/>
                </a:solidFill>
              </a:rPr>
              <a:t> innen </a:t>
            </a:r>
            <a:r>
              <a:rPr lang="nb-NO" u="sng" dirty="0" smtClean="0"/>
              <a:t>1. desember</a:t>
            </a:r>
          </a:p>
          <a:p>
            <a:r>
              <a:rPr lang="nb-NO" dirty="0" smtClean="0">
                <a:solidFill>
                  <a:srgbClr val="C00000"/>
                </a:solidFill>
              </a:rPr>
              <a:t>Angi eventuelt om det noen du ønsker å være på gruppe med</a:t>
            </a:r>
          </a:p>
          <a:p>
            <a:r>
              <a:rPr lang="nb-NO" smtClean="0">
                <a:solidFill>
                  <a:srgbClr val="C00000"/>
                </a:solidFill>
              </a:rPr>
              <a:t>Arild/Dag </a:t>
            </a:r>
            <a:r>
              <a:rPr lang="nb-NO" dirty="0" smtClean="0">
                <a:solidFill>
                  <a:srgbClr val="C00000"/>
                </a:solidFill>
              </a:rPr>
              <a:t>fordeler på grupper og begynner arbeidet med å finne oppdragsgivere, så snart som mulig etter at svarene er mottatt</a:t>
            </a:r>
            <a:endParaRPr lang="nb-NO" dirty="0">
              <a:solidFill>
                <a:srgbClr val="C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413778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1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5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9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3" presetID="2" presetClass="entr" presetSubtype="8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5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6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146</TotalTime>
  <Words>470</Words>
  <Application>Microsoft Office PowerPoint</Application>
  <PresentationFormat>Custom</PresentationFormat>
  <Paragraphs>41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Office-tema</vt:lpstr>
      <vt:lpstr>DRI3001 V-16 Bacheloroppgave</vt:lpstr>
      <vt:lpstr>Opplegg for emnet (fortsettes)</vt:lpstr>
      <vt:lpstr>Opplegg for emnet (fortsatt)</vt:lpstr>
      <vt:lpstr>Mulige oppdrag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DRI3001 V-15 Bacheloroppgave</dc:title>
  <dc:creator>dag wiese schartum</dc:creator>
  <cp:lastModifiedBy>dags</cp:lastModifiedBy>
  <cp:revision>11</cp:revision>
  <cp:lastPrinted>2014-11-20T08:43:42Z</cp:lastPrinted>
  <dcterms:created xsi:type="dcterms:W3CDTF">2014-11-19T20:18:10Z</dcterms:created>
  <dcterms:modified xsi:type="dcterms:W3CDTF">2015-11-16T10:22:04Z</dcterms:modified>
</cp:coreProperties>
</file>