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4" r:id="rId2"/>
    <p:sldId id="382" r:id="rId3"/>
    <p:sldId id="383" r:id="rId4"/>
    <p:sldId id="387" r:id="rId5"/>
    <p:sldId id="388" r:id="rId6"/>
    <p:sldId id="385" r:id="rId7"/>
    <p:sldId id="386" r:id="rId8"/>
    <p:sldId id="349" r:id="rId9"/>
    <p:sldId id="379" r:id="rId10"/>
    <p:sldId id="373" r:id="rId11"/>
    <p:sldId id="353" r:id="rId12"/>
    <p:sldId id="360" r:id="rId13"/>
    <p:sldId id="359" r:id="rId14"/>
    <p:sldId id="361" r:id="rId15"/>
    <p:sldId id="347" r:id="rId16"/>
    <p:sldId id="341" r:id="rId17"/>
    <p:sldId id="342" r:id="rId18"/>
  </p:sldIdLst>
  <p:sldSz cx="9525000" cy="7620000"/>
  <p:notesSz cx="7099300" cy="102235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FF0B"/>
    <a:srgbClr val="371509"/>
    <a:srgbClr val="3B0E05"/>
    <a:srgbClr val="919191"/>
    <a:srgbClr val="FFFFFF"/>
    <a:srgbClr val="DADADA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595" autoAdjust="0"/>
  </p:normalViewPr>
  <p:slideViewPr>
    <p:cSldViewPr>
      <p:cViewPr>
        <p:scale>
          <a:sx n="66" d="100"/>
          <a:sy n="66" d="100"/>
        </p:scale>
        <p:origin x="-2826" y="-912"/>
      </p:cViewPr>
      <p:guideLst>
        <p:guide orient="horz" pos="240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86" y="-228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63550" y="53193"/>
            <a:ext cx="6172200" cy="52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13" tIns="46819" rIns="95313" bIns="46819" anchor="ctr">
            <a:spAutoFit/>
          </a:bodyPr>
          <a:lstStyle>
            <a:lvl1pPr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nb-NO" altLang="nb-NO" sz="1400" dirty="0" smtClean="0">
                <a:latin typeface="Calibri" panose="020F0502020204030204" pitchFamily="34" charset="0"/>
              </a:rPr>
              <a:t>DRI 3001 Våren </a:t>
            </a:r>
            <a:r>
              <a:rPr lang="nb-NO" altLang="nb-NO" sz="1400" dirty="0" smtClean="0">
                <a:latin typeface="Calibri" panose="020F0502020204030204" pitchFamily="34" charset="0"/>
              </a:rPr>
              <a:t>2016 2. forelesning  </a:t>
            </a:r>
            <a:endParaRPr lang="nb-NO" altLang="nb-NO" sz="1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nb-NO" altLang="nb-NO" sz="1400" dirty="0" smtClean="0">
                <a:latin typeface="Calibri" panose="020F0502020204030204" pitchFamily="34" charset="0"/>
              </a:rPr>
              <a:t>Arild Jansen AFIN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604000" y="9801225"/>
            <a:ext cx="4238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313" tIns="46819" rIns="95313" bIns="46819" anchor="ctr">
            <a:spAutoFit/>
          </a:bodyPr>
          <a:lstStyle>
            <a:lvl1pPr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36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fld id="{68289E9A-2FF9-4972-80C4-B6D11995E9F1}" type="slidenum">
              <a:rPr lang="nb-NO" altLang="nb-NO" sz="1500" smtClean="0"/>
              <a:pPr algn="r">
                <a:defRPr/>
              </a:pPr>
              <a:t>‹#›</a:t>
            </a:fld>
            <a:endParaRPr lang="nb-NO" altLang="nb-NO" sz="1500" smtClean="0"/>
          </a:p>
        </p:txBody>
      </p:sp>
    </p:spTree>
    <p:extLst>
      <p:ext uri="{BB962C8B-B14F-4D97-AF65-F5344CB8AC3E}">
        <p14:creationId xmlns:p14="http://schemas.microsoft.com/office/powerpoint/2010/main" val="179407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45050"/>
            <a:ext cx="5210175" cy="430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5313" tIns="46819" rIns="95313" bIns="46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notatmalstiler i delmalen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769938"/>
            <a:ext cx="4786313" cy="3829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54400" y="6359525"/>
            <a:ext cx="5429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006" tIns="47503" rIns="95006" bIns="47503" anchor="ctr"/>
          <a:lstStyle>
            <a:lvl1pPr defTabSz="9493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nb-NO" altLang="nb-NO" sz="2500" smtClean="0"/>
          </a:p>
        </p:txBody>
      </p:sp>
    </p:spTree>
    <p:extLst>
      <p:ext uri="{BB962C8B-B14F-4D97-AF65-F5344CB8AC3E}">
        <p14:creationId xmlns:p14="http://schemas.microsoft.com/office/powerpoint/2010/main" val="84599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68350"/>
            <a:ext cx="4792662" cy="3833813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57750"/>
            <a:ext cx="5203825" cy="4597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366963"/>
            <a:ext cx="8096250" cy="1633537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318000"/>
            <a:ext cx="66675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9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248622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0"/>
            <a:ext cx="2106612" cy="672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0"/>
            <a:ext cx="6170613" cy="672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28268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220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895850"/>
            <a:ext cx="809625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3228975"/>
            <a:ext cx="809625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9657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24000"/>
            <a:ext cx="4011613" cy="519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513" y="1524000"/>
            <a:ext cx="4011612" cy="519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732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5725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704975"/>
            <a:ext cx="42084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416175"/>
            <a:ext cx="42084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704975"/>
            <a:ext cx="42100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416175"/>
            <a:ext cx="42100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28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14264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192549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3213"/>
            <a:ext cx="313372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303213"/>
            <a:ext cx="53244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593850"/>
            <a:ext cx="313372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19610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5334000"/>
            <a:ext cx="5715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81038"/>
            <a:ext cx="5715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964238"/>
            <a:ext cx="5715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  <p:extLst>
      <p:ext uri="{BB962C8B-B14F-4D97-AF65-F5344CB8AC3E}">
        <p14:creationId xmlns:p14="http://schemas.microsoft.com/office/powerpoint/2010/main" val="382096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3019"/>
            <a:ext cx="952499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tittelstilen i delmalen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24000"/>
            <a:ext cx="8175625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tekststilene i </a:t>
            </a:r>
            <a:r>
              <a:rPr lang="nb-NO" altLang="nb-NO" dirty="0" err="1" smtClean="0"/>
              <a:t>delmalen</a:t>
            </a:r>
            <a:endParaRPr lang="nb-NO" altLang="nb-NO" dirty="0" smtClean="0"/>
          </a:p>
          <a:p>
            <a:pPr lvl="1"/>
            <a:r>
              <a:rPr lang="nb-NO" altLang="nb-NO" dirty="0" smtClean="0"/>
              <a:t>Andre nivå</a:t>
            </a:r>
          </a:p>
          <a:p>
            <a:pPr lvl="2"/>
            <a:r>
              <a:rPr lang="nb-NO" altLang="nb-NO" dirty="0" smtClean="0"/>
              <a:t>Tredje nivå</a:t>
            </a:r>
          </a:p>
          <a:p>
            <a:pPr lvl="3"/>
            <a:r>
              <a:rPr lang="nb-NO" altLang="nb-NO" dirty="0" smtClean="0"/>
              <a:t>Fjerde nivå</a:t>
            </a:r>
          </a:p>
          <a:p>
            <a:pPr lvl="4"/>
            <a:r>
              <a:rPr lang="nb-NO" altLang="nb-NO" dirty="0" smtClean="0"/>
              <a:t>Femte nivå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41325" y="6762750"/>
            <a:ext cx="83820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nb-NO" altLang="nb-NO" sz="1100" smtClean="0"/>
              <a:t>		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939213" y="6905625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fld id="{1CE1ACDB-0B63-4937-ABA6-2310979DD92D}" type="slidenum">
              <a:rPr lang="nb-NO" altLang="nb-NO" sz="1400" smtClean="0"/>
              <a:pPr algn="r">
                <a:defRPr/>
              </a:pPr>
              <a:t>‹#›</a:t>
            </a:fld>
            <a:endParaRPr lang="nb-NO" altLang="nb-NO" sz="1400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7194550"/>
            <a:ext cx="87233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nb-NO"/>
              <a:t>DRI 3001 våren 2012    - Arild Jansen, AFIN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Naturlov" TargetMode="External"/><Relationship Id="rId2" Type="http://schemas.openxmlformats.org/officeDocument/2006/relationships/hyperlink" Target="http://no.wikipedia.org/wiki/Falsifikasj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.wikipedia.org/w/index.php?title=Prediksjon&amp;action=edit&amp;redlink=1" TargetMode="External"/><Relationship Id="rId4" Type="http://schemas.openxmlformats.org/officeDocument/2006/relationships/hyperlink" Target="http://no.wikipedia.org/wiki/Forklar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7194550"/>
            <a:ext cx="7993063" cy="425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200" smtClean="0">
                <a:latin typeface="Arial" charset="0"/>
              </a:rPr>
              <a:t>DRI 3001 - Arild Jansen, AFIN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209550"/>
            <a:ext cx="8940800" cy="892175"/>
          </a:xfrm>
        </p:spPr>
        <p:txBody>
          <a:bodyPr/>
          <a:lstStyle/>
          <a:p>
            <a:r>
              <a:rPr lang="nb-NO" altLang="nb-NO" sz="2800" smtClean="0"/>
              <a:t>DRI 3001 – 2.forelesning</a:t>
            </a:r>
            <a:br>
              <a:rPr lang="nb-NO" altLang="nb-NO" sz="2800" smtClean="0"/>
            </a:br>
            <a:r>
              <a:rPr lang="nb-NO" altLang="nb-NO" sz="2800" smtClean="0"/>
              <a:t>Bruk av teori og om undersøkelsesopplegg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62075"/>
            <a:ext cx="8208963" cy="54721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nb-NO" altLang="nb-NO" u="sng" dirty="0" smtClean="0"/>
              <a:t>Temaer</a:t>
            </a:r>
          </a:p>
          <a:p>
            <a:r>
              <a:rPr lang="nb-NO" altLang="nb-NO" dirty="0" smtClean="0"/>
              <a:t>Innsamling </a:t>
            </a:r>
            <a:r>
              <a:rPr lang="nb-NO" altLang="nb-NO" dirty="0" smtClean="0"/>
              <a:t>og bruk empiri (datamateriale) i prosjektarbeidet </a:t>
            </a:r>
          </a:p>
          <a:p>
            <a:r>
              <a:rPr lang="nb-NO" altLang="nb-NO" dirty="0" smtClean="0"/>
              <a:t>Litt om bruk av teori </a:t>
            </a:r>
          </a:p>
          <a:p>
            <a:r>
              <a:rPr lang="nb-NO" altLang="nb-NO" dirty="0" smtClean="0"/>
              <a:t>Om rapporten </a:t>
            </a:r>
            <a:endParaRPr lang="nb-NO" altLang="nb-NO" dirty="0" smtClean="0"/>
          </a:p>
          <a:p>
            <a:endParaRPr lang="nb-NO" altLang="nb-NO" dirty="0" smtClean="0"/>
          </a:p>
          <a:p>
            <a:pPr>
              <a:buFont typeface="Monotype Sorts" pitchFamily="2" charset="2"/>
              <a:buNone/>
            </a:pPr>
            <a:r>
              <a:rPr lang="nb-NO" altLang="nb-NO" u="sng" dirty="0" smtClean="0"/>
              <a:t>Mål for forelesningen:</a:t>
            </a:r>
          </a:p>
          <a:p>
            <a:pPr>
              <a:buFont typeface="Monotype Sorts" pitchFamily="2" charset="2"/>
              <a:buNone/>
            </a:pPr>
            <a:r>
              <a:rPr lang="nb-NO" altLang="nb-NO" sz="2400" dirty="0" smtClean="0"/>
              <a:t>-	</a:t>
            </a:r>
            <a:r>
              <a:rPr lang="nb-NO" altLang="nb-NO" dirty="0" smtClean="0"/>
              <a:t>Se eksempler på  hvilken rolle teori har i prosjektarbeidet</a:t>
            </a:r>
          </a:p>
          <a:p>
            <a:pPr>
              <a:buFont typeface="Monotype Sorts" pitchFamily="2" charset="2"/>
              <a:buNone/>
            </a:pPr>
            <a:r>
              <a:rPr lang="nb-NO" altLang="nb-NO" dirty="0" smtClean="0"/>
              <a:t>-  Forstå hvordan empiri kan brukes i arbeidet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 txBox="1">
            <a:spLocks noGrp="1"/>
          </p:cNvSpPr>
          <p:nvPr/>
        </p:nvSpPr>
        <p:spPr bwMode="auto">
          <a:xfrm>
            <a:off x="0" y="7194550"/>
            <a:ext cx="79930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200">
                <a:latin typeface="Arial" charset="0"/>
              </a:rPr>
              <a:t>DRI 3001 - Arild Jansen, AFIN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0"/>
            <a:ext cx="8359775" cy="641350"/>
          </a:xfrm>
        </p:spPr>
        <p:txBody>
          <a:bodyPr/>
          <a:lstStyle/>
          <a:p>
            <a:r>
              <a:rPr lang="nb-NO" altLang="nb-NO" dirty="0" smtClean="0">
                <a:latin typeface="Calibri" panose="020F0502020204030204" pitchFamily="34" charset="0"/>
              </a:rPr>
              <a:t>Generelt om bruk av bruk av teori i DRI 3001 </a:t>
            </a:r>
            <a:endParaRPr lang="en-US" altLang="nb-NO" dirty="0" smtClean="0">
              <a:latin typeface="Calibri" panose="020F0502020204030204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01713"/>
            <a:ext cx="9525000" cy="6192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mtClean="0"/>
              <a:t>Hvor forventer vi at finner dere teori- stoff: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Pensumlitteraturen i hele DRI-studiet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Pensum i DRI 3001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Andre utvalgte fagartikler eller nettsteder som ansees faglig ”autoritative”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Wikipedia? Ja, men kildekritikk: sjekk mot andre kilder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Hvordan bruke teori i arbeidet/rapporten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Definisjon og bruk av </a:t>
            </a:r>
            <a:r>
              <a:rPr lang="nb-NO" altLang="nb-NO" i="1" smtClean="0"/>
              <a:t>begreper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Bakgrunn for </a:t>
            </a:r>
            <a:r>
              <a:rPr lang="nb-NO" altLang="nb-NO" i="1" smtClean="0"/>
              <a:t>formulere tema/problemstilling</a:t>
            </a:r>
            <a:r>
              <a:rPr lang="nb-NO" altLang="nb-NO" smtClean="0"/>
              <a:t> og konkrete forskningsspørsmål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Sentralt i </a:t>
            </a:r>
            <a:r>
              <a:rPr lang="nb-NO" altLang="nb-NO" i="1" smtClean="0"/>
              <a:t>analysen</a:t>
            </a:r>
            <a:r>
              <a:rPr lang="nb-NO" altLang="nb-NO" smtClean="0"/>
              <a:t> (drøftingen) for å forstå (forklare) funn dere gjør og å sammenholde med hva teorien ”sier”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I konklusjonene, hvor dere oppsummerer deres funn, eventuelt for å begrunne konkrete tiltak som er i tråd med egne funn og eksisterende teori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Eksempler på bruk teorien i arbeidet </a:t>
            </a:r>
            <a:endParaRPr lang="en-US" altLang="nb-NO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33513"/>
            <a:ext cx="8856663" cy="5792787"/>
          </a:xfrm>
        </p:spPr>
        <p:txBody>
          <a:bodyPr/>
          <a:lstStyle/>
          <a:p>
            <a:r>
              <a:rPr lang="nb-NO" altLang="nb-NO" smtClean="0"/>
              <a:t>Bakgrunn for </a:t>
            </a:r>
            <a:r>
              <a:rPr lang="nb-NO" altLang="nb-NO" i="1" smtClean="0"/>
              <a:t>formulere tema/problemstilling</a:t>
            </a:r>
            <a:r>
              <a:rPr lang="nb-NO" altLang="nb-NO" smtClean="0"/>
              <a:t> og konkrete forskningsspørsmål, f eks. </a:t>
            </a:r>
          </a:p>
          <a:p>
            <a:pPr lvl="1"/>
            <a:r>
              <a:rPr lang="nb-NO" altLang="nb-NO" smtClean="0"/>
              <a:t>Tidligere funn viser skepsis til .., eller eventuelt stor interesse for </a:t>
            </a:r>
          </a:p>
          <a:p>
            <a:pPr lvl="1"/>
            <a:r>
              <a:rPr lang="nb-NO" altLang="nb-NO" smtClean="0"/>
              <a:t>Noen studier viser at disse faktorer er viktige for …..</a:t>
            </a:r>
          </a:p>
          <a:p>
            <a:pPr lvl="1"/>
            <a:r>
              <a:rPr lang="nb-NO" altLang="nb-NO" smtClean="0"/>
              <a:t>…..</a:t>
            </a:r>
          </a:p>
          <a:p>
            <a:r>
              <a:rPr lang="nb-NO" altLang="nb-NO" smtClean="0"/>
              <a:t>I </a:t>
            </a:r>
            <a:r>
              <a:rPr lang="nb-NO" altLang="nb-NO" i="1" smtClean="0"/>
              <a:t>analysen</a:t>
            </a:r>
            <a:r>
              <a:rPr lang="nb-NO" altLang="nb-NO" smtClean="0"/>
              <a:t> (drøftingen) for å forstå (forklare) funn dere gjør, f eks. :</a:t>
            </a:r>
          </a:p>
          <a:p>
            <a:pPr lvl="1"/>
            <a:r>
              <a:rPr lang="nb-NO" altLang="nb-NO" smtClean="0"/>
              <a:t>Sammenlignet med andre studier viser våre funn at …</a:t>
            </a:r>
          </a:p>
          <a:p>
            <a:pPr lvl="1"/>
            <a:r>
              <a:rPr lang="nb-NO" altLang="nb-NO" smtClean="0"/>
              <a:t>Våre studier viser at disse faktorer er viktige , som sammenfaller med  … </a:t>
            </a:r>
          </a:p>
          <a:p>
            <a:pPr lvl="1"/>
            <a:endParaRPr lang="en-US" alt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smtClean="0"/>
              <a:t>Litt om bruk av begreper og definisjon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62075"/>
            <a:ext cx="9337675" cy="5689600"/>
          </a:xfrm>
        </p:spPr>
        <p:txBody>
          <a:bodyPr/>
          <a:lstStyle/>
          <a:p>
            <a:r>
              <a:rPr lang="nb-NO" altLang="nb-NO" smtClean="0"/>
              <a:t>Et </a:t>
            </a:r>
            <a:r>
              <a:rPr lang="nb-NO" altLang="nb-NO" i="1" smtClean="0"/>
              <a:t>begrep</a:t>
            </a:r>
            <a:r>
              <a:rPr lang="nb-NO" altLang="nb-NO" smtClean="0"/>
              <a:t> er en abstraksjon av et ”fenomen” (objekt, hendelse,..) i virkeligheten </a:t>
            </a:r>
          </a:p>
          <a:p>
            <a:pPr lvl="1"/>
            <a:r>
              <a:rPr lang="nb-NO" altLang="nb-NO" smtClean="0"/>
              <a:t>Begrepsbeskrivelser består av et sett kjennetegn som avgrenser hva et begrep kan omfatte .</a:t>
            </a:r>
          </a:p>
          <a:p>
            <a:pPr lvl="1"/>
            <a:r>
              <a:rPr lang="nb-NO" altLang="nb-NO" smtClean="0"/>
              <a:t>Begrepsbeskrivelser er ikke sanne eller gale, men mer eller mindre fruktbare.  En </a:t>
            </a:r>
            <a:r>
              <a:rPr lang="nb-NO" altLang="nb-NO" i="1" smtClean="0"/>
              <a:t>definisjonen</a:t>
            </a:r>
            <a:r>
              <a:rPr lang="nb-NO" altLang="nb-NO" smtClean="0"/>
              <a:t> identifiserer essensen i det som skal defineres (Skal beskrive begrepet entydig) </a:t>
            </a:r>
          </a:p>
          <a:p>
            <a:pPr lvl="1"/>
            <a:r>
              <a:rPr lang="nb-NO" altLang="nb-NO" smtClean="0"/>
              <a:t>Tilstrekkelige presise begrepsbeskrivelser (definisjoner) gir grunnlag for å klassifisere og sammenligne fenomener</a:t>
            </a:r>
          </a:p>
          <a:p>
            <a:r>
              <a:rPr lang="nb-NO" altLang="nb-NO" smtClean="0"/>
              <a:t>Begrepsdefinisjoner kan være gitt i en lov (legaldefinisjon)</a:t>
            </a:r>
          </a:p>
          <a:p>
            <a:r>
              <a:rPr lang="nb-NO" altLang="nb-NO" smtClean="0"/>
              <a:t>Mange begreper har flere definisjoner i litteraturen</a:t>
            </a:r>
          </a:p>
          <a:p>
            <a:pPr lvl="1"/>
            <a:r>
              <a:rPr lang="nb-NO" altLang="nb-NO" smtClean="0"/>
              <a:t>Eks Informasjonssystem, eForvaltning, nett-tjeneste,..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9113837" cy="1009650"/>
          </a:xfrm>
        </p:spPr>
        <p:txBody>
          <a:bodyPr/>
          <a:lstStyle/>
          <a:p>
            <a:r>
              <a:rPr lang="nb-NO" altLang="nb-NO" sz="2800" smtClean="0"/>
              <a:t>Eks på definisjoner : </a:t>
            </a:r>
            <a:br>
              <a:rPr lang="nb-NO" altLang="nb-NO" sz="2800" smtClean="0"/>
            </a:br>
            <a:r>
              <a:rPr lang="nb-NO" altLang="nb-NO" sz="2800" smtClean="0"/>
              <a:t>Datasystemer og informasjonssystemer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217613"/>
            <a:ext cx="9088438" cy="5329237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smtClean="0"/>
              <a:t>Et datasystem kan defineres som [Ande89]: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smtClean="0"/>
              <a:t> “Et system for </a:t>
            </a:r>
            <a:r>
              <a:rPr lang="nb-NO" altLang="nb-NO" i="1" smtClean="0"/>
              <a:t>innsamling, bearbeiding, lagring, overføring og presentasjon</a:t>
            </a:r>
            <a:r>
              <a:rPr lang="nb-NO" altLang="nb-NO" smtClean="0"/>
              <a:t> av alle former for data”.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b="1" smtClean="0">
                <a:solidFill>
                  <a:srgbClr val="FF3300"/>
                </a:solidFill>
                <a:sym typeface="Symbol" pitchFamily="18" charset="2"/>
              </a:rPr>
              <a:t></a:t>
            </a:r>
            <a:r>
              <a:rPr lang="nb-NO" altLang="nb-NO" sz="2400" smtClean="0"/>
              <a:t> Det finnes både </a:t>
            </a:r>
            <a:r>
              <a:rPr lang="nb-NO" altLang="nb-NO" sz="2400" i="1" smtClean="0"/>
              <a:t>manuelle</a:t>
            </a:r>
            <a:r>
              <a:rPr lang="nb-NO" altLang="nb-NO" sz="2400" smtClean="0"/>
              <a:t> og </a:t>
            </a:r>
            <a:r>
              <a:rPr lang="nb-NO" altLang="nb-NO" sz="2400" i="1" smtClean="0"/>
              <a:t>datamaskinbaserte </a:t>
            </a:r>
            <a:r>
              <a:rPr lang="nb-NO" altLang="nb-NO" sz="2400" smtClean="0"/>
              <a:t>datasystemer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smtClean="0"/>
              <a:t>Et informasjonssystem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smtClean="0"/>
              <a:t>’ Samlingen av  </a:t>
            </a:r>
            <a:r>
              <a:rPr lang="nb-NO" altLang="nb-NO" i="1" smtClean="0"/>
              <a:t>menneskelige </a:t>
            </a:r>
            <a:r>
              <a:rPr lang="nb-NO" altLang="nb-NO" smtClean="0"/>
              <a:t>og</a:t>
            </a:r>
            <a:r>
              <a:rPr lang="nb-NO" altLang="nb-NO" i="1" smtClean="0"/>
              <a:t> maskinelle ressurser</a:t>
            </a:r>
            <a:r>
              <a:rPr lang="nb-NO" altLang="nb-NO" smtClean="0"/>
              <a:t> samt </a:t>
            </a:r>
            <a:r>
              <a:rPr lang="nb-NO" altLang="nb-NO" i="1" smtClean="0"/>
              <a:t>regler og  prosedyrer</a:t>
            </a:r>
            <a:r>
              <a:rPr lang="nb-NO" altLang="nb-NO" smtClean="0"/>
              <a:t> organisert for å utføre bestemte </a:t>
            </a:r>
            <a:r>
              <a:rPr lang="nb-NO" altLang="nb-NO" i="1" smtClean="0"/>
              <a:t>funksjoner</a:t>
            </a:r>
            <a:r>
              <a:rPr lang="nb-NO" altLang="nb-NO" smtClean="0"/>
              <a:t> og løse</a:t>
            </a:r>
            <a:r>
              <a:rPr lang="nb-NO" altLang="nb-NO" i="1" smtClean="0"/>
              <a:t> </a:t>
            </a:r>
            <a:r>
              <a:rPr lang="nb-NO" altLang="nb-NO" smtClean="0"/>
              <a:t>en bestemt </a:t>
            </a:r>
            <a:r>
              <a:rPr lang="nb-NO" altLang="nb-NO" i="1" smtClean="0"/>
              <a:t>oppgave (Beekman 1995) </a:t>
            </a:r>
            <a:endParaRPr lang="nb-NO" altLang="nb-NO" b="1" smtClean="0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98450" y="6473825"/>
            <a:ext cx="8858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b-NO" altLang="nb-NO" sz="2400">
                <a:solidFill>
                  <a:schemeClr val="tx2"/>
                </a:solidFill>
                <a:latin typeface="Arial" charset="0"/>
              </a:rPr>
              <a:t>Det finnes ulike andre definisjoner av IS i litteraturen, ikke er ”sanne”, men mer eller mindre fruktbare!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smtClean="0"/>
              <a:t>Ved definisjon av begreper bør dere forholde dere til (teori)-litteraturen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001713"/>
            <a:ext cx="90836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mtClean="0"/>
              <a:t>Når dere bruker </a:t>
            </a:r>
            <a:r>
              <a:rPr lang="nb-NO" altLang="nb-NO" i="1" smtClean="0"/>
              <a:t>bestemte begreper </a:t>
            </a:r>
            <a:r>
              <a:rPr lang="nb-NO" altLang="nb-NO" smtClean="0"/>
              <a:t> bør dere forholde dere definisjoner som er brukt i relevant litteratur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Generelt prøv å unngå:</a:t>
            </a:r>
          </a:p>
          <a:p>
            <a:pPr lvl="1">
              <a:lnSpc>
                <a:spcPct val="90000"/>
              </a:lnSpc>
            </a:pPr>
            <a:r>
              <a:rPr lang="nb-NO" altLang="nb-NO" i="1" smtClean="0"/>
              <a:t>”Jeg velger å lage denne nye definisjonen</a:t>
            </a:r>
            <a:r>
              <a:rPr lang="nb-NO" altLang="nb-NO" smtClean="0"/>
              <a:t> ”  dersom du ikke kan gi en meget god begrunnelse for hvorfor eksisterende definisjoner ikke er egnet!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Gjør heller: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Jeg har gjennomgått relevant litteratur (…..) – og funnet at det ikke er et entydig begrepsbruk – og vil i min oppgave legge denne definisjon til grunn, fordi denne vektlegger ..(du forholder deg aktivt de eksisterende definisjoner)</a:t>
            </a:r>
            <a:endParaRPr lang="en-US" altLang="nb-NO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1325" y="5826125"/>
            <a:ext cx="8713788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b-NO" altLang="nb-NO" sz="2400">
                <a:solidFill>
                  <a:schemeClr val="tx2"/>
                </a:solidFill>
                <a:latin typeface="Arial" charset="0"/>
              </a:rPr>
              <a:t>Diskusjon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nb-NO" altLang="nb-NO" sz="2400">
                <a:solidFill>
                  <a:schemeClr val="tx2"/>
                </a:solidFill>
                <a:latin typeface="Arial" charset="0"/>
              </a:rPr>
              <a:t>Nevn noen sentrale begreper (definisjoner) dere vil bruke i arbeidet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7194550"/>
            <a:ext cx="7993063" cy="425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200" smtClean="0">
                <a:latin typeface="Arial" charset="0"/>
              </a:rPr>
              <a:t>DRI 3001 våren 2009    - Arild Jansen, AFIN 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Noen råd i skrivearbeidet </a:t>
            </a:r>
            <a:endParaRPr lang="en-US" altLang="nb-NO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928100" cy="5599113"/>
          </a:xfrm>
        </p:spPr>
        <p:txBody>
          <a:bodyPr/>
          <a:lstStyle/>
          <a:p>
            <a:r>
              <a:rPr lang="nb-NO" altLang="nb-NO" smtClean="0"/>
              <a:t>Start skrivearbeidet tidlig </a:t>
            </a:r>
          </a:p>
          <a:p>
            <a:r>
              <a:rPr lang="nb-NO" altLang="nb-NO" smtClean="0"/>
              <a:t>Sett dere tidsfrister for de enkelte kapitlene </a:t>
            </a:r>
          </a:p>
          <a:p>
            <a:r>
              <a:rPr lang="nb-NO" altLang="nb-NO" smtClean="0"/>
              <a:t>Fordel skrivearbeidet mellom dere, men ha en ”ansvarlig koordinator”</a:t>
            </a:r>
          </a:p>
          <a:p>
            <a:r>
              <a:rPr lang="nb-NO" altLang="nb-NO" smtClean="0"/>
              <a:t>Les gjennom hverandres bidrag – og sjekk spesielt at bruk av sentrale begreper er konsistente</a:t>
            </a:r>
          </a:p>
          <a:p>
            <a:r>
              <a:rPr lang="nb-NO" altLang="nb-NO" smtClean="0"/>
              <a:t>Skriv referanser og litteraturliste samtidig med at deres skriver hoveddelen !!</a:t>
            </a:r>
          </a:p>
          <a:p>
            <a:r>
              <a:rPr lang="nb-NO" altLang="nb-NO" smtClean="0"/>
              <a:t>Ikke utsett skriving av vedlegg !!</a:t>
            </a:r>
          </a:p>
          <a:p>
            <a:r>
              <a:rPr lang="nb-NO" altLang="nb-NO" smtClean="0"/>
              <a:t>Sjekk at alle lenker stemmer når rapporten er ferdig </a:t>
            </a:r>
          </a:p>
          <a:p>
            <a:endParaRPr lang="en-US" altLang="nb-NO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6175"/>
          </a:xfrm>
        </p:spPr>
        <p:txBody>
          <a:bodyPr/>
          <a:lstStyle/>
          <a:p>
            <a:r>
              <a:rPr lang="nb-NO" altLang="nb-NO" smtClean="0"/>
              <a:t>Hva en prosjektoppgave kan/bør  inneholde</a:t>
            </a:r>
            <a:br>
              <a:rPr lang="nb-NO" altLang="nb-NO" smtClean="0"/>
            </a:br>
            <a:r>
              <a:rPr lang="nb-NO" altLang="nb-NO" smtClean="0"/>
              <a:t>(</a:t>
            </a:r>
            <a:r>
              <a:rPr lang="nb-NO" altLang="nb-NO" sz="2800" smtClean="0"/>
              <a:t>Men slett ikke nødvendigvis i denne rekkefølgen</a:t>
            </a:r>
            <a:r>
              <a:rPr lang="nb-NO" altLang="nb-NO" sz="3600" smtClean="0"/>
              <a:t>)</a:t>
            </a:r>
            <a:r>
              <a:rPr lang="nb-NO" altLang="nb-NO" smtClean="0"/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146175"/>
            <a:ext cx="9074150" cy="64738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15000"/>
              </a:spcBef>
              <a:buFontTx/>
              <a:buChar char="-"/>
            </a:pPr>
            <a:r>
              <a:rPr lang="nb-NO" altLang="nb-NO" sz="2000" smtClean="0"/>
              <a:t>Innledning til temaet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Bakgrunn ..– motivasjon – Problemstillinger 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2000" smtClean="0"/>
              <a:t>Teoretisk plattform: 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Beskriver faglig ståsted, aktuelle begreper og sammenhengen mellom dem som kan lede til mer konkrete spørsmål  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2000" smtClean="0"/>
              <a:t>Undersøkelsesopplegg : metodisk tilnærming –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Bruk av dokumenter, intervjuer, spørreskjema, observasjoner,..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2000" smtClean="0"/>
              <a:t>Empiri: innsamling av data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Spesielle problemer knyttet  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2000" smtClean="0"/>
              <a:t>Analyse og drøfting 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Eventuell drøfting av ulike løsningsforslag og anbefalinger</a:t>
            </a:r>
          </a:p>
          <a:p>
            <a:pPr marL="533400" indent="-533400">
              <a:lnSpc>
                <a:spcPct val="90000"/>
              </a:lnSpc>
            </a:pPr>
            <a:r>
              <a:rPr lang="nb-NO" altLang="nb-NO" sz="2000" smtClean="0"/>
              <a:t>Avslutning - Konklusjoner  </a:t>
            </a:r>
          </a:p>
          <a:p>
            <a:pPr marL="914400" lvl="1" indent="-457200">
              <a:lnSpc>
                <a:spcPct val="90000"/>
              </a:lnSpc>
            </a:pPr>
            <a:r>
              <a:rPr lang="nb-NO" altLang="nb-NO" sz="1800" smtClean="0"/>
              <a:t>Konklusjon og anbefalinger overfor oppdragsgiver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Etiske og personvernmessige sider dersom dette ikke er berørt før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Refleksjoner over valg av metoder og verktøy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Refleksjon over og hva dere har lært 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Char char="§"/>
            </a:pPr>
            <a:r>
              <a:rPr lang="nb-NO" altLang="nb-NO" sz="1800" smtClean="0"/>
              <a:t>Litt om prosjektfasene: Plan, ansvarsdeling, gjennomføring med mer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None/>
            </a:pPr>
            <a:r>
              <a:rPr lang="nb-NO" altLang="nb-NO" sz="2000" smtClean="0"/>
              <a:t>Vedlegg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buSzTx/>
              <a:buFont typeface="Wingdings" pitchFamily="2" charset="2"/>
              <a:buNone/>
            </a:pPr>
            <a:endParaRPr lang="nb-NO" altLang="nb-NO" sz="1600" i="1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nb-NO" altLang="nb-NO" sz="1800" i="1" smtClean="0"/>
              <a:t>Denne strukturen passer ikke for alle typer oppgaver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7194550"/>
            <a:ext cx="7993063" cy="425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b-NO" altLang="nb-NO" sz="1200" smtClean="0">
                <a:latin typeface="Arial" charset="0"/>
              </a:rPr>
              <a:t>DRI 3001 våren 2009    - Arild Jansen, AFIN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930275"/>
          </a:xfrm>
        </p:spPr>
        <p:txBody>
          <a:bodyPr/>
          <a:lstStyle/>
          <a:p>
            <a:r>
              <a:rPr lang="nb-NO" altLang="nb-NO" sz="2800" b="1" smtClean="0"/>
              <a:t>Momenter i forbindelse med vurdering av prosjektrapport (ikke prioritert liste)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62075"/>
            <a:ext cx="8728075" cy="5472113"/>
          </a:xfrm>
        </p:spPr>
        <p:txBody>
          <a:bodyPr/>
          <a:lstStyle/>
          <a:p>
            <a:r>
              <a:rPr lang="nb-NO" altLang="nb-NO" sz="2400" smtClean="0"/>
              <a:t>Ambisjonsnivå (vanskelighetsgrad og problemer)</a:t>
            </a:r>
          </a:p>
          <a:p>
            <a:r>
              <a:rPr lang="nb-NO" altLang="nb-NO" sz="2400" smtClean="0"/>
              <a:t>Overordnet vurdering - helhetsinntrykk </a:t>
            </a:r>
          </a:p>
          <a:p>
            <a:r>
              <a:rPr lang="nb-NO" altLang="nb-NO" sz="2400" smtClean="0"/>
              <a:t>Arbeidsomfang/-innsats</a:t>
            </a:r>
          </a:p>
          <a:p>
            <a:r>
              <a:rPr lang="nb-NO" altLang="nb-NO" sz="2400" smtClean="0"/>
              <a:t>Teoribruk </a:t>
            </a:r>
          </a:p>
          <a:p>
            <a:r>
              <a:rPr lang="nb-NO" altLang="nb-NO" sz="2400" smtClean="0"/>
              <a:t>Undersøkelsesopplegg (metodebruk)</a:t>
            </a:r>
          </a:p>
          <a:p>
            <a:r>
              <a:rPr lang="nb-NO" altLang="nb-NO" sz="2400" smtClean="0"/>
              <a:t>Gjennomføring av  prosjektet </a:t>
            </a:r>
          </a:p>
          <a:p>
            <a:r>
              <a:rPr lang="nb-NO" altLang="nb-NO" sz="2400" smtClean="0"/>
              <a:t>Bruk av verktøy/teknikker mm (der hvor det er relevant)</a:t>
            </a:r>
          </a:p>
          <a:p>
            <a:r>
              <a:rPr lang="nb-NO" altLang="nb-NO" sz="2400" smtClean="0"/>
              <a:t>Litteraturliste/kildebruk</a:t>
            </a:r>
          </a:p>
          <a:p>
            <a:r>
              <a:rPr lang="nb-NO" altLang="nb-NO" sz="2400" smtClean="0"/>
              <a:t>Dokumentasjon</a:t>
            </a:r>
          </a:p>
          <a:p>
            <a:r>
              <a:rPr lang="nb-NO" altLang="nb-NO" sz="2400" smtClean="0"/>
              <a:t>Refleksjoner over valg av metoder og verktøy</a:t>
            </a:r>
          </a:p>
          <a:p>
            <a:r>
              <a:rPr lang="nb-NO" altLang="nb-NO" sz="2400" smtClean="0"/>
              <a:t>Refleksjon over prosess og resultat- hva har gruppa lært </a:t>
            </a:r>
          </a:p>
          <a:p>
            <a:endParaRPr lang="nb-NO" altLang="nb-NO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8359775" cy="857250"/>
          </a:xfrm>
        </p:spPr>
        <p:txBody>
          <a:bodyPr/>
          <a:lstStyle/>
          <a:p>
            <a:r>
              <a:rPr lang="nb-NO" altLang="nb-NO" smtClean="0">
                <a:latin typeface="Arial" charset="0"/>
              </a:rPr>
              <a:t/>
            </a:r>
            <a:br>
              <a:rPr lang="nb-NO" altLang="nb-NO" smtClean="0">
                <a:latin typeface="Arial" charset="0"/>
              </a:rPr>
            </a:br>
            <a:r>
              <a:rPr lang="nb-NO" altLang="nb-NO" smtClean="0">
                <a:latin typeface="Arial" charset="0"/>
              </a:rPr>
              <a:t>Undersøkelsesopplegget </a:t>
            </a:r>
            <a:br>
              <a:rPr lang="nb-NO" altLang="nb-NO" smtClean="0">
                <a:latin typeface="Arial" charset="0"/>
              </a:rPr>
            </a:br>
            <a:r>
              <a:rPr lang="nb-NO" altLang="nb-NO" sz="2400" smtClean="0">
                <a:latin typeface="Arial" charset="0"/>
              </a:rPr>
              <a:t>Datainnsamling og dataanalyse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25" y="1073150"/>
            <a:ext cx="8521700" cy="6192838"/>
          </a:xfrm>
        </p:spPr>
        <p:txBody>
          <a:bodyPr/>
          <a:lstStyle/>
          <a:p>
            <a:pPr marL="0" indent="0">
              <a:spcBef>
                <a:spcPts val="300"/>
              </a:spcBef>
              <a:buFont typeface="Monotype Sorts" pitchFamily="2" charset="2"/>
              <a:buNone/>
              <a:defRPr/>
            </a:pPr>
            <a:r>
              <a:rPr lang="nb-NO" altLang="nb-NO" dirty="0"/>
              <a:t>Dere må lage et systematisk </a:t>
            </a:r>
            <a:r>
              <a:rPr lang="nb-NO" altLang="nb-NO" i="1" dirty="0"/>
              <a:t>opplegg</a:t>
            </a:r>
            <a:r>
              <a:rPr lang="nb-NO" altLang="nb-NO" dirty="0"/>
              <a:t> for å samle inn slike data ( som også kalles </a:t>
            </a:r>
            <a:r>
              <a:rPr lang="nb-NO" altLang="nb-NO" i="1" dirty="0"/>
              <a:t>metodebruk) </a:t>
            </a:r>
            <a:r>
              <a:rPr lang="nb-NO" altLang="nb-NO" dirty="0"/>
              <a:t>  </a:t>
            </a:r>
          </a:p>
          <a:p>
            <a:pPr marL="0" indent="0">
              <a:spcBef>
                <a:spcPts val="300"/>
              </a:spcBef>
              <a:buFont typeface="Monotype Sorts" pitchFamily="2" charset="2"/>
              <a:buNone/>
              <a:defRPr/>
            </a:pPr>
            <a:r>
              <a:rPr lang="nb-NO" dirty="0" smtClean="0"/>
              <a:t>Viktige spørsmål</a:t>
            </a:r>
          </a:p>
          <a:p>
            <a:pPr>
              <a:spcBef>
                <a:spcPts val="300"/>
              </a:spcBef>
              <a:defRPr/>
            </a:pPr>
            <a:r>
              <a:rPr lang="nb-NO" dirty="0" smtClean="0"/>
              <a:t>Hva slag data (empiri) trenger vi ?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Avgrense fenomenet og problemstillingene </a:t>
            </a:r>
          </a:p>
          <a:p>
            <a:pPr>
              <a:spcBef>
                <a:spcPts val="300"/>
              </a:spcBef>
              <a:defRPr/>
            </a:pPr>
            <a:r>
              <a:rPr lang="nb-NO" dirty="0" smtClean="0"/>
              <a:t>Hvor finner vi disse data – hvilke kilder skal vi bruke ?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Dokumenter /litteratur 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Muntlig kilder 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Ulike nettressurser /</a:t>
            </a:r>
            <a:r>
              <a:rPr lang="nb-NO" dirty="0" smtClean="0"/>
              <a:t>medier </a:t>
            </a:r>
            <a:endParaRPr lang="nb-NO" dirty="0" smtClean="0"/>
          </a:p>
          <a:p>
            <a:pPr>
              <a:spcBef>
                <a:spcPts val="300"/>
              </a:spcBef>
              <a:defRPr/>
            </a:pPr>
            <a:r>
              <a:rPr lang="nb-NO" dirty="0" smtClean="0"/>
              <a:t>Hvordan finner vi relevante  data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Dokument/litteraturstudier 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Ulike typer Intervjuer /samtaler  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Deltakende observasjon </a:t>
            </a:r>
          </a:p>
          <a:p>
            <a:pPr lvl="1">
              <a:spcBef>
                <a:spcPts val="300"/>
              </a:spcBef>
              <a:defRPr/>
            </a:pPr>
            <a:r>
              <a:rPr lang="nb-NO" dirty="0" smtClean="0"/>
              <a:t>Søking på nettet </a:t>
            </a:r>
          </a:p>
          <a:p>
            <a:pPr lvl="1"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45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altLang="nb-NO" smtClean="0">
                <a:latin typeface="Arial" charset="0"/>
              </a:rPr>
              <a:t>Bruk av empiri i prosjektarbeidet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8450" y="1217613"/>
            <a:ext cx="9226550" cy="5503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mtClean="0"/>
              <a:t>Empirien (dataene) er den primære basis for analyser i prosjektarbeidet 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Hvordan framkommer empiri</a:t>
            </a:r>
          </a:p>
          <a:p>
            <a:pPr lvl="1">
              <a:lnSpc>
                <a:spcPct val="90000"/>
              </a:lnSpc>
            </a:pPr>
            <a:r>
              <a:rPr lang="nb-NO" altLang="nb-NO" sz="2400" smtClean="0">
                <a:latin typeface="Arial" charset="0"/>
              </a:rPr>
              <a:t>Data samlet inn gjennom egne undersøkelser (dokumentstudier, intervjuer/[samtaler], observasjoner,.. </a:t>
            </a:r>
          </a:p>
          <a:p>
            <a:pPr lvl="1">
              <a:lnSpc>
                <a:spcPct val="90000"/>
              </a:lnSpc>
            </a:pPr>
            <a:r>
              <a:rPr lang="nb-NO" altLang="nb-NO" sz="2400" smtClean="0">
                <a:latin typeface="Arial" charset="0"/>
              </a:rPr>
              <a:t>Faktabeskrivelser produsert av andre (f eks. i beskrivelse av tekniske løsninger dere studere, statistikk andre har samlet inn </a:t>
            </a:r>
          </a:p>
          <a:p>
            <a:pPr lvl="1">
              <a:lnSpc>
                <a:spcPct val="90000"/>
              </a:lnSpc>
            </a:pPr>
            <a:r>
              <a:rPr lang="nb-NO" altLang="nb-NO" sz="2400" smtClean="0">
                <a:latin typeface="Arial" charset="0"/>
              </a:rPr>
              <a:t>Beskrivelser/vurderinger av oppfatninger, meninger  (Kan hentes fra offentlige dokumenter, ulike rapporter, media, etc.) 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Dere må redegjøre for hvordan data er samlet inn 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Der bør redegjøre for svakheter/mangler ved dataene (f eks. lite representativt utvalg, usikre data, gamle data, ..)</a:t>
            </a:r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6318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359775" cy="785813"/>
          </a:xfrm>
        </p:spPr>
        <p:txBody>
          <a:bodyPr/>
          <a:lstStyle/>
          <a:p>
            <a:r>
              <a:rPr lang="nb-NO" altLang="nb-NO" smtClean="0">
                <a:latin typeface="Arial" charset="0"/>
              </a:rPr>
              <a:t>Kvantitative og kvalitative  data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0275"/>
            <a:ext cx="9525000" cy="668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b="1" i="1" smtClean="0"/>
              <a:t>Kvalitative </a:t>
            </a:r>
            <a:r>
              <a:rPr lang="nb-NO" altLang="nb-NO" smtClean="0"/>
              <a:t>data</a:t>
            </a:r>
            <a:r>
              <a:rPr lang="nb-NO" altLang="nb-NO" b="1" i="1" smtClean="0"/>
              <a:t>: </a:t>
            </a:r>
            <a:r>
              <a:rPr lang="nb-NO" altLang="nb-NO" smtClean="0"/>
              <a:t>Lite formaliserte, ”autentiske” i form av tekstlige beskrivelser, utsagn, meninger, taler, bilder osv. </a:t>
            </a:r>
          </a:p>
          <a:p>
            <a:pPr>
              <a:lnSpc>
                <a:spcPct val="90000"/>
              </a:lnSpc>
            </a:pPr>
            <a:r>
              <a:rPr lang="nb-NO" altLang="nb-NO" b="1" i="1" smtClean="0"/>
              <a:t>Kvantitative</a:t>
            </a:r>
            <a:r>
              <a:rPr lang="nb-NO" altLang="nb-NO" smtClean="0"/>
              <a:t> data: Formaliserte data, gjerne representert ved tall eller bestemte kategorier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nb-NO" altLang="nb-NO" smtClean="0"/>
              <a:t>  </a:t>
            </a:r>
            <a:r>
              <a:rPr lang="nb-NO" altLang="nb-NO" b="1" i="1" smtClean="0"/>
              <a:t>Kvalitative  </a:t>
            </a:r>
            <a:r>
              <a:rPr lang="nb-NO" altLang="nb-NO" b="1" smtClean="0"/>
              <a:t>metoder</a:t>
            </a:r>
            <a:r>
              <a:rPr lang="nb-NO" altLang="nb-NO" b="1" i="1" smtClean="0"/>
              <a:t> </a:t>
            </a:r>
            <a:r>
              <a:rPr lang="nb-NO" altLang="nb-NO" i="1" smtClean="0"/>
              <a:t>(analyse av  «myke» data"</a:t>
            </a:r>
            <a:r>
              <a:rPr lang="nb-NO" altLang="nb-NO" smtClean="0"/>
              <a:t> anvender av liten grad av formalisering. Målet er å skape dypere innsikt gjennom at dataene er gyldige, ikke prøve dataenes pålitelighet (reliablilitet).</a:t>
            </a:r>
            <a:endParaRPr lang="nb-NO" altLang="nb-NO" i="1" smtClean="0"/>
          </a:p>
          <a:p>
            <a:pPr>
              <a:lnSpc>
                <a:spcPct val="90000"/>
              </a:lnSpc>
            </a:pPr>
            <a:r>
              <a:rPr lang="nb-NO" altLang="nb-NO" b="1" i="1" smtClean="0"/>
              <a:t>Kvantitative metode ("</a:t>
            </a:r>
            <a:r>
              <a:rPr lang="nb-NO" altLang="nb-NO" i="1" smtClean="0"/>
              <a:t>analyse av «harde» data, som kan måles) :</a:t>
            </a:r>
            <a:r>
              <a:rPr lang="nb-NO" altLang="nb-NO" smtClean="0"/>
              <a:t>formaliserte og strukturerte</a:t>
            </a:r>
            <a:r>
              <a:rPr lang="nb-NO" altLang="nb-NO" i="1" smtClean="0"/>
              <a:t>.</a:t>
            </a:r>
            <a:r>
              <a:rPr lang="nb-NO" altLang="nb-NO" smtClean="0"/>
              <a:t> Færre forhold (variable) som studeres. Bruker ofte statistiske målemetoder.</a:t>
            </a:r>
          </a:p>
          <a:p>
            <a:pPr>
              <a:lnSpc>
                <a:spcPct val="90000"/>
              </a:lnSpc>
            </a:pPr>
            <a:r>
              <a:rPr lang="nb-NO" altLang="nb-NO" sz="2400" i="1" smtClean="0"/>
              <a:t>NB: Det er fullt mulig å kombinere kvalitative og kvalitative data og metoder</a:t>
            </a:r>
            <a:r>
              <a:rPr lang="nb-NO" altLang="nb-NO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952500"/>
          </a:xfrm>
        </p:spPr>
        <p:txBody>
          <a:bodyPr/>
          <a:lstStyle/>
          <a:p>
            <a:r>
              <a:rPr lang="nb-NO" altLang="nb-NO" sz="2800" i="1" smtClean="0">
                <a:latin typeface="Arial" charset="0"/>
              </a:rPr>
              <a:t>Kvantitativ</a:t>
            </a:r>
            <a:r>
              <a:rPr lang="nb-NO" altLang="nb-NO" sz="2800" smtClean="0">
                <a:latin typeface="Arial" charset="0"/>
              </a:rPr>
              <a:t> versus kvalitativt metodiske opplegget</a:t>
            </a:r>
            <a:br>
              <a:rPr lang="nb-NO" altLang="nb-NO" sz="2800" smtClean="0">
                <a:latin typeface="Arial" charset="0"/>
              </a:rPr>
            </a:br>
            <a:r>
              <a:rPr lang="nb-NO" altLang="nb-NO" sz="2800" smtClean="0">
                <a:latin typeface="Arial" charset="0"/>
              </a:rPr>
              <a:t>Noen typiske eksempler </a:t>
            </a:r>
            <a:endParaRPr lang="en-US" altLang="nb-NO" sz="2800" smtClean="0">
              <a:latin typeface="Arial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1713"/>
            <a:ext cx="4546600" cy="59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400" smtClean="0"/>
              <a:t>Utforme spørreskjema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Vekt på enkle spørsmål, entydige begreper,..</a:t>
            </a:r>
          </a:p>
          <a:p>
            <a:pPr>
              <a:lnSpc>
                <a:spcPct val="90000"/>
              </a:lnSpc>
            </a:pPr>
            <a:r>
              <a:rPr lang="nb-NO" altLang="nb-NO" sz="2400" smtClean="0"/>
              <a:t>Velge ut intervjuobjekter eller informanter 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Representativitet </a:t>
            </a:r>
          </a:p>
          <a:p>
            <a:pPr>
              <a:lnSpc>
                <a:spcPct val="90000"/>
              </a:lnSpc>
            </a:pPr>
            <a:r>
              <a:rPr lang="nb-NO" altLang="nb-NO" sz="2400" smtClean="0"/>
              <a:t>Gjennomføre intervjuene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Hvordan sikre korrekte data </a:t>
            </a:r>
          </a:p>
          <a:p>
            <a:pPr>
              <a:lnSpc>
                <a:spcPct val="90000"/>
              </a:lnSpc>
            </a:pPr>
            <a:r>
              <a:rPr lang="nb-NO" altLang="nb-NO" sz="2400" smtClean="0"/>
              <a:t>Bearbeide og analysere dataene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Kode og behandle data i bestemte verdier.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Statistisk analyser i  tabeller, frekvenser,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Konklusjoner </a:t>
            </a:r>
          </a:p>
          <a:p>
            <a:pPr lvl="1">
              <a:lnSpc>
                <a:spcPct val="90000"/>
              </a:lnSpc>
            </a:pPr>
            <a:r>
              <a:rPr lang="nb-NO" altLang="nb-NO" sz="2000" smtClean="0"/>
              <a:t>Hva sier tabellene, sammenhold med andre tilsvarende studier</a:t>
            </a:r>
          </a:p>
          <a:p>
            <a:pPr>
              <a:lnSpc>
                <a:spcPct val="90000"/>
              </a:lnSpc>
            </a:pPr>
            <a:endParaRPr lang="nb-NO" altLang="nb-NO" sz="2400" smtClean="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618038" y="1073150"/>
            <a:ext cx="4906962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altLang="nb-NO" sz="2400"/>
              <a:t>Utforme intervjueguide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Vekt på åpne spørsmål, mangfold, få bedre innsikt,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/>
              <a:t>Velge ut intervjuobjekter eller informanter</a:t>
            </a:r>
            <a:r>
              <a:rPr lang="nb-NO" altLang="nb-NO" sz="20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Tilstrebe ulikhet, bredde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/>
              <a:t>Gjennomføre intervjuene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Hvordan sikre gyldige data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/>
              <a:t>Bearbeide og analysere dataene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Innholdsanalyse: Fortolke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. Identifisere aktører, rolle , handlinger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Trekke ut det vesentlige, sammenligne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/>
              <a:t>Konklusjoner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>
                <a:latin typeface="Calibri" pitchFamily="34" charset="0"/>
              </a:rPr>
              <a:t>Hva forteller historiene og sammenstillingen, ev. også   sammenhold med andre studier </a:t>
            </a:r>
          </a:p>
        </p:txBody>
      </p:sp>
    </p:spTree>
    <p:extLst>
      <p:ext uri="{BB962C8B-B14F-4D97-AF65-F5344CB8AC3E}">
        <p14:creationId xmlns:p14="http://schemas.microsoft.com/office/powerpoint/2010/main" val="12801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9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9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9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9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9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59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9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97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>
                <a:latin typeface="Arial" charset="0"/>
              </a:rPr>
              <a:t>Angivelse av kilder i rapporten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175"/>
            <a:ext cx="9072563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i="1" smtClean="0"/>
              <a:t>Skriftlige kilder:</a:t>
            </a:r>
            <a:r>
              <a:rPr lang="nb-NO" altLang="nb-NO" smtClean="0"/>
              <a:t>  Kan være offentlige dokumenter, rapporter, nyhetsoppslag/artikler i media, nettsider mm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Kilde skal angis, enten som referanse i teksten, eller som fotnote, men også angis i litteraturliste til slutt. </a:t>
            </a:r>
          </a:p>
          <a:p>
            <a:pPr>
              <a:lnSpc>
                <a:spcPct val="90000"/>
              </a:lnSpc>
            </a:pPr>
            <a:r>
              <a:rPr lang="nb-NO" altLang="nb-NO" smtClean="0"/>
              <a:t>Muntlige kilder (Intervjuer /samtaler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Det må tydelig framkomme hvordan opplysninger framkommer (svar på spørsmål, eller egen framstillingen)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Muntlige kilder kan være anonyme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Bruk sitater så langt mulig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Intervjuguide og/eller spørreskjema skal vedlegges 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Legg også ved utskrevet (traskribert ) intervju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Liste over informanter/intervjuobjekter bør vedlegges</a:t>
            </a:r>
          </a:p>
          <a:p>
            <a:pPr lvl="1">
              <a:lnSpc>
                <a:spcPct val="90000"/>
              </a:lnSpc>
            </a:pPr>
            <a:r>
              <a:rPr lang="nb-NO" altLang="nb-NO" smtClean="0"/>
              <a:t>Strategi for utvelgelse spørreskjemapanel skal angis </a:t>
            </a:r>
          </a:p>
        </p:txBody>
      </p:sp>
    </p:spTree>
    <p:extLst>
      <p:ext uri="{BB962C8B-B14F-4D97-AF65-F5344CB8AC3E}">
        <p14:creationId xmlns:p14="http://schemas.microsoft.com/office/powerpoint/2010/main" val="29255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>
                <a:latin typeface="Arial" charset="0"/>
              </a:rPr>
              <a:t>De ”klassiske kriterier for kildekritikk </a:t>
            </a:r>
            <a:endParaRPr lang="en-US" altLang="nb-NO" smtClean="0">
              <a:latin typeface="Arial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06538"/>
            <a:ext cx="8439150" cy="5214937"/>
          </a:xfrm>
        </p:spPr>
        <p:txBody>
          <a:bodyPr/>
          <a:lstStyle/>
          <a:p>
            <a:r>
              <a:rPr lang="nb-NO" altLang="nb-NO" smtClean="0"/>
              <a:t>Tilgjengelighet</a:t>
            </a:r>
            <a:endParaRPr lang="en-US" altLang="nb-NO" smtClean="0"/>
          </a:p>
          <a:p>
            <a:pPr lvl="1"/>
            <a:r>
              <a:rPr lang="nb-NO" altLang="nb-NO" smtClean="0"/>
              <a:t>F eks. er tilstrekkelig informasjon tilgjengelig</a:t>
            </a:r>
            <a:endParaRPr lang="en-US" altLang="nb-NO" smtClean="0"/>
          </a:p>
          <a:p>
            <a:r>
              <a:rPr lang="nb-NO" altLang="nb-NO" smtClean="0"/>
              <a:t>Relevans </a:t>
            </a:r>
            <a:endParaRPr lang="en-US" altLang="nb-NO" smtClean="0"/>
          </a:p>
          <a:p>
            <a:pPr lvl="1"/>
            <a:r>
              <a:rPr lang="nb-NO" altLang="nb-NO" smtClean="0"/>
              <a:t>Dette må vurderes opp mot problemstilling (ene)</a:t>
            </a:r>
            <a:endParaRPr lang="en-US" altLang="nb-NO" smtClean="0"/>
          </a:p>
          <a:p>
            <a:r>
              <a:rPr lang="nb-NO" altLang="nb-NO" smtClean="0"/>
              <a:t>Autensitet  (ekthet,  ikke forfalsket)</a:t>
            </a:r>
          </a:p>
          <a:p>
            <a:r>
              <a:rPr lang="nb-NO" altLang="nb-NO" smtClean="0"/>
              <a:t>Gjelder særlig skriftlige kilder (dokumenter), men også ved f. eks utfylling av spørreskjemaer, anonyme informanter,..  </a:t>
            </a:r>
            <a:endParaRPr lang="en-US" altLang="nb-NO" smtClean="0"/>
          </a:p>
          <a:p>
            <a:r>
              <a:rPr lang="nb-NO" altLang="nb-NO" smtClean="0"/>
              <a:t>Troverdighet </a:t>
            </a:r>
            <a:endParaRPr lang="en-US" altLang="nb-NO" smtClean="0"/>
          </a:p>
          <a:p>
            <a:pPr lvl="1"/>
            <a:r>
              <a:rPr lang="nb-NO" altLang="nb-NO" smtClean="0"/>
              <a:t>Gjelder alle typer kilder</a:t>
            </a:r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4596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Litt om hva er teori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30275"/>
            <a:ext cx="9226550" cy="6335713"/>
          </a:xfrm>
        </p:spPr>
        <p:txBody>
          <a:bodyPr/>
          <a:lstStyle/>
          <a:p>
            <a:r>
              <a:rPr lang="nb-NO" altLang="nb-NO" smtClean="0"/>
              <a:t>”En teori er et forenklet bilde (modell) av virkeligheten ”</a:t>
            </a:r>
          </a:p>
          <a:p>
            <a:r>
              <a:rPr lang="nb-NO" altLang="nb-NO" smtClean="0"/>
              <a:t>En (vitenskapelig) </a:t>
            </a:r>
            <a:r>
              <a:rPr lang="nb-NO" altLang="nb-NO" b="1" smtClean="0"/>
              <a:t>teori</a:t>
            </a:r>
            <a:r>
              <a:rPr lang="nb-NO" altLang="nb-NO" smtClean="0"/>
              <a:t> er en forklaring på et fenomen eller en sammenheng,  som har blitt utsatt for mange og kritiske tester uten at disse har resultert i at den kunne </a:t>
            </a:r>
            <a:r>
              <a:rPr lang="nb-NO" altLang="nb-NO" smtClean="0">
                <a:hlinkClick r:id="rId2" tooltip="Falsifikasjon"/>
              </a:rPr>
              <a:t>falsifiseres</a:t>
            </a:r>
            <a:r>
              <a:rPr lang="nb-NO" altLang="nb-NO" smtClean="0"/>
              <a:t> (motbevises). Formuleringen av antatte ”</a:t>
            </a:r>
            <a:r>
              <a:rPr lang="nb-NO" altLang="nb-NO" smtClean="0">
                <a:hlinkClick r:id="rId3" tooltip="Naturlov"/>
              </a:rPr>
              <a:t>lover</a:t>
            </a:r>
            <a:r>
              <a:rPr lang="nb-NO" altLang="nb-NO" smtClean="0"/>
              <a:t>” (naturlover….), er for eksempel teorier.  Teorier kan </a:t>
            </a:r>
            <a:r>
              <a:rPr lang="nb-NO" altLang="nb-NO" smtClean="0">
                <a:hlinkClick r:id="rId4" tooltip="Forklaring"/>
              </a:rPr>
              <a:t>forklare</a:t>
            </a:r>
            <a:r>
              <a:rPr lang="nb-NO" altLang="nb-NO" smtClean="0"/>
              <a:t> og </a:t>
            </a:r>
            <a:r>
              <a:rPr lang="nb-NO" altLang="nb-NO" b="1" i="1" smtClean="0">
                <a:hlinkClick r:id="rId5" tooltip="Prediksjon (siden finnes ikke)"/>
              </a:rPr>
              <a:t>forutsi</a:t>
            </a:r>
            <a:r>
              <a:rPr lang="nb-NO" altLang="nb-NO" smtClean="0"/>
              <a:t> et stort spekter av fenomener eller sammenhenger, </a:t>
            </a:r>
            <a:r>
              <a:rPr lang="nb-NO" altLang="nb-NO" sz="2400" smtClean="0"/>
              <a:t>Se f. eks: </a:t>
            </a:r>
            <a:r>
              <a:rPr lang="nb-NO" altLang="nb-NO" sz="2000" smtClean="0"/>
              <a:t>http://no.wikipedia.org/wiki/Teori</a:t>
            </a:r>
          </a:p>
          <a:p>
            <a:r>
              <a:rPr lang="nb-NO" altLang="nb-NO" smtClean="0"/>
              <a:t>Teori bygger på tilgjengelig vitenskapelig kunnskap innen et felt </a:t>
            </a:r>
          </a:p>
          <a:p>
            <a:r>
              <a:rPr lang="nb-NO" altLang="nb-NO" i="1" smtClean="0"/>
              <a:t>NB: Denne definisjonen passer ikke innen jusen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9"/>
            <a:ext cx="9524999" cy="782645"/>
          </a:xfrm>
        </p:spPr>
        <p:txBody>
          <a:bodyPr/>
          <a:lstStyle/>
          <a:p>
            <a:r>
              <a:rPr lang="nb-NO" altLang="nb-NO" dirty="0" smtClean="0"/>
              <a:t>3 typer teori i DRI-</a:t>
            </a:r>
            <a:r>
              <a:rPr lang="nb-NO" altLang="nb-NO" dirty="0" err="1" smtClean="0"/>
              <a:t>studet</a:t>
            </a:r>
            <a:r>
              <a:rPr lang="nb-NO" altLang="nb-NO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664"/>
            <a:ext cx="9525000" cy="62658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nb-NO" altLang="nb-NO" dirty="0" smtClean="0"/>
              <a:t>I </a:t>
            </a:r>
            <a:r>
              <a:rPr lang="nb-NO" altLang="nb-NO" dirty="0" err="1" smtClean="0"/>
              <a:t>jus’en</a:t>
            </a:r>
            <a:r>
              <a:rPr lang="nb-NO" altLang="nb-NO" dirty="0" smtClean="0"/>
              <a:t>: rettskilder  (i hovedsak)</a:t>
            </a:r>
          </a:p>
          <a:p>
            <a:pPr>
              <a:spcBef>
                <a:spcPts val="300"/>
              </a:spcBef>
            </a:pPr>
            <a:r>
              <a:rPr lang="nb-NO" altLang="nb-NO" dirty="0" smtClean="0"/>
              <a:t>I informatikk </a:t>
            </a:r>
            <a:r>
              <a:rPr lang="nb-NO" altLang="nb-NO" dirty="0" smtClean="0"/>
              <a:t> </a:t>
            </a:r>
            <a:r>
              <a:rPr lang="nb-NO" altLang="nb-NO" sz="2400" dirty="0" smtClean="0"/>
              <a:t>(eksempler): </a:t>
            </a:r>
            <a:endParaRPr lang="nb-NO" altLang="nb-NO" sz="2400" dirty="0" smtClean="0"/>
          </a:p>
          <a:p>
            <a:pPr lvl="1">
              <a:spcBef>
                <a:spcPts val="300"/>
              </a:spcBef>
            </a:pPr>
            <a:r>
              <a:rPr lang="nb-NO" altLang="nb-NO" b="1" dirty="0" smtClean="0"/>
              <a:t>Teori for hvordan en utvikler IKT-systemer </a:t>
            </a:r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Hvordan utforme godt brukergrensesnitt </a:t>
            </a:r>
            <a:r>
              <a:rPr lang="nb-NO" altLang="nb-NO" dirty="0" smtClean="0"/>
              <a:t>(brukervennlig)</a:t>
            </a:r>
            <a:endParaRPr lang="nb-NO" altLang="nb-NO" dirty="0" smtClean="0"/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Hvordan  </a:t>
            </a:r>
            <a:r>
              <a:rPr lang="nb-NO" altLang="nb-NO" dirty="0" smtClean="0"/>
              <a:t>lage </a:t>
            </a:r>
            <a:r>
              <a:rPr lang="nb-NO" altLang="nb-NO" dirty="0" smtClean="0"/>
              <a:t>funksjonelt gode  </a:t>
            </a:r>
            <a:r>
              <a:rPr lang="nb-NO" altLang="nb-NO" dirty="0" smtClean="0"/>
              <a:t>og sikre løsninger </a:t>
            </a:r>
            <a:r>
              <a:rPr lang="nb-NO" altLang="nb-NO" dirty="0" smtClean="0"/>
              <a:t> (SU-teori </a:t>
            </a:r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Teori for å transformere rettsregler </a:t>
            </a:r>
            <a:endParaRPr lang="nb-NO" altLang="nb-NO" dirty="0" smtClean="0"/>
          </a:p>
          <a:p>
            <a:pPr lvl="1">
              <a:spcBef>
                <a:spcPts val="300"/>
              </a:spcBef>
            </a:pPr>
            <a:r>
              <a:rPr lang="nb-NO" altLang="nb-NO" b="1" dirty="0" smtClean="0"/>
              <a:t>Teori for å forstå konsekvenser av IKT-bruk </a:t>
            </a:r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Faktorer som er viktig for at brukerne er tilfreds med  gitte løsning</a:t>
            </a:r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Faktorer som er viktige for sikre </a:t>
            </a:r>
            <a:r>
              <a:rPr lang="nb-NO" altLang="nb-NO" dirty="0" smtClean="0"/>
              <a:t>god datakvalitet </a:t>
            </a:r>
          </a:p>
          <a:p>
            <a:pPr lvl="2">
              <a:spcBef>
                <a:spcPts val="300"/>
              </a:spcBef>
            </a:pPr>
            <a:r>
              <a:rPr lang="nb-NO" altLang="nb-NO" dirty="0" smtClean="0"/>
              <a:t>Faktorer som er viktige for at de planlagte gevinster (nytteeffekter ) oppnås ….</a:t>
            </a:r>
            <a:endParaRPr lang="nb-NO" altLang="nb-NO" dirty="0" smtClean="0"/>
          </a:p>
          <a:p>
            <a:pPr>
              <a:spcBef>
                <a:spcPts val="300"/>
              </a:spcBef>
            </a:pPr>
            <a:r>
              <a:rPr lang="nb-NO" altLang="nb-NO" dirty="0" smtClean="0"/>
              <a:t>Innen  </a:t>
            </a:r>
            <a:r>
              <a:rPr lang="nb-NO" altLang="nb-NO" dirty="0" smtClean="0"/>
              <a:t>samfunnsvitenskapen </a:t>
            </a:r>
          </a:p>
          <a:p>
            <a:pPr lvl="1">
              <a:spcBef>
                <a:spcPts val="300"/>
              </a:spcBef>
            </a:pPr>
            <a:r>
              <a:rPr lang="nb-NO" altLang="nb-NO" dirty="0" smtClean="0"/>
              <a:t>Organisasjonsteori , f eks. hvordan foregår kommunikasjon og samarbeid </a:t>
            </a:r>
          </a:p>
          <a:p>
            <a:pPr lvl="1">
              <a:spcBef>
                <a:spcPts val="300"/>
              </a:spcBef>
            </a:pPr>
            <a:r>
              <a:rPr lang="nb-NO" altLang="nb-NO" dirty="0" smtClean="0"/>
              <a:t>Teori </a:t>
            </a:r>
            <a:r>
              <a:rPr lang="nb-NO" altLang="nb-NO" dirty="0" smtClean="0"/>
              <a:t>om styring</a:t>
            </a:r>
          </a:p>
          <a:p>
            <a:pPr lvl="1">
              <a:spcBef>
                <a:spcPts val="300"/>
              </a:spcBef>
            </a:pPr>
            <a:r>
              <a:rPr lang="nb-NO" altLang="nb-NO" dirty="0" smtClean="0"/>
              <a:t>Teori om demokrati  </a:t>
            </a:r>
          </a:p>
          <a:p>
            <a:pPr lvl="1">
              <a:spcBef>
                <a:spcPts val="300"/>
              </a:spcBef>
            </a:pPr>
            <a:r>
              <a:rPr lang="nb-NO" altLang="nb-NO" dirty="0" smtClean="0"/>
              <a:t>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olinjel">
  <a:themeElements>
    <a:clrScheme name="">
      <a:dk1>
        <a:srgbClr val="3F000B"/>
      </a:dk1>
      <a:lt1>
        <a:srgbClr val="FFFFFF"/>
      </a:lt1>
      <a:dk2>
        <a:srgbClr val="FC0128"/>
      </a:dk2>
      <a:lt2>
        <a:srgbClr val="CECECE"/>
      </a:lt2>
      <a:accent1>
        <a:srgbClr val="FF5008"/>
      </a:accent1>
      <a:accent2>
        <a:srgbClr val="00DFCA"/>
      </a:accent2>
      <a:accent3>
        <a:srgbClr val="FFFFFF"/>
      </a:accent3>
      <a:accent4>
        <a:srgbClr val="340008"/>
      </a:accent4>
      <a:accent5>
        <a:srgbClr val="FFB3AA"/>
      </a:accent5>
      <a:accent6>
        <a:srgbClr val="00CAB7"/>
      </a:accent6>
      <a:hlink>
        <a:srgbClr val="00AE00"/>
      </a:hlink>
      <a:folHlink>
        <a:srgbClr val="DADADA"/>
      </a:folHlink>
    </a:clrScheme>
    <a:fontScheme name="tolinjel.pp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linjel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linjel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linjel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linjel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linjel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linjel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linjel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r:\msoffice\mal\lysbldfr\tolinjel.ppt</Template>
  <TotalTime>1577887620</TotalTime>
  <Pages>30</Pages>
  <Words>1595</Words>
  <Application>Microsoft Office PowerPoint</Application>
  <PresentationFormat>Custom</PresentationFormat>
  <Paragraphs>188</Paragraphs>
  <Slides>17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Comic Sans MS</vt:lpstr>
      <vt:lpstr>Monotype Sorts</vt:lpstr>
      <vt:lpstr>Times New Roman</vt:lpstr>
      <vt:lpstr>Symbol</vt:lpstr>
      <vt:lpstr>Wingdings</vt:lpstr>
      <vt:lpstr>tolinjel</vt:lpstr>
      <vt:lpstr>DRI 3001 – 2.forelesning Bruk av teori og om undersøkelsesopplegg</vt:lpstr>
      <vt:lpstr> Undersøkelsesopplegget  Datainnsamling og dataanalyse </vt:lpstr>
      <vt:lpstr>Bruk av empiri i prosjektarbeidet</vt:lpstr>
      <vt:lpstr>Kvantitative og kvalitative  data </vt:lpstr>
      <vt:lpstr>Kvantitativ versus kvalitativt metodiske opplegget Noen typiske eksempler </vt:lpstr>
      <vt:lpstr>Angivelse av kilder i rapporten </vt:lpstr>
      <vt:lpstr>De ”klassiske kriterier for kildekritikk </vt:lpstr>
      <vt:lpstr>Litt om hva er teori</vt:lpstr>
      <vt:lpstr>3 typer teori i DRI-studet </vt:lpstr>
      <vt:lpstr>Generelt om bruk av bruk av teori i DRI 3001 </vt:lpstr>
      <vt:lpstr>Eksempler på bruk teorien i arbeidet </vt:lpstr>
      <vt:lpstr>Litt om bruk av begreper og definisjon </vt:lpstr>
      <vt:lpstr>Eks på definisjoner :  Datasystemer og informasjonssystemer</vt:lpstr>
      <vt:lpstr>Ved definisjon av begreper bør dere forholde dere til (teori)-litteraturen </vt:lpstr>
      <vt:lpstr>Noen råd i skrivearbeidet </vt:lpstr>
      <vt:lpstr>Hva en prosjektoppgave kan/bør  inneholde (Men slett ikke nødvendigvis i denne rekkefølgen) </vt:lpstr>
      <vt:lpstr>Momenter i forbindelse med vurdering av prosjektrapport (ikke prioritert liste)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101 - Innledning</dc:title>
  <dc:subject>Datamaskinens virkemåte og bruk, kontorstøtte</dc:subject>
  <dc:creator>Arild Jansen</dc:creator>
  <cp:lastModifiedBy>Arild Johan Jansen</cp:lastModifiedBy>
  <cp:revision>95</cp:revision>
  <cp:lastPrinted>1999-09-14T06:16:22Z</cp:lastPrinted>
  <dcterms:created xsi:type="dcterms:W3CDTF">1998-09-10T00:36:04Z</dcterms:created>
  <dcterms:modified xsi:type="dcterms:W3CDTF">2016-02-15T14:39:39Z</dcterms:modified>
</cp:coreProperties>
</file>