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57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0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09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8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466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60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7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14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64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3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89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80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C4BC-72B7-4377-B621-8BBB8E4D0779}" type="datetimeFigureOut">
              <a:rPr lang="nb-NO" smtClean="0"/>
              <a:t>15.01.2018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083D-BF3A-4C4E-ACA8-B1F6B9E57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33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emner/jus/afin/FINF4022/v18/pensumliste/om-a-skrive-forvaltningsinformatikk_pensumliste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489166"/>
            <a:ext cx="9144000" cy="1258797"/>
          </a:xfrm>
        </p:spPr>
        <p:txBody>
          <a:bodyPr>
            <a:noAutofit/>
          </a:bodyPr>
          <a:lstStyle/>
          <a:p>
            <a:r>
              <a:rPr lang="nb-NO" sz="40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arbeidet med bacheloroppgave, DRI3001</a:t>
            </a:r>
            <a:endParaRPr lang="nb-NO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76945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7030A0"/>
                </a:solidFill>
              </a:rPr>
              <a:t>De fire gruppene, V-18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471613"/>
            <a:ext cx="10600267" cy="501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u="sng" dirty="0" err="1">
                <a:solidFill>
                  <a:srgbClr val="006600"/>
                </a:solidFill>
              </a:rPr>
              <a:t>Difi</a:t>
            </a:r>
            <a:r>
              <a:rPr lang="nb-NO" sz="2400" b="1" u="sng" dirty="0">
                <a:solidFill>
                  <a:srgbClr val="006600"/>
                </a:solidFill>
              </a:rPr>
              <a:t> </a:t>
            </a:r>
            <a:r>
              <a:rPr lang="nb-NO" sz="2400" u="sng" dirty="0">
                <a:solidFill>
                  <a:srgbClr val="006600"/>
                </a:solidFill>
              </a:rPr>
              <a:t>(Andreas, Espen, Frøydis, Lina, Susann):</a:t>
            </a:r>
            <a:r>
              <a:rPr lang="nn-NO" sz="2400" dirty="0">
                <a:solidFill>
                  <a:srgbClr val="FF3300"/>
                </a:solidFill>
              </a:rPr>
              <a:t> </a:t>
            </a:r>
            <a:r>
              <a:rPr lang="nn-NO" sz="2400" dirty="0"/>
              <a:t>Møte: 15.1 kl. 12.00</a:t>
            </a:r>
            <a:endParaRPr lang="nb-NO" sz="2400" u="sng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rgbClr val="006600"/>
                </a:solidFill>
              </a:rPr>
              <a:t>Evaluere Kontakt- og reservasjonsregisteret</a:t>
            </a:r>
          </a:p>
          <a:p>
            <a:pPr marL="0" indent="0">
              <a:buNone/>
            </a:pPr>
            <a:r>
              <a:rPr lang="nb-NO" sz="2400" b="1" u="sng" dirty="0" err="1">
                <a:solidFill>
                  <a:srgbClr val="7030A0"/>
                </a:solidFill>
              </a:rPr>
              <a:t>eHelsedirektoratet</a:t>
            </a:r>
            <a:r>
              <a:rPr lang="nb-NO" sz="2400" u="sng" dirty="0">
                <a:solidFill>
                  <a:srgbClr val="7030A0"/>
                </a:solidFill>
              </a:rPr>
              <a:t> (Camilla, Elena, </a:t>
            </a:r>
            <a:r>
              <a:rPr lang="nb-NO" sz="2400" u="sng" dirty="0" err="1">
                <a:solidFill>
                  <a:srgbClr val="7030A0"/>
                </a:solidFill>
              </a:rPr>
              <a:t>Fariha</a:t>
            </a:r>
            <a:r>
              <a:rPr lang="nb-NO" sz="2400" u="sng" dirty="0">
                <a:solidFill>
                  <a:srgbClr val="7030A0"/>
                </a:solidFill>
              </a:rPr>
              <a:t>, Julija, Pernille):</a:t>
            </a:r>
            <a:r>
              <a:rPr lang="nn-NO" sz="2400" dirty="0">
                <a:solidFill>
                  <a:srgbClr val="FF3300"/>
                </a:solidFill>
              </a:rPr>
              <a:t> </a:t>
            </a:r>
            <a:r>
              <a:rPr lang="nn-NO" sz="2400" dirty="0"/>
              <a:t>Møte: 15.1 kl. 15.00</a:t>
            </a:r>
            <a:endParaRPr lang="nb-NO" sz="2400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rgbClr val="7030A0"/>
                </a:solidFill>
              </a:rPr>
              <a:t>Informasjon til registrerte i Kjernejournal, jf. PVF art. 14 mv.</a:t>
            </a:r>
          </a:p>
          <a:p>
            <a:pPr marL="0" indent="0">
              <a:buNone/>
            </a:pPr>
            <a:r>
              <a:rPr lang="nb-NO" sz="2400" b="1" u="sng" dirty="0">
                <a:solidFill>
                  <a:srgbClr val="FF6600"/>
                </a:solidFill>
              </a:rPr>
              <a:t>Avinor</a:t>
            </a:r>
            <a:r>
              <a:rPr lang="nb-NO" sz="2400" u="sng" dirty="0">
                <a:solidFill>
                  <a:srgbClr val="FF6600"/>
                </a:solidFill>
              </a:rPr>
              <a:t> (</a:t>
            </a:r>
            <a:r>
              <a:rPr lang="nn-NO" sz="2400" u="sng" dirty="0">
                <a:solidFill>
                  <a:srgbClr val="FF6600"/>
                </a:solidFill>
              </a:rPr>
              <a:t>Linn, Henrik, Kristine, Petter, Steven)</a:t>
            </a:r>
            <a:r>
              <a:rPr lang="nn-NO" sz="2400" dirty="0">
                <a:solidFill>
                  <a:srgbClr val="FF6600"/>
                </a:solidFill>
              </a:rPr>
              <a:t>  </a:t>
            </a:r>
            <a:r>
              <a:rPr lang="nn-NO" sz="2400" dirty="0"/>
              <a:t>Møte: 18.1 kl. 14.00</a:t>
            </a:r>
          </a:p>
          <a:p>
            <a:pPr marL="0" indent="0">
              <a:buNone/>
            </a:pPr>
            <a:r>
              <a:rPr lang="nb-NO" sz="2400" dirty="0">
                <a:solidFill>
                  <a:srgbClr val="FF6600"/>
                </a:solidFill>
              </a:rPr>
              <a:t>Informasjon knyttet til bruk av </a:t>
            </a:r>
            <a:r>
              <a:rPr lang="nb-NO" sz="2400" dirty="0" err="1">
                <a:solidFill>
                  <a:srgbClr val="FF6600"/>
                </a:solidFill>
              </a:rPr>
              <a:t>kroppsskannere</a:t>
            </a:r>
            <a:r>
              <a:rPr lang="nb-NO" sz="2400" dirty="0">
                <a:solidFill>
                  <a:srgbClr val="FF6600"/>
                </a:solidFill>
              </a:rPr>
              <a:t> på flyplasser</a:t>
            </a:r>
          </a:p>
          <a:p>
            <a:pPr marL="0" indent="0">
              <a:buNone/>
            </a:pPr>
            <a:r>
              <a:rPr lang="nb-NO" sz="2400" b="1" u="sng" dirty="0">
                <a:solidFill>
                  <a:srgbClr val="C00000"/>
                </a:solidFill>
              </a:rPr>
              <a:t>Datatilsynet</a:t>
            </a:r>
            <a:r>
              <a:rPr lang="nb-NO" sz="2400" u="sng" dirty="0">
                <a:solidFill>
                  <a:srgbClr val="C00000"/>
                </a:solidFill>
              </a:rPr>
              <a:t> (Amund, </a:t>
            </a:r>
            <a:r>
              <a:rPr lang="nb-NO" sz="2400" u="sng" dirty="0" err="1">
                <a:solidFill>
                  <a:srgbClr val="C00000"/>
                </a:solidFill>
              </a:rPr>
              <a:t>Cristiane</a:t>
            </a:r>
            <a:r>
              <a:rPr lang="nb-NO" sz="2400" u="sng" dirty="0">
                <a:solidFill>
                  <a:srgbClr val="C00000"/>
                </a:solidFill>
              </a:rPr>
              <a:t>, Marius, Marte, Oksana):</a:t>
            </a:r>
            <a:r>
              <a:rPr lang="nn-NO" sz="2400" dirty="0">
                <a:solidFill>
                  <a:srgbClr val="FF3300"/>
                </a:solidFill>
              </a:rPr>
              <a:t> </a:t>
            </a:r>
            <a:r>
              <a:rPr lang="nn-NO" sz="2400" dirty="0"/>
              <a:t>Møte: 22.1 kl. 13.00</a:t>
            </a:r>
            <a:endParaRPr lang="nb-NO" sz="24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rgbClr val="C00000"/>
                </a:solidFill>
              </a:rPr>
              <a:t>Innsynsrutine som gjennomfører PVF art. 15</a:t>
            </a:r>
          </a:p>
          <a:p>
            <a:pPr marL="0" indent="0">
              <a:buNone/>
            </a:pPr>
            <a:endParaRPr lang="nb-NO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7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1926"/>
            <a:ext cx="10515600" cy="921808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7030A0"/>
                </a:solidFill>
              </a:rPr>
              <a:t>Oppstartsmøtene og forholdet til oppdragsgiver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5268202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solidFill>
                  <a:srgbClr val="FF6600"/>
                </a:solidFill>
              </a:rPr>
              <a:t>Innhold i første møtet</a:t>
            </a:r>
          </a:p>
          <a:p>
            <a:pPr lvl="1"/>
            <a:r>
              <a:rPr lang="nb-NO" dirty="0"/>
              <a:t>Gruppene har minst ett møte med oppdragsgiver</a:t>
            </a:r>
          </a:p>
          <a:p>
            <a:pPr lvl="1"/>
            <a:r>
              <a:rPr lang="nb-NO" dirty="0"/>
              <a:t>Én times varighet</a:t>
            </a:r>
          </a:p>
          <a:p>
            <a:pPr lvl="1"/>
            <a:r>
              <a:rPr lang="nb-NO" dirty="0"/>
              <a:t>Hver på gruppen presenterer seg kort</a:t>
            </a:r>
          </a:p>
          <a:p>
            <a:pPr lvl="1"/>
            <a:r>
              <a:rPr lang="nb-NO" dirty="0"/>
              <a:t>Oppdragsgiver presenterer seg og relevant virksomhet</a:t>
            </a:r>
          </a:p>
          <a:p>
            <a:pPr lvl="1"/>
            <a:r>
              <a:rPr lang="nb-NO" dirty="0"/>
              <a:t>Vi gjennomgår og diskuterer forslaget til oppdrag</a:t>
            </a:r>
          </a:p>
          <a:p>
            <a:pPr lvl="1"/>
            <a:r>
              <a:rPr lang="nb-NO" dirty="0"/>
              <a:t>Vi peker ut kontaktperson i gruppen og kontaktperson hos oppdragsgiver</a:t>
            </a:r>
          </a:p>
          <a:p>
            <a:r>
              <a:rPr lang="nb-NO" dirty="0">
                <a:solidFill>
                  <a:srgbClr val="7030A0"/>
                </a:solidFill>
              </a:rPr>
              <a:t>Etter møtet </a:t>
            </a:r>
          </a:p>
          <a:p>
            <a:pPr lvl="1"/>
            <a:r>
              <a:rPr lang="nb-NO" dirty="0"/>
              <a:t>Studentene lager utkast til prosjektnotat som de sender veileder</a:t>
            </a:r>
          </a:p>
          <a:p>
            <a:pPr lvl="1"/>
            <a:r>
              <a:rPr lang="nb-NO" dirty="0"/>
              <a:t>Studentene innarbeider kommentarer, ferdigstiller og sender kontaktperson hos oppdragsgiver sammen med underskrevet avtale</a:t>
            </a:r>
          </a:p>
          <a:p>
            <a:pPr lvl="1"/>
            <a:r>
              <a:rPr lang="nb-NO" dirty="0"/>
              <a:t>Tilbakemelding bør om mulig skje innen ca. ti dager</a:t>
            </a:r>
          </a:p>
          <a:p>
            <a:r>
              <a:rPr lang="nb-NO" dirty="0">
                <a:solidFill>
                  <a:srgbClr val="C00000"/>
                </a:solidFill>
              </a:rPr>
              <a:t>Om kontakten med oppdragsgiver når arbeidet er i gang</a:t>
            </a:r>
          </a:p>
          <a:p>
            <a:pPr lvl="1"/>
            <a:r>
              <a:rPr lang="nb-NO" dirty="0"/>
              <a:t>Vil normalt være aktuelt med ytterligere ett møte for å få informasjon</a:t>
            </a:r>
          </a:p>
          <a:p>
            <a:pPr lvl="1"/>
            <a:r>
              <a:rPr lang="nb-NO" dirty="0"/>
              <a:t>For øvrig kan informasjon oversendes</a:t>
            </a:r>
          </a:p>
          <a:p>
            <a:pPr lvl="1"/>
            <a:r>
              <a:rPr lang="nb-NO" dirty="0"/>
              <a:t>La all kontakt gå gjennom kontaktpersonen</a:t>
            </a:r>
          </a:p>
          <a:p>
            <a:pPr lvl="1"/>
            <a:r>
              <a:rPr lang="nb-NO" dirty="0"/>
              <a:t>Pass på at all kontakt er velbegrunnet og godt forberedt, og husk at oppdragsgivers tid er dyrebar</a:t>
            </a:r>
          </a:p>
          <a:p>
            <a:pPr lvl="1"/>
            <a:r>
              <a:rPr lang="nb-NO" dirty="0"/>
              <a:t>I noen tilfelle kan det være aktuelt å legge løsningsforslag frem for oppdragsgiver, men det er ikke krav om dette (og har ikke vært vanlig)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692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2"/>
          <a:srcRect l="40094" t="20398" r="24191" b="6212"/>
          <a:stretch/>
        </p:blipFill>
        <p:spPr>
          <a:xfrm>
            <a:off x="2489200" y="211667"/>
            <a:ext cx="5572926" cy="64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5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010829"/>
          </a:xfrm>
        </p:spPr>
        <p:txBody>
          <a:bodyPr>
            <a:normAutofit/>
          </a:bodyPr>
          <a:lstStyle/>
          <a:p>
            <a:r>
              <a:rPr lang="en-GB" sz="3200" b="1">
                <a:solidFill>
                  <a:srgbClr val="7030A0"/>
                </a:solidFill>
              </a:rPr>
              <a:t>Litt generelt om oppdraget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87380" y="1114698"/>
            <a:ext cx="10366420" cy="5277394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Tenk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“</a:t>
            </a:r>
            <a:r>
              <a:rPr lang="en-GB" dirty="0" err="1"/>
              <a:t>oppdraget</a:t>
            </a:r>
            <a:r>
              <a:rPr lang="en-GB" dirty="0"/>
              <a:t>” </a:t>
            </a:r>
            <a:r>
              <a:rPr lang="en-GB" dirty="0" err="1"/>
              <a:t>og</a:t>
            </a:r>
            <a:r>
              <a:rPr lang="en-GB" dirty="0"/>
              <a:t> “</a:t>
            </a:r>
            <a:r>
              <a:rPr lang="en-GB" dirty="0" err="1"/>
              <a:t>prosjektet</a:t>
            </a:r>
            <a:r>
              <a:rPr lang="en-GB" dirty="0"/>
              <a:t>” (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“</a:t>
            </a:r>
            <a:r>
              <a:rPr lang="en-GB" dirty="0" err="1"/>
              <a:t>oppgaven</a:t>
            </a:r>
            <a:r>
              <a:rPr lang="en-GB" dirty="0"/>
              <a:t>”)</a:t>
            </a:r>
          </a:p>
          <a:p>
            <a:r>
              <a:rPr lang="en-GB" dirty="0" err="1"/>
              <a:t>Poenget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at </a:t>
            </a:r>
            <a:r>
              <a:rPr lang="en-GB" dirty="0" err="1"/>
              <a:t>dere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omsette</a:t>
            </a:r>
            <a:r>
              <a:rPr lang="en-GB" dirty="0"/>
              <a:t> </a:t>
            </a:r>
            <a:r>
              <a:rPr lang="en-GB" dirty="0" err="1"/>
              <a:t>kunnskapen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studiene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å </a:t>
            </a:r>
            <a:r>
              <a:rPr lang="en-GB" dirty="0" err="1"/>
              <a:t>gjøre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nyttig</a:t>
            </a:r>
            <a:r>
              <a:rPr lang="en-GB" dirty="0"/>
              <a:t> </a:t>
            </a:r>
            <a:r>
              <a:rPr lang="en-GB" dirty="0" err="1"/>
              <a:t>jobb</a:t>
            </a:r>
            <a:endParaRPr lang="en-GB" dirty="0"/>
          </a:p>
          <a:p>
            <a:r>
              <a:rPr lang="en-GB" dirty="0" err="1"/>
              <a:t>Forslag</a:t>
            </a:r>
            <a:r>
              <a:rPr lang="en-GB" dirty="0"/>
              <a:t>, </a:t>
            </a:r>
            <a:r>
              <a:rPr lang="en-GB" dirty="0" err="1"/>
              <a:t>anbefalinger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begrunnelser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viktigste</a:t>
            </a:r>
            <a:r>
              <a:rPr lang="en-GB" dirty="0"/>
              <a:t>; </a:t>
            </a:r>
            <a:r>
              <a:rPr lang="en-GB" dirty="0" err="1"/>
              <a:t>herunder</a:t>
            </a:r>
            <a:r>
              <a:rPr lang="en-GB" dirty="0"/>
              <a:t> </a:t>
            </a:r>
            <a:r>
              <a:rPr lang="en-GB" dirty="0" err="1"/>
              <a:t>avveininger</a:t>
            </a:r>
            <a:endParaRPr lang="en-GB" dirty="0"/>
          </a:p>
          <a:p>
            <a:r>
              <a:rPr lang="en-GB" dirty="0" err="1"/>
              <a:t>Oppgaven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DRI3001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ingen</a:t>
            </a:r>
            <a:r>
              <a:rPr lang="en-GB" dirty="0"/>
              <a:t> </a:t>
            </a:r>
            <a:r>
              <a:rPr lang="en-GB" dirty="0" err="1"/>
              <a:t>teorioppgave</a:t>
            </a:r>
            <a:r>
              <a:rPr lang="en-GB" dirty="0"/>
              <a:t> der </a:t>
            </a:r>
            <a:r>
              <a:rPr lang="en-GB" dirty="0" err="1"/>
              <a:t>poenget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å </a:t>
            </a:r>
            <a:r>
              <a:rPr lang="en-GB" dirty="0" err="1"/>
              <a:t>omsette</a:t>
            </a:r>
            <a:r>
              <a:rPr lang="en-GB" dirty="0"/>
              <a:t> </a:t>
            </a:r>
            <a:r>
              <a:rPr lang="en-GB" dirty="0" err="1"/>
              <a:t>kunnskaper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innsikter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gode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nyttige</a:t>
            </a:r>
            <a:r>
              <a:rPr lang="en-GB" dirty="0"/>
              <a:t> </a:t>
            </a:r>
            <a:r>
              <a:rPr lang="en-GB" dirty="0" err="1"/>
              <a:t>forslag</a:t>
            </a:r>
            <a:r>
              <a:rPr lang="en-GB" dirty="0"/>
              <a:t> mv.</a:t>
            </a:r>
          </a:p>
          <a:p>
            <a:r>
              <a:rPr lang="en-GB" dirty="0" err="1"/>
              <a:t>Tenk</a:t>
            </a:r>
            <a:r>
              <a:rPr lang="en-GB" dirty="0"/>
              <a:t> </a:t>
            </a:r>
            <a:r>
              <a:rPr lang="en-GB" dirty="0" err="1"/>
              <a:t>mest</a:t>
            </a:r>
            <a:r>
              <a:rPr lang="en-GB" dirty="0"/>
              <a:t> </a:t>
            </a:r>
            <a:r>
              <a:rPr lang="en-GB" dirty="0" err="1"/>
              <a:t>mulig</a:t>
            </a:r>
            <a:r>
              <a:rPr lang="en-GB" dirty="0"/>
              <a:t> </a:t>
            </a:r>
            <a:r>
              <a:rPr lang="en-GB" dirty="0" err="1"/>
              <a:t>innovativt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konstruktivt</a:t>
            </a:r>
            <a:endParaRPr lang="en-GB" dirty="0"/>
          </a:p>
          <a:p>
            <a:r>
              <a:rPr lang="en-GB" dirty="0" err="1"/>
              <a:t>Politiske</a:t>
            </a:r>
            <a:r>
              <a:rPr lang="en-GB" dirty="0"/>
              <a:t> </a:t>
            </a:r>
            <a:r>
              <a:rPr lang="en-GB" dirty="0" err="1"/>
              <a:t>dokumenter</a:t>
            </a:r>
            <a:r>
              <a:rPr lang="en-GB" dirty="0"/>
              <a:t>, </a:t>
            </a:r>
            <a:r>
              <a:rPr lang="en-GB" dirty="0" err="1"/>
              <a:t>lovgivning</a:t>
            </a:r>
            <a:r>
              <a:rPr lang="en-GB" dirty="0"/>
              <a:t>, </a:t>
            </a:r>
            <a:r>
              <a:rPr lang="en-GB" dirty="0" err="1"/>
              <a:t>teori</a:t>
            </a:r>
            <a:r>
              <a:rPr lang="en-GB" dirty="0"/>
              <a:t> mv.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fremgå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referanser</a:t>
            </a:r>
            <a:r>
              <a:rPr lang="en-GB" dirty="0"/>
              <a:t> (men </a:t>
            </a:r>
            <a:r>
              <a:rPr lang="en-GB" dirty="0" err="1"/>
              <a:t>ikke</a:t>
            </a:r>
            <a:r>
              <a:rPr lang="en-GB" dirty="0"/>
              <a:t> I </a:t>
            </a:r>
            <a:r>
              <a:rPr lang="en-GB" dirty="0" err="1"/>
              <a:t>særlig</a:t>
            </a:r>
            <a:r>
              <a:rPr lang="en-GB" dirty="0"/>
              <a:t> grad </a:t>
            </a:r>
            <a:r>
              <a:rPr lang="en-GB" dirty="0" err="1"/>
              <a:t>redegjøres</a:t>
            </a:r>
            <a:r>
              <a:rPr lang="en-GB" dirty="0"/>
              <a:t> for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utførlig</a:t>
            </a:r>
            <a:r>
              <a:rPr lang="en-GB" dirty="0"/>
              <a:t> </a:t>
            </a:r>
            <a:r>
              <a:rPr lang="en-GB" dirty="0" err="1"/>
              <a:t>måte</a:t>
            </a:r>
            <a:r>
              <a:rPr lang="en-GB" dirty="0"/>
              <a:t>)</a:t>
            </a:r>
          </a:p>
          <a:p>
            <a:r>
              <a:rPr lang="en-GB" dirty="0" err="1"/>
              <a:t>Særlig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begrunnelsene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plass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korte</a:t>
            </a:r>
            <a:r>
              <a:rPr lang="en-GB" dirty="0"/>
              <a:t> </a:t>
            </a:r>
            <a:r>
              <a:rPr lang="en-GB" dirty="0" err="1"/>
              <a:t>henvisninger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politiske</a:t>
            </a:r>
            <a:r>
              <a:rPr lang="en-GB" dirty="0"/>
              <a:t> </a:t>
            </a:r>
            <a:r>
              <a:rPr lang="en-GB" dirty="0" err="1"/>
              <a:t>dokumenter</a:t>
            </a:r>
            <a:r>
              <a:rPr lang="en-GB" dirty="0"/>
              <a:t>, </a:t>
            </a:r>
            <a:r>
              <a:rPr lang="en-GB" dirty="0" err="1"/>
              <a:t>lovgivning</a:t>
            </a:r>
            <a:r>
              <a:rPr lang="en-GB" dirty="0"/>
              <a:t>, </a:t>
            </a:r>
            <a:r>
              <a:rPr lang="en-GB" dirty="0" err="1"/>
              <a:t>teori</a:t>
            </a:r>
            <a:r>
              <a:rPr lang="en-GB" dirty="0"/>
              <a:t> mv.</a:t>
            </a:r>
          </a:p>
          <a:p>
            <a:r>
              <a:rPr lang="en-GB" dirty="0"/>
              <a:t>I den grad </a:t>
            </a:r>
            <a:r>
              <a:rPr lang="en-GB" dirty="0" err="1"/>
              <a:t>dere</a:t>
            </a:r>
            <a:r>
              <a:rPr lang="en-GB" dirty="0"/>
              <a:t> </a:t>
            </a:r>
            <a:r>
              <a:rPr lang="en-GB" dirty="0" err="1"/>
              <a:t>kritiserer</a:t>
            </a:r>
            <a:r>
              <a:rPr lang="en-GB" dirty="0"/>
              <a:t> </a:t>
            </a:r>
            <a:r>
              <a:rPr lang="en-GB" dirty="0" err="1"/>
              <a:t>oppdragsgiver</a:t>
            </a:r>
            <a:r>
              <a:rPr lang="en-GB" dirty="0"/>
              <a:t> </a:t>
            </a:r>
            <a:r>
              <a:rPr lang="en-GB" dirty="0" err="1"/>
              <a:t>bør</a:t>
            </a:r>
            <a:r>
              <a:rPr lang="en-GB" dirty="0"/>
              <a:t> </a:t>
            </a:r>
            <a:r>
              <a:rPr lang="en-GB" dirty="0" err="1"/>
              <a:t>dere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“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innhold</a:t>
            </a:r>
            <a:r>
              <a:rPr lang="en-GB" dirty="0"/>
              <a:t>, </a:t>
            </a:r>
            <a:r>
              <a:rPr lang="en-GB" dirty="0" err="1"/>
              <a:t>svake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form”</a:t>
            </a:r>
          </a:p>
          <a:p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alltid</a:t>
            </a:r>
            <a:r>
              <a:rPr lang="en-GB" dirty="0"/>
              <a:t> </a:t>
            </a:r>
            <a:r>
              <a:rPr lang="en-GB" dirty="0" err="1"/>
              <a:t>grunn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å </a:t>
            </a:r>
            <a:r>
              <a:rPr lang="en-GB" dirty="0" err="1"/>
              <a:t>bruke</a:t>
            </a:r>
            <a:r>
              <a:rPr lang="en-GB" dirty="0"/>
              <a:t> figurer mv.</a:t>
            </a:r>
          </a:p>
          <a:p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ofte</a:t>
            </a:r>
            <a:r>
              <a:rPr lang="en-GB" dirty="0"/>
              <a:t> </a:t>
            </a:r>
            <a:r>
              <a:rPr lang="en-GB" dirty="0" err="1"/>
              <a:t>grunn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å </a:t>
            </a:r>
            <a:r>
              <a:rPr lang="en-GB" dirty="0" err="1"/>
              <a:t>utarbeide</a:t>
            </a:r>
            <a:r>
              <a:rPr lang="en-GB" dirty="0"/>
              <a:t> </a:t>
            </a:r>
            <a:r>
              <a:rPr lang="en-GB" dirty="0" err="1"/>
              <a:t>forslag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tekster</a:t>
            </a:r>
            <a:r>
              <a:rPr lang="en-GB" dirty="0"/>
              <a:t> mv. (</a:t>
            </a:r>
            <a:r>
              <a:rPr lang="en-GB" dirty="0" err="1"/>
              <a:t>veiledende</a:t>
            </a:r>
            <a:r>
              <a:rPr lang="en-GB" dirty="0"/>
              <a:t> </a:t>
            </a:r>
            <a:r>
              <a:rPr lang="en-GB" dirty="0" err="1"/>
              <a:t>tekster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rutine</a:t>
            </a:r>
            <a:r>
              <a:rPr lang="en-GB" dirty="0"/>
              <a:t> el.</a:t>
            </a:r>
          </a:p>
        </p:txBody>
      </p:sp>
    </p:spTree>
    <p:extLst>
      <p:ext uri="{BB962C8B-B14F-4D97-AF65-F5344CB8AC3E}">
        <p14:creationId xmlns:p14="http://schemas.microsoft.com/office/powerpoint/2010/main" val="107188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0043"/>
            <a:ext cx="10515600" cy="837142"/>
          </a:xfrm>
        </p:spPr>
        <p:txBody>
          <a:bodyPr>
            <a:normAutofit/>
          </a:bodyPr>
          <a:lstStyle/>
          <a:p>
            <a:r>
              <a:rPr lang="nb-NO" sz="2800" b="1">
                <a:solidFill>
                  <a:srgbClr val="7030A0"/>
                </a:solidFill>
              </a:rPr>
              <a:t>Forslag til arbeidsrutine, første del av arbeidet</a:t>
            </a:r>
            <a:endParaRPr lang="nb-NO" sz="2800" b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833271"/>
          </a:xfrm>
        </p:spPr>
        <p:txBody>
          <a:bodyPr>
            <a:normAutofit lnSpcReduction="10000"/>
          </a:bodyPr>
          <a:lstStyle/>
          <a:p>
            <a:r>
              <a:rPr lang="nb-NO" sz="1800" dirty="0">
                <a:solidFill>
                  <a:srgbClr val="C00000"/>
                </a:solidFill>
              </a:rPr>
              <a:t>Litt om tid</a:t>
            </a:r>
          </a:p>
          <a:p>
            <a:pPr lvl="1"/>
            <a:r>
              <a:rPr lang="nb-NO" sz="1400" dirty="0" err="1"/>
              <a:t>Aslutning</a:t>
            </a:r>
            <a:r>
              <a:rPr lang="nb-NO" sz="1400" dirty="0"/>
              <a:t>: 1. juni 2018 (og innimellom kommer påsken!)</a:t>
            </a:r>
          </a:p>
          <a:p>
            <a:pPr lvl="1"/>
            <a:r>
              <a:rPr lang="nb-NO" sz="1400" dirty="0"/>
              <a:t>Husk hvor mye 2/3 semester er!</a:t>
            </a:r>
          </a:p>
          <a:p>
            <a:pPr lvl="1"/>
            <a:r>
              <a:rPr lang="nb-NO" sz="1400" dirty="0"/>
              <a:t>Regn med at dere har dårlig tid fra dag én</a:t>
            </a:r>
          </a:p>
          <a:p>
            <a:pPr lvl="1"/>
            <a:r>
              <a:rPr lang="nb-NO" sz="1400" dirty="0"/>
              <a:t>Legg en tidsplan, følg den, og revider den når nødvendig</a:t>
            </a:r>
          </a:p>
          <a:p>
            <a:r>
              <a:rPr lang="nb-NO" sz="1800" dirty="0">
                <a:solidFill>
                  <a:srgbClr val="7030A0"/>
                </a:solidFill>
              </a:rPr>
              <a:t>Prosessen rett etter møtet med oppdragsgiver</a:t>
            </a:r>
          </a:p>
          <a:p>
            <a:pPr lvl="1"/>
            <a:r>
              <a:rPr lang="nb-NO" sz="1400" dirty="0"/>
              <a:t>(Lag en felles mailadresse (gruppeadresse) som vi bruker i kommunikasjonen mellom dere og veileder)</a:t>
            </a:r>
          </a:p>
          <a:p>
            <a:pPr lvl="1"/>
            <a:r>
              <a:rPr lang="nb-NO" sz="1400" dirty="0"/>
              <a:t>Sett dere sammen på et hyggelig sted og diskuter mulig innholdet av oppdraget</a:t>
            </a:r>
          </a:p>
          <a:p>
            <a:pPr lvl="1"/>
            <a:r>
              <a:rPr lang="nb-NO" sz="1400" dirty="0"/>
              <a:t>Skriv; begynn å skissere prosjektnotat allerede da</a:t>
            </a:r>
          </a:p>
          <a:p>
            <a:pPr lvl="1"/>
            <a:r>
              <a:rPr lang="nb-NO" sz="1400" dirty="0"/>
              <a:t>La én i gruppen lage første utkast til prosjektnotat på bakgrunn av diskusjonen og skissen</a:t>
            </a:r>
          </a:p>
          <a:p>
            <a:pPr lvl="1"/>
            <a:r>
              <a:rPr lang="nb-NO" sz="1400" dirty="0"/>
              <a:t>Diskuter utkastet og la en annen revidere teksten; gjenta til dere er fornøyd</a:t>
            </a:r>
          </a:p>
          <a:p>
            <a:pPr lvl="1"/>
            <a:r>
              <a:rPr lang="nb-NO" sz="1400" dirty="0"/>
              <a:t>Send utkastet til prosjektnotat til Dag på mail, helst innen 10 dager</a:t>
            </a:r>
          </a:p>
          <a:p>
            <a:pPr lvl="1"/>
            <a:r>
              <a:rPr lang="nb-NO" sz="1400" dirty="0"/>
              <a:t>Innarbeid eventuelle forslag til endringer fra Dag og ferdigstill</a:t>
            </a:r>
          </a:p>
          <a:p>
            <a:pPr lvl="1"/>
            <a:r>
              <a:rPr lang="nb-NO" sz="1400" dirty="0"/>
              <a:t>Send forslag til prosjektnotat til oppdragsgiver sammen med  signert kontakt der navn er utfylt</a:t>
            </a:r>
          </a:p>
          <a:p>
            <a:pPr lvl="1"/>
            <a:r>
              <a:rPr lang="nb-NO" sz="1400" dirty="0"/>
              <a:t>Innarbeid eventuelle forslag til endringer og presiseringer fra oppdragsgiver og begynn på selve oppdraget!</a:t>
            </a:r>
          </a:p>
          <a:p>
            <a:r>
              <a:rPr lang="nb-NO" sz="1800" dirty="0">
                <a:solidFill>
                  <a:srgbClr val="FF6600"/>
                </a:solidFill>
              </a:rPr>
              <a:t>Prosessen etter at oppdraget er klarlagt</a:t>
            </a:r>
          </a:p>
          <a:p>
            <a:pPr lvl="1"/>
            <a:r>
              <a:rPr lang="nb-NO" sz="1400" dirty="0"/>
              <a:t>Begynn med idémyldring «over bordet», tegn, diskuter, gjør notater osv.</a:t>
            </a:r>
          </a:p>
          <a:p>
            <a:pPr lvl="1"/>
            <a:r>
              <a:rPr lang="nb-NO" sz="1400" dirty="0"/>
              <a:t>Skriv ut ideene, og diskuter; konkluder diskusjonene og nedfell enigheten i «manus»</a:t>
            </a:r>
          </a:p>
          <a:p>
            <a:pPr lvl="1"/>
            <a:r>
              <a:rPr lang="nb-NO" sz="1400" dirty="0"/>
              <a:t>Søk informasjon hos oppdragsgiver, på nettet, aktuelle personer mv</a:t>
            </a:r>
          </a:p>
          <a:p>
            <a:pPr lvl="1"/>
            <a:r>
              <a:rPr lang="nb-NO" sz="1400" dirty="0"/>
              <a:t>Bearbeid ideene og beskrivelsen videre; gjør avtale med Dag og presenter (disposisjon, muntlig presentasjon)</a:t>
            </a:r>
          </a:p>
          <a:p>
            <a:pPr lvl="1"/>
            <a:r>
              <a:rPr lang="nb-NO" sz="1400" dirty="0"/>
              <a:t>Klarlegg behov for «undervisning» og avtal med Dag eller andre (om mulig bør undervisning med Dag være gjennomført medio februar)</a:t>
            </a:r>
          </a:p>
        </p:txBody>
      </p:sp>
    </p:spTree>
    <p:extLst>
      <p:ext uri="{BB962C8B-B14F-4D97-AF65-F5344CB8AC3E}">
        <p14:creationId xmlns:p14="http://schemas.microsoft.com/office/powerpoint/2010/main" val="42293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862784"/>
          </a:xfrm>
        </p:spPr>
        <p:txBody>
          <a:bodyPr>
            <a:normAutofit/>
          </a:bodyPr>
          <a:lstStyle/>
          <a:p>
            <a:r>
              <a:rPr lang="en-GB" sz="3200" b="1">
                <a:solidFill>
                  <a:srgbClr val="7030A0"/>
                </a:solidFill>
              </a:rPr>
              <a:t>Mer generelt om gruppearbeidet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8606" y="1811383"/>
            <a:ext cx="10535194" cy="4382997"/>
          </a:xfrm>
        </p:spPr>
        <p:txBody>
          <a:bodyPr>
            <a:normAutofit/>
          </a:bodyPr>
          <a:lstStyle/>
          <a:p>
            <a:r>
              <a:rPr lang="nb-NO" sz="2400" dirty="0"/>
              <a:t>Lag «verksted», med aktive diskusjoner over bordet</a:t>
            </a:r>
          </a:p>
          <a:p>
            <a:r>
              <a:rPr lang="nb-NO" sz="2400" dirty="0"/>
              <a:t>Still store krav til deg selv først! (og deretter kan du kreve mye av andre)</a:t>
            </a:r>
          </a:p>
          <a:p>
            <a:r>
              <a:rPr lang="nb-NO" sz="2400" dirty="0"/>
              <a:t>Pass på at alle gjør innsats på alle deler (alle bør i løpet av arbeidet ha gjort noe i </a:t>
            </a:r>
            <a:r>
              <a:rPr lang="nb-NO" sz="2400" dirty="0" err="1"/>
              <a:t>førstehånd</a:t>
            </a:r>
            <a:r>
              <a:rPr lang="nb-NO" sz="2400" dirty="0"/>
              <a:t>)</a:t>
            </a:r>
          </a:p>
          <a:p>
            <a:r>
              <a:rPr lang="nb-NO" sz="2400" dirty="0"/>
              <a:t>Alle bør passe på at de gjør mest ;-)</a:t>
            </a:r>
          </a:p>
          <a:p>
            <a:r>
              <a:rPr lang="nb-NO" sz="2400" dirty="0"/>
              <a:t>Hvis du er misfornøyd: Ta opp ting </a:t>
            </a:r>
            <a:r>
              <a:rPr lang="nb-NO" sz="2400" i="1" dirty="0"/>
              <a:t>før</a:t>
            </a:r>
            <a:r>
              <a:rPr lang="nb-NO" sz="2400" dirty="0"/>
              <a:t> det blir et problem; begynn med å høre andres syn, og vær løsningsorientert</a:t>
            </a:r>
          </a:p>
          <a:p>
            <a:r>
              <a:rPr lang="en-GB" sz="2400" dirty="0" err="1"/>
              <a:t>Har</a:t>
            </a:r>
            <a:r>
              <a:rPr lang="en-GB" sz="2400" dirty="0"/>
              <a:t> </a:t>
            </a:r>
            <a:r>
              <a:rPr lang="en-GB" sz="2400" dirty="0" err="1"/>
              <a:t>andre</a:t>
            </a:r>
            <a:r>
              <a:rPr lang="en-GB" sz="2400" dirty="0"/>
              <a:t> stilt </a:t>
            </a:r>
            <a:r>
              <a:rPr lang="en-GB" sz="2400" dirty="0" err="1"/>
              <a:t>opp</a:t>
            </a:r>
            <a:r>
              <a:rPr lang="en-GB" sz="2400" dirty="0"/>
              <a:t> for </a:t>
            </a:r>
            <a:r>
              <a:rPr lang="en-GB" sz="2400" dirty="0" err="1"/>
              <a:t>deg</a:t>
            </a:r>
            <a:r>
              <a:rPr lang="en-GB" sz="2400" dirty="0"/>
              <a:t>? </a:t>
            </a:r>
            <a:r>
              <a:rPr lang="en-GB" sz="2400" dirty="0" err="1"/>
              <a:t>Betal</a:t>
            </a:r>
            <a:r>
              <a:rPr lang="en-GB" sz="2400" dirty="0"/>
              <a:t> </a:t>
            </a:r>
            <a:r>
              <a:rPr lang="en-GB" sz="2400" dirty="0" err="1"/>
              <a:t>tilbake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gjenopprett</a:t>
            </a:r>
            <a:r>
              <a:rPr lang="en-GB" sz="2400" dirty="0"/>
              <a:t> </a:t>
            </a:r>
            <a:r>
              <a:rPr lang="en-GB" sz="2400" dirty="0" err="1"/>
              <a:t>balansen</a:t>
            </a:r>
            <a:r>
              <a:rPr lang="en-GB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9009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>
                <a:solidFill>
                  <a:srgbClr val="7030A0"/>
                </a:solidFill>
              </a:rPr>
              <a:t>Veiledning</a:t>
            </a:r>
            <a:endParaRPr lang="en-GB" sz="3200" b="1">
              <a:solidFill>
                <a:srgbClr val="7030A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Dag har skrevet et </a:t>
            </a:r>
            <a:r>
              <a:rPr lang="nb-NO" dirty="0">
                <a:hlinkClick r:id="rId2"/>
              </a:rPr>
              <a:t>lite notat om å skrive</a:t>
            </a:r>
            <a:r>
              <a:rPr lang="nb-NO" dirty="0"/>
              <a:t>. Bruk det i den grad det er nyttig!</a:t>
            </a:r>
          </a:p>
          <a:p>
            <a:pPr lvl="1"/>
            <a:r>
              <a:rPr lang="nb-NO" dirty="0"/>
              <a:t>Bruk veileder (Dag) aktivt – ikke vær beskjedne!</a:t>
            </a:r>
          </a:p>
          <a:p>
            <a:pPr lvl="1"/>
            <a:r>
              <a:rPr lang="nb-NO" dirty="0"/>
              <a:t>Særlig viktig å bruke veileder hvis dere står fast eller ikke blir enige</a:t>
            </a:r>
          </a:p>
          <a:p>
            <a:pPr lvl="1"/>
            <a:r>
              <a:rPr lang="nb-NO" dirty="0"/>
              <a:t>Også viktig å kontakte veileder hvis det er samarbeidsproblemer</a:t>
            </a:r>
          </a:p>
          <a:p>
            <a:pPr lvl="1"/>
            <a:r>
              <a:rPr lang="nb-NO" dirty="0"/>
              <a:t>Veiledning kan gli over i undervisning – særlig i innledningsfasen</a:t>
            </a:r>
          </a:p>
          <a:p>
            <a:pPr lvl="1"/>
            <a:r>
              <a:rPr lang="nb-NO" dirty="0"/>
              <a:t>Kan være lurt å la veileder lese utkast minst to ganger før siste innlevering til veileder i mai (dvs. tre ganger til sammen)</a:t>
            </a:r>
          </a:p>
          <a:p>
            <a:pPr lvl="1"/>
            <a:r>
              <a:rPr lang="nb-NO" dirty="0"/>
              <a:t>Bør la veileder lese første gang senest før påske (uke 12)</a:t>
            </a:r>
          </a:p>
          <a:p>
            <a:pPr lvl="1"/>
            <a:r>
              <a:rPr lang="nb-NO" dirty="0"/>
              <a:t>Husk at veileder må ha tid til å kommentere før dere leverer 1. juni, og dere må ha tid til å innarbeide kommentarene (dette må hver gruppe gjøre nærmere avtale </a:t>
            </a:r>
            <a:r>
              <a:rPr lang="nb-NO"/>
              <a:t>med Dag om</a:t>
            </a:r>
            <a:r>
              <a:rPr lang="nb-NO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93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>
            <a:normAutofit/>
          </a:bodyPr>
          <a:lstStyle/>
          <a:p>
            <a:r>
              <a:rPr lang="en-GB" sz="3200" b="1">
                <a:solidFill>
                  <a:srgbClr val="7030A0"/>
                </a:solidFill>
              </a:rPr>
              <a:t>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685211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Innleveringsfrist: 1. juni</a:t>
            </a:r>
          </a:p>
          <a:p>
            <a:r>
              <a:rPr lang="nb-NO" dirty="0"/>
              <a:t>Vi pleier å avholde eksamen 7 – 10  dager etter innlevering, dvs. før 15.6 og kanskje allerede etter en uke</a:t>
            </a:r>
          </a:p>
          <a:p>
            <a:r>
              <a:rPr lang="nb-NO" dirty="0"/>
              <a:t>Sensorer: En ekstern sensor + veileder</a:t>
            </a:r>
          </a:p>
          <a:p>
            <a:r>
              <a:rPr lang="nb-NO" dirty="0"/>
              <a:t>Først får dere foreløpig karakter for rapporten (alle, samlet, før muntlig)</a:t>
            </a:r>
          </a:p>
          <a:p>
            <a:r>
              <a:rPr lang="nb-NO" dirty="0"/>
              <a:t>Deretter blir alle i gruppen hørt muntlig, med utgangspunkt i rapporten</a:t>
            </a:r>
          </a:p>
          <a:p>
            <a:r>
              <a:rPr lang="nb-NO" dirty="0"/>
              <a:t>Dere vil særlig bli bedt om å redegjøre for prosessen, vurderinger dere gjorde, begrunnelser, mulige alternativer mv</a:t>
            </a:r>
          </a:p>
          <a:p>
            <a:r>
              <a:rPr lang="nb-NO" dirty="0"/>
              <a:t>Også mulig det kommer spørsmål om relevant teori fra DRI-studiet</a:t>
            </a:r>
          </a:p>
          <a:p>
            <a:r>
              <a:rPr lang="nb-NO" dirty="0"/>
              <a:t>Når alle er hørt muntlig blir dere </a:t>
            </a:r>
            <a:r>
              <a:rPr lang="nb-NO" dirty="0" err="1"/>
              <a:t>tilkallt</a:t>
            </a:r>
            <a:r>
              <a:rPr lang="nb-NO" dirty="0"/>
              <a:t> én etter én og får individuelle karakterer (eneste offisielle resultat)</a:t>
            </a:r>
          </a:p>
          <a:p>
            <a:r>
              <a:rPr lang="nb-NO" dirty="0"/>
              <a:t>Det kan lett bli en karakters forskjell (opp eller ned) som resultat av den muntlige høringen. Derfor veldig små muligheter for å være “gratispassasjer”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513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Om arbeidet med bacheloroppgave, DRI3001</vt:lpstr>
      <vt:lpstr>De fire gruppene, V-18</vt:lpstr>
      <vt:lpstr>Oppstartsmøtene og forholdet til oppdragsgiver</vt:lpstr>
      <vt:lpstr>PowerPoint-presentasjon</vt:lpstr>
      <vt:lpstr>Litt generelt om oppdraget</vt:lpstr>
      <vt:lpstr>Forslag til arbeidsrutine, første del av arbeidet</vt:lpstr>
      <vt:lpstr>Mer generelt om gruppearbeidet</vt:lpstr>
      <vt:lpstr>Veiledning</vt:lpstr>
      <vt:lpstr>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Oppstart av arbeidet med bacheloroppgave</dc:title>
  <dc:creator>dag wiese schartum</dc:creator>
  <cp:lastModifiedBy>dag wiese schartum</cp:lastModifiedBy>
  <cp:revision>27</cp:revision>
  <dcterms:created xsi:type="dcterms:W3CDTF">2015-01-13T22:01:12Z</dcterms:created>
  <dcterms:modified xsi:type="dcterms:W3CDTF">2018-01-15T21:36:40Z</dcterms:modified>
</cp:coreProperties>
</file>