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66" r:id="rId5"/>
    <p:sldId id="264" r:id="rId6"/>
    <p:sldId id="265" r:id="rId7"/>
    <p:sldId id="257" r:id="rId8"/>
    <p:sldId id="260" r:id="rId9"/>
    <p:sldId id="268" r:id="rId10"/>
    <p:sldId id="258" r:id="rId11"/>
    <p:sldId id="259" r:id="rId12"/>
    <p:sldId id="261" r:id="rId13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ddels stil 2 - aks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F18A7-A3C0-4D5A-BC3E-2272A06B132D}" type="datetimeFigureOut">
              <a:rPr lang="nb-NO"/>
              <a:pPr>
                <a:defRPr/>
              </a:pPr>
              <a:t>15.10.2013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B6107-930A-4D08-A639-63115C12CB2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E9A2C-BCED-494D-96FB-BE966DFB7567}" type="datetimeFigureOut">
              <a:rPr lang="nb-NO"/>
              <a:pPr>
                <a:defRPr/>
              </a:pPr>
              <a:t>15.10.2013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D5FEC-E41C-41A4-9107-CD6C7795B2D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74A5D-B2E6-4180-AAB5-35EC8552A6DF}" type="datetimeFigureOut">
              <a:rPr lang="nb-NO"/>
              <a:pPr>
                <a:defRPr/>
              </a:pPr>
              <a:t>15.10.2013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52523-451A-44E4-AD16-F43170EB401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AEC20-74B4-447E-B930-41997F5A4E80}" type="datetimeFigureOut">
              <a:rPr lang="nb-NO"/>
              <a:pPr>
                <a:defRPr/>
              </a:pPr>
              <a:t>15.10.2013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6E698-1C01-4D3B-BE05-59381C9EE0C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A1F5B-C6A2-429E-A9E7-ACA21AFF5E21}" type="datetimeFigureOut">
              <a:rPr lang="nb-NO"/>
              <a:pPr>
                <a:defRPr/>
              </a:pPr>
              <a:t>15.10.2013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778AB-A016-45B5-998B-7F2604188D4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64CB1-FF2D-45E2-B2D4-EE9F1B3813BC}" type="datetimeFigureOut">
              <a:rPr lang="nb-NO"/>
              <a:pPr>
                <a:defRPr/>
              </a:pPr>
              <a:t>15.10.2013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5D54A-7212-4ED3-9C6B-F4764170C91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73017-766C-4622-AF5B-16F229C5E4CC}" type="datetimeFigureOut">
              <a:rPr lang="nb-NO"/>
              <a:pPr>
                <a:defRPr/>
              </a:pPr>
              <a:t>15.10.2013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D9F7F-7D1C-42AC-8018-605DF804CC8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A48C2-9B6C-4AEF-AE2C-A35997B4B5B3}" type="datetimeFigureOut">
              <a:rPr lang="nb-NO"/>
              <a:pPr>
                <a:defRPr/>
              </a:pPr>
              <a:t>15.10.2013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D24A5-3BEF-47C3-8B5D-4E9915B021E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EDF85-F46B-412E-A7B2-6910456FF531}" type="datetimeFigureOut">
              <a:rPr lang="nb-NO"/>
              <a:pPr>
                <a:defRPr/>
              </a:pPr>
              <a:t>15.10.2013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4A7D4-7821-4070-AAAB-BA9D99741C8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FFC3D-8A5D-4A0B-A622-9EF927BCE1E1}" type="datetimeFigureOut">
              <a:rPr lang="nb-NO"/>
              <a:pPr>
                <a:defRPr/>
              </a:pPr>
              <a:t>15.10.2013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4124F-ABA8-4C9C-A3D3-1D2A01BC8B7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BAA1D-C10A-44C4-81E1-D9C90B9D4C45}" type="datetimeFigureOut">
              <a:rPr lang="nb-NO"/>
              <a:pPr>
                <a:defRPr/>
              </a:pPr>
              <a:t>15.10.2013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056D1-7010-4C48-A16E-BC71DE3642A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AE8A60-252D-4C38-AFB9-AC32A60BD3FE}" type="datetimeFigureOut">
              <a:rPr lang="nb-NO"/>
              <a:pPr>
                <a:defRPr/>
              </a:pPr>
              <a:t>15.10.2013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95DB0E-D618-4340-9194-DF3168E4F83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-dok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155700"/>
          </a:xfrm>
        </p:spPr>
        <p:txBody>
          <a:bodyPr/>
          <a:lstStyle/>
          <a:p>
            <a:pPr eaLnBrk="1" hangingPunct="1"/>
            <a:r>
              <a:rPr lang="nb-NO" sz="3200" dirty="0" smtClean="0">
                <a:solidFill>
                  <a:schemeClr val="accent1"/>
                </a:solidFill>
              </a:rPr>
              <a:t/>
            </a:r>
            <a:br>
              <a:rPr lang="nb-NO" sz="3200" dirty="0" smtClean="0">
                <a:solidFill>
                  <a:schemeClr val="accent1"/>
                </a:solidFill>
              </a:rPr>
            </a:br>
            <a:r>
              <a:rPr lang="nb-NO" sz="3200" dirty="0" smtClean="0">
                <a:solidFill>
                  <a:schemeClr val="accent1"/>
                </a:solidFill>
              </a:rPr>
              <a:t>Begrepsbruk </a:t>
            </a:r>
            <a:r>
              <a:rPr lang="nb-NO" sz="3200" dirty="0" smtClean="0">
                <a:solidFill>
                  <a:schemeClr val="accent1"/>
                </a:solidFill>
              </a:rPr>
              <a:t>og definisjoner i </a:t>
            </a:r>
            <a:r>
              <a:rPr lang="nb-NO" sz="3200" dirty="0" smtClean="0">
                <a:solidFill>
                  <a:schemeClr val="accent1"/>
                </a:solidFill>
              </a:rPr>
              <a:t>lover og spørsmålet om juridisk interoperabilitet</a:t>
            </a:r>
            <a:r>
              <a:rPr lang="nb-NO" sz="3200" dirty="0" smtClean="0">
                <a:solidFill>
                  <a:schemeClr val="accent1"/>
                </a:solidFill>
              </a:rPr>
              <a:t/>
            </a:r>
            <a:br>
              <a:rPr lang="nb-NO" sz="3200" dirty="0" smtClean="0">
                <a:solidFill>
                  <a:schemeClr val="accent1"/>
                </a:solidFill>
              </a:rPr>
            </a:br>
            <a:endParaRPr lang="nb-NO" sz="3200" dirty="0" smtClean="0">
              <a:solidFill>
                <a:schemeClr val="accent1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286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1600" dirty="0" smtClean="0"/>
              <a:t>Dag Wiese Schartum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/>
        </p:nvGraphicFramePr>
        <p:xfrm>
          <a:off x="2000232" y="3000372"/>
          <a:ext cx="5905522" cy="2468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71571"/>
                <a:gridCol w="714380"/>
                <a:gridCol w="785818"/>
                <a:gridCol w="802815"/>
                <a:gridCol w="843646"/>
                <a:gridCol w="843646"/>
                <a:gridCol w="843646"/>
              </a:tblGrid>
              <a:tr h="565292">
                <a:tc>
                  <a:txBody>
                    <a:bodyPr/>
                    <a:lstStyle/>
                    <a:p>
                      <a:pPr>
                        <a:tabLst/>
                      </a:pPr>
                      <a:r>
                        <a:rPr lang="nb-NO" dirty="0" smtClean="0"/>
                        <a:t>B</a:t>
                      </a:r>
                      <a:r>
                        <a:rPr lang="nb-NO" baseline="0" dirty="0" smtClean="0"/>
                        <a:t>(L1)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B</a:t>
                      </a:r>
                      <a:r>
                        <a:rPr lang="nb-NO" baseline="0" dirty="0" smtClean="0"/>
                        <a:t>(L2)</a:t>
                      </a:r>
                      <a:endParaRPr lang="nb-NO" dirty="0" smtClean="0"/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B</a:t>
                      </a:r>
                      <a:r>
                        <a:rPr lang="nb-NO" baseline="0" dirty="0" smtClean="0"/>
                        <a:t>(L3)</a:t>
                      </a:r>
                      <a:endParaRPr lang="nb-NO" dirty="0" smtClean="0"/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B</a:t>
                      </a:r>
                      <a:r>
                        <a:rPr lang="nb-NO" baseline="0" dirty="0" smtClean="0"/>
                        <a:t>(L4)</a:t>
                      </a:r>
                      <a:endParaRPr lang="nb-NO" dirty="0" smtClean="0"/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B</a:t>
                      </a:r>
                      <a:r>
                        <a:rPr lang="nb-NO" baseline="0" dirty="0" smtClean="0"/>
                        <a:t>(L5)</a:t>
                      </a:r>
                      <a:endParaRPr lang="nb-NO" dirty="0" smtClean="0"/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B</a:t>
                      </a:r>
                      <a:r>
                        <a:rPr lang="nb-NO" baseline="0" dirty="0" smtClean="0"/>
                        <a:t>(L6)</a:t>
                      </a:r>
                      <a:endParaRPr lang="nb-NO" dirty="0" smtClean="0"/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B</a:t>
                      </a:r>
                      <a:r>
                        <a:rPr lang="nb-NO" baseline="0" dirty="0" smtClean="0"/>
                        <a:t>(L7)</a:t>
                      </a:r>
                      <a:endParaRPr lang="nb-NO" dirty="0" smtClean="0"/>
                    </a:p>
                    <a:p>
                      <a:endParaRPr lang="nb-NO" dirty="0"/>
                    </a:p>
                  </a:txBody>
                  <a:tcPr/>
                </a:tc>
              </a:tr>
              <a:tr h="323024">
                <a:tc>
                  <a:txBody>
                    <a:bodyPr/>
                    <a:lstStyle/>
                    <a:p>
                      <a:r>
                        <a:rPr lang="nb-NO" sz="1400" dirty="0" err="1" smtClean="0"/>
                        <a:t>Lov/forarb</a:t>
                      </a:r>
                      <a:r>
                        <a:rPr lang="nb-NO" sz="1400" dirty="0" smtClean="0"/>
                        <a:t>.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23024">
                <a:tc>
                  <a:txBody>
                    <a:bodyPr/>
                    <a:lstStyle/>
                    <a:p>
                      <a:pPr marL="0" indent="0">
                        <a:tabLst/>
                      </a:pPr>
                      <a:r>
                        <a:rPr lang="nb-NO" sz="1400" dirty="0" smtClean="0"/>
                        <a:t>Forskrifter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23024">
                <a:tc>
                  <a:txBody>
                    <a:bodyPr/>
                    <a:lstStyle/>
                    <a:p>
                      <a:pPr marL="0" indent="0">
                        <a:tabLst/>
                      </a:pPr>
                      <a:r>
                        <a:rPr lang="nb-NO" sz="1400" dirty="0" smtClean="0"/>
                        <a:t>Forklaringer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23024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Skjemaer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 smtClean="0"/>
                    </a:p>
                  </a:txBody>
                  <a:tcPr/>
                </a:tc>
              </a:tr>
              <a:tr h="323024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Kode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Rett pil 3"/>
          <p:cNvCxnSpPr/>
          <p:nvPr/>
        </p:nvCxnSpPr>
        <p:spPr>
          <a:xfrm>
            <a:off x="2000232" y="2786060"/>
            <a:ext cx="5857875" cy="1587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tt pil 5"/>
          <p:cNvCxnSpPr/>
          <p:nvPr/>
        </p:nvCxnSpPr>
        <p:spPr>
          <a:xfrm rot="5400000" flipH="1" flipV="1">
            <a:off x="572275" y="4214016"/>
            <a:ext cx="2428875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82" name="TekstSylinder 8"/>
          <p:cNvSpPr txBox="1">
            <a:spLocks noChangeArrowheads="1"/>
          </p:cNvSpPr>
          <p:nvPr/>
        </p:nvSpPr>
        <p:spPr bwMode="auto">
          <a:xfrm>
            <a:off x="4214794" y="2285997"/>
            <a:ext cx="1230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>
                <a:latin typeface="Calibri" pitchFamily="34" charset="0"/>
              </a:rPr>
              <a:t>Horisontalt</a:t>
            </a:r>
          </a:p>
        </p:txBody>
      </p:sp>
      <p:sp>
        <p:nvSpPr>
          <p:cNvPr id="5183" name="TekstSylinder 9"/>
          <p:cNvSpPr txBox="1">
            <a:spLocks noChangeArrowheads="1"/>
          </p:cNvSpPr>
          <p:nvPr/>
        </p:nvSpPr>
        <p:spPr bwMode="auto">
          <a:xfrm>
            <a:off x="500044" y="4000497"/>
            <a:ext cx="969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>
                <a:latin typeface="Calibri" pitchFamily="34" charset="0"/>
              </a:rPr>
              <a:t>Vertikalt</a:t>
            </a:r>
          </a:p>
        </p:txBody>
      </p:sp>
      <p:cxnSp>
        <p:nvCxnSpPr>
          <p:cNvPr id="15" name="Rett pil 14"/>
          <p:cNvCxnSpPr/>
          <p:nvPr/>
        </p:nvCxnSpPr>
        <p:spPr>
          <a:xfrm rot="5400000">
            <a:off x="2215338" y="4571204"/>
            <a:ext cx="1571625" cy="158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VIBil</a:t>
            </a:r>
            <a:r>
              <a:rPr lang="en-GB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GB" sz="3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Forholdet</a:t>
            </a:r>
            <a:r>
              <a:rPr lang="en-GB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mellom</a:t>
            </a:r>
            <a:r>
              <a:rPr lang="en-GB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begreper</a:t>
            </a:r>
            <a:r>
              <a:rPr lang="en-GB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over </a:t>
            </a:r>
            <a:r>
              <a:rPr lang="en-GB" sz="3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</a:t>
            </a:r>
            <a:r>
              <a:rPr lang="en-GB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begreper</a:t>
            </a:r>
            <a:r>
              <a:rPr lang="en-GB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</a:t>
            </a:r>
            <a:r>
              <a:rPr lang="en-GB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brukes</a:t>
            </a:r>
            <a:r>
              <a:rPr lang="en-GB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å </a:t>
            </a:r>
            <a:r>
              <a:rPr lang="en-GB" sz="3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sette</a:t>
            </a:r>
            <a:r>
              <a:rPr lang="en-GB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lover </a:t>
            </a:r>
            <a:r>
              <a:rPr lang="en-GB" sz="3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</a:t>
            </a:r>
            <a:r>
              <a:rPr lang="en-GB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livet</a:t>
            </a:r>
            <a:endParaRPr lang="en-GB" sz="3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Bilde 5"/>
          <p:cNvPicPr>
            <a:picLocks noChangeAspect="1" noChangeArrowheads="1"/>
          </p:cNvPicPr>
          <p:nvPr/>
        </p:nvPicPr>
        <p:blipFill>
          <a:blip r:embed="rId2"/>
          <a:srcRect l="27686" t="26897" r="27187" b="19482"/>
          <a:stretch>
            <a:fillRect/>
          </a:stretch>
        </p:blipFill>
        <p:spPr bwMode="auto">
          <a:xfrm>
            <a:off x="1714480" y="500042"/>
            <a:ext cx="5643562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Sylinder 6"/>
          <p:cNvSpPr txBox="1"/>
          <p:nvPr/>
        </p:nvSpPr>
        <p:spPr>
          <a:xfrm>
            <a:off x="214313" y="5500688"/>
            <a:ext cx="8740775" cy="830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1600" dirty="0">
                <a:latin typeface="+mn-lt"/>
                <a:cs typeface="+mn-cs"/>
              </a:rPr>
              <a:t>  Skjemaene bruker en rekke andre begreper enn de som finnes i lovgrunnlaget (ikke </a:t>
            </a:r>
            <a:r>
              <a:rPr lang="nb-NO" sz="1600" dirty="0" err="1">
                <a:latin typeface="+mn-lt"/>
                <a:cs typeface="+mn-cs"/>
              </a:rPr>
              <a:t>VIBiL</a:t>
            </a:r>
            <a:r>
              <a:rPr lang="nb-NO" sz="1600" dirty="0">
                <a:latin typeface="+mn-lt"/>
                <a:cs typeface="+mn-cs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1600" dirty="0">
                <a:latin typeface="+mn-lt"/>
                <a:cs typeface="+mn-cs"/>
              </a:rPr>
              <a:t>  Begrepene blir i liten grad forklart/definert i skjemaene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1600" dirty="0">
                <a:latin typeface="+mn-lt"/>
                <a:cs typeface="+mn-cs"/>
              </a:rPr>
              <a:t>  Veiledende tekster til skjemaene bruker ikke presiseringer av begreper som finnes i lovforarbeider mv</a:t>
            </a:r>
          </a:p>
        </p:txBody>
      </p:sp>
      <p:sp>
        <p:nvSpPr>
          <p:cNvPr id="6150" name="TekstSylinder 5"/>
          <p:cNvSpPr txBox="1">
            <a:spLocks noChangeArrowheads="1"/>
          </p:cNvSpPr>
          <p:nvPr/>
        </p:nvSpPr>
        <p:spPr bwMode="auto">
          <a:xfrm>
            <a:off x="3214667" y="214292"/>
            <a:ext cx="312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200" b="1">
                <a:solidFill>
                  <a:schemeClr val="accent2"/>
                </a:solidFill>
              </a:rPr>
              <a:t>Ord i fet skrift er felles for lov og skjema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Mulige begrepsmodeller som grunnlag for lovgivning innen en lovsfære</a:t>
            </a:r>
          </a:p>
        </p:txBody>
      </p:sp>
      <p:grpSp>
        <p:nvGrpSpPr>
          <p:cNvPr id="8195" name="Group 2"/>
          <p:cNvGrpSpPr>
            <a:grpSpLocks noChangeAspect="1"/>
          </p:cNvGrpSpPr>
          <p:nvPr/>
        </p:nvGrpSpPr>
        <p:grpSpPr bwMode="auto">
          <a:xfrm>
            <a:off x="1428750" y="1143000"/>
            <a:ext cx="5715000" cy="4886325"/>
            <a:chOff x="1781" y="7454"/>
            <a:chExt cx="9000" cy="7696"/>
          </a:xfrm>
        </p:grpSpPr>
        <p:sp>
          <p:nvSpPr>
            <p:cNvPr id="8197" name="AutoShape 3"/>
            <p:cNvSpPr>
              <a:spLocks noChangeAspect="1" noChangeArrowheads="1"/>
            </p:cNvSpPr>
            <p:nvPr/>
          </p:nvSpPr>
          <p:spPr bwMode="auto">
            <a:xfrm>
              <a:off x="1781" y="7454"/>
              <a:ext cx="9000" cy="7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b-NO">
                <a:latin typeface="Calibri" pitchFamily="34" charset="0"/>
              </a:endParaRPr>
            </a:p>
          </p:txBody>
        </p:sp>
        <p:sp>
          <p:nvSpPr>
            <p:cNvPr id="8198" name="Rectangle 4"/>
            <p:cNvSpPr>
              <a:spLocks noChangeArrowheads="1"/>
            </p:cNvSpPr>
            <p:nvPr/>
          </p:nvSpPr>
          <p:spPr bwMode="auto">
            <a:xfrm>
              <a:off x="4301" y="9254"/>
              <a:ext cx="1101" cy="720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Pasient</a:t>
              </a:r>
            </a:p>
            <a:p>
              <a:pPr algn="ctr"/>
              <a:r>
                <a:rPr lang="en-US" sz="800">
                  <a:solidFill>
                    <a:srgbClr val="FFFFFF"/>
                  </a:solidFill>
                  <a:latin typeface="Times New Roman" pitchFamily="18" charset="0"/>
                </a:rPr>
                <a:t> (Registrert)</a:t>
              </a:r>
              <a:endParaRPr lang="nb-NO"/>
            </a:p>
          </p:txBody>
        </p:sp>
        <p:sp>
          <p:nvSpPr>
            <p:cNvPr id="8199" name="Rectangle 5"/>
            <p:cNvSpPr>
              <a:spLocks noChangeArrowheads="1"/>
            </p:cNvSpPr>
            <p:nvPr/>
          </p:nvSpPr>
          <p:spPr bwMode="auto">
            <a:xfrm>
              <a:off x="2862" y="12742"/>
              <a:ext cx="1619" cy="720"/>
            </a:xfrm>
            <a:prstGeom prst="rect">
              <a:avLst/>
            </a:prstGeom>
            <a:solidFill>
              <a:srgbClr val="FDE9D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Helseopplysninger</a:t>
              </a:r>
            </a:p>
            <a:p>
              <a:pPr algn="ctr"/>
              <a:r>
                <a:rPr lang="en-US" sz="800">
                  <a:latin typeface="Times New Roman" pitchFamily="18" charset="0"/>
                </a:rPr>
                <a:t>(Personopplysning)</a:t>
              </a:r>
            </a:p>
            <a:p>
              <a:endParaRPr lang="nb-NO"/>
            </a:p>
          </p:txBody>
        </p:sp>
        <p:sp>
          <p:nvSpPr>
            <p:cNvPr id="8200" name="Rectangle 6"/>
            <p:cNvSpPr>
              <a:spLocks noChangeArrowheads="1"/>
            </p:cNvSpPr>
            <p:nvPr/>
          </p:nvSpPr>
          <p:spPr bwMode="auto">
            <a:xfrm>
              <a:off x="1781" y="11462"/>
              <a:ext cx="1620" cy="740"/>
            </a:xfrm>
            <a:prstGeom prst="rect">
              <a:avLst/>
            </a:prstGeom>
            <a:solidFill>
              <a:srgbClr val="FDE9D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Avidentifiserte helseopplysninger</a:t>
              </a:r>
            </a:p>
            <a:p>
              <a:pPr algn="ctr"/>
              <a:r>
                <a:rPr lang="en-US" sz="800">
                  <a:latin typeface="Times New Roman" pitchFamily="18" charset="0"/>
                </a:rPr>
                <a:t>(Personopplysning)</a:t>
              </a:r>
            </a:p>
            <a:p>
              <a:endParaRPr lang="nb-NO"/>
            </a:p>
          </p:txBody>
        </p:sp>
        <p:sp>
          <p:nvSpPr>
            <p:cNvPr id="8201" name="Rectangle 7"/>
            <p:cNvSpPr>
              <a:spLocks noChangeArrowheads="1"/>
            </p:cNvSpPr>
            <p:nvPr/>
          </p:nvSpPr>
          <p:spPr bwMode="auto">
            <a:xfrm>
              <a:off x="1781" y="14002"/>
              <a:ext cx="1620" cy="720"/>
            </a:xfrm>
            <a:prstGeom prst="rect">
              <a:avLst/>
            </a:prstGeom>
            <a:solidFill>
              <a:srgbClr val="FDE9D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Pseudonyme helseopplysninger</a:t>
              </a:r>
            </a:p>
            <a:p>
              <a:pPr algn="ctr"/>
              <a:r>
                <a:rPr lang="en-US" sz="800">
                  <a:latin typeface="Times New Roman" pitchFamily="18" charset="0"/>
                </a:rPr>
                <a:t>(Personopplysning)</a:t>
              </a:r>
              <a:endParaRPr lang="nb-NO"/>
            </a:p>
          </p:txBody>
        </p:sp>
        <p:sp>
          <p:nvSpPr>
            <p:cNvPr id="8202" name="Rectangle 8"/>
            <p:cNvSpPr>
              <a:spLocks noChangeArrowheads="1"/>
            </p:cNvSpPr>
            <p:nvPr/>
          </p:nvSpPr>
          <p:spPr bwMode="auto">
            <a:xfrm>
              <a:off x="4841" y="13822"/>
              <a:ext cx="1620" cy="720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Behandlingsrettet helseregister</a:t>
              </a:r>
            </a:p>
            <a:p>
              <a:pPr algn="ctr"/>
              <a:r>
                <a:rPr lang="en-US" sz="800">
                  <a:latin typeface="Times New Roman" pitchFamily="18" charset="0"/>
                </a:rPr>
                <a:t>(Personregister)</a:t>
              </a:r>
              <a:endParaRPr lang="nb-NO"/>
            </a:p>
          </p:txBody>
        </p:sp>
        <p:sp>
          <p:nvSpPr>
            <p:cNvPr id="8203" name="Rectangle 9"/>
            <p:cNvSpPr>
              <a:spLocks noChangeArrowheads="1"/>
            </p:cNvSpPr>
            <p:nvPr/>
          </p:nvSpPr>
          <p:spPr bwMode="auto">
            <a:xfrm>
              <a:off x="4841" y="12742"/>
              <a:ext cx="1620" cy="720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Helseregister</a:t>
              </a:r>
            </a:p>
            <a:p>
              <a:pPr algn="ctr"/>
              <a:r>
                <a:rPr lang="en-US" sz="800">
                  <a:latin typeface="Times New Roman" pitchFamily="18" charset="0"/>
                </a:rPr>
                <a:t>(Personregister)</a:t>
              </a:r>
              <a:endParaRPr lang="nb-NO"/>
            </a:p>
          </p:txBody>
        </p:sp>
        <p:sp>
          <p:nvSpPr>
            <p:cNvPr id="8204" name="Rectangle 10"/>
            <p:cNvSpPr>
              <a:spLocks noChangeArrowheads="1"/>
            </p:cNvSpPr>
            <p:nvPr/>
          </p:nvSpPr>
          <p:spPr bwMode="auto">
            <a:xfrm>
              <a:off x="8441" y="11662"/>
              <a:ext cx="1440" cy="720"/>
            </a:xfrm>
            <a:prstGeom prst="rect">
              <a:avLst/>
            </a:prstGeom>
            <a:solidFill>
              <a:srgbClr val="DDD8C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Databehandler</a:t>
              </a:r>
            </a:p>
            <a:p>
              <a:pPr algn="ctr"/>
              <a:r>
                <a:rPr lang="en-US" sz="800">
                  <a:latin typeface="Times New Roman" pitchFamily="18" charset="0"/>
                </a:rPr>
                <a:t>(Databehandler)</a:t>
              </a:r>
              <a:endParaRPr lang="nb-NO"/>
            </a:p>
          </p:txBody>
        </p:sp>
        <p:sp>
          <p:nvSpPr>
            <p:cNvPr id="8205" name="Rectangle 11"/>
            <p:cNvSpPr>
              <a:spLocks noChangeArrowheads="1"/>
            </p:cNvSpPr>
            <p:nvPr/>
          </p:nvSpPr>
          <p:spPr bwMode="auto">
            <a:xfrm>
              <a:off x="7361" y="9322"/>
              <a:ext cx="1260" cy="720"/>
            </a:xfrm>
            <a:prstGeom prst="rec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Helse-tjenesten</a:t>
              </a:r>
            </a:p>
            <a:p>
              <a:endParaRPr lang="nb-NO"/>
            </a:p>
          </p:txBody>
        </p:sp>
        <p:sp>
          <p:nvSpPr>
            <p:cNvPr id="8206" name="Rectangle 12"/>
            <p:cNvSpPr>
              <a:spLocks noChangeArrowheads="1"/>
            </p:cNvSpPr>
            <p:nvPr/>
          </p:nvSpPr>
          <p:spPr bwMode="auto">
            <a:xfrm>
              <a:off x="9161" y="10402"/>
              <a:ext cx="1620" cy="740"/>
            </a:xfrm>
            <a:prstGeom prst="rec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Helseinstitusjon</a:t>
              </a:r>
              <a:endParaRPr lang="nb-NO"/>
            </a:p>
          </p:txBody>
        </p:sp>
        <p:sp>
          <p:nvSpPr>
            <p:cNvPr id="8207" name="Rectangle 13"/>
            <p:cNvSpPr>
              <a:spLocks noChangeArrowheads="1"/>
            </p:cNvSpPr>
            <p:nvPr/>
          </p:nvSpPr>
          <p:spPr bwMode="auto">
            <a:xfrm>
              <a:off x="9161" y="8242"/>
              <a:ext cx="1620" cy="740"/>
            </a:xfrm>
            <a:prstGeom prst="rec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Kommunale helse- og sosialtjenester</a:t>
              </a:r>
            </a:p>
            <a:p>
              <a:endParaRPr lang="nb-NO"/>
            </a:p>
          </p:txBody>
        </p:sp>
        <p:sp>
          <p:nvSpPr>
            <p:cNvPr id="8208" name="Rectangle 14"/>
            <p:cNvSpPr>
              <a:spLocks noChangeArrowheads="1"/>
            </p:cNvSpPr>
            <p:nvPr/>
          </p:nvSpPr>
          <p:spPr bwMode="auto">
            <a:xfrm>
              <a:off x="7361" y="7702"/>
              <a:ext cx="1260" cy="720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Helse-personell</a:t>
              </a:r>
              <a:endParaRPr lang="nb-NO"/>
            </a:p>
          </p:txBody>
        </p:sp>
        <p:sp>
          <p:nvSpPr>
            <p:cNvPr id="8209" name="Rectangle 15"/>
            <p:cNvSpPr>
              <a:spLocks noChangeArrowheads="1"/>
            </p:cNvSpPr>
            <p:nvPr/>
          </p:nvSpPr>
          <p:spPr bwMode="auto">
            <a:xfrm>
              <a:off x="4842" y="7702"/>
              <a:ext cx="1619" cy="720"/>
            </a:xfrm>
            <a:prstGeom prst="rect">
              <a:avLst/>
            </a:prstGeom>
            <a:solidFill>
              <a:srgbClr val="95B3D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nb-NO" sz="800" b="1">
                  <a:latin typeface="Times New Roman" pitchFamily="18" charset="0"/>
                </a:rPr>
                <a:t>Pasientens pårørende</a:t>
              </a:r>
              <a:endParaRPr lang="nb-NO"/>
            </a:p>
          </p:txBody>
        </p:sp>
        <p:sp>
          <p:nvSpPr>
            <p:cNvPr id="8210" name="Rectangle 16"/>
            <p:cNvSpPr>
              <a:spLocks noChangeArrowheads="1"/>
            </p:cNvSpPr>
            <p:nvPr/>
          </p:nvSpPr>
          <p:spPr bwMode="auto">
            <a:xfrm>
              <a:off x="7361" y="10582"/>
              <a:ext cx="1260" cy="720"/>
            </a:xfrm>
            <a:prstGeom prst="rec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nb-NO" sz="800" b="1">
                  <a:latin typeface="Times New Roman" pitchFamily="18" charset="0"/>
                </a:rPr>
                <a:t>Helsehjelp</a:t>
              </a:r>
              <a:endParaRPr lang="nb-NO"/>
            </a:p>
          </p:txBody>
        </p:sp>
        <p:sp>
          <p:nvSpPr>
            <p:cNvPr id="8211" name="Rectangle 17"/>
            <p:cNvSpPr>
              <a:spLocks noChangeArrowheads="1"/>
            </p:cNvSpPr>
            <p:nvPr/>
          </p:nvSpPr>
          <p:spPr bwMode="auto">
            <a:xfrm>
              <a:off x="4841" y="10582"/>
              <a:ext cx="1620" cy="720"/>
            </a:xfrm>
            <a:prstGeom prst="rect">
              <a:avLst/>
            </a:prstGeom>
            <a:solidFill>
              <a:srgbClr val="D6E3B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Samtykke</a:t>
              </a:r>
            </a:p>
            <a:p>
              <a:pPr algn="ctr"/>
              <a:r>
                <a:rPr lang="en-US" sz="800">
                  <a:latin typeface="Times New Roman" pitchFamily="18" charset="0"/>
                </a:rPr>
                <a:t>(Samtykke)</a:t>
              </a:r>
              <a:endParaRPr lang="nb-NO"/>
            </a:p>
          </p:txBody>
        </p:sp>
        <p:sp>
          <p:nvSpPr>
            <p:cNvPr id="8212" name="Rectangle 18"/>
            <p:cNvSpPr>
              <a:spLocks noChangeArrowheads="1"/>
            </p:cNvSpPr>
            <p:nvPr/>
          </p:nvSpPr>
          <p:spPr bwMode="auto">
            <a:xfrm>
              <a:off x="4121" y="11662"/>
              <a:ext cx="1620" cy="720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Behandling av helseopplysninger</a:t>
              </a:r>
            </a:p>
            <a:p>
              <a:endParaRPr lang="nb-NO"/>
            </a:p>
          </p:txBody>
        </p:sp>
        <p:sp>
          <p:nvSpPr>
            <p:cNvPr id="8213" name="Rectangle 19"/>
            <p:cNvSpPr>
              <a:spLocks noChangeArrowheads="1"/>
            </p:cNvSpPr>
            <p:nvPr/>
          </p:nvSpPr>
          <p:spPr bwMode="auto">
            <a:xfrm>
              <a:off x="5921" y="9254"/>
              <a:ext cx="1080" cy="720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Registrert</a:t>
              </a:r>
            </a:p>
            <a:p>
              <a:pPr algn="ctr"/>
              <a:r>
                <a:rPr lang="en-US" sz="800">
                  <a:solidFill>
                    <a:srgbClr val="FFFFFF"/>
                  </a:solidFill>
                  <a:latin typeface="Times New Roman" pitchFamily="18" charset="0"/>
                </a:rPr>
                <a:t>(Registrert)</a:t>
              </a:r>
              <a:endParaRPr lang="nb-NO"/>
            </a:p>
          </p:txBody>
        </p:sp>
        <p:sp>
          <p:nvSpPr>
            <p:cNvPr id="8214" name="Rectangle 20"/>
            <p:cNvSpPr>
              <a:spLocks noChangeArrowheads="1"/>
            </p:cNvSpPr>
            <p:nvPr/>
          </p:nvSpPr>
          <p:spPr bwMode="auto">
            <a:xfrm>
              <a:off x="4121" y="9074"/>
              <a:ext cx="3060" cy="10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nb-NO">
                <a:latin typeface="Calibri" pitchFamily="34" charset="0"/>
              </a:endParaRPr>
            </a:p>
          </p:txBody>
        </p:sp>
        <p:cxnSp>
          <p:nvCxnSpPr>
            <p:cNvPr id="8215" name="AutoShape 21"/>
            <p:cNvCxnSpPr>
              <a:cxnSpLocks noChangeShapeType="1"/>
              <a:stCxn id="8206" idx="2"/>
              <a:endCxn id="8203" idx="3"/>
            </p:cNvCxnSpPr>
            <p:nvPr/>
          </p:nvCxnSpPr>
          <p:spPr bwMode="auto">
            <a:xfrm rot="5400000">
              <a:off x="7236" y="10367"/>
              <a:ext cx="1960" cy="351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8216" name="AutoShape 22"/>
            <p:cNvCxnSpPr>
              <a:cxnSpLocks noChangeShapeType="1"/>
              <a:stCxn id="8203" idx="2"/>
              <a:endCxn id="8202" idx="0"/>
            </p:cNvCxnSpPr>
            <p:nvPr/>
          </p:nvCxnSpPr>
          <p:spPr bwMode="auto">
            <a:xfrm>
              <a:off x="5651" y="13462"/>
              <a:ext cx="1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8217" name="AutoShape 23"/>
            <p:cNvCxnSpPr>
              <a:cxnSpLocks noChangeShapeType="1"/>
              <a:stCxn id="8203" idx="1"/>
              <a:endCxn id="8199" idx="3"/>
            </p:cNvCxnSpPr>
            <p:nvPr/>
          </p:nvCxnSpPr>
          <p:spPr bwMode="auto">
            <a:xfrm rot="10800000">
              <a:off x="4481" y="13102"/>
              <a:ext cx="36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18" name="AutoShape 24"/>
            <p:cNvCxnSpPr>
              <a:cxnSpLocks noChangeShapeType="1"/>
              <a:stCxn id="8205" idx="3"/>
              <a:endCxn id="8206" idx="0"/>
            </p:cNvCxnSpPr>
            <p:nvPr/>
          </p:nvCxnSpPr>
          <p:spPr bwMode="auto">
            <a:xfrm>
              <a:off x="8621" y="9682"/>
              <a:ext cx="1350" cy="72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8219" name="AutoShape 25"/>
            <p:cNvCxnSpPr>
              <a:cxnSpLocks noChangeShapeType="1"/>
              <a:stCxn id="8205" idx="3"/>
              <a:endCxn id="8207" idx="2"/>
            </p:cNvCxnSpPr>
            <p:nvPr/>
          </p:nvCxnSpPr>
          <p:spPr bwMode="auto">
            <a:xfrm flipV="1">
              <a:off x="8621" y="8982"/>
              <a:ext cx="1350" cy="70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8220" name="AutoShape 26"/>
            <p:cNvCxnSpPr>
              <a:cxnSpLocks noChangeShapeType="1"/>
              <a:stCxn id="8205" idx="0"/>
              <a:endCxn id="8208" idx="2"/>
            </p:cNvCxnSpPr>
            <p:nvPr/>
          </p:nvCxnSpPr>
          <p:spPr bwMode="auto">
            <a:xfrm rot="-5400000">
              <a:off x="7542" y="8871"/>
              <a:ext cx="90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21" name="AutoShape 27"/>
            <p:cNvCxnSpPr>
              <a:cxnSpLocks noChangeShapeType="1"/>
              <a:stCxn id="8214" idx="2"/>
              <a:endCxn id="8211" idx="0"/>
            </p:cNvCxnSpPr>
            <p:nvPr/>
          </p:nvCxnSpPr>
          <p:spPr bwMode="auto">
            <a:xfrm rot="5400000">
              <a:off x="5438" y="10367"/>
              <a:ext cx="4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22" name="AutoShape 28"/>
            <p:cNvCxnSpPr>
              <a:cxnSpLocks noChangeShapeType="1"/>
              <a:stCxn id="8211" idx="2"/>
              <a:endCxn id="8212" idx="0"/>
            </p:cNvCxnSpPr>
            <p:nvPr/>
          </p:nvCxnSpPr>
          <p:spPr bwMode="auto">
            <a:xfrm rot="5400000">
              <a:off x="5111" y="11122"/>
              <a:ext cx="360" cy="72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8223" name="AutoShape 29"/>
            <p:cNvCxnSpPr>
              <a:cxnSpLocks noChangeShapeType="1"/>
              <a:stCxn id="8212" idx="2"/>
              <a:endCxn id="8203" idx="0"/>
            </p:cNvCxnSpPr>
            <p:nvPr/>
          </p:nvCxnSpPr>
          <p:spPr bwMode="auto">
            <a:xfrm rot="16200000" flipH="1">
              <a:off x="5111" y="12202"/>
              <a:ext cx="360" cy="72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8224" name="AutoShape 30"/>
            <p:cNvCxnSpPr>
              <a:cxnSpLocks noChangeShapeType="1"/>
              <a:stCxn id="8211" idx="3"/>
              <a:endCxn id="8210" idx="1"/>
            </p:cNvCxnSpPr>
            <p:nvPr/>
          </p:nvCxnSpPr>
          <p:spPr bwMode="auto">
            <a:xfrm>
              <a:off x="6461" y="10942"/>
              <a:ext cx="90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25" name="AutoShape 31"/>
            <p:cNvCxnSpPr>
              <a:cxnSpLocks noChangeShapeType="1"/>
              <a:stCxn id="8205" idx="2"/>
              <a:endCxn id="8210" idx="0"/>
            </p:cNvCxnSpPr>
            <p:nvPr/>
          </p:nvCxnSpPr>
          <p:spPr bwMode="auto">
            <a:xfrm rot="5400000">
              <a:off x="7722" y="10311"/>
              <a:ext cx="54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26" name="AutoShape 32"/>
            <p:cNvCxnSpPr>
              <a:cxnSpLocks noChangeShapeType="1"/>
              <a:stCxn id="8199" idx="1"/>
              <a:endCxn id="8200" idx="2"/>
            </p:cNvCxnSpPr>
            <p:nvPr/>
          </p:nvCxnSpPr>
          <p:spPr bwMode="auto">
            <a:xfrm rot="10800000">
              <a:off x="2591" y="12202"/>
              <a:ext cx="271" cy="90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8227" name="AutoShape 33"/>
            <p:cNvCxnSpPr>
              <a:cxnSpLocks noChangeShapeType="1"/>
              <a:stCxn id="8199" idx="1"/>
              <a:endCxn id="8201" idx="0"/>
            </p:cNvCxnSpPr>
            <p:nvPr/>
          </p:nvCxnSpPr>
          <p:spPr bwMode="auto">
            <a:xfrm rot="10800000" flipV="1">
              <a:off x="2591" y="13102"/>
              <a:ext cx="271" cy="90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8228" name="AutoShape 34"/>
            <p:cNvCxnSpPr>
              <a:cxnSpLocks noChangeShapeType="1"/>
              <a:stCxn id="8209" idx="2"/>
              <a:endCxn id="8214" idx="0"/>
            </p:cNvCxnSpPr>
            <p:nvPr/>
          </p:nvCxnSpPr>
          <p:spPr bwMode="auto">
            <a:xfrm rot="5400000">
              <a:off x="5326" y="8747"/>
              <a:ext cx="652" cy="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sp>
          <p:nvSpPr>
            <p:cNvPr id="8229" name="Rectangle 35"/>
            <p:cNvSpPr>
              <a:spLocks noChangeArrowheads="1"/>
            </p:cNvSpPr>
            <p:nvPr/>
          </p:nvSpPr>
          <p:spPr bwMode="auto">
            <a:xfrm>
              <a:off x="6281" y="11482"/>
              <a:ext cx="1620" cy="1080"/>
            </a:xfrm>
            <a:prstGeom prst="rect">
              <a:avLst/>
            </a:prstGeom>
            <a:solidFill>
              <a:srgbClr val="DDD8C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Databehandlings-ansvarlig</a:t>
              </a:r>
            </a:p>
            <a:p>
              <a:pPr algn="ctr"/>
              <a:r>
                <a:rPr lang="en-US" sz="800">
                  <a:latin typeface="Times New Roman" pitchFamily="18" charset="0"/>
                </a:rPr>
                <a:t>(Behandlings-ansvarlig)</a:t>
              </a:r>
              <a:endParaRPr lang="nb-NO"/>
            </a:p>
          </p:txBody>
        </p:sp>
        <p:cxnSp>
          <p:nvCxnSpPr>
            <p:cNvPr id="8230" name="AutoShape 36"/>
            <p:cNvCxnSpPr>
              <a:cxnSpLocks noChangeShapeType="1"/>
              <a:stCxn id="8214" idx="1"/>
              <a:endCxn id="8199" idx="0"/>
            </p:cNvCxnSpPr>
            <p:nvPr/>
          </p:nvCxnSpPr>
          <p:spPr bwMode="auto">
            <a:xfrm rot="10800000" flipV="1">
              <a:off x="3672" y="9614"/>
              <a:ext cx="449" cy="3128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8231" name="AutoShape 37"/>
            <p:cNvCxnSpPr>
              <a:cxnSpLocks noChangeShapeType="1"/>
              <a:stCxn id="8212" idx="3"/>
              <a:endCxn id="8229" idx="1"/>
            </p:cNvCxnSpPr>
            <p:nvPr/>
          </p:nvCxnSpPr>
          <p:spPr bwMode="auto">
            <a:xfrm>
              <a:off x="5741" y="12022"/>
              <a:ext cx="54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32" name="AutoShape 38"/>
            <p:cNvCxnSpPr>
              <a:cxnSpLocks noChangeShapeType="1"/>
              <a:stCxn id="8229" idx="3"/>
              <a:endCxn id="8204" idx="1"/>
            </p:cNvCxnSpPr>
            <p:nvPr/>
          </p:nvCxnSpPr>
          <p:spPr bwMode="auto">
            <a:xfrm>
              <a:off x="7901" y="12022"/>
              <a:ext cx="54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8233" name="Rectangle 39"/>
            <p:cNvSpPr>
              <a:spLocks noChangeArrowheads="1"/>
            </p:cNvSpPr>
            <p:nvPr/>
          </p:nvSpPr>
          <p:spPr bwMode="auto">
            <a:xfrm>
              <a:off x="9702" y="11076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1</a:t>
              </a:r>
              <a:endParaRPr lang="nb-NO"/>
            </a:p>
          </p:txBody>
        </p:sp>
        <p:sp>
          <p:nvSpPr>
            <p:cNvPr id="8234" name="Rectangle 40"/>
            <p:cNvSpPr>
              <a:spLocks noChangeArrowheads="1"/>
            </p:cNvSpPr>
            <p:nvPr/>
          </p:nvSpPr>
          <p:spPr bwMode="auto">
            <a:xfrm>
              <a:off x="6387" y="12825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*</a:t>
              </a:r>
              <a:endParaRPr lang="nb-NO"/>
            </a:p>
          </p:txBody>
        </p:sp>
        <p:sp>
          <p:nvSpPr>
            <p:cNvPr id="8235" name="Rectangle 41"/>
            <p:cNvSpPr>
              <a:spLocks noChangeArrowheads="1"/>
            </p:cNvSpPr>
            <p:nvPr/>
          </p:nvSpPr>
          <p:spPr bwMode="auto">
            <a:xfrm>
              <a:off x="4599" y="12877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1</a:t>
              </a:r>
              <a:endParaRPr lang="nb-NO"/>
            </a:p>
          </p:txBody>
        </p:sp>
        <p:sp>
          <p:nvSpPr>
            <p:cNvPr id="8236" name="Rectangle 42"/>
            <p:cNvSpPr>
              <a:spLocks noChangeArrowheads="1"/>
            </p:cNvSpPr>
            <p:nvPr/>
          </p:nvSpPr>
          <p:spPr bwMode="auto">
            <a:xfrm>
              <a:off x="4352" y="12877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*</a:t>
              </a:r>
              <a:endParaRPr lang="nb-NO"/>
            </a:p>
          </p:txBody>
        </p:sp>
        <p:sp>
          <p:nvSpPr>
            <p:cNvPr id="8237" name="Rectangle 43"/>
            <p:cNvSpPr>
              <a:spLocks noChangeArrowheads="1"/>
            </p:cNvSpPr>
            <p:nvPr/>
          </p:nvSpPr>
          <p:spPr bwMode="auto">
            <a:xfrm>
              <a:off x="4673" y="12306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*</a:t>
              </a:r>
              <a:endParaRPr lang="nb-NO"/>
            </a:p>
          </p:txBody>
        </p:sp>
        <p:sp>
          <p:nvSpPr>
            <p:cNvPr id="8238" name="Rectangle 44"/>
            <p:cNvSpPr>
              <a:spLocks noChangeArrowheads="1"/>
            </p:cNvSpPr>
            <p:nvPr/>
          </p:nvSpPr>
          <p:spPr bwMode="auto">
            <a:xfrm>
              <a:off x="5402" y="12503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1</a:t>
              </a:r>
              <a:endParaRPr lang="nb-NO"/>
            </a:p>
          </p:txBody>
        </p:sp>
        <p:sp>
          <p:nvSpPr>
            <p:cNvPr id="8239" name="Rectangle 45"/>
            <p:cNvSpPr>
              <a:spLocks noChangeArrowheads="1"/>
            </p:cNvSpPr>
            <p:nvPr/>
          </p:nvSpPr>
          <p:spPr bwMode="auto">
            <a:xfrm>
              <a:off x="6046" y="11768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1</a:t>
              </a:r>
              <a:endParaRPr lang="nb-NO"/>
            </a:p>
          </p:txBody>
        </p:sp>
        <p:sp>
          <p:nvSpPr>
            <p:cNvPr id="8240" name="Rectangle 46"/>
            <p:cNvSpPr>
              <a:spLocks noChangeArrowheads="1"/>
            </p:cNvSpPr>
            <p:nvPr/>
          </p:nvSpPr>
          <p:spPr bwMode="auto">
            <a:xfrm>
              <a:off x="5635" y="11804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*</a:t>
              </a:r>
              <a:endParaRPr lang="nb-NO"/>
            </a:p>
          </p:txBody>
        </p:sp>
        <p:sp>
          <p:nvSpPr>
            <p:cNvPr id="8241" name="Rectangle 47"/>
            <p:cNvSpPr>
              <a:spLocks noChangeArrowheads="1"/>
            </p:cNvSpPr>
            <p:nvPr/>
          </p:nvSpPr>
          <p:spPr bwMode="auto">
            <a:xfrm>
              <a:off x="3791" y="9368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1</a:t>
              </a:r>
              <a:endParaRPr lang="nb-NO"/>
            </a:p>
          </p:txBody>
        </p:sp>
        <p:sp>
          <p:nvSpPr>
            <p:cNvPr id="8242" name="Rectangle 48"/>
            <p:cNvSpPr>
              <a:spLocks noChangeArrowheads="1"/>
            </p:cNvSpPr>
            <p:nvPr/>
          </p:nvSpPr>
          <p:spPr bwMode="auto">
            <a:xfrm>
              <a:off x="3409" y="12483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*</a:t>
              </a:r>
              <a:endParaRPr lang="nb-NO"/>
            </a:p>
          </p:txBody>
        </p:sp>
        <p:sp>
          <p:nvSpPr>
            <p:cNvPr id="8243" name="Rectangle 49"/>
            <p:cNvSpPr>
              <a:spLocks noChangeArrowheads="1"/>
            </p:cNvSpPr>
            <p:nvPr/>
          </p:nvSpPr>
          <p:spPr bwMode="auto">
            <a:xfrm>
              <a:off x="7785" y="11768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1</a:t>
              </a:r>
              <a:endParaRPr lang="nb-NO"/>
            </a:p>
          </p:txBody>
        </p:sp>
        <p:sp>
          <p:nvSpPr>
            <p:cNvPr id="8244" name="Rectangle 50"/>
            <p:cNvSpPr>
              <a:spLocks noChangeArrowheads="1"/>
            </p:cNvSpPr>
            <p:nvPr/>
          </p:nvSpPr>
          <p:spPr bwMode="auto">
            <a:xfrm>
              <a:off x="8163" y="11804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*</a:t>
              </a:r>
              <a:endParaRPr lang="nb-NO"/>
            </a:p>
          </p:txBody>
        </p:sp>
        <p:cxnSp>
          <p:nvCxnSpPr>
            <p:cNvPr id="8245" name="AutoShape 51"/>
            <p:cNvCxnSpPr>
              <a:cxnSpLocks noChangeShapeType="1"/>
              <a:stCxn id="8198" idx="3"/>
              <a:endCxn id="8213" idx="1"/>
            </p:cNvCxnSpPr>
            <p:nvPr/>
          </p:nvCxnSpPr>
          <p:spPr bwMode="auto">
            <a:xfrm>
              <a:off x="5402" y="9614"/>
              <a:ext cx="51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8196" name="TekstSylinder 52"/>
          <p:cNvSpPr txBox="1">
            <a:spLocks noChangeArrowheads="1"/>
          </p:cNvSpPr>
          <p:nvPr/>
        </p:nvSpPr>
        <p:spPr bwMode="auto">
          <a:xfrm>
            <a:off x="500063" y="6211888"/>
            <a:ext cx="7658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>
                <a:latin typeface="Calibri" pitchFamily="34" charset="0"/>
              </a:rPr>
              <a:t>Hentet fra Ivar Berg-Jacobsen og Marius Raugstad: </a:t>
            </a:r>
            <a:r>
              <a:rPr lang="nb-NO" i="1">
                <a:latin typeface="Calibri" pitchFamily="34" charset="0"/>
              </a:rPr>
              <a:t>Legaldefinisjoner og juridisk</a:t>
            </a:r>
          </a:p>
          <a:p>
            <a:r>
              <a:rPr lang="nb-NO" i="1">
                <a:latin typeface="Calibri" pitchFamily="34" charset="0"/>
              </a:rPr>
              <a:t>interoperabilitet i helsesektoren </a:t>
            </a:r>
            <a:r>
              <a:rPr lang="nb-NO">
                <a:latin typeface="Calibri" pitchFamily="34" charset="0"/>
              </a:rPr>
              <a:t>(masteroppgave i forvaltningsinformatikk, 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868363"/>
          </a:xfrm>
        </p:spPr>
        <p:txBody>
          <a:bodyPr/>
          <a:lstStyle/>
          <a:p>
            <a:pPr eaLnBrk="1" hangingPunct="1">
              <a:defRPr/>
            </a:pPr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 kan vi mene med ”juridisk interoperabilitet”</a:t>
            </a:r>
            <a:endParaRPr lang="nb-NO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188" y="714375"/>
            <a:ext cx="8429625" cy="5929313"/>
          </a:xfrm>
        </p:spPr>
        <p:txBody>
          <a:bodyPr/>
          <a:lstStyle/>
          <a:p>
            <a:pPr eaLnBrk="1" hangingPunct="1">
              <a:defRPr/>
            </a:pPr>
            <a:r>
              <a:rPr lang="nb-NO" sz="1700" dirty="0" smtClean="0">
                <a:solidFill>
                  <a:srgbClr val="C00000"/>
                </a:solidFill>
              </a:rPr>
              <a:t>Ulike typer interoperabilitet</a:t>
            </a:r>
          </a:p>
          <a:p>
            <a:pPr lvl="1" eaLnBrk="1" hangingPunct="1">
              <a:defRPr/>
            </a:pPr>
            <a:r>
              <a:rPr lang="nb-NO" sz="1550" dirty="0" smtClean="0">
                <a:solidFill>
                  <a:srgbClr val="C00000"/>
                </a:solidFill>
              </a:rPr>
              <a:t>Juridisk</a:t>
            </a:r>
          </a:p>
          <a:p>
            <a:pPr lvl="1" eaLnBrk="1" hangingPunct="1">
              <a:defRPr/>
            </a:pPr>
            <a:r>
              <a:rPr lang="nb-NO" sz="1550" dirty="0" smtClean="0">
                <a:solidFill>
                  <a:srgbClr val="C00000"/>
                </a:solidFill>
              </a:rPr>
              <a:t>Organisatorisk</a:t>
            </a:r>
          </a:p>
          <a:p>
            <a:pPr lvl="1" eaLnBrk="1" hangingPunct="1">
              <a:defRPr/>
            </a:pPr>
            <a:r>
              <a:rPr lang="nb-NO" sz="1550" dirty="0" smtClean="0">
                <a:solidFill>
                  <a:srgbClr val="C00000"/>
                </a:solidFill>
              </a:rPr>
              <a:t>Semantisk</a:t>
            </a:r>
          </a:p>
          <a:p>
            <a:pPr lvl="1" eaLnBrk="1" hangingPunct="1">
              <a:defRPr/>
            </a:pPr>
            <a:r>
              <a:rPr lang="nb-NO" sz="1550" dirty="0" smtClean="0">
                <a:solidFill>
                  <a:srgbClr val="C00000"/>
                </a:solidFill>
              </a:rPr>
              <a:t>Teknologisk </a:t>
            </a:r>
          </a:p>
          <a:p>
            <a:pPr eaLnBrk="1" hangingPunct="1">
              <a:defRPr/>
            </a:pPr>
            <a:r>
              <a:rPr lang="nb-NO" sz="1700" dirty="0" smtClean="0">
                <a:solidFill>
                  <a:srgbClr val="7030A0"/>
                </a:solidFill>
              </a:rPr>
              <a:t>Interoperabilitet er både noe rettssystemet kan brukes til å fremme (virkemiddel - f.eks. påby teknologiske standarder) og et krav til rettssystemet selv </a:t>
            </a:r>
          </a:p>
          <a:p>
            <a:pPr eaLnBrk="1" hangingPunct="1">
              <a:defRPr/>
            </a:pPr>
            <a:r>
              <a:rPr lang="nb-NO" sz="1700" dirty="0" smtClean="0">
                <a:solidFill>
                  <a:srgbClr val="C00000"/>
                </a:solidFill>
              </a:rPr>
              <a:t>Juridisk interoperabilitet kom forholdsvis sent med i diskusjonen og er relativt lite bearbeidet i teori og praksis</a:t>
            </a:r>
          </a:p>
          <a:p>
            <a:pPr eaLnBrk="1" hangingPunct="1">
              <a:defRPr/>
            </a:pPr>
            <a:r>
              <a:rPr lang="nb-NO" sz="1700" dirty="0" smtClean="0">
                <a:solidFill>
                  <a:srgbClr val="7030A0"/>
                </a:solidFill>
              </a:rPr>
              <a:t>Noen krav til juridisk </a:t>
            </a:r>
            <a:r>
              <a:rPr lang="nb-NO" sz="1700" dirty="0" err="1" smtClean="0">
                <a:solidFill>
                  <a:srgbClr val="7030A0"/>
                </a:solidFill>
              </a:rPr>
              <a:t>interoperabilitets</a:t>
            </a:r>
            <a:r>
              <a:rPr lang="nb-NO" sz="1700" dirty="0" smtClean="0">
                <a:solidFill>
                  <a:srgbClr val="7030A0"/>
                </a:solidFill>
              </a:rPr>
              <a:t> kan begrunnes spesielt i hensynet til informasjonssystemer, mens andre krav kan stilles til rettssystemet på generelt grunnlag:</a:t>
            </a:r>
          </a:p>
          <a:p>
            <a:pPr lvl="1" eaLnBrk="1" hangingPunct="1">
              <a:defRPr/>
            </a:pPr>
            <a:r>
              <a:rPr lang="nb-NO" sz="1550" dirty="0" smtClean="0">
                <a:solidFill>
                  <a:srgbClr val="7030A0"/>
                </a:solidFill>
              </a:rPr>
              <a:t>Sammenhengende og klar struktur i rettssystemet, særlig </a:t>
            </a:r>
            <a:r>
              <a:rPr lang="nb-NO" sz="1550" i="1" dirty="0" smtClean="0">
                <a:solidFill>
                  <a:srgbClr val="7030A0"/>
                </a:solidFill>
              </a:rPr>
              <a:t>lovstruktu</a:t>
            </a:r>
            <a:r>
              <a:rPr lang="nb-NO" sz="1550" dirty="0" smtClean="0">
                <a:solidFill>
                  <a:srgbClr val="7030A0"/>
                </a:solidFill>
              </a:rPr>
              <a:t>r (klar arbeidsdeling mellom lover)</a:t>
            </a:r>
          </a:p>
          <a:p>
            <a:pPr lvl="1" eaLnBrk="1" hangingPunct="1">
              <a:defRPr/>
            </a:pPr>
            <a:r>
              <a:rPr lang="nb-NO" sz="1550" dirty="0" smtClean="0">
                <a:solidFill>
                  <a:srgbClr val="7030A0"/>
                </a:solidFill>
              </a:rPr>
              <a:t>Klare henvisningsstrukturer mellom lover (og andre rettskilder)</a:t>
            </a:r>
          </a:p>
          <a:p>
            <a:pPr lvl="1" eaLnBrk="1" hangingPunct="1">
              <a:defRPr/>
            </a:pPr>
            <a:r>
              <a:rPr lang="nb-NO" sz="1550" dirty="0" smtClean="0">
                <a:solidFill>
                  <a:srgbClr val="7030A0"/>
                </a:solidFill>
              </a:rPr>
              <a:t>Konsekvent og klar intern struktur i hver rettskilde (jf f.eks. standardstruktur for lover)</a:t>
            </a:r>
          </a:p>
          <a:p>
            <a:pPr lvl="1" eaLnBrk="1" hangingPunct="1">
              <a:defRPr/>
            </a:pPr>
            <a:r>
              <a:rPr lang="nb-NO" sz="1550" dirty="0" smtClean="0">
                <a:solidFill>
                  <a:srgbClr val="7030A0"/>
                </a:solidFill>
              </a:rPr>
              <a:t>Klare henvisningsstrukturer internt i lover (og andre rettskilder)</a:t>
            </a:r>
          </a:p>
          <a:p>
            <a:pPr lvl="1" eaLnBrk="1" hangingPunct="1">
              <a:defRPr/>
            </a:pPr>
            <a:r>
              <a:rPr lang="nb-NO" sz="1550" dirty="0" smtClean="0">
                <a:solidFill>
                  <a:srgbClr val="7030A0"/>
                </a:solidFill>
              </a:rPr>
              <a:t>Begreper som betegner opplysninger i en sak, jf semantisk interoperabilitet (”samboer”, ”inntekt” mv)</a:t>
            </a:r>
          </a:p>
          <a:p>
            <a:pPr lvl="1" eaLnBrk="1" hangingPunct="1">
              <a:defRPr/>
            </a:pPr>
            <a:r>
              <a:rPr lang="nb-NO" sz="1550" dirty="0" smtClean="0">
                <a:solidFill>
                  <a:srgbClr val="7030A0"/>
                </a:solidFill>
              </a:rPr>
              <a:t>Begreper/fraser som betegner operasjoner, plikter, rettigheter </a:t>
            </a:r>
            <a:r>
              <a:rPr lang="nb-NO" sz="1550" dirty="0" err="1" smtClean="0">
                <a:solidFill>
                  <a:srgbClr val="7030A0"/>
                </a:solidFill>
              </a:rPr>
              <a:t>oa</a:t>
            </a:r>
            <a:r>
              <a:rPr lang="nb-NO" sz="1550" dirty="0" smtClean="0">
                <a:solidFill>
                  <a:srgbClr val="7030A0"/>
                </a:solidFill>
              </a:rPr>
              <a:t>. (”opplysningsplikt”, ”taushetsrett”, ”rapporteringsplikt” mv.)</a:t>
            </a:r>
          </a:p>
          <a:p>
            <a:pPr lvl="1" eaLnBrk="1" hangingPunct="1">
              <a:defRPr/>
            </a:pPr>
            <a:r>
              <a:rPr lang="nb-NO" sz="1550" dirty="0" smtClean="0">
                <a:solidFill>
                  <a:srgbClr val="7030A0"/>
                </a:solidFill>
              </a:rPr>
              <a:t>Mer?</a:t>
            </a:r>
          </a:p>
          <a:p>
            <a:pPr lvl="1" eaLnBrk="1" hangingPunct="1">
              <a:defRPr/>
            </a:pPr>
            <a:endParaRPr lang="nb-NO" sz="1400" dirty="0" smtClean="0"/>
          </a:p>
          <a:p>
            <a:pPr eaLnBrk="1" hangingPunct="1">
              <a:defRPr/>
            </a:pPr>
            <a:endParaRPr lang="nb-NO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1793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nb-NO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Problemet med lovspråk</a:t>
            </a:r>
            <a:br>
              <a:rPr lang="nb-NO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nb-NO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et lite eksempel</a:t>
            </a:r>
            <a:endParaRPr lang="nb-NO" sz="32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1246188"/>
            <a:ext cx="3672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b-NO"/>
              <a:t> Lover skrives i “naturlig språk”</a:t>
            </a:r>
          </a:p>
          <a:p>
            <a:r>
              <a:rPr lang="nb-NO"/>
              <a:t>  og er per definisjon vagt og gjen-</a:t>
            </a:r>
          </a:p>
          <a:p>
            <a:r>
              <a:rPr lang="nb-NO"/>
              <a:t>  stand for fortolkning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8600" y="2236788"/>
            <a:ext cx="398378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b-NO" dirty="0"/>
              <a:t> Lovgiver har ofte som konkret sikte-</a:t>
            </a:r>
            <a:br>
              <a:rPr lang="nb-NO" dirty="0"/>
            </a:br>
            <a:r>
              <a:rPr lang="nb-NO" dirty="0"/>
              <a:t>  mål å skrive rettsregler som kan</a:t>
            </a:r>
          </a:p>
          <a:p>
            <a:r>
              <a:rPr lang="nb-NO" dirty="0"/>
              <a:t>  aksepteres som rettferdige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3227388"/>
            <a:ext cx="32271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b-NO" dirty="0"/>
              <a:t> Lover skrives én og én, uten</a:t>
            </a:r>
            <a:br>
              <a:rPr lang="nb-NO" dirty="0"/>
            </a:br>
            <a:r>
              <a:rPr lang="nb-NO" dirty="0"/>
              <a:t>  en felles arkitektur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14313" y="1246188"/>
            <a:ext cx="8842376" cy="6283325"/>
            <a:chOff x="135" y="816"/>
            <a:chExt cx="5570" cy="3958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784" y="816"/>
              <a:ext cx="2921" cy="3958"/>
              <a:chOff x="2784" y="816"/>
              <a:chExt cx="2921" cy="3958"/>
            </a:xfrm>
          </p:grpSpPr>
          <p:graphicFrame>
            <p:nvGraphicFramePr>
              <p:cNvPr id="1026" name="Object 8"/>
              <p:cNvGraphicFramePr>
                <a:graphicFrameLocks noChangeAspect="1"/>
              </p:cNvGraphicFramePr>
              <p:nvPr/>
            </p:nvGraphicFramePr>
            <p:xfrm>
              <a:off x="2880" y="816"/>
              <a:ext cx="2825" cy="3958"/>
            </p:xfrm>
            <a:graphic>
              <a:graphicData uri="http://schemas.openxmlformats.org/presentationml/2006/ole">
                <p:oleObj spid="_x0000_s20482" name="Dokument" r:id="rId3" imgW="4487040" imgH="6286680" progId="Word.Document.8">
                  <p:embed/>
                </p:oleObj>
              </a:graphicData>
            </a:graphic>
          </p:graphicFrame>
          <p:sp>
            <p:nvSpPr>
              <p:cNvPr id="1035" name="Rectangle 9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160" cy="3312"/>
              </a:xfrm>
              <a:prstGeom prst="rect">
                <a:avLst/>
              </a:prstGeom>
              <a:noFill/>
              <a:ln w="38100" cmpd="dbl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135" y="3541"/>
              <a:ext cx="261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1400" dirty="0" err="1"/>
                <a:t>Jf</a:t>
              </a:r>
              <a:r>
                <a:rPr lang="en-GB" sz="1400" dirty="0"/>
                <a:t> </a:t>
              </a:r>
              <a:r>
                <a:rPr lang="en-GB" sz="1400" dirty="0" err="1"/>
                <a:t>utledningsloven</a:t>
              </a:r>
              <a:r>
                <a:rPr lang="en-GB" sz="1400" dirty="0"/>
                <a:t>, </a:t>
              </a:r>
              <a:r>
                <a:rPr lang="en-GB" sz="1400" dirty="0" err="1"/>
                <a:t>statsborgerskapsloven</a:t>
              </a:r>
              <a:r>
                <a:rPr lang="en-GB" sz="1400" dirty="0"/>
                <a:t>, </a:t>
              </a:r>
              <a:r>
                <a:rPr lang="en-GB" sz="1400" dirty="0" err="1"/>
                <a:t>folke</a:t>
              </a:r>
              <a:r>
                <a:rPr lang="en-GB" sz="1400" dirty="0"/>
                <a:t>-</a:t>
              </a:r>
            </a:p>
            <a:p>
              <a:r>
                <a:rPr lang="en-GB" sz="1400" dirty="0" err="1"/>
                <a:t>trygdloven</a:t>
              </a:r>
              <a:r>
                <a:rPr lang="en-GB" sz="1400" dirty="0"/>
                <a:t>, </a:t>
              </a:r>
              <a:r>
                <a:rPr lang="en-GB" sz="1400" dirty="0" err="1"/>
                <a:t>og</a:t>
              </a:r>
              <a:r>
                <a:rPr lang="en-GB" sz="1400" dirty="0"/>
                <a:t> </a:t>
              </a:r>
              <a:r>
                <a:rPr lang="en-GB" sz="1400" dirty="0" err="1"/>
                <a:t>lov</a:t>
              </a:r>
              <a:r>
                <a:rPr lang="en-GB" sz="1400" dirty="0"/>
                <a:t> </a:t>
              </a:r>
              <a:r>
                <a:rPr lang="en-GB" sz="1400" dirty="0" err="1"/>
                <a:t>om</a:t>
              </a:r>
              <a:r>
                <a:rPr lang="en-GB" sz="1400" dirty="0"/>
                <a:t> </a:t>
              </a:r>
              <a:r>
                <a:rPr lang="en-GB" sz="1400" dirty="0" err="1"/>
                <a:t>individuelle</a:t>
              </a:r>
              <a:r>
                <a:rPr lang="en-GB" sz="1400" dirty="0"/>
                <a:t> </a:t>
              </a:r>
              <a:r>
                <a:rPr lang="en-GB" sz="1400" dirty="0" err="1"/>
                <a:t>pensjonsavtaler</a:t>
              </a:r>
              <a:endParaRPr lang="nb-NO" dirty="0"/>
            </a:p>
          </p:txBody>
        </p:sp>
      </p:grp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28600" y="4065588"/>
            <a:ext cx="3480440" cy="923330"/>
          </a:xfrm>
          <a:prstGeom prst="rect">
            <a:avLst/>
          </a:prstGeom>
          <a:solidFill>
            <a:srgbClr val="FFFFCC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dirty="0"/>
              <a:t>Hadde det vært mulig å finne</a:t>
            </a:r>
          </a:p>
          <a:p>
            <a:r>
              <a:rPr lang="nb-NO" dirty="0"/>
              <a:t>frem til mye større grad av felles</a:t>
            </a:r>
          </a:p>
          <a:p>
            <a:r>
              <a:rPr lang="nb-NO" dirty="0"/>
              <a:t>definisjoner? (jeg tror JA)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1" grpId="0" autoUpdateAnimBg="0"/>
      <p:bldP spid="410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nb-NO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Semantisk interoperabilitet i lover</a:t>
            </a:r>
            <a:endParaRPr lang="nb-NO" sz="32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1447800"/>
          </a:xfrm>
        </p:spPr>
        <p:txBody>
          <a:bodyPr/>
          <a:lstStyle/>
          <a:p>
            <a:r>
              <a:rPr lang="nb-NO" sz="2000" dirty="0" smtClean="0"/>
              <a:t>Er </a:t>
            </a:r>
            <a:r>
              <a:rPr lang="nb-NO" sz="2000" dirty="0" smtClean="0"/>
              <a:t>det </a:t>
            </a:r>
            <a:r>
              <a:rPr lang="nb-NO" sz="2000" dirty="0" smtClean="0"/>
              <a:t>mulig </a:t>
            </a:r>
            <a:r>
              <a:rPr lang="nb-NO" sz="2000" dirty="0" smtClean="0"/>
              <a:t>å bruke opplysningstyper fra é</a:t>
            </a:r>
            <a:r>
              <a:rPr lang="nb-NO" sz="2000" dirty="0" smtClean="0"/>
              <a:t>n </a:t>
            </a:r>
            <a:r>
              <a:rPr lang="nb-NO" sz="2000" dirty="0" smtClean="0"/>
              <a:t>lov også i andre lover?</a:t>
            </a:r>
          </a:p>
          <a:p>
            <a:r>
              <a:rPr lang="nb-NO" sz="2000" dirty="0" smtClean="0"/>
              <a:t>Svaret kommer bl.a. an på hvorledes opplysningene er definerte, </a:t>
            </a:r>
            <a:r>
              <a:rPr lang="nb-NO" sz="2000" dirty="0" err="1" smtClean="0"/>
              <a:t>dvs</a:t>
            </a:r>
            <a:r>
              <a:rPr lang="nb-NO" sz="2000" dirty="0" smtClean="0"/>
              <a:t> i) hvor like/ulike de er og </a:t>
            </a:r>
            <a:r>
              <a:rPr lang="nb-NO" sz="2000" dirty="0" err="1" smtClean="0"/>
              <a:t>ii</a:t>
            </a:r>
            <a:r>
              <a:rPr lang="nb-NO" sz="2000" dirty="0" smtClean="0"/>
              <a:t>) hvor like det er mulig å gjøre dem.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62200" y="3429000"/>
            <a:ext cx="4303713" cy="2682875"/>
            <a:chOff x="1488" y="2160"/>
            <a:chExt cx="2711" cy="1690"/>
          </a:xfrm>
        </p:grpSpPr>
        <p:sp>
          <p:nvSpPr>
            <p:cNvPr id="4101" name="AutoShape 4"/>
            <p:cNvSpPr>
              <a:spLocks noChangeArrowheads="1"/>
            </p:cNvSpPr>
            <p:nvPr/>
          </p:nvSpPr>
          <p:spPr bwMode="auto">
            <a:xfrm>
              <a:off x="1872" y="2400"/>
              <a:ext cx="1776" cy="1200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102" name="Text Box 5"/>
            <p:cNvSpPr txBox="1">
              <a:spLocks noChangeArrowheads="1"/>
            </p:cNvSpPr>
            <p:nvPr/>
          </p:nvSpPr>
          <p:spPr bwMode="auto">
            <a:xfrm>
              <a:off x="2544" y="2160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/>
                <a:t>term</a:t>
              </a:r>
            </a:p>
          </p:txBody>
        </p:sp>
        <p:sp>
          <p:nvSpPr>
            <p:cNvPr id="4103" name="Text Box 6"/>
            <p:cNvSpPr txBox="1">
              <a:spLocks noChangeArrowheads="1"/>
            </p:cNvSpPr>
            <p:nvPr/>
          </p:nvSpPr>
          <p:spPr bwMode="auto">
            <a:xfrm>
              <a:off x="3312" y="3600"/>
              <a:ext cx="8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/>
                <a:t>forekomster</a:t>
              </a:r>
            </a:p>
          </p:txBody>
        </p:sp>
        <p:sp>
          <p:nvSpPr>
            <p:cNvPr id="4104" name="Text Box 7"/>
            <p:cNvSpPr txBox="1">
              <a:spLocks noChangeArrowheads="1"/>
            </p:cNvSpPr>
            <p:nvPr/>
          </p:nvSpPr>
          <p:spPr bwMode="auto">
            <a:xfrm>
              <a:off x="1488" y="3600"/>
              <a:ext cx="7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/>
                <a:t>definisjon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nb-NO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Om legaldefinisjoner</a:t>
            </a:r>
          </a:p>
        </p:txBody>
      </p:sp>
      <p:sp>
        <p:nvSpPr>
          <p:cNvPr id="5" name="Rektangel 4"/>
          <p:cNvSpPr/>
          <p:nvPr/>
        </p:nvSpPr>
        <p:spPr>
          <a:xfrm>
            <a:off x="428625" y="1000109"/>
            <a:ext cx="84296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sz="1800" b="1" dirty="0" smtClean="0">
                <a:solidFill>
                  <a:srgbClr val="7030A0"/>
                </a:solidFill>
              </a:rPr>
              <a:t>De aller fleste begreper i lover er IKKE legaldefinert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b-NO" sz="1800" dirty="0" smtClean="0">
                <a:solidFill>
                  <a:schemeClr val="accent1">
                    <a:lumMod val="75000"/>
                  </a:schemeClr>
                </a:solidFill>
              </a:rPr>
              <a:t>  66</a:t>
            </a:r>
            <a:r>
              <a:rPr lang="nb-NO" sz="1800" dirty="0">
                <a:solidFill>
                  <a:schemeClr val="accent1">
                    <a:lumMod val="75000"/>
                  </a:schemeClr>
                </a:solidFill>
              </a:rPr>
              <a:t>%  av nye lover i perioden 2007 - 2010 inneholder legaldefinisjoner;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b-NO" sz="1800" dirty="0">
                <a:solidFill>
                  <a:schemeClr val="accent1">
                    <a:lumMod val="75000"/>
                  </a:schemeClr>
                </a:solidFill>
              </a:rPr>
              <a:t>  Til sammen ble 210 begreper definert; (170 norske og 40 engelskspråklige);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b-NO" sz="1800" dirty="0">
                <a:solidFill>
                  <a:schemeClr val="accent1">
                    <a:lumMod val="75000"/>
                  </a:schemeClr>
                </a:solidFill>
              </a:rPr>
              <a:t>  Gjennomsnittlig 5 – 10 definisjoner per lov;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b-NO" sz="1800" dirty="0">
                <a:solidFill>
                  <a:schemeClr val="accent1">
                    <a:lumMod val="75000"/>
                  </a:schemeClr>
                </a:solidFill>
              </a:rPr>
              <a:t>  118 av definisjonene var enkeltord,  52 definisjoner var ordsammensetninger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b-NO" sz="1800" dirty="0">
                <a:solidFill>
                  <a:schemeClr val="accent2"/>
                </a:solidFill>
              </a:rPr>
              <a:t>  Bare én definisjon var uttømmende (ikke videre forklart i forarbeidene);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b-NO" sz="1800" dirty="0">
                <a:solidFill>
                  <a:schemeClr val="accent2"/>
                </a:solidFill>
              </a:rPr>
              <a:t>  Ca 70 % av legaldefinerte norske enkeltord er i vanlig bruk i norsk språk; de </a:t>
            </a:r>
            <a:r>
              <a:rPr lang="nb-NO" sz="1800" dirty="0" smtClean="0">
                <a:solidFill>
                  <a:schemeClr val="accent2"/>
                </a:solidFill>
              </a:rPr>
              <a:t>   	øvrige er laget </a:t>
            </a:r>
            <a:r>
              <a:rPr lang="nb-NO" sz="1800" dirty="0">
                <a:solidFill>
                  <a:schemeClr val="accent2"/>
                </a:solidFill>
              </a:rPr>
              <a:t>i tilknytning til lovgivningsformålet;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b-NO" sz="1800" dirty="0">
                <a:solidFill>
                  <a:schemeClr val="accent2"/>
                </a:solidFill>
              </a:rPr>
              <a:t>  Ca 20% av vanlig forekommende ord var definert på en måte som klart avviker </a:t>
            </a:r>
            <a:r>
              <a:rPr lang="nb-NO" sz="1800" dirty="0" smtClean="0">
                <a:solidFill>
                  <a:schemeClr val="accent2"/>
                </a:solidFill>
              </a:rPr>
              <a:t>	fra vanlig </a:t>
            </a:r>
            <a:r>
              <a:rPr lang="nb-NO" sz="1800" dirty="0">
                <a:solidFill>
                  <a:schemeClr val="accent2"/>
                </a:solidFill>
              </a:rPr>
              <a:t>språkbruk;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b-NO" sz="1800" dirty="0">
                <a:solidFill>
                  <a:schemeClr val="accent2"/>
                </a:solidFill>
              </a:rPr>
              <a:t>  Legaldefinisjoner er gjennomgående mer detaljerte enn ordboksdefinisjoner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b-NO" sz="1800" dirty="0">
                <a:solidFill>
                  <a:schemeClr val="accent4">
                    <a:lumMod val="50000"/>
                  </a:schemeClr>
                </a:solidFill>
              </a:rPr>
              <a:t>  Legaldefinisjoner inneholder ofte elementer som refererer til beslutninger mv, </a:t>
            </a:r>
            <a:r>
              <a:rPr lang="nb-NO" sz="1800" dirty="0" smtClean="0">
                <a:solidFill>
                  <a:schemeClr val="accent4">
                    <a:lumMod val="50000"/>
                  </a:schemeClr>
                </a:solidFill>
              </a:rPr>
              <a:t>	dvs</a:t>
            </a:r>
            <a:r>
              <a:rPr lang="nb-NO" sz="1800" dirty="0">
                <a:solidFill>
                  <a:schemeClr val="accent4">
                    <a:lumMod val="50000"/>
                  </a:schemeClr>
                </a:solidFill>
              </a:rPr>
              <a:t>. til </a:t>
            </a:r>
            <a:r>
              <a:rPr lang="nb-NO" sz="1800" dirty="0" smtClean="0">
                <a:solidFill>
                  <a:schemeClr val="accent4">
                    <a:lumMod val="50000"/>
                  </a:schemeClr>
                </a:solidFill>
              </a:rPr>
              <a:t>elementer </a:t>
            </a:r>
            <a:r>
              <a:rPr lang="nb-NO" sz="1800" dirty="0">
                <a:solidFill>
                  <a:schemeClr val="accent4">
                    <a:lumMod val="50000"/>
                  </a:schemeClr>
                </a:solidFill>
              </a:rPr>
              <a:t>som er forholdsvis formelle og faste;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b-NO" sz="1800" dirty="0">
                <a:solidFill>
                  <a:schemeClr val="accent4">
                    <a:lumMod val="50000"/>
                  </a:schemeClr>
                </a:solidFill>
              </a:rPr>
              <a:t>  Det er flere eksempler på definisjoner som er formulert i samsvar med </a:t>
            </a:r>
            <a:r>
              <a:rPr lang="nb-NO" sz="1800" dirty="0" smtClean="0">
                <a:solidFill>
                  <a:schemeClr val="accent4">
                    <a:lumMod val="50000"/>
                  </a:schemeClr>
                </a:solidFill>
              </a:rPr>
              <a:t>	eksisterende definisjoner </a:t>
            </a:r>
            <a:r>
              <a:rPr lang="nb-NO" sz="1800" dirty="0">
                <a:solidFill>
                  <a:schemeClr val="accent4">
                    <a:lumMod val="50000"/>
                  </a:schemeClr>
                </a:solidFill>
              </a:rPr>
              <a:t>i andre deler av lovgivningen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85813" y="1428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nb-NO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Om definisjoner i lovtekster ellers</a:t>
            </a:r>
            <a:endParaRPr lang="nb-NO" sz="3200" dirty="0"/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nb-NO" sz="1800" smtClean="0"/>
              <a:t>Definisjoner kan også følge av en </a:t>
            </a:r>
            <a:r>
              <a:rPr lang="nb-NO" sz="1800" smtClean="0">
                <a:solidFill>
                  <a:srgbClr val="A50021"/>
                </a:solidFill>
              </a:rPr>
              <a:t>rekke detaljregler</a:t>
            </a:r>
            <a:r>
              <a:rPr lang="nb-NO" sz="1800" smtClean="0"/>
              <a:t>; f.eks. kan ekteskapsvilkårene i ekteskapsloven §§ 1 - 5a leses som en definisjon av “ekteskap”</a:t>
            </a:r>
          </a:p>
          <a:p>
            <a:r>
              <a:rPr lang="nb-NO" sz="1800" smtClean="0"/>
              <a:t>Definisjoner kan også være</a:t>
            </a:r>
            <a:r>
              <a:rPr lang="nb-NO" sz="1800" smtClean="0">
                <a:solidFill>
                  <a:srgbClr val="A50021"/>
                </a:solidFill>
              </a:rPr>
              <a:t> implisitte</a:t>
            </a:r>
            <a:r>
              <a:rPr lang="nb-NO" sz="1800" smtClean="0"/>
              <a:t>, f.eks. slik at en forstår “ekteskap” i samsvar med ordningen i ekteskapsloven også utenfor denne loven (&lt; 300 forekomster i lover og forskrifter)</a:t>
            </a:r>
          </a:p>
          <a:p>
            <a:r>
              <a:rPr lang="nb-NO" sz="1800" smtClean="0"/>
              <a:t>Ofte vanskelig å skjelne mellom hva som er en definisjon og hva som er </a:t>
            </a:r>
            <a:r>
              <a:rPr lang="nb-NO" sz="1800" smtClean="0">
                <a:solidFill>
                  <a:srgbClr val="A50021"/>
                </a:solidFill>
              </a:rPr>
              <a:t>vilkår</a:t>
            </a:r>
            <a:r>
              <a:rPr lang="nb-NO" sz="1800" smtClean="0"/>
              <a:t> knyttet til (grunn)definisjonen, jf “samboer”.</a:t>
            </a:r>
          </a:p>
          <a:p>
            <a:r>
              <a:rPr lang="nb-NO" sz="1800" smtClean="0"/>
              <a:t>Definisjoner </a:t>
            </a:r>
            <a:r>
              <a:rPr lang="nb-NO" sz="1800" smtClean="0">
                <a:solidFill>
                  <a:srgbClr val="A50021"/>
                </a:solidFill>
              </a:rPr>
              <a:t>i selve lovteksten</a:t>
            </a:r>
            <a:r>
              <a:rPr lang="nb-NO" sz="1800" smtClean="0"/>
              <a:t> er sjelden uttømmende:</a:t>
            </a:r>
          </a:p>
          <a:p>
            <a:pPr lvl="1"/>
            <a:r>
              <a:rPr lang="nb-NO" sz="1600" smtClean="0"/>
              <a:t>Begrepet kan være definert i </a:t>
            </a:r>
            <a:r>
              <a:rPr lang="nb-NO" sz="1600" smtClean="0">
                <a:solidFill>
                  <a:srgbClr val="A50021"/>
                </a:solidFill>
              </a:rPr>
              <a:t>spesialmotivene</a:t>
            </a:r>
            <a:r>
              <a:rPr lang="nb-NO" sz="1600" smtClean="0"/>
              <a:t>, ikke sjelden med videre henvisninger til bakenforliggende regelverk mv, f.eks. direktiver, forordninger mv</a:t>
            </a:r>
          </a:p>
          <a:p>
            <a:pPr lvl="1"/>
            <a:r>
              <a:rPr lang="nb-NO" sz="1600" smtClean="0"/>
              <a:t>Også </a:t>
            </a:r>
            <a:r>
              <a:rPr lang="nb-NO" sz="1600" smtClean="0">
                <a:solidFill>
                  <a:srgbClr val="A50021"/>
                </a:solidFill>
              </a:rPr>
              <a:t>generelle motiver</a:t>
            </a:r>
            <a:r>
              <a:rPr lang="nb-NO" sz="1600" smtClean="0"/>
              <a:t> kan ha betydning for begrepsavklaringer</a:t>
            </a:r>
          </a:p>
          <a:p>
            <a:pPr lvl="1"/>
            <a:r>
              <a:rPr lang="nb-NO" sz="1600" smtClean="0">
                <a:solidFill>
                  <a:srgbClr val="A50021"/>
                </a:solidFill>
              </a:rPr>
              <a:t>Forvaltnings- og rettspraksis</a:t>
            </a:r>
            <a:r>
              <a:rPr lang="nb-NO" sz="1600" smtClean="0"/>
              <a:t> kan gi grunnlag for videre presiseringer</a:t>
            </a:r>
          </a:p>
          <a:p>
            <a:pPr lvl="1"/>
            <a:r>
              <a:rPr lang="nb-NO" sz="1600" smtClean="0"/>
              <a:t>Også “</a:t>
            </a:r>
            <a:r>
              <a:rPr lang="nb-NO" sz="1600" smtClean="0">
                <a:solidFill>
                  <a:srgbClr val="A50021"/>
                </a:solidFill>
              </a:rPr>
              <a:t>hensynet til et godt resultat</a:t>
            </a:r>
            <a:r>
              <a:rPr lang="nb-NO" sz="1600" smtClean="0"/>
              <a:t>” kan ha betydning, jf rettferdighetsvurderinger</a:t>
            </a:r>
          </a:p>
          <a:p>
            <a:r>
              <a:rPr lang="nb-NO" sz="1800" smtClean="0"/>
              <a:t>Definisjonene er med andre ord prinsipielt sett </a:t>
            </a:r>
            <a:r>
              <a:rPr lang="nb-NO" sz="1800" i="1" smtClean="0">
                <a:solidFill>
                  <a:srgbClr val="A50021"/>
                </a:solidFill>
              </a:rPr>
              <a:t>dynamiske</a:t>
            </a:r>
            <a:r>
              <a:rPr lang="nb-NO" sz="1800" smtClean="0"/>
              <a:t> (som rettslivet ellers)</a:t>
            </a:r>
          </a:p>
          <a:p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Vertikalt og horisontalt</a:t>
            </a:r>
            <a:br>
              <a:rPr lang="nb-NO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interoperabile</a:t>
            </a:r>
            <a:r>
              <a:rPr lang="nb-NO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begreper i lover </a:t>
            </a:r>
            <a:br>
              <a:rPr lang="nb-NO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(Her, for lettvinthet: ”</a:t>
            </a:r>
            <a:r>
              <a:rPr lang="nb-NO" sz="24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VIBiL</a:t>
            </a:r>
            <a:r>
              <a:rPr lang="nb-NO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og ”</a:t>
            </a:r>
            <a:r>
              <a:rPr lang="nb-NO" sz="24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HIBiL</a:t>
            </a:r>
            <a:r>
              <a:rPr lang="nb-NO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”)</a:t>
            </a:r>
          </a:p>
        </p:txBody>
      </p:sp>
      <p:sp>
        <p:nvSpPr>
          <p:cNvPr id="4099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sz="1800" smtClean="0"/>
              <a:t>Mest oppmerksomhet har vært knyttet til semantisk interoperabilitet i lovspråket </a:t>
            </a:r>
            <a:r>
              <a:rPr lang="nb-NO" sz="1800" i="1" smtClean="0"/>
              <a:t>mellom</a:t>
            </a:r>
            <a:r>
              <a:rPr lang="nb-NO" sz="1800" smtClean="0"/>
              <a:t> ulike lover, dvs. ”horisontalt”</a:t>
            </a:r>
          </a:p>
          <a:p>
            <a:pPr eaLnBrk="1" hangingPunct="1"/>
            <a:r>
              <a:rPr lang="nb-NO" sz="1800" smtClean="0"/>
              <a:t>HIBil handler om mer enn legaldefinisjoner (ulike grader av likhet)</a:t>
            </a:r>
          </a:p>
          <a:p>
            <a:pPr eaLnBrk="1" hangingPunct="1"/>
            <a:r>
              <a:rPr lang="nb-NO" sz="1800" smtClean="0"/>
              <a:t>HIBiL er lett problematisk dersom en krysser politikk-/fagområder</a:t>
            </a:r>
          </a:p>
          <a:p>
            <a:pPr eaLnBrk="1" hangingPunct="1"/>
            <a:r>
              <a:rPr lang="nb-NO" sz="1800" smtClean="0"/>
              <a:t>I motsetning til HIBiL er VIBiL uproblematisk og nødvendig</a:t>
            </a:r>
          </a:p>
          <a:p>
            <a:pPr eaLnBrk="1" hangingPunct="1"/>
            <a:r>
              <a:rPr lang="nb-NO" sz="1800" smtClean="0"/>
              <a:t>VIBiL innebærer at de begreper som anvendes i lovgivningsprosessen også anvendes ved forskriftsregulering, iverksettelse og bruk av loven mv</a:t>
            </a:r>
          </a:p>
          <a:p>
            <a:pPr eaLnBrk="1" hangingPunct="1"/>
            <a:r>
              <a:rPr lang="nb-NO" sz="1800" smtClean="0"/>
              <a:t>VIBiL innebærer at begrepsavklaringer i eller i tilknytning til en lovtekst kan/må knyttes til alle underliggende nivå (herunder endringer)</a:t>
            </a:r>
          </a:p>
          <a:p>
            <a:pPr eaLnBrk="1" hangingPunct="1"/>
            <a:r>
              <a:rPr lang="nb-NO" sz="1800" smtClean="0"/>
              <a:t>VIBiL kan primært knyttes til definisjonselementer på tre steder/nivåer:</a:t>
            </a:r>
          </a:p>
          <a:p>
            <a:pPr lvl="1" eaLnBrk="1" hangingPunct="1"/>
            <a:r>
              <a:rPr lang="nb-NO" sz="1600" smtClean="0"/>
              <a:t>Lovteksten (legaldefinisjon, presiserende passuser, vilkårsstrukturer)</a:t>
            </a:r>
          </a:p>
          <a:p>
            <a:pPr lvl="1" eaLnBrk="1" hangingPunct="1"/>
            <a:r>
              <a:rPr lang="nb-NO" sz="1600" smtClean="0"/>
              <a:t>Forarbeidene til de aktuelle lovtekstene (spesielt ”merknader til den enkelte bestemmelse”)</a:t>
            </a:r>
          </a:p>
          <a:p>
            <a:pPr lvl="1" eaLnBrk="1" hangingPunct="1"/>
            <a:r>
              <a:rPr lang="nb-NO" sz="1600" smtClean="0"/>
              <a:t>Forklarende tekst forfattet av forvaltningsorganet med basis i lovtekst, forarbeider, rettspraksis, forvaltningspraksis mv (typisk knyttet til skjema e.l.)</a:t>
            </a:r>
          </a:p>
          <a:p>
            <a:pPr eaLnBrk="1" hangingPunct="1"/>
            <a:endParaRPr lang="nb-NO" sz="2000" smtClean="0"/>
          </a:p>
          <a:p>
            <a:pPr eaLnBrk="1" hangingPunct="1"/>
            <a:endParaRPr lang="nb-NO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32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HIBiL</a:t>
            </a:r>
            <a:r>
              <a:rPr lang="nb-NO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Felles definisjoner innen lovsfærer</a:t>
            </a:r>
          </a:p>
        </p:txBody>
      </p:sp>
      <p:graphicFrame>
        <p:nvGraphicFramePr>
          <p:cNvPr id="3" name="Tabell 2"/>
          <p:cNvGraphicFramePr>
            <a:graphicFrameLocks noGrp="1"/>
          </p:cNvGraphicFramePr>
          <p:nvPr/>
        </p:nvGraphicFramePr>
        <p:xfrm>
          <a:off x="2071688" y="2000250"/>
          <a:ext cx="5905522" cy="2468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71571"/>
                <a:gridCol w="714380"/>
                <a:gridCol w="785818"/>
                <a:gridCol w="802815"/>
                <a:gridCol w="843646"/>
                <a:gridCol w="843646"/>
                <a:gridCol w="843646"/>
              </a:tblGrid>
              <a:tr h="565292">
                <a:tc>
                  <a:txBody>
                    <a:bodyPr/>
                    <a:lstStyle/>
                    <a:p>
                      <a:pPr>
                        <a:tabLst/>
                      </a:pPr>
                      <a:r>
                        <a:rPr lang="nb-NO" dirty="0" smtClean="0"/>
                        <a:t>B</a:t>
                      </a:r>
                      <a:r>
                        <a:rPr lang="nb-NO" baseline="0" dirty="0" smtClean="0"/>
                        <a:t>(L1)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B</a:t>
                      </a:r>
                      <a:r>
                        <a:rPr lang="nb-NO" baseline="0" dirty="0" smtClean="0"/>
                        <a:t>(L2)</a:t>
                      </a:r>
                      <a:endParaRPr lang="nb-NO" dirty="0" smtClean="0"/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B</a:t>
                      </a:r>
                      <a:r>
                        <a:rPr lang="nb-NO" baseline="0" dirty="0" smtClean="0"/>
                        <a:t>(L3)</a:t>
                      </a:r>
                      <a:endParaRPr lang="nb-NO" dirty="0" smtClean="0"/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B</a:t>
                      </a:r>
                      <a:r>
                        <a:rPr lang="nb-NO" baseline="0" dirty="0" smtClean="0"/>
                        <a:t>(L4)</a:t>
                      </a:r>
                      <a:endParaRPr lang="nb-NO" dirty="0" smtClean="0"/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B</a:t>
                      </a:r>
                      <a:r>
                        <a:rPr lang="nb-NO" baseline="0" dirty="0" smtClean="0"/>
                        <a:t>(L5)</a:t>
                      </a:r>
                      <a:endParaRPr lang="nb-NO" dirty="0" smtClean="0"/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B</a:t>
                      </a:r>
                      <a:r>
                        <a:rPr lang="nb-NO" baseline="0" dirty="0" smtClean="0"/>
                        <a:t>(L6)</a:t>
                      </a:r>
                      <a:endParaRPr lang="nb-NO" dirty="0" smtClean="0"/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B</a:t>
                      </a:r>
                      <a:r>
                        <a:rPr lang="nb-NO" baseline="0" dirty="0" smtClean="0"/>
                        <a:t>(L7)</a:t>
                      </a:r>
                      <a:endParaRPr lang="nb-NO" dirty="0" smtClean="0"/>
                    </a:p>
                    <a:p>
                      <a:endParaRPr lang="nb-NO" dirty="0"/>
                    </a:p>
                  </a:txBody>
                  <a:tcPr/>
                </a:tc>
              </a:tr>
              <a:tr h="323024">
                <a:tc>
                  <a:txBody>
                    <a:bodyPr/>
                    <a:lstStyle/>
                    <a:p>
                      <a:r>
                        <a:rPr lang="nb-NO" sz="1400" dirty="0" err="1" smtClean="0"/>
                        <a:t>Lov/forarb</a:t>
                      </a:r>
                      <a:r>
                        <a:rPr lang="nb-NO" sz="1400" dirty="0" smtClean="0"/>
                        <a:t>.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23024">
                <a:tc>
                  <a:txBody>
                    <a:bodyPr/>
                    <a:lstStyle/>
                    <a:p>
                      <a:pPr marL="0" indent="0">
                        <a:tabLst/>
                      </a:pPr>
                      <a:r>
                        <a:rPr lang="nb-NO" sz="1400" dirty="0" smtClean="0"/>
                        <a:t>Forskrifter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23024">
                <a:tc>
                  <a:txBody>
                    <a:bodyPr/>
                    <a:lstStyle/>
                    <a:p>
                      <a:pPr marL="0" indent="0">
                        <a:tabLst/>
                      </a:pPr>
                      <a:r>
                        <a:rPr lang="nb-NO" sz="1400" dirty="0" smtClean="0"/>
                        <a:t>Forklaringer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23024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Skjemaer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 smtClean="0"/>
                    </a:p>
                  </a:txBody>
                  <a:tcPr/>
                </a:tc>
              </a:tr>
              <a:tr h="323024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Kode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Rett pil 3"/>
          <p:cNvCxnSpPr/>
          <p:nvPr/>
        </p:nvCxnSpPr>
        <p:spPr>
          <a:xfrm>
            <a:off x="2071688" y="1785938"/>
            <a:ext cx="5857875" cy="1587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tt pil 4"/>
          <p:cNvCxnSpPr/>
          <p:nvPr/>
        </p:nvCxnSpPr>
        <p:spPr>
          <a:xfrm rot="5400000" flipH="1" flipV="1">
            <a:off x="643731" y="3213894"/>
            <a:ext cx="2428875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31" name="TekstSylinder 5"/>
          <p:cNvSpPr txBox="1">
            <a:spLocks noChangeArrowheads="1"/>
          </p:cNvSpPr>
          <p:nvPr/>
        </p:nvSpPr>
        <p:spPr bwMode="auto">
          <a:xfrm>
            <a:off x="4286250" y="1285875"/>
            <a:ext cx="1230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>
                <a:latin typeface="Calibri" pitchFamily="34" charset="0"/>
              </a:rPr>
              <a:t>Horisontalt</a:t>
            </a:r>
          </a:p>
        </p:txBody>
      </p:sp>
      <p:sp>
        <p:nvSpPr>
          <p:cNvPr id="7232" name="TekstSylinder 7"/>
          <p:cNvSpPr txBox="1">
            <a:spLocks noChangeArrowheads="1"/>
          </p:cNvSpPr>
          <p:nvPr/>
        </p:nvSpPr>
        <p:spPr bwMode="auto">
          <a:xfrm>
            <a:off x="571500" y="3000375"/>
            <a:ext cx="969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>
                <a:latin typeface="Calibri" pitchFamily="34" charset="0"/>
              </a:rPr>
              <a:t>Vertikalt</a:t>
            </a:r>
          </a:p>
        </p:txBody>
      </p:sp>
      <p:grpSp>
        <p:nvGrpSpPr>
          <p:cNvPr id="6" name="Gruppe 12"/>
          <p:cNvGrpSpPr>
            <a:grpSpLocks/>
          </p:cNvGrpSpPr>
          <p:nvPr/>
        </p:nvGrpSpPr>
        <p:grpSpPr bwMode="auto">
          <a:xfrm>
            <a:off x="2071688" y="1928813"/>
            <a:ext cx="2571750" cy="3214687"/>
            <a:chOff x="2071670" y="1928802"/>
            <a:chExt cx="2571768" cy="3214710"/>
          </a:xfrm>
        </p:grpSpPr>
        <p:cxnSp>
          <p:nvCxnSpPr>
            <p:cNvPr id="7" name="Rett pil 6"/>
            <p:cNvCxnSpPr/>
            <p:nvPr/>
          </p:nvCxnSpPr>
          <p:spPr>
            <a:xfrm rot="5400000">
              <a:off x="2286777" y="3571083"/>
              <a:ext cx="1571636" cy="1587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vrundet rektangel 8"/>
            <p:cNvSpPr/>
            <p:nvPr/>
          </p:nvSpPr>
          <p:spPr>
            <a:xfrm>
              <a:off x="2071670" y="1928802"/>
              <a:ext cx="2571768" cy="3214710"/>
            </a:xfrm>
            <a:prstGeom prst="roundRect">
              <a:avLst/>
            </a:prstGeom>
            <a:solidFill>
              <a:schemeClr val="accent1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dirty="0"/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2214546" y="4643446"/>
              <a:ext cx="2314591" cy="3079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1400" b="1" dirty="0" err="1">
                  <a:solidFill>
                    <a:schemeClr val="accent2">
                      <a:lumMod val="75000"/>
                    </a:schemeClr>
                  </a:solidFill>
                  <a:latin typeface="+mn-lt"/>
                  <a:cs typeface="+mn-cs"/>
                </a:rPr>
                <a:t>F.eks</a:t>
              </a:r>
              <a:r>
                <a:rPr lang="nb-NO" sz="1400" b="1" dirty="0">
                  <a:solidFill>
                    <a:schemeClr val="accent2">
                      <a:lumMod val="75000"/>
                    </a:schemeClr>
                  </a:solidFill>
                  <a:latin typeface="+mn-lt"/>
                  <a:cs typeface="+mn-cs"/>
                </a:rPr>
                <a:t>  ”samboer” - pensjoner</a:t>
              </a:r>
            </a:p>
          </p:txBody>
        </p:sp>
      </p:grpSp>
      <p:grpSp>
        <p:nvGrpSpPr>
          <p:cNvPr id="8" name="Gruppe 13"/>
          <p:cNvGrpSpPr>
            <a:grpSpLocks/>
          </p:cNvGrpSpPr>
          <p:nvPr/>
        </p:nvGrpSpPr>
        <p:grpSpPr bwMode="auto">
          <a:xfrm>
            <a:off x="4643438" y="1857375"/>
            <a:ext cx="3357562" cy="3357563"/>
            <a:chOff x="4643438" y="2000240"/>
            <a:chExt cx="3357586" cy="3214710"/>
          </a:xfrm>
        </p:grpSpPr>
        <p:sp>
          <p:nvSpPr>
            <p:cNvPr id="12" name="Avrundet rektangel 11"/>
            <p:cNvSpPr/>
            <p:nvPr/>
          </p:nvSpPr>
          <p:spPr>
            <a:xfrm>
              <a:off x="4643438" y="2000240"/>
              <a:ext cx="3357586" cy="3214710"/>
            </a:xfrm>
            <a:prstGeom prst="roundRect">
              <a:avLst/>
            </a:prstGeom>
            <a:solidFill>
              <a:schemeClr val="accent1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dirty="0"/>
            </a:p>
          </p:txBody>
        </p:sp>
        <p:sp>
          <p:nvSpPr>
            <p:cNvPr id="11" name="TekstSylinder 10"/>
            <p:cNvSpPr txBox="1"/>
            <p:nvPr/>
          </p:nvSpPr>
          <p:spPr>
            <a:xfrm>
              <a:off x="5072066" y="4714884"/>
              <a:ext cx="2459055" cy="3070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1400" b="1" dirty="0" err="1">
                  <a:solidFill>
                    <a:schemeClr val="accent2">
                      <a:lumMod val="75000"/>
                    </a:schemeClr>
                  </a:solidFill>
                  <a:latin typeface="+mn-lt"/>
                  <a:cs typeface="+mn-cs"/>
                </a:rPr>
                <a:t>F.eks</a:t>
              </a:r>
              <a:r>
                <a:rPr lang="nb-NO" sz="1400" b="1" dirty="0">
                  <a:solidFill>
                    <a:schemeClr val="accent2">
                      <a:lumMod val="75000"/>
                    </a:schemeClr>
                  </a:solidFill>
                  <a:latin typeface="+mn-lt"/>
                  <a:cs typeface="+mn-cs"/>
                </a:rPr>
                <a:t>  ”samboer” – skatt/avgift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642910" y="1071546"/>
            <a:ext cx="7858180" cy="489364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Bør i lovarbeidet ta stilling til: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400" dirty="0">
                <a:latin typeface="+mn-lt"/>
                <a:cs typeface="+mn-cs"/>
              </a:rPr>
              <a:t> 1) Hvilken uttømmende liste av </a:t>
            </a:r>
            <a:r>
              <a:rPr lang="nb-NO" sz="2400" dirty="0" smtClean="0">
                <a:latin typeface="+mn-lt"/>
                <a:cs typeface="+mn-cs"/>
              </a:rPr>
              <a:t>opplysningstyper </a:t>
            </a:r>
            <a:r>
              <a:rPr lang="nb-NO" sz="2400" dirty="0">
                <a:latin typeface="+mn-lt"/>
                <a:cs typeface="+mn-cs"/>
              </a:rPr>
              <a:t>som skal være </a:t>
            </a:r>
            <a:r>
              <a:rPr lang="nb-NO" sz="2400" dirty="0" smtClean="0">
                <a:latin typeface="+mn-lt"/>
                <a:cs typeface="+mn-cs"/>
              </a:rPr>
              <a:t>beslutningsgrunnlag</a:t>
            </a:r>
            <a:endParaRPr lang="nb-NO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400" dirty="0" smtClean="0">
                <a:latin typeface="+mn-lt"/>
                <a:cs typeface="+mn-cs"/>
              </a:rPr>
              <a:t>2) Om det er opplysninger under 1) som kan brukes felles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dirty="0" smtClean="0">
                <a:latin typeface="+mn-lt"/>
                <a:cs typeface="+mn-cs"/>
              </a:rPr>
              <a:t>Om det eksisterer opplysningstyper i forvaltningsorgan F med tilfredsstillende definisjon og kvalitet og som derfor kan brukes felles</a:t>
            </a:r>
            <a:endParaRPr lang="nb-NO" sz="2400" dirty="0"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dirty="0" smtClean="0">
                <a:latin typeface="+mn-lt"/>
                <a:cs typeface="+mn-cs"/>
              </a:rPr>
              <a:t>Hvordan eventuelle endringer av felles definisjon på forvaltningsorgan F sitt område skal håndteres på det aktuelle rettsområdet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400" dirty="0" smtClean="0">
                <a:latin typeface="+mn-lt"/>
                <a:cs typeface="+mn-cs"/>
              </a:rPr>
              <a:t>3) Om resterende opplysninger bør defineres, og i tilfellet på hvilket rettskildemessige nivå (lovtekst, forarbeid)</a:t>
            </a:r>
            <a:endParaRPr lang="nb-NO" sz="2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1020</Words>
  <Application>Microsoft Office PowerPoint</Application>
  <PresentationFormat>Skjermfremvisning (4:3)</PresentationFormat>
  <Paragraphs>154</Paragraphs>
  <Slides>12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Office-tema</vt:lpstr>
      <vt:lpstr>Microsoft Word-dokument</vt:lpstr>
      <vt:lpstr> Begrepsbruk og definisjoner i lover og spørsmålet om juridisk interoperabilitet </vt:lpstr>
      <vt:lpstr>Hva kan vi mene med ”juridisk interoperabilitet”</vt:lpstr>
      <vt:lpstr>Lysbilde 3</vt:lpstr>
      <vt:lpstr>Semantisk interoperabilitet i lover</vt:lpstr>
      <vt:lpstr>Om legaldefinisjoner</vt:lpstr>
      <vt:lpstr>Om definisjoner i lovtekster ellers</vt:lpstr>
      <vt:lpstr>Vertikalt og horisontalt interoperabile begreper i lover  (Her, for lettvinthet: ”VIBiL” og ”HIBiL”)</vt:lpstr>
      <vt:lpstr>HIBiL: Felles definisjoner innen lovsfærer</vt:lpstr>
      <vt:lpstr>Lysbilde 9</vt:lpstr>
      <vt:lpstr>VIBil: Forholdet mellom begreper i over og begreper som brukes for å sette lover ut i livet</vt:lpstr>
      <vt:lpstr>Lysbilde 11</vt:lpstr>
      <vt:lpstr>Mulige begrepsmodeller som grunnlag for lovgivning innen en lovsfære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Begrepsbruk og definisjoner i lover</dc:title>
  <dc:creator>eier</dc:creator>
  <cp:lastModifiedBy>eier</cp:lastModifiedBy>
  <cp:revision>5</cp:revision>
  <dcterms:created xsi:type="dcterms:W3CDTF">2011-10-18T18:41:58Z</dcterms:created>
  <dcterms:modified xsi:type="dcterms:W3CDTF">2013-10-15T19:17:34Z</dcterms:modified>
</cp:coreProperties>
</file>