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3" r:id="rId7"/>
    <p:sldId id="264" r:id="rId8"/>
    <p:sldId id="260" r:id="rId9"/>
    <p:sldId id="261" r:id="rId10"/>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72"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25BC4-F93D-44D0-9A53-ECD3900ECBE2}" type="datetimeFigureOut">
              <a:rPr lang="nb-NO" smtClean="0"/>
              <a:pPr/>
              <a:t>22.10.2013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9224640-8404-439B-A269-FDB1D09407D8}"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25BC4-F93D-44D0-9A53-ECD3900ECBE2}" type="datetimeFigureOut">
              <a:rPr lang="nb-NO" smtClean="0"/>
              <a:pPr/>
              <a:t>22.10.2013</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24640-8404-439B-A269-FDB1D09407D8}"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ebsir.lovdata.no/cgi-lex/lexles?doc=/lov/nl/hl-19630621-023.html" TargetMode="External"/><Relationship Id="rId2" Type="http://schemas.openxmlformats.org/officeDocument/2006/relationships/hyperlink" Target="http://websir.lovdata.no/cgi-lex/lexles?doc=/lov/nl/hl-19650618-004.html&amp;8" TargetMode="External"/><Relationship Id="rId1" Type="http://schemas.openxmlformats.org/officeDocument/2006/relationships/slideLayout" Target="../slideLayouts/slideLayout2.xml"/><Relationship Id="rId4" Type="http://schemas.openxmlformats.org/officeDocument/2006/relationships/hyperlink" Target="http://websir.lovdata.no/cgi-lex/lexles?doc=/lov/nl/hl-19630621-023.html&amp;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nb-NO" sz="3200" b="1" dirty="0" smtClean="0">
                <a:solidFill>
                  <a:srgbClr val="0070C0"/>
                </a:solidFill>
              </a:rPr>
              <a:t>Rettslige </a:t>
            </a:r>
            <a:r>
              <a:rPr lang="nb-NO" sz="3200" b="1" dirty="0" smtClean="0">
                <a:solidFill>
                  <a:srgbClr val="0070C0"/>
                </a:solidFill>
              </a:rPr>
              <a:t>skranker mot felles begrepsbruk i lover</a:t>
            </a:r>
            <a:r>
              <a:rPr lang="nb-NO" sz="3200" dirty="0" smtClean="0">
                <a:solidFill>
                  <a:srgbClr val="0070C0"/>
                </a:solidFill>
              </a:rPr>
              <a:t/>
            </a:r>
            <a:br>
              <a:rPr lang="nb-NO" sz="3200" dirty="0" smtClean="0">
                <a:solidFill>
                  <a:srgbClr val="0070C0"/>
                </a:solidFill>
              </a:rPr>
            </a:br>
            <a:endParaRPr lang="nb-NO" sz="3200" dirty="0">
              <a:solidFill>
                <a:srgbClr val="0070C0"/>
              </a:solidFill>
            </a:endParaRPr>
          </a:p>
        </p:txBody>
      </p:sp>
      <p:sp>
        <p:nvSpPr>
          <p:cNvPr id="3" name="Subtitle 2"/>
          <p:cNvSpPr>
            <a:spLocks noGrp="1"/>
          </p:cNvSpPr>
          <p:nvPr>
            <p:ph type="subTitle" idx="1"/>
          </p:nvPr>
        </p:nvSpPr>
        <p:spPr/>
        <p:txBody>
          <a:bodyPr>
            <a:normAutofit/>
          </a:bodyPr>
          <a:lstStyle/>
          <a:p>
            <a:r>
              <a:rPr lang="nb-NO" sz="1800" dirty="0" smtClean="0"/>
              <a:t>Dag Wiese Schartum</a:t>
            </a:r>
            <a:endParaRPr lang="nb-NO"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nb-NO" sz="3200" dirty="0" smtClean="0">
                <a:solidFill>
                  <a:srgbClr val="0070C0"/>
                </a:solidFill>
                <a:effectLst>
                  <a:outerShdw blurRad="38100" dist="38100" dir="2700000" algn="tl">
                    <a:srgbClr val="000000">
                      <a:alpha val="43137"/>
                    </a:srgbClr>
                  </a:outerShdw>
                </a:effectLst>
              </a:rPr>
              <a:t>Utgangspunkter</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71546"/>
            <a:ext cx="8229600" cy="5429288"/>
          </a:xfrm>
        </p:spPr>
        <p:txBody>
          <a:bodyPr>
            <a:normAutofit fontScale="62500" lnSpcReduction="20000"/>
          </a:bodyPr>
          <a:lstStyle/>
          <a:p>
            <a:r>
              <a:rPr lang="nb-NO" dirty="0" smtClean="0"/>
              <a:t>Hva menes med felles begrepsbruk i lover?</a:t>
            </a:r>
          </a:p>
          <a:p>
            <a:pPr lvl="1"/>
            <a:r>
              <a:rPr lang="nb-NO" dirty="0" smtClean="0"/>
              <a:t>At visse termer (ord fraser) og den betydningen de har er felles for to eller flere (jf. </a:t>
            </a:r>
            <a:r>
              <a:rPr lang="nb-NO" dirty="0" err="1" smtClean="0"/>
              <a:t>HIBiL</a:t>
            </a:r>
            <a:r>
              <a:rPr lang="nb-NO" dirty="0" smtClean="0"/>
              <a:t> i forrige forelesning)</a:t>
            </a:r>
          </a:p>
          <a:p>
            <a:pPr lvl="2"/>
            <a:r>
              <a:rPr lang="nb-NO" dirty="0" smtClean="0"/>
              <a:t>At hvis termene er forskjellige, er begrepsinnholdet forskjellig</a:t>
            </a:r>
          </a:p>
          <a:p>
            <a:pPr lvl="2"/>
            <a:r>
              <a:rPr lang="nb-NO" dirty="0" smtClean="0"/>
              <a:t>At hvis termene er like, er begrepsinnholdet likt</a:t>
            </a:r>
          </a:p>
          <a:p>
            <a:pPr lvl="1"/>
            <a:r>
              <a:rPr lang="nb-NO" dirty="0" smtClean="0"/>
              <a:t>Felles begrepsbruk ”globalt” er </a:t>
            </a:r>
            <a:r>
              <a:rPr lang="nb-NO" dirty="0" smtClean="0"/>
              <a:t>mulig på noen utvalgte saksområder</a:t>
            </a:r>
            <a:endParaRPr lang="nb-NO" dirty="0" smtClean="0"/>
          </a:p>
          <a:p>
            <a:pPr lvl="1"/>
            <a:r>
              <a:rPr lang="nb-NO" dirty="0" smtClean="0"/>
              <a:t>Felles begrepsbruk </a:t>
            </a:r>
            <a:r>
              <a:rPr lang="nb-NO" dirty="0" smtClean="0"/>
              <a:t>for all </a:t>
            </a:r>
            <a:r>
              <a:rPr lang="nb-NO" dirty="0" smtClean="0"/>
              <a:t>lovgivning i et </a:t>
            </a:r>
            <a:r>
              <a:rPr lang="nb-NO" dirty="0" smtClean="0"/>
              <a:t>land </a:t>
            </a:r>
            <a:r>
              <a:rPr lang="nb-NO" dirty="0" smtClean="0"/>
              <a:t>er tenkelig men </a:t>
            </a:r>
            <a:r>
              <a:rPr lang="nb-NO" dirty="0" smtClean="0"/>
              <a:t>sjelden mulig eller hensiktsmessig  å gjennomføre 100% (jf ”ekteskap”, ”Norge”, ”foreldre”,  ”staten”, ”kommune” m.fl.)</a:t>
            </a:r>
            <a:endParaRPr lang="nb-NO" dirty="0" smtClean="0"/>
          </a:p>
          <a:p>
            <a:pPr lvl="1"/>
            <a:r>
              <a:rPr lang="nb-NO" dirty="0" smtClean="0"/>
              <a:t>Felles begrepsbruk ”regionalt” (innenfor visse lovområder) er praktisk og mulig</a:t>
            </a:r>
          </a:p>
          <a:p>
            <a:pPr lvl="1"/>
            <a:r>
              <a:rPr lang="nb-NO" dirty="0" smtClean="0"/>
              <a:t>Felles begrepsbruk ”lokalt” (mellom to/noen få lover) er lettest og vanligst</a:t>
            </a:r>
          </a:p>
          <a:p>
            <a:r>
              <a:rPr lang="nb-NO" dirty="0" smtClean="0"/>
              <a:t>Hva </a:t>
            </a:r>
            <a:r>
              <a:rPr lang="nb-NO" i="1" dirty="0" smtClean="0"/>
              <a:t>kan</a:t>
            </a:r>
            <a:r>
              <a:rPr lang="nb-NO" dirty="0" smtClean="0"/>
              <a:t> tale </a:t>
            </a:r>
            <a:r>
              <a:rPr lang="nb-NO" b="1" dirty="0" smtClean="0"/>
              <a:t>mot</a:t>
            </a:r>
            <a:r>
              <a:rPr lang="nb-NO" dirty="0" smtClean="0"/>
              <a:t> felles begrepsbruk?</a:t>
            </a:r>
          </a:p>
          <a:p>
            <a:pPr lvl="1"/>
            <a:r>
              <a:rPr lang="nb-NO" dirty="0" smtClean="0"/>
              <a:t>Budsjettmessige konsekvenser</a:t>
            </a:r>
          </a:p>
          <a:p>
            <a:pPr lvl="1"/>
            <a:r>
              <a:rPr lang="nb-NO" dirty="0" smtClean="0"/>
              <a:t>Fleksibel styring</a:t>
            </a:r>
          </a:p>
          <a:p>
            <a:pPr lvl="1"/>
            <a:r>
              <a:rPr lang="nb-NO" dirty="0" smtClean="0"/>
              <a:t>Klart språk</a:t>
            </a:r>
          </a:p>
          <a:p>
            <a:r>
              <a:rPr lang="nb-NO" dirty="0" smtClean="0"/>
              <a:t>Budsjettvirkninger </a:t>
            </a:r>
            <a:r>
              <a:rPr lang="nb-NO" dirty="0" smtClean="0"/>
              <a:t>og klart språk kan </a:t>
            </a:r>
            <a:r>
              <a:rPr lang="nb-NO" dirty="0" smtClean="0"/>
              <a:t>også være argument </a:t>
            </a:r>
            <a:r>
              <a:rPr lang="nb-NO" i="1" dirty="0" smtClean="0"/>
              <a:t>for</a:t>
            </a:r>
            <a:r>
              <a:rPr lang="nb-NO" dirty="0" smtClean="0"/>
              <a:t> felles bruk av begreper</a:t>
            </a:r>
          </a:p>
          <a:p>
            <a:r>
              <a:rPr lang="nb-NO" dirty="0" smtClean="0"/>
              <a:t>Jo mer omfattende den felles begrepsbruken er, desto større risiko for </a:t>
            </a:r>
            <a:r>
              <a:rPr lang="nb-NO" dirty="0" smtClean="0"/>
              <a:t>manglende fleksibel </a:t>
            </a:r>
            <a:r>
              <a:rPr lang="nb-NO" dirty="0" smtClean="0"/>
              <a:t>styring og </a:t>
            </a:r>
            <a:r>
              <a:rPr lang="nb-NO" dirty="0" smtClean="0"/>
              <a:t>negative budsjettmessige </a:t>
            </a:r>
            <a:r>
              <a:rPr lang="nb-NO" dirty="0" smtClean="0"/>
              <a:t>konsekvenser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fade">
                                      <p:cBhvr>
                                        <p:cTn id="13" dur="500"/>
                                        <p:tgtEl>
                                          <p:spTgt spid="3">
                                            <p:txEl>
                                              <p:pRg st="10" end="1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1" end="11"/>
                                            </p:txEl>
                                          </p:spTgt>
                                        </p:tgtEl>
                                        <p:attrNameLst>
                                          <p:attrName>style.visibility</p:attrName>
                                        </p:attrNameLst>
                                      </p:cBhvr>
                                      <p:to>
                                        <p:strVal val="visible"/>
                                      </p:to>
                                    </p:set>
                                    <p:animEffect transition="in" filter="fade">
                                      <p:cBhvr>
                                        <p:cTn id="16" dur="500"/>
                                        <p:tgtEl>
                                          <p:spTgt spid="3">
                                            <p:txEl>
                                              <p:pRg st="11" end="1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Effect transition="in" filter="fade">
                                      <p:cBhvr>
                                        <p:cTn id="19" dur="500"/>
                                        <p:tgtEl>
                                          <p:spTgt spid="3">
                                            <p:txEl>
                                              <p:pRg st="12" end="1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3" end="13"/>
                                            </p:txEl>
                                          </p:spTgt>
                                        </p:tgtEl>
                                        <p:attrNameLst>
                                          <p:attrName>style.visibility</p:attrName>
                                        </p:attrNameLst>
                                      </p:cBhvr>
                                      <p:to>
                                        <p:strVal val="visible"/>
                                      </p:to>
                                    </p:set>
                                    <p:animEffect transition="in" filter="fade">
                                      <p:cBhvr>
                                        <p:cTn id="2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3200" dirty="0" smtClean="0">
                <a:solidFill>
                  <a:srgbClr val="0070C0"/>
                </a:solidFill>
                <a:effectLst>
                  <a:outerShdw blurRad="38100" dist="38100" dir="2700000" algn="tl">
                    <a:srgbClr val="000000">
                      <a:alpha val="43137"/>
                    </a:srgbClr>
                  </a:outerShdw>
                </a:effectLst>
              </a:rPr>
              <a:t>Regelteknikk som problem</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4422"/>
            <a:ext cx="8229600" cy="5072098"/>
          </a:xfrm>
        </p:spPr>
        <p:txBody>
          <a:bodyPr>
            <a:normAutofit fontScale="62500" lnSpcReduction="20000"/>
          </a:bodyPr>
          <a:lstStyle/>
          <a:p>
            <a:r>
              <a:rPr lang="nb-NO" dirty="0" smtClean="0"/>
              <a:t>I dag ingen faste metoder for utvikling av regelverk, heller ikke for valg av termer og fastsettelse av begrepsinnhold</a:t>
            </a:r>
          </a:p>
          <a:p>
            <a:r>
              <a:rPr lang="nb-NO" dirty="0" smtClean="0"/>
              <a:t>Sitater fra Lovteknikkheftet:</a:t>
            </a:r>
          </a:p>
          <a:p>
            <a:pPr lvl="1"/>
            <a:r>
              <a:rPr lang="nb-NO" dirty="0" smtClean="0"/>
              <a:t>Bruk av særskilte definisjoner kan komplisere unødig og iblant være direkte uheldig</a:t>
            </a:r>
          </a:p>
          <a:p>
            <a:pPr lvl="1"/>
            <a:r>
              <a:rPr lang="nb-NO" dirty="0" smtClean="0"/>
              <a:t>Definisjoner bør bare benyttes dersom det er et </a:t>
            </a:r>
            <a:r>
              <a:rPr lang="nb-NO" i="1" dirty="0" smtClean="0"/>
              <a:t>særskilt behov for å klargjøre </a:t>
            </a:r>
            <a:r>
              <a:rPr lang="nb-NO" dirty="0" smtClean="0"/>
              <a:t>begreper som benyttes i loven</a:t>
            </a:r>
          </a:p>
          <a:p>
            <a:r>
              <a:rPr lang="nb-NO" dirty="0" smtClean="0"/>
              <a:t>Forslag til supplerende retningslinjer</a:t>
            </a:r>
          </a:p>
          <a:p>
            <a:pPr lvl="1"/>
            <a:r>
              <a:rPr lang="nb-NO" dirty="0" smtClean="0"/>
              <a:t>Legaldefinisjoner bør ligge nær vanlig ordbruk</a:t>
            </a:r>
          </a:p>
          <a:p>
            <a:pPr lvl="1"/>
            <a:r>
              <a:rPr lang="nb-NO" dirty="0" smtClean="0"/>
              <a:t>Bør alltid eksplisitt klargjøre virkeområdet fo</a:t>
            </a:r>
            <a:r>
              <a:rPr lang="nb-NO" dirty="0" smtClean="0"/>
              <a:t>r definisjoner</a:t>
            </a:r>
          </a:p>
          <a:p>
            <a:pPr lvl="1"/>
            <a:r>
              <a:rPr lang="nb-NO" dirty="0" smtClean="0"/>
              <a:t>Lovgiver bør alltid fastsette definisjoner både i lovtekst og forarbeider (men ikke vise videre)</a:t>
            </a:r>
          </a:p>
          <a:p>
            <a:pPr lvl="1"/>
            <a:r>
              <a:rPr lang="nb-NO" dirty="0" smtClean="0"/>
              <a:t>Legaldefinisjoner bør alltid gjøre det klart lettere å ta stilling til innholdet enn uten (jf siste spørsmål på siste side av denne presentasjonen)</a:t>
            </a:r>
          </a:p>
          <a:p>
            <a:r>
              <a:rPr lang="nb-NO" dirty="0" smtClean="0"/>
              <a:t>Det er behov for egen metodikk knyttet til lovgivers begrepsanalyse</a:t>
            </a:r>
          </a:p>
          <a:p>
            <a:r>
              <a:rPr lang="nb-NO" dirty="0" smtClean="0"/>
              <a:t>Metodikk trenger ikke medføre flere definisjoner, men vil uansett kunne gi større bevissthet om begrepsbruk og (derfor) bedre definisjoner</a:t>
            </a:r>
            <a:endParaRPr lang="nb-NO" dirty="0" smtClean="0"/>
          </a:p>
          <a:p>
            <a:pPr lvl="1"/>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fade">
                                      <p:cBhvr>
                                        <p:cTn id="2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796908"/>
          </a:xfrm>
        </p:spPr>
        <p:txBody>
          <a:bodyPr>
            <a:normAutofit/>
          </a:bodyPr>
          <a:lstStyle/>
          <a:p>
            <a:r>
              <a:rPr lang="nb-NO" sz="3200" dirty="0" smtClean="0">
                <a:solidFill>
                  <a:srgbClr val="0070C0"/>
                </a:solidFill>
                <a:effectLst>
                  <a:outerShdw blurRad="38100" dist="38100" dir="2700000" algn="tl">
                    <a:srgbClr val="000000">
                      <a:alpha val="43137"/>
                    </a:srgbClr>
                  </a:outerShdw>
                </a:effectLst>
              </a:rPr>
              <a:t>Rettens dynamiske karakter</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00108"/>
            <a:ext cx="8229600" cy="5429288"/>
          </a:xfrm>
        </p:spPr>
        <p:txBody>
          <a:bodyPr>
            <a:normAutofit fontScale="62500" lnSpcReduction="20000"/>
          </a:bodyPr>
          <a:lstStyle/>
          <a:p>
            <a:r>
              <a:rPr lang="nb-NO" dirty="0" smtClean="0"/>
              <a:t>Rettslig endring innen forvaltningsretten skjer i stor grad gjennom endringslover</a:t>
            </a:r>
          </a:p>
          <a:p>
            <a:pPr marL="342900" lvl="1" indent="-342900">
              <a:buFont typeface="Arial" pitchFamily="34" charset="0"/>
              <a:buChar char="•"/>
            </a:pPr>
            <a:r>
              <a:rPr lang="nb-NO" dirty="0" smtClean="0"/>
              <a:t>Legalitetsprinsippet setter </a:t>
            </a:r>
            <a:r>
              <a:rPr lang="nb-NO" dirty="0" smtClean="0"/>
              <a:t>grenser </a:t>
            </a:r>
            <a:r>
              <a:rPr lang="nb-NO" dirty="0" smtClean="0"/>
              <a:t>for rettsutvikling uten </a:t>
            </a:r>
            <a:r>
              <a:rPr lang="nb-NO" dirty="0" smtClean="0"/>
              <a:t>lovendring</a:t>
            </a:r>
          </a:p>
          <a:p>
            <a:pPr marL="742950" lvl="2" indent="-342900"/>
            <a:r>
              <a:rPr lang="nb-NO" sz="2900" dirty="0" smtClean="0"/>
              <a:t>Lov kan bare endres ved lov</a:t>
            </a:r>
          </a:p>
          <a:p>
            <a:pPr marL="742950" lvl="2" indent="-342900"/>
            <a:r>
              <a:rPr lang="nb-NO" sz="2900" dirty="0" smtClean="0"/>
              <a:t>En lovtekst som setter forbud, gir påbud, etablerer plikter og innskrenker rettigheter/friheter kan normalt ikke gis analogisk eller utvidende anvendelse</a:t>
            </a:r>
          </a:p>
          <a:p>
            <a:pPr marL="742950" lvl="2" indent="-342900"/>
            <a:r>
              <a:rPr lang="nb-NO" sz="2900" dirty="0" smtClean="0"/>
              <a:t>Derfor er forvaltningen  ofte forhindret fra formfritt å justere på definisjoner/meningsinnhold av rettslige begreper for eksempel for å bedre semantisk interoperabilitet</a:t>
            </a:r>
          </a:p>
          <a:p>
            <a:pPr marL="742950" lvl="2" indent="-342900"/>
            <a:r>
              <a:rPr lang="nb-NO" sz="2900" dirty="0" smtClean="0"/>
              <a:t>Gjør et informasjonssystem bruk av en opplysningstype som har avvikende definisjon i forhold til relevant lovbestemmelse, må denne forskjellen håndteres ved manuell saksbehandling</a:t>
            </a:r>
            <a:endParaRPr lang="nb-NO" sz="2900" dirty="0" smtClean="0"/>
          </a:p>
          <a:p>
            <a:r>
              <a:rPr lang="nb-NO" dirty="0" smtClean="0"/>
              <a:t>Nytte av vaghet i lovtekster</a:t>
            </a:r>
          </a:p>
          <a:p>
            <a:pPr lvl="1"/>
            <a:r>
              <a:rPr lang="nb-NO" dirty="0" smtClean="0"/>
              <a:t>Lovgivningsprosessen er tid- og arbeidskrevende</a:t>
            </a:r>
          </a:p>
          <a:p>
            <a:pPr lvl="1"/>
            <a:r>
              <a:rPr lang="nb-NO" dirty="0" smtClean="0"/>
              <a:t>Det er derfor behov for å kunne sikre en viss rettsutvikling uten å gå veien om lovendring</a:t>
            </a:r>
          </a:p>
          <a:p>
            <a:pPr lvl="1"/>
            <a:r>
              <a:rPr lang="nb-NO" dirty="0" smtClean="0"/>
              <a:t>Lovgiver kan i ganske stor grad velge å utforme lovtekster ved hjelp av vage og skjønnsmessige ord og uttrykk som  dermed åpner for rettsutvikling</a:t>
            </a:r>
          </a:p>
          <a:p>
            <a:pPr lvl="1"/>
            <a:r>
              <a:rPr lang="nb-NO" dirty="0" smtClean="0"/>
              <a:t>(men dette betyr ikke at vaghet alltid er valgt for å gi rom for rettsutvikling)</a:t>
            </a:r>
          </a:p>
          <a:p>
            <a:pPr lvl="1"/>
            <a:r>
              <a:rPr lang="nb-NO" dirty="0" smtClean="0"/>
              <a:t>Slik rettsutvikling krever </a:t>
            </a:r>
            <a:r>
              <a:rPr lang="nb-NO" dirty="0" err="1" smtClean="0"/>
              <a:t>autorative</a:t>
            </a:r>
            <a:r>
              <a:rPr lang="nb-NO" dirty="0" smtClean="0"/>
              <a:t> avgjørelser, typisk i form av rettsavgjørelser, særlig </a:t>
            </a:r>
            <a:r>
              <a:rPr lang="nb-NO" dirty="0" err="1" smtClean="0"/>
              <a:t>HR-avgjørelser</a:t>
            </a:r>
            <a:r>
              <a:rPr lang="nb-NO" dirty="0" smtClean="0"/>
              <a:t> (men også visse forvaltningsavgjørelser)</a:t>
            </a:r>
          </a:p>
          <a:p>
            <a:endParaRPr lang="nb-NO" dirty="0" smtClean="0"/>
          </a:p>
          <a:p>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nb-NO" sz="3200" dirty="0" smtClean="0">
                <a:solidFill>
                  <a:srgbClr val="0070C0"/>
                </a:solidFill>
                <a:effectLst>
                  <a:outerShdw blurRad="38100" dist="38100" dir="2700000" algn="tl">
                    <a:srgbClr val="000000">
                      <a:alpha val="43137"/>
                    </a:srgbClr>
                  </a:outerShdw>
                </a:effectLst>
              </a:rPr>
              <a:t>Spesielt om domstolenes rolle</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71546"/>
            <a:ext cx="8229600" cy="5286412"/>
          </a:xfrm>
        </p:spPr>
        <p:txBody>
          <a:bodyPr>
            <a:normAutofit fontScale="55000" lnSpcReduction="20000"/>
          </a:bodyPr>
          <a:lstStyle/>
          <a:p>
            <a:r>
              <a:rPr lang="nb-NO" dirty="0" smtClean="0"/>
              <a:t>Domstolene avgjør konkrete enkeltsaker og ikke generelle rettsspørsmål (slik som lovgiver og forskriftsmyndigheter gjør)</a:t>
            </a:r>
          </a:p>
          <a:p>
            <a:r>
              <a:rPr lang="nb-NO" dirty="0" smtClean="0"/>
              <a:t>Likebehandling og forutberegnelighet tillegges imidlertid stor vekt av domstolene</a:t>
            </a:r>
          </a:p>
          <a:p>
            <a:r>
              <a:rPr lang="nb-NO" dirty="0" smtClean="0"/>
              <a:t>Derfor kan en på grunnlag av en dom ikke sjelden utlede mer generelle rettsregler</a:t>
            </a:r>
          </a:p>
          <a:p>
            <a:r>
              <a:rPr lang="nb-NO" dirty="0" smtClean="0"/>
              <a:t>Slike domsavgjørelser </a:t>
            </a:r>
            <a:r>
              <a:rPr lang="nb-NO" dirty="0" smtClean="0"/>
              <a:t>kalles </a:t>
            </a:r>
            <a:r>
              <a:rPr lang="nb-NO" i="1" dirty="0" smtClean="0"/>
              <a:t>prejudikater</a:t>
            </a:r>
            <a:r>
              <a:rPr lang="nb-NO" dirty="0" smtClean="0"/>
              <a:t> (når de sier </a:t>
            </a:r>
            <a:r>
              <a:rPr lang="nb-NO" dirty="0" smtClean="0"/>
              <a:t>noe nytt om rettstilstanden </a:t>
            </a:r>
            <a:r>
              <a:rPr lang="nb-NO" dirty="0" smtClean="0"/>
              <a:t>som antas å få </a:t>
            </a:r>
            <a:r>
              <a:rPr lang="nb-NO" dirty="0" smtClean="0"/>
              <a:t>konsekvenser for </a:t>
            </a:r>
            <a:r>
              <a:rPr lang="nb-NO" dirty="0" smtClean="0"/>
              <a:t>senere saker)</a:t>
            </a:r>
          </a:p>
          <a:p>
            <a:r>
              <a:rPr lang="nb-NO" dirty="0" smtClean="0"/>
              <a:t>Det er stort sett bare </a:t>
            </a:r>
            <a:r>
              <a:rPr lang="nb-NO" dirty="0" err="1" smtClean="0"/>
              <a:t>HR-dommer</a:t>
            </a:r>
            <a:r>
              <a:rPr lang="nb-NO" dirty="0" smtClean="0"/>
              <a:t> som har </a:t>
            </a:r>
            <a:r>
              <a:rPr lang="nb-NO" dirty="0" err="1" smtClean="0"/>
              <a:t>prejudikatsvirkning</a:t>
            </a:r>
            <a:endParaRPr lang="nb-NO" dirty="0" smtClean="0"/>
          </a:p>
          <a:p>
            <a:endParaRPr lang="nb-NO" dirty="0" smtClean="0"/>
          </a:p>
          <a:p>
            <a:r>
              <a:rPr lang="nb-NO" dirty="0" smtClean="0"/>
              <a:t>Det kan alltid tenkes å bli avsagt avgjørelser om forståelsen av et begrep på måter som anses å ha </a:t>
            </a:r>
            <a:r>
              <a:rPr lang="nb-NO" dirty="0" err="1" smtClean="0"/>
              <a:t>prejudikatsvirkning</a:t>
            </a:r>
            <a:endParaRPr lang="nb-NO" dirty="0" smtClean="0"/>
          </a:p>
          <a:p>
            <a:r>
              <a:rPr lang="nb-NO" dirty="0" smtClean="0"/>
              <a:t>Et slikt prejudikat kan gjøre det nødvendig å endre rettstilstanden slik at rettslige beslutningssystemer e.l. der begrepet blir brukt må endres</a:t>
            </a:r>
          </a:p>
          <a:p>
            <a:r>
              <a:rPr lang="nb-NO" dirty="0" smtClean="0"/>
              <a:t>Slike </a:t>
            </a:r>
            <a:r>
              <a:rPr lang="nb-NO" dirty="0" err="1" smtClean="0"/>
              <a:t>prejudikatsvirkninger</a:t>
            </a:r>
            <a:r>
              <a:rPr lang="nb-NO" dirty="0" smtClean="0"/>
              <a:t> kan neppe unngås uten grunnleggende å endre på rettssystemet</a:t>
            </a:r>
          </a:p>
          <a:p>
            <a:r>
              <a:rPr lang="nb-NO" dirty="0" smtClean="0"/>
              <a:t>Lovgiver kan imidlertid redusere faren for slik </a:t>
            </a:r>
            <a:r>
              <a:rPr lang="nb-NO" dirty="0" err="1" smtClean="0"/>
              <a:t>domstolskapt</a:t>
            </a:r>
            <a:r>
              <a:rPr lang="nb-NO" dirty="0" smtClean="0"/>
              <a:t> rett ved å velge presis begrepsbruk og gi retningslinjer om stor vekt av teknisk-administrative forhold ved fortolkning av rettslige begreper som brukes felles av flere etater</a:t>
            </a:r>
          </a:p>
          <a:p>
            <a:r>
              <a:rPr lang="nb-NO" dirty="0" smtClean="0"/>
              <a:t>Vi vet lite i hvilken grad HR faktisk bidrar til begrepsutvikling mv</a:t>
            </a: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85720" y="274638"/>
            <a:ext cx="8643998" cy="1143000"/>
          </a:xfrm>
        </p:spPr>
        <p:txBody>
          <a:bodyPr>
            <a:normAutofit/>
          </a:bodyPr>
          <a:lstStyle/>
          <a:p>
            <a:r>
              <a:rPr lang="en-GB" sz="3200" dirty="0" smtClean="0">
                <a:solidFill>
                  <a:srgbClr val="0070C0"/>
                </a:solidFill>
                <a:effectLst>
                  <a:outerShdw blurRad="38100" dist="38100" dir="2700000" algn="tl">
                    <a:srgbClr val="000000">
                      <a:alpha val="43137"/>
                    </a:srgbClr>
                  </a:outerShdw>
                </a:effectLst>
              </a:rPr>
              <a:t>Et </a:t>
            </a:r>
            <a:r>
              <a:rPr lang="en-GB" sz="3200" dirty="0" err="1" smtClean="0">
                <a:solidFill>
                  <a:srgbClr val="0070C0"/>
                </a:solidFill>
                <a:effectLst>
                  <a:outerShdw blurRad="38100" dist="38100" dir="2700000" algn="tl">
                    <a:srgbClr val="000000">
                      <a:alpha val="43137"/>
                    </a:srgbClr>
                  </a:outerShdw>
                </a:effectLst>
              </a:rPr>
              <a:t>lite</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eksempel</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på</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begrepsdiskusjon</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i</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Rt</a:t>
            </a:r>
            <a:r>
              <a:rPr lang="nb-NO" sz="3200" dirty="0" smtClean="0">
                <a:solidFill>
                  <a:srgbClr val="0070C0"/>
                </a:solidFill>
                <a:effectLst>
                  <a:outerShdw blurRad="38100" dist="38100" dir="2700000" algn="tl">
                    <a:srgbClr val="000000">
                      <a:alpha val="43137"/>
                    </a:srgbClr>
                  </a:outerShdw>
                </a:effectLst>
              </a:rPr>
              <a:t>-1997-637 </a:t>
            </a:r>
            <a:endParaRPr lang="en-GB" sz="3200" dirty="0">
              <a:solidFill>
                <a:srgbClr val="0070C0"/>
              </a:solidFill>
              <a:effectLst>
                <a:outerShdw blurRad="38100" dist="38100" dir="2700000" algn="tl">
                  <a:srgbClr val="000000">
                    <a:alpha val="43137"/>
                  </a:srgbClr>
                </a:outerShdw>
              </a:effectLst>
            </a:endParaRPr>
          </a:p>
        </p:txBody>
      </p:sp>
      <p:sp>
        <p:nvSpPr>
          <p:cNvPr id="3" name="Plassholder for innhold 2"/>
          <p:cNvSpPr>
            <a:spLocks noGrp="1"/>
          </p:cNvSpPr>
          <p:nvPr>
            <p:ph idx="1"/>
          </p:nvPr>
        </p:nvSpPr>
        <p:spPr>
          <a:xfrm>
            <a:off x="457200" y="1428736"/>
            <a:ext cx="8229600" cy="5072098"/>
          </a:xfrm>
        </p:spPr>
        <p:txBody>
          <a:bodyPr>
            <a:noAutofit/>
          </a:bodyPr>
          <a:lstStyle/>
          <a:p>
            <a:pPr marL="0" indent="0">
              <a:buNone/>
            </a:pPr>
            <a:r>
              <a:rPr lang="nb-NO" sz="1600" dirty="0" smtClean="0"/>
              <a:t>”Etter </a:t>
            </a:r>
            <a:r>
              <a:rPr lang="nb-NO" sz="1600" dirty="0" smtClean="0">
                <a:hlinkClick r:id="rId2"/>
              </a:rPr>
              <a:t>vegtrafikkloven § 8</a:t>
            </a:r>
            <a:r>
              <a:rPr lang="nb-NO" sz="1600" dirty="0" smtClean="0"/>
              <a:t> var det et vilkår for avgiftsparkering at den gjaldt "offentlig veg". Vegtrafikkloven har ingen </a:t>
            </a:r>
            <a:r>
              <a:rPr lang="nb-NO" sz="1600" b="1" dirty="0" smtClean="0"/>
              <a:t>definisjon</a:t>
            </a:r>
            <a:r>
              <a:rPr lang="nb-NO" sz="1600" dirty="0" smtClean="0"/>
              <a:t> av dette begrepet. Men begrepet er definert i vegloven av </a:t>
            </a:r>
            <a:r>
              <a:rPr lang="nb-NO" sz="1600" dirty="0" smtClean="0">
                <a:hlinkClick r:id="rId3"/>
              </a:rPr>
              <a:t>21 juni 1963 nr 23</a:t>
            </a:r>
            <a:r>
              <a:rPr lang="nb-NO" sz="1600" dirty="0" smtClean="0"/>
              <a:t>. I rettspraksis er det i forhold til andre regler i vegtrafikkloven med forskrifter, hvor "offentlig veg" er brukt, lagt til grunn at vegloven </a:t>
            </a:r>
            <a:r>
              <a:rPr lang="nb-NO" sz="1600" b="1" dirty="0" smtClean="0"/>
              <a:t>definisjon</a:t>
            </a:r>
            <a:r>
              <a:rPr lang="nb-NO" sz="1600" dirty="0" smtClean="0"/>
              <a:t> er anvendelig. </a:t>
            </a:r>
            <a:r>
              <a:rPr lang="nb-NO" sz="1600" dirty="0" smtClean="0">
                <a:solidFill>
                  <a:srgbClr val="C00000"/>
                </a:solidFill>
              </a:rPr>
              <a:t>Jeg finner det naturlig, også ved fastleggelsen av hva som ligger i "offentlig veg" i </a:t>
            </a:r>
            <a:r>
              <a:rPr lang="nb-NO" sz="1600" dirty="0" smtClean="0">
                <a:solidFill>
                  <a:srgbClr val="C00000"/>
                </a:solidFill>
                <a:hlinkClick r:id="rId2"/>
              </a:rPr>
              <a:t>vegtrafikkloven § 8</a:t>
            </a:r>
            <a:r>
              <a:rPr lang="nb-NO" sz="1600" dirty="0" smtClean="0">
                <a:solidFill>
                  <a:srgbClr val="C00000"/>
                </a:solidFill>
              </a:rPr>
              <a:t>, å ta utgangspunkt i </a:t>
            </a:r>
            <a:r>
              <a:rPr lang="nb-NO" sz="1600" dirty="0" smtClean="0">
                <a:solidFill>
                  <a:srgbClr val="C00000"/>
                </a:solidFill>
                <a:hlinkClick r:id="rId4"/>
              </a:rPr>
              <a:t>vegloven § 1</a:t>
            </a:r>
            <a:r>
              <a:rPr lang="nb-NO" sz="1600" dirty="0" smtClean="0"/>
              <a:t>. </a:t>
            </a:r>
          </a:p>
          <a:p>
            <a:pPr marL="0" indent="0">
              <a:buNone/>
            </a:pPr>
            <a:r>
              <a:rPr lang="nb-NO" sz="1600" dirty="0" smtClean="0"/>
              <a:t>       </a:t>
            </a:r>
            <a:r>
              <a:rPr lang="nb-NO" sz="1600" dirty="0" smtClean="0">
                <a:hlinkClick r:id="rId4"/>
              </a:rPr>
              <a:t>Vegloven § 1</a:t>
            </a:r>
            <a:r>
              <a:rPr lang="nb-NO" sz="1600" dirty="0" smtClean="0"/>
              <a:t> lyder: </a:t>
            </a:r>
          </a:p>
          <a:p>
            <a:pPr marL="0" indent="0">
              <a:buNone/>
            </a:pPr>
            <a:r>
              <a:rPr lang="nb-NO" sz="1600" dirty="0" smtClean="0"/>
              <a:t>       "Offentlig veg er veg eller gate som er </a:t>
            </a:r>
            <a:r>
              <a:rPr lang="nb-NO" sz="1600" dirty="0" err="1" smtClean="0"/>
              <a:t>open</a:t>
            </a:r>
            <a:r>
              <a:rPr lang="nb-NO" sz="1600" dirty="0" smtClean="0"/>
              <a:t> for allmenn ferdsel og som blir </a:t>
            </a:r>
            <a:r>
              <a:rPr lang="nb-NO" sz="1600" dirty="0" err="1" smtClean="0"/>
              <a:t>halden</a:t>
            </a:r>
            <a:r>
              <a:rPr lang="nb-NO" sz="1600" dirty="0" smtClean="0"/>
              <a:t> ved like av stat, fylkeskommune eller kommune etter </a:t>
            </a:r>
            <a:r>
              <a:rPr lang="nb-NO" sz="1600" dirty="0" err="1" smtClean="0"/>
              <a:t>reglane</a:t>
            </a:r>
            <a:r>
              <a:rPr lang="nb-NO" sz="1600" dirty="0" smtClean="0"/>
              <a:t> i </a:t>
            </a:r>
            <a:r>
              <a:rPr lang="nb-NO" sz="1600" dirty="0" err="1" smtClean="0"/>
              <a:t>kap</a:t>
            </a:r>
            <a:r>
              <a:rPr lang="nb-NO" sz="1600" dirty="0" smtClean="0"/>
              <a:t>. IV. Alle andre </a:t>
            </a:r>
            <a:r>
              <a:rPr lang="nb-NO" sz="1600" dirty="0" err="1" smtClean="0"/>
              <a:t>vegar</a:t>
            </a:r>
            <a:r>
              <a:rPr lang="nb-NO" sz="1600" dirty="0" smtClean="0"/>
              <a:t> eller gater blir i denne lova å </a:t>
            </a:r>
            <a:r>
              <a:rPr lang="nb-NO" sz="1600" dirty="0" err="1" smtClean="0"/>
              <a:t>rekne</a:t>
            </a:r>
            <a:r>
              <a:rPr lang="nb-NO" sz="1600" dirty="0" smtClean="0"/>
              <a:t> for private. </a:t>
            </a:r>
          </a:p>
          <a:p>
            <a:pPr marL="0" indent="0">
              <a:buNone/>
            </a:pPr>
            <a:r>
              <a:rPr lang="nb-NO" sz="1600" dirty="0" smtClean="0"/>
              <a:t>       Til veg blir òg </a:t>
            </a:r>
            <a:r>
              <a:rPr lang="nb-NO" sz="1600" dirty="0" err="1" smtClean="0"/>
              <a:t>rekna</a:t>
            </a:r>
            <a:r>
              <a:rPr lang="nb-NO" sz="1600" dirty="0" smtClean="0"/>
              <a:t> opplagsplass, parkeringsplass, </a:t>
            </a:r>
            <a:r>
              <a:rPr lang="nb-NO" sz="1600" dirty="0" err="1" smtClean="0"/>
              <a:t>haldeplass</a:t>
            </a:r>
            <a:r>
              <a:rPr lang="nb-NO" sz="1600" dirty="0" smtClean="0"/>
              <a:t>, bru, </a:t>
            </a:r>
            <a:r>
              <a:rPr lang="nb-NO" sz="1600" dirty="0" err="1" smtClean="0"/>
              <a:t>ferjekai</a:t>
            </a:r>
            <a:r>
              <a:rPr lang="nb-NO" sz="1600" dirty="0" smtClean="0"/>
              <a:t> eller anna kai som står i beinveges samband med veg eller gate." </a:t>
            </a:r>
          </a:p>
          <a:p>
            <a:pPr marL="0" indent="0">
              <a:buNone/>
            </a:pPr>
            <a:r>
              <a:rPr lang="nb-NO" sz="1600" dirty="0" smtClean="0"/>
              <a:t>       Det er her for det første et vilkår at veien er åpen "for allmenn ferdsel". Dette vilkåret er oppfylt, både for selve veien og for parkeringsfeltet. Dernest er det et vilkår at veien blir holdt </a:t>
            </a:r>
            <a:r>
              <a:rPr lang="nb-NO" sz="1600" dirty="0" err="1" smtClean="0"/>
              <a:t>vedlike</a:t>
            </a:r>
            <a:r>
              <a:rPr lang="nb-NO" sz="1600" dirty="0" smtClean="0"/>
              <a:t>, i dette tilfellet av kommunen. </a:t>
            </a:r>
            <a:r>
              <a:rPr lang="nb-NO" sz="1600" dirty="0" smtClean="0">
                <a:solidFill>
                  <a:srgbClr val="C00000"/>
                </a:solidFill>
              </a:rPr>
              <a:t>I vedlikeholdskravet må for det første ligge at nødvendig vedlikehold faktisk utføres av kommunen, dernest at den fremtidige vedlikeholdsforpliktelse også er kommunens. Dette siste må normalt forutsette vedtak som innebærer en slik forpliktelse for kommunen, truffet av kompetent kommunalt organ.</a:t>
            </a:r>
            <a:r>
              <a:rPr lang="nb-NO" sz="1600" dirty="0" smtClean="0"/>
              <a:t> Som nevnt er det uomtvistet at veien i umiddelbar tilknytning til parkeringsfeltene fyller vilkårene – også vedlikeholdskravet – for å være offentlig vei. </a:t>
            </a:r>
            <a:r>
              <a:rPr lang="nb-NO" sz="1600" dirty="0" smtClean="0"/>
              <a:t>”</a:t>
            </a:r>
            <a:endParaRPr lang="nb-NO" sz="1600" dirty="0" smtClean="0"/>
          </a:p>
          <a:p>
            <a:endParaRPr lang="en-GB"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082660"/>
          </a:xfrm>
        </p:spPr>
        <p:txBody>
          <a:bodyPr>
            <a:normAutofit/>
          </a:bodyPr>
          <a:lstStyle/>
          <a:p>
            <a:r>
              <a:rPr lang="en-GB" sz="3200" dirty="0" err="1" smtClean="0">
                <a:solidFill>
                  <a:srgbClr val="0070C0"/>
                </a:solidFill>
                <a:effectLst>
                  <a:outerShdw blurRad="38100" dist="38100" dir="2700000" algn="tl">
                    <a:srgbClr val="000000">
                      <a:alpha val="43137"/>
                    </a:srgbClr>
                  </a:outerShdw>
                </a:effectLst>
              </a:rPr>
              <a:t>Forvaltningens</a:t>
            </a:r>
            <a:r>
              <a:rPr lang="en-GB" sz="3200" dirty="0" smtClean="0">
                <a:solidFill>
                  <a:srgbClr val="0070C0"/>
                </a:solidFill>
                <a:effectLst>
                  <a:outerShdw blurRad="38100" dist="38100" dir="2700000" algn="tl">
                    <a:srgbClr val="000000">
                      <a:alpha val="43137"/>
                    </a:srgbClr>
                  </a:outerShdw>
                </a:effectLst>
              </a:rPr>
              <a:t> </a:t>
            </a:r>
            <a:r>
              <a:rPr lang="en-GB" sz="3200" dirty="0" err="1" smtClean="0">
                <a:solidFill>
                  <a:srgbClr val="0070C0"/>
                </a:solidFill>
                <a:effectLst>
                  <a:outerShdw blurRad="38100" dist="38100" dir="2700000" algn="tl">
                    <a:srgbClr val="000000">
                      <a:alpha val="43137"/>
                    </a:srgbClr>
                  </a:outerShdw>
                </a:effectLst>
              </a:rPr>
              <a:t>presedenser</a:t>
            </a:r>
            <a:endParaRPr lang="en-GB" sz="3200" dirty="0">
              <a:solidFill>
                <a:srgbClr val="0070C0"/>
              </a:solidFill>
              <a:effectLst>
                <a:outerShdw blurRad="38100" dist="38100" dir="2700000" algn="tl">
                  <a:srgbClr val="000000">
                    <a:alpha val="43137"/>
                  </a:srgbClr>
                </a:outerShdw>
              </a:effectLst>
            </a:endParaRPr>
          </a:p>
        </p:txBody>
      </p:sp>
      <p:sp>
        <p:nvSpPr>
          <p:cNvPr id="3" name="Plassholder for innhold 2"/>
          <p:cNvSpPr>
            <a:spLocks noGrp="1"/>
          </p:cNvSpPr>
          <p:nvPr>
            <p:ph idx="1"/>
          </p:nvPr>
        </p:nvSpPr>
        <p:spPr>
          <a:xfrm>
            <a:off x="457200" y="1357298"/>
            <a:ext cx="8229600" cy="4768865"/>
          </a:xfrm>
        </p:spPr>
        <p:txBody>
          <a:bodyPr>
            <a:noAutofit/>
          </a:bodyPr>
          <a:lstStyle/>
          <a:p>
            <a:r>
              <a:rPr lang="en-GB" sz="2400" dirty="0" err="1" smtClean="0"/>
              <a:t>Avgjørelser</a:t>
            </a:r>
            <a:r>
              <a:rPr lang="en-GB" sz="2400" dirty="0" smtClean="0"/>
              <a:t> </a:t>
            </a:r>
            <a:r>
              <a:rPr lang="en-GB" sz="2400" dirty="0" err="1" smtClean="0"/>
              <a:t>i</a:t>
            </a:r>
            <a:r>
              <a:rPr lang="en-GB" sz="2400" dirty="0" smtClean="0"/>
              <a:t> </a:t>
            </a:r>
            <a:r>
              <a:rPr lang="en-GB" sz="2400" dirty="0" err="1" smtClean="0"/>
              <a:t>overordnet</a:t>
            </a:r>
            <a:r>
              <a:rPr lang="en-GB" sz="2400" dirty="0" smtClean="0"/>
              <a:t> </a:t>
            </a:r>
            <a:r>
              <a:rPr lang="en-GB" sz="2400" dirty="0" err="1" smtClean="0"/>
              <a:t>forvaltningsorgan</a:t>
            </a:r>
            <a:r>
              <a:rPr lang="en-GB" sz="2400" dirty="0" smtClean="0"/>
              <a:t> (</a:t>
            </a:r>
            <a:r>
              <a:rPr lang="en-GB" sz="2400" dirty="0" err="1" smtClean="0"/>
              <a:t>øverste</a:t>
            </a:r>
            <a:r>
              <a:rPr lang="en-GB" sz="2400" dirty="0" smtClean="0"/>
              <a:t> </a:t>
            </a:r>
            <a:r>
              <a:rPr lang="en-GB" sz="2400" dirty="0" err="1" smtClean="0"/>
              <a:t>klageinstans</a:t>
            </a:r>
            <a:r>
              <a:rPr lang="en-GB" sz="2400" dirty="0" smtClean="0"/>
              <a:t>) </a:t>
            </a:r>
            <a:r>
              <a:rPr lang="en-GB" sz="2400" dirty="0" err="1" smtClean="0"/>
              <a:t>kan</a:t>
            </a:r>
            <a:r>
              <a:rPr lang="en-GB" sz="2400" dirty="0" smtClean="0"/>
              <a:t> </a:t>
            </a:r>
            <a:r>
              <a:rPr lang="en-GB" sz="2400" dirty="0" err="1" smtClean="0"/>
              <a:t>også</a:t>
            </a:r>
            <a:r>
              <a:rPr lang="en-GB" sz="2400" dirty="0" smtClean="0"/>
              <a:t> ha en </a:t>
            </a:r>
            <a:r>
              <a:rPr lang="en-GB" sz="2400" dirty="0" err="1" smtClean="0"/>
              <a:t>viss</a:t>
            </a:r>
            <a:r>
              <a:rPr lang="en-GB" sz="2400" dirty="0" smtClean="0"/>
              <a:t> </a:t>
            </a:r>
            <a:r>
              <a:rPr lang="en-GB" sz="2400" dirty="0" err="1" smtClean="0"/>
              <a:t>rettskildmessig</a:t>
            </a:r>
            <a:r>
              <a:rPr lang="en-GB" sz="2400" dirty="0" smtClean="0"/>
              <a:t> </a:t>
            </a:r>
            <a:r>
              <a:rPr lang="en-GB" sz="2400" dirty="0" err="1" smtClean="0"/>
              <a:t>vekt</a:t>
            </a:r>
            <a:r>
              <a:rPr lang="en-GB" sz="2400" dirty="0" smtClean="0"/>
              <a:t> (men </a:t>
            </a:r>
            <a:r>
              <a:rPr lang="en-GB" sz="2400" dirty="0" err="1" smtClean="0"/>
              <a:t>mindre</a:t>
            </a:r>
            <a:r>
              <a:rPr lang="en-GB" sz="2400" dirty="0" smtClean="0"/>
              <a:t> </a:t>
            </a:r>
            <a:r>
              <a:rPr lang="en-GB" sz="2400" dirty="0" err="1" smtClean="0"/>
              <a:t>enn</a:t>
            </a:r>
            <a:r>
              <a:rPr lang="en-GB" sz="2400" dirty="0" smtClean="0"/>
              <a:t> for </a:t>
            </a:r>
            <a:r>
              <a:rPr lang="en-GB" sz="2400" dirty="0" err="1" smtClean="0"/>
              <a:t>prejudikater</a:t>
            </a:r>
            <a:r>
              <a:rPr lang="en-GB" sz="2400" dirty="0" smtClean="0"/>
              <a:t>)</a:t>
            </a:r>
          </a:p>
          <a:p>
            <a:r>
              <a:rPr lang="en-GB" sz="2400" dirty="0" err="1" smtClean="0"/>
              <a:t>Slike</a:t>
            </a:r>
            <a:r>
              <a:rPr lang="en-GB" sz="2400" dirty="0" smtClean="0"/>
              <a:t> </a:t>
            </a:r>
            <a:r>
              <a:rPr lang="en-GB" sz="2400" dirty="0" err="1" smtClean="0"/>
              <a:t>avgjørelser</a:t>
            </a:r>
            <a:r>
              <a:rPr lang="en-GB" sz="2400" dirty="0" smtClean="0"/>
              <a:t> </a:t>
            </a:r>
            <a:r>
              <a:rPr lang="en-GB" sz="2400" dirty="0" err="1" smtClean="0"/>
              <a:t>kan</a:t>
            </a:r>
            <a:r>
              <a:rPr lang="en-GB" sz="2400" dirty="0" smtClean="0"/>
              <a:t> </a:t>
            </a:r>
            <a:r>
              <a:rPr lang="en-GB" sz="2400" dirty="0" err="1" smtClean="0"/>
              <a:t>kalles</a:t>
            </a:r>
            <a:r>
              <a:rPr lang="en-GB" sz="2400" dirty="0" smtClean="0"/>
              <a:t> </a:t>
            </a:r>
            <a:r>
              <a:rPr lang="en-GB" sz="2400" i="1" dirty="0" err="1" smtClean="0"/>
              <a:t>presendenser</a:t>
            </a:r>
            <a:endParaRPr lang="en-GB" sz="2400" i="1" dirty="0" smtClean="0"/>
          </a:p>
          <a:p>
            <a:r>
              <a:rPr lang="en-GB" sz="2400" dirty="0" err="1" smtClean="0"/>
              <a:t>Vekten</a:t>
            </a:r>
            <a:r>
              <a:rPr lang="en-GB" sz="2400" dirty="0" smtClean="0"/>
              <a:t> </a:t>
            </a:r>
            <a:r>
              <a:rPr lang="en-GB" sz="2400" dirty="0" err="1" smtClean="0"/>
              <a:t>av</a:t>
            </a:r>
            <a:r>
              <a:rPr lang="en-GB" sz="2400" dirty="0" smtClean="0"/>
              <a:t> </a:t>
            </a:r>
            <a:r>
              <a:rPr lang="en-GB" sz="2400" dirty="0" err="1" smtClean="0"/>
              <a:t>slike</a:t>
            </a:r>
            <a:r>
              <a:rPr lang="en-GB" sz="2400" dirty="0" smtClean="0"/>
              <a:t> </a:t>
            </a:r>
            <a:r>
              <a:rPr lang="en-GB" sz="2400" dirty="0" err="1" smtClean="0"/>
              <a:t>forvaltningsavgjørelser</a:t>
            </a:r>
            <a:r>
              <a:rPr lang="en-GB" sz="2400" dirty="0" smtClean="0"/>
              <a:t> </a:t>
            </a:r>
            <a:r>
              <a:rPr lang="en-GB" sz="2400" dirty="0" err="1" smtClean="0"/>
              <a:t>kan</a:t>
            </a:r>
            <a:r>
              <a:rPr lang="en-GB" sz="2400" dirty="0" smtClean="0"/>
              <a:t> f.eks </a:t>
            </a:r>
            <a:r>
              <a:rPr lang="en-GB" sz="2400" dirty="0" err="1" smtClean="0"/>
              <a:t>være</a:t>
            </a:r>
            <a:r>
              <a:rPr lang="en-GB" sz="2400" dirty="0" smtClean="0"/>
              <a:t> </a:t>
            </a:r>
            <a:r>
              <a:rPr lang="en-GB" sz="2400" dirty="0" err="1" smtClean="0"/>
              <a:t>begrunnet</a:t>
            </a:r>
            <a:r>
              <a:rPr lang="en-GB" sz="2400" dirty="0" smtClean="0"/>
              <a:t> med </a:t>
            </a:r>
            <a:r>
              <a:rPr lang="en-GB" sz="2400" dirty="0" err="1" smtClean="0"/>
              <a:t>likebehandling</a:t>
            </a:r>
            <a:r>
              <a:rPr lang="en-GB" sz="2400" dirty="0" smtClean="0"/>
              <a:t>, </a:t>
            </a:r>
            <a:r>
              <a:rPr lang="en-GB" sz="2400" dirty="0" err="1" smtClean="0"/>
              <a:t>forutberegnelighet</a:t>
            </a:r>
            <a:r>
              <a:rPr lang="en-GB" sz="2400" dirty="0" smtClean="0"/>
              <a:t>, </a:t>
            </a:r>
            <a:r>
              <a:rPr lang="en-GB" sz="2400" dirty="0" err="1" smtClean="0"/>
              <a:t>langvarig</a:t>
            </a:r>
            <a:r>
              <a:rPr lang="en-GB" sz="2400" dirty="0" smtClean="0"/>
              <a:t> </a:t>
            </a:r>
            <a:r>
              <a:rPr lang="en-GB" sz="2400" dirty="0" err="1" smtClean="0"/>
              <a:t>praksis</a:t>
            </a:r>
            <a:r>
              <a:rPr lang="en-GB" sz="2400" dirty="0" smtClean="0"/>
              <a:t> </a:t>
            </a:r>
            <a:r>
              <a:rPr lang="en-GB" sz="2400" dirty="0" err="1" smtClean="0"/>
              <a:t>og</a:t>
            </a:r>
            <a:r>
              <a:rPr lang="en-GB" sz="2400" dirty="0" smtClean="0"/>
              <a:t> </a:t>
            </a:r>
            <a:r>
              <a:rPr lang="en-GB" sz="2400" dirty="0" err="1" smtClean="0"/>
              <a:t>særskilt</a:t>
            </a:r>
            <a:r>
              <a:rPr lang="en-GB" sz="2400" dirty="0" smtClean="0"/>
              <a:t> </a:t>
            </a:r>
            <a:r>
              <a:rPr lang="en-GB" sz="2400" dirty="0" err="1" smtClean="0"/>
              <a:t>kyndighet</a:t>
            </a:r>
            <a:endParaRPr lang="en-GB" sz="2400" dirty="0" smtClean="0"/>
          </a:p>
          <a:p>
            <a:r>
              <a:rPr lang="en-GB" sz="2400" dirty="0" err="1" smtClean="0"/>
              <a:t>Også</a:t>
            </a:r>
            <a:r>
              <a:rPr lang="en-GB" sz="2400" dirty="0" smtClean="0"/>
              <a:t> </a:t>
            </a:r>
            <a:r>
              <a:rPr lang="en-GB" sz="2400" dirty="0" err="1" smtClean="0"/>
              <a:t>presedenser</a:t>
            </a:r>
            <a:r>
              <a:rPr lang="en-GB" sz="2400" dirty="0" smtClean="0"/>
              <a:t> </a:t>
            </a:r>
            <a:r>
              <a:rPr lang="en-GB" sz="2400" dirty="0" err="1" smtClean="0"/>
              <a:t>kan</a:t>
            </a:r>
            <a:r>
              <a:rPr lang="en-GB" sz="2400" dirty="0" smtClean="0"/>
              <a:t> </a:t>
            </a:r>
            <a:r>
              <a:rPr lang="en-GB" sz="2400" dirty="0" err="1" smtClean="0"/>
              <a:t>gi</a:t>
            </a:r>
            <a:r>
              <a:rPr lang="en-GB" sz="2400" dirty="0" smtClean="0"/>
              <a:t> </a:t>
            </a:r>
            <a:r>
              <a:rPr lang="en-GB" sz="2400" dirty="0" err="1" smtClean="0"/>
              <a:t>rettsutvikling</a:t>
            </a:r>
            <a:r>
              <a:rPr lang="en-GB" sz="2400" dirty="0" smtClean="0"/>
              <a:t> </a:t>
            </a:r>
            <a:r>
              <a:rPr lang="en-GB" sz="2400" dirty="0" err="1" smtClean="0"/>
              <a:t>og</a:t>
            </a:r>
            <a:r>
              <a:rPr lang="en-GB" sz="2400" dirty="0" smtClean="0"/>
              <a:t> </a:t>
            </a:r>
            <a:r>
              <a:rPr lang="en-GB" sz="2400" dirty="0" err="1" smtClean="0"/>
              <a:t>endret</a:t>
            </a:r>
            <a:r>
              <a:rPr lang="en-GB" sz="2400" dirty="0" smtClean="0"/>
              <a:t> </a:t>
            </a:r>
            <a:r>
              <a:rPr lang="en-GB" sz="2400" dirty="0" err="1" smtClean="0"/>
              <a:t>betydning</a:t>
            </a:r>
            <a:r>
              <a:rPr lang="en-GB" sz="2400" dirty="0" smtClean="0"/>
              <a:t> </a:t>
            </a:r>
            <a:r>
              <a:rPr lang="en-GB" sz="2400" dirty="0" err="1" smtClean="0"/>
              <a:t>av</a:t>
            </a:r>
            <a:r>
              <a:rPr lang="en-GB" sz="2400" dirty="0" smtClean="0"/>
              <a:t> </a:t>
            </a:r>
            <a:r>
              <a:rPr lang="en-GB" sz="2400" dirty="0" err="1" smtClean="0"/>
              <a:t>lovens</a:t>
            </a:r>
            <a:r>
              <a:rPr lang="en-GB" sz="2400" dirty="0" smtClean="0"/>
              <a:t> </a:t>
            </a:r>
            <a:r>
              <a:rPr lang="en-GB" sz="2400" dirty="0" err="1" smtClean="0"/>
              <a:t>begreper</a:t>
            </a:r>
            <a:endParaRPr lang="en-GB" sz="2400" dirty="0" smtClean="0"/>
          </a:p>
          <a:p>
            <a:r>
              <a:rPr lang="en-GB" sz="2400" dirty="0" err="1" smtClean="0"/>
              <a:t>Innen</a:t>
            </a:r>
            <a:r>
              <a:rPr lang="en-GB" sz="2400" dirty="0" smtClean="0"/>
              <a:t> </a:t>
            </a:r>
            <a:r>
              <a:rPr lang="en-GB" sz="2400" dirty="0" err="1" smtClean="0"/>
              <a:t>personvernområdet</a:t>
            </a:r>
            <a:r>
              <a:rPr lang="en-GB" sz="2400" dirty="0" smtClean="0"/>
              <a:t> </a:t>
            </a:r>
            <a:r>
              <a:rPr lang="en-GB" sz="2400" dirty="0" err="1" smtClean="0"/>
              <a:t>er</a:t>
            </a:r>
            <a:r>
              <a:rPr lang="en-GB" sz="2400" dirty="0" smtClean="0"/>
              <a:t> </a:t>
            </a:r>
            <a:r>
              <a:rPr lang="en-GB" sz="2400" dirty="0" err="1" smtClean="0"/>
              <a:t>Personvernnemnda</a:t>
            </a:r>
            <a:r>
              <a:rPr lang="en-GB" sz="2400" dirty="0" smtClean="0"/>
              <a:t> </a:t>
            </a:r>
            <a:r>
              <a:rPr lang="en-GB" sz="2400" dirty="0" err="1" smtClean="0"/>
              <a:t>eksempel</a:t>
            </a:r>
            <a:r>
              <a:rPr lang="en-GB" sz="2400" dirty="0" smtClean="0"/>
              <a:t> </a:t>
            </a:r>
            <a:r>
              <a:rPr lang="en-GB" sz="2400" dirty="0" err="1" smtClean="0"/>
              <a:t>på</a:t>
            </a:r>
            <a:r>
              <a:rPr lang="en-GB" sz="2400" dirty="0" smtClean="0"/>
              <a:t> </a:t>
            </a:r>
            <a:r>
              <a:rPr lang="en-GB" sz="2400" dirty="0" err="1" smtClean="0"/>
              <a:t>klageinstans</a:t>
            </a:r>
            <a:r>
              <a:rPr lang="en-GB" sz="2400" dirty="0" smtClean="0"/>
              <a:t> </a:t>
            </a:r>
            <a:r>
              <a:rPr lang="en-GB" sz="2400" dirty="0" err="1" smtClean="0"/>
              <a:t>hvis</a:t>
            </a:r>
            <a:r>
              <a:rPr lang="en-GB" sz="2400" dirty="0" smtClean="0"/>
              <a:t> </a:t>
            </a:r>
            <a:r>
              <a:rPr lang="en-GB" sz="2400" dirty="0" err="1" smtClean="0"/>
              <a:t>avgjørelser</a:t>
            </a:r>
            <a:r>
              <a:rPr lang="en-GB" sz="2400" dirty="0" smtClean="0"/>
              <a:t> </a:t>
            </a:r>
            <a:r>
              <a:rPr lang="en-GB" sz="2400" dirty="0" err="1" smtClean="0"/>
              <a:t>om</a:t>
            </a:r>
            <a:r>
              <a:rPr lang="en-GB" sz="2400" dirty="0" smtClean="0"/>
              <a:t> f.eks </a:t>
            </a:r>
            <a:r>
              <a:rPr lang="en-GB" sz="2400" dirty="0" err="1" smtClean="0"/>
              <a:t>begrepsavgrensing</a:t>
            </a:r>
            <a:r>
              <a:rPr lang="en-GB" sz="2400" dirty="0" smtClean="0"/>
              <a:t> </a:t>
            </a:r>
            <a:r>
              <a:rPr lang="en-GB" sz="2400" dirty="0" err="1" smtClean="0"/>
              <a:t>normalt</a:t>
            </a:r>
            <a:r>
              <a:rPr lang="en-GB" sz="2400" dirty="0" smtClean="0"/>
              <a:t> </a:t>
            </a:r>
            <a:r>
              <a:rPr lang="en-GB" sz="2400" dirty="0" err="1" smtClean="0"/>
              <a:t>vil</a:t>
            </a:r>
            <a:r>
              <a:rPr lang="en-GB" sz="2400" dirty="0" smtClean="0"/>
              <a:t> </a:t>
            </a:r>
            <a:r>
              <a:rPr lang="en-GB" sz="2400" dirty="0" err="1" smtClean="0"/>
              <a:t>bli</a:t>
            </a:r>
            <a:r>
              <a:rPr lang="en-GB" sz="2400" dirty="0" smtClean="0"/>
              <a:t> </a:t>
            </a:r>
            <a:r>
              <a:rPr lang="en-GB" sz="2400" dirty="0" err="1" smtClean="0"/>
              <a:t>tillagt</a:t>
            </a:r>
            <a:r>
              <a:rPr lang="en-GB" sz="2400" dirty="0" smtClean="0"/>
              <a:t> </a:t>
            </a:r>
            <a:r>
              <a:rPr lang="en-GB" sz="2400" dirty="0" err="1" smtClean="0"/>
              <a:t>stor</a:t>
            </a:r>
            <a:r>
              <a:rPr lang="en-GB" sz="2400" dirty="0" smtClean="0"/>
              <a:t> </a:t>
            </a:r>
            <a:r>
              <a:rPr lang="en-GB" sz="2400" dirty="0" err="1" smtClean="0"/>
              <a:t>vekt</a:t>
            </a:r>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3200" dirty="0" smtClean="0">
                <a:solidFill>
                  <a:srgbClr val="0070C0"/>
                </a:solidFill>
                <a:effectLst>
                  <a:outerShdw blurRad="38100" dist="38100" dir="2700000" algn="tl">
                    <a:srgbClr val="000000">
                      <a:alpha val="43137"/>
                    </a:srgbClr>
                  </a:outerShdw>
                </a:effectLst>
              </a:rPr>
              <a:t>Kan politikken sperres inne?</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85860"/>
            <a:ext cx="8229600" cy="4840303"/>
          </a:xfrm>
        </p:spPr>
        <p:txBody>
          <a:bodyPr>
            <a:noAutofit/>
          </a:bodyPr>
          <a:lstStyle/>
          <a:p>
            <a:r>
              <a:rPr lang="nb-NO" sz="2000" dirty="0" smtClean="0"/>
              <a:t>Det blir lite felles begrepsbruk uten at politikerne vil – og de har mange andre hensyn å ta</a:t>
            </a:r>
          </a:p>
          <a:p>
            <a:r>
              <a:rPr lang="nb-NO" sz="2000" dirty="0" smtClean="0"/>
              <a:t>Lovgiver vil alltid måtte stå til ansvar overfor velgerne</a:t>
            </a:r>
          </a:p>
          <a:p>
            <a:r>
              <a:rPr lang="nb-NO" sz="2000" dirty="0" smtClean="0"/>
              <a:t>Lovgivning uttrykker politiske standpunkt, og det er derfor ”politikken som er konge”</a:t>
            </a:r>
            <a:endParaRPr lang="nb-NO" sz="2000" dirty="0" smtClean="0"/>
          </a:p>
          <a:p>
            <a:r>
              <a:rPr lang="nb-NO" sz="2000" dirty="0" smtClean="0"/>
              <a:t>Forsøk på å låse fast begrepsbruk i et fast felles mønster vil neppe kunne stå i mot sterke rettferdighetshensyn og andre politiske hensyn</a:t>
            </a:r>
          </a:p>
          <a:p>
            <a:endParaRPr lang="nb-NO" sz="2000" dirty="0" smtClean="0"/>
          </a:p>
          <a:p>
            <a:r>
              <a:rPr lang="nb-NO" sz="2000" dirty="0" smtClean="0"/>
              <a:t>Den politiske debatten, rettspraksis og forvaltningspraksis er alle med å skape dynamikk og rettslig endring</a:t>
            </a:r>
          </a:p>
          <a:p>
            <a:r>
              <a:rPr lang="nb-NO" sz="2000" dirty="0" smtClean="0"/>
              <a:t>Utfordringen er derfor både å sikre rimelig omfang av felles begrepsbruk </a:t>
            </a:r>
            <a:r>
              <a:rPr lang="nb-NO" sz="2000" i="1" dirty="0" smtClean="0"/>
              <a:t>og</a:t>
            </a:r>
            <a:r>
              <a:rPr lang="nb-NO" sz="2000" dirty="0" smtClean="0"/>
              <a:t> fleksible systemløsninger som taker rettslig endring</a:t>
            </a:r>
            <a:endParaRPr lang="nb-NO"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78098"/>
          </a:xfrm>
        </p:spPr>
        <p:txBody>
          <a:bodyPr>
            <a:normAutofit/>
          </a:bodyPr>
          <a:lstStyle/>
          <a:p>
            <a:pPr lvl="1" algn="ctr" rtl="0">
              <a:spcBef>
                <a:spcPct val="0"/>
              </a:spcBef>
            </a:pPr>
            <a:r>
              <a:rPr lang="nb-NO" sz="3200" dirty="0" smtClean="0">
                <a:solidFill>
                  <a:srgbClr val="0070C0"/>
                </a:solidFill>
                <a:effectLst>
                  <a:outerShdw blurRad="38100" dist="38100" dir="2700000" algn="tl">
                    <a:srgbClr val="000000">
                      <a:alpha val="43137"/>
                    </a:srgbClr>
                  </a:outerShdw>
                </a:effectLst>
              </a:rPr>
              <a:t>Klart språk?</a:t>
            </a:r>
            <a:endParaRPr lang="nb-NO" sz="32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4704"/>
            <a:ext cx="8401080" cy="5688632"/>
          </a:xfrm>
        </p:spPr>
        <p:txBody>
          <a:bodyPr>
            <a:normAutofit fontScale="70000" lnSpcReduction="20000"/>
          </a:bodyPr>
          <a:lstStyle/>
          <a:p>
            <a:r>
              <a:rPr lang="nb-NO" dirty="0" smtClean="0"/>
              <a:t>Vil felles begrepsbruk gi språklig forenkling?</a:t>
            </a:r>
          </a:p>
          <a:p>
            <a:pPr lvl="1"/>
            <a:r>
              <a:rPr lang="nb-NO" dirty="0" smtClean="0"/>
              <a:t>Redusert antall termer å kjenne betydningen av</a:t>
            </a:r>
          </a:p>
          <a:p>
            <a:pPr lvl="1"/>
            <a:r>
              <a:rPr lang="nb-NO" dirty="0" smtClean="0"/>
              <a:t>Men for borgerne er dette særlig betydningsfullt når begrepene er felles for forvaltningsområder som påvirker hverandre </a:t>
            </a:r>
            <a:r>
              <a:rPr lang="nb-NO" dirty="0" smtClean="0"/>
              <a:t>gjensidig</a:t>
            </a:r>
          </a:p>
          <a:p>
            <a:pPr lvl="1"/>
            <a:r>
              <a:rPr lang="nb-NO" dirty="0" smtClean="0"/>
              <a:t>Settes det på spissen er innholdet trolig viktigere </a:t>
            </a:r>
            <a:r>
              <a:rPr lang="nb-NO" smtClean="0"/>
              <a:t>for mange enn </a:t>
            </a:r>
            <a:r>
              <a:rPr lang="nb-NO" dirty="0" smtClean="0"/>
              <a:t>språk</a:t>
            </a:r>
            <a:endParaRPr lang="nb-NO" dirty="0" smtClean="0"/>
          </a:p>
          <a:p>
            <a:pPr lvl="1"/>
            <a:r>
              <a:rPr lang="nb-NO" dirty="0" smtClean="0"/>
              <a:t>Begrepsinnholdet har ofte langt større betydning </a:t>
            </a:r>
            <a:r>
              <a:rPr lang="nb-NO" dirty="0" smtClean="0"/>
              <a:t>for borgerne enn </a:t>
            </a:r>
            <a:r>
              <a:rPr lang="nb-NO" dirty="0" smtClean="0"/>
              <a:t>om begrepene er felles eller ikke</a:t>
            </a:r>
          </a:p>
          <a:p>
            <a:pPr lvl="2"/>
            <a:r>
              <a:rPr lang="nb-NO" u="sng" dirty="0" smtClean="0"/>
              <a:t>Fartøy(i)</a:t>
            </a:r>
            <a:r>
              <a:rPr lang="nb-NO" dirty="0" smtClean="0"/>
              <a:t>: Enhver flytende eller </a:t>
            </a:r>
            <a:r>
              <a:rPr lang="nb-NO" dirty="0" err="1" smtClean="0"/>
              <a:t>flyvende</a:t>
            </a:r>
            <a:r>
              <a:rPr lang="nb-NO" dirty="0" smtClean="0"/>
              <a:t> innretning som kan brukes som transportmiddel, fremkomstmiddel, oppholdssted, produksjonssted, lagersted eller til fiske eller fangst, herunder luftputefartøyer og undervannsfartøyer av enhver art, samt utstyr, herunder redskap, som hører til innretningen </a:t>
            </a:r>
            <a:r>
              <a:rPr lang="nb-NO" i="1" dirty="0" smtClean="0"/>
              <a:t>(kystvaktloven)</a:t>
            </a:r>
          </a:p>
          <a:p>
            <a:pPr lvl="2"/>
            <a:r>
              <a:rPr lang="nb-NO" u="sng" dirty="0" smtClean="0"/>
              <a:t>Fartøy (</a:t>
            </a:r>
            <a:r>
              <a:rPr lang="nb-NO" u="sng" dirty="0" err="1" smtClean="0"/>
              <a:t>ii</a:t>
            </a:r>
            <a:r>
              <a:rPr lang="nb-NO" u="sng" dirty="0" smtClean="0"/>
              <a:t>)</a:t>
            </a:r>
            <a:r>
              <a:rPr lang="nb-NO" dirty="0" smtClean="0"/>
              <a:t>: Ethvert transportmiddel til vanns </a:t>
            </a:r>
            <a:r>
              <a:rPr lang="nb-NO" i="1" dirty="0" smtClean="0"/>
              <a:t>(tolloven)</a:t>
            </a:r>
          </a:p>
          <a:p>
            <a:pPr lvl="2"/>
            <a:r>
              <a:rPr lang="nb-NO" dirty="0" smtClean="0"/>
              <a:t>Hvis </a:t>
            </a:r>
            <a:r>
              <a:rPr lang="nb-NO" dirty="0" err="1" smtClean="0"/>
              <a:t>ii</a:t>
            </a:r>
            <a:r>
              <a:rPr lang="nb-NO" dirty="0" smtClean="0"/>
              <a:t> er uttømmende taler klart språk for å velge denne (?)</a:t>
            </a:r>
          </a:p>
          <a:p>
            <a:pPr lvl="1"/>
            <a:r>
              <a:rPr lang="nb-NO" dirty="0" smtClean="0"/>
              <a:t>Legaldefinisjoner har ofte et teknisk og spesielt innhold som gjør de språklig utilgjengelige:</a:t>
            </a:r>
          </a:p>
          <a:p>
            <a:pPr lvl="2"/>
            <a:r>
              <a:rPr lang="nn-NO" b="1" dirty="0" err="1" smtClean="0"/>
              <a:t>samvirkeforetak</a:t>
            </a:r>
            <a:r>
              <a:rPr lang="nn-NO" dirty="0" smtClean="0"/>
              <a:t> er meint ei samanslutning som har til hovudformål å fremje dei økonomiske interessene til medlemmane gjennom deira deltaking i verksemda som avtakarar, leverandørar eller på annan liknande måte, og der </a:t>
            </a:r>
            <a:r>
              <a:rPr lang="nn-NO" dirty="0" smtClean="0"/>
              <a:t>…</a:t>
            </a:r>
          </a:p>
          <a:p>
            <a:pPr lvl="2"/>
            <a:r>
              <a:rPr lang="nb-NO" b="1" dirty="0" smtClean="0"/>
              <a:t>produksjonsanlegg</a:t>
            </a:r>
            <a:r>
              <a:rPr lang="nb-NO" dirty="0" smtClean="0"/>
              <a:t> er meint utrusting og </a:t>
            </a:r>
            <a:r>
              <a:rPr lang="nb-NO" dirty="0" err="1" smtClean="0"/>
              <a:t>tilhøyrande</a:t>
            </a:r>
            <a:r>
              <a:rPr lang="nb-NO" dirty="0" smtClean="0"/>
              <a:t> bygningstekniske </a:t>
            </a:r>
            <a:r>
              <a:rPr lang="nb-NO" dirty="0" err="1" smtClean="0"/>
              <a:t>konstruksjonar</a:t>
            </a:r>
            <a:r>
              <a:rPr lang="nb-NO" dirty="0" smtClean="0"/>
              <a:t> for utnytting av fornybare </a:t>
            </a:r>
            <a:r>
              <a:rPr lang="nb-NO" dirty="0" err="1" smtClean="0"/>
              <a:t>energiressursar</a:t>
            </a:r>
            <a:r>
              <a:rPr lang="nb-NO" dirty="0" smtClean="0"/>
              <a:t> til produksjon av elektrisk energi. </a:t>
            </a:r>
            <a:endParaRPr lang="nb-NO" dirty="0" smtClean="0">
              <a:solidFill>
                <a:srgbClr val="FF0000"/>
              </a:solidFill>
            </a:endParaRPr>
          </a:p>
          <a:p>
            <a:pPr lvl="1"/>
            <a:r>
              <a:rPr lang="nb-NO" dirty="0" smtClean="0"/>
              <a:t>Spørsmål: Gjør definisjoner at fortolkningsproblemene ”forskyver” seg?</a:t>
            </a:r>
            <a:endParaRPr lang="nb-NO" dirty="0" smtClean="0"/>
          </a:p>
          <a:p>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20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2000"/>
                                        <p:tgtEl>
                                          <p:spTgt spid="3">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20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1087</Words>
  <Application>Microsoft Office PowerPoint</Application>
  <PresentationFormat>Skjermfremvisning (4:3)</PresentationFormat>
  <Paragraphs>87</Paragraphs>
  <Slides>9</Slides>
  <Notes>0</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Office Theme</vt:lpstr>
      <vt:lpstr>Rettslige skranker mot felles begrepsbruk i lover </vt:lpstr>
      <vt:lpstr>Utgangspunkter</vt:lpstr>
      <vt:lpstr>Regelteknikk som problem</vt:lpstr>
      <vt:lpstr>Rettens dynamiske karakter</vt:lpstr>
      <vt:lpstr>Spesielt om domstolenes rolle</vt:lpstr>
      <vt:lpstr>Et lite eksempel på begrepsdiskusjon i Rt-1997-637 </vt:lpstr>
      <vt:lpstr>Forvaltningens presedenser</vt:lpstr>
      <vt:lpstr>Kan politikken sperres inne?</vt:lpstr>
      <vt:lpstr>Klart språk?</vt:lpstr>
    </vt:vector>
  </TitlesOfParts>
  <Company>Universitetet i Oslo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Rettslige skranker mot felles begrepsbruk</dc:title>
  <dc:creator>dags</dc:creator>
  <cp:lastModifiedBy>eier</cp:lastModifiedBy>
  <cp:revision>8</cp:revision>
  <dcterms:created xsi:type="dcterms:W3CDTF">2013-10-21T12:26:20Z</dcterms:created>
  <dcterms:modified xsi:type="dcterms:W3CDTF">2013-10-22T22:14:59Z</dcterms:modified>
</cp:coreProperties>
</file>