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63" r:id="rId3"/>
    <p:sldId id="264" r:id="rId4"/>
    <p:sldId id="260" r:id="rId5"/>
    <p:sldId id="269" r:id="rId6"/>
    <p:sldId id="270" r:id="rId7"/>
    <p:sldId id="276" r:id="rId8"/>
    <p:sldId id="261" r:id="rId9"/>
    <p:sldId id="265" r:id="rId10"/>
    <p:sldId id="274" r:id="rId11"/>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22"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542A83F-4069-4FF3-8A26-F335CA99F37A}" type="datetimeFigureOut">
              <a:rPr lang="nb-NO" smtClean="0"/>
              <a:pPr/>
              <a:t>14.08.2018</a:t>
            </a:fld>
            <a:endParaRPr lang="nb-NO"/>
          </a:p>
        </p:txBody>
      </p:sp>
      <p:sp>
        <p:nvSpPr>
          <p:cNvPr id="4" name="Plassholder for bunnteks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098407-8DFF-452D-891C-A04D16D967E2}" type="slidenum">
              <a:rPr lang="nb-NO" smtClean="0"/>
              <a:pPr/>
              <a:t>‹#›</a:t>
            </a:fld>
            <a:endParaRPr lang="nb-NO"/>
          </a:p>
        </p:txBody>
      </p:sp>
    </p:spTree>
    <p:extLst>
      <p:ext uri="{BB962C8B-B14F-4D97-AF65-F5344CB8AC3E}">
        <p14:creationId xmlns:p14="http://schemas.microsoft.com/office/powerpoint/2010/main" val="37097061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09005247-07C7-4AB6-A98A-1F587DC16CD2}" type="datetimeFigureOut">
              <a:rPr lang="nb-NO" smtClean="0"/>
              <a:pPr/>
              <a:t>14.08.2018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059EA30-3FA8-4FFE-AA6C-9D7D80536AA0}"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05247-07C7-4AB6-A98A-1F587DC16CD2}" type="datetimeFigureOut">
              <a:rPr lang="nb-NO" smtClean="0"/>
              <a:pPr/>
              <a:t>14.08.2018</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9EA30-3FA8-4FFE-AA6C-9D7D80536AA0}"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886728" cy="1470025"/>
          </a:xfrm>
        </p:spPr>
        <p:txBody>
          <a:bodyPr>
            <a:noAutofit/>
          </a:bodyPr>
          <a:lstStyle/>
          <a:p>
            <a:br>
              <a:rPr lang="nb-NO" sz="3200" dirty="0">
                <a:solidFill>
                  <a:srgbClr val="C00000"/>
                </a:solidFill>
              </a:rPr>
            </a:br>
            <a:r>
              <a:rPr lang="nb-NO" sz="3200" dirty="0">
                <a:solidFill>
                  <a:srgbClr val="C00000"/>
                </a:solidFill>
              </a:rPr>
              <a:t>Introduksjon til DRI3010  </a:t>
            </a:r>
            <a:br>
              <a:rPr lang="nb-NO" sz="3200" dirty="0">
                <a:solidFill>
                  <a:srgbClr val="C00000"/>
                </a:solidFill>
              </a:rPr>
            </a:br>
            <a:r>
              <a:rPr lang="nb-NO" sz="3200" b="1" dirty="0" err="1">
                <a:solidFill>
                  <a:srgbClr val="C00000"/>
                </a:solidFill>
              </a:rPr>
              <a:t>DRI3010</a:t>
            </a:r>
            <a:r>
              <a:rPr lang="nb-NO" sz="3200" b="1" dirty="0">
                <a:solidFill>
                  <a:srgbClr val="C00000"/>
                </a:solidFill>
              </a:rPr>
              <a:t> – Systemutvikling, offentlig styring og demokrati</a:t>
            </a:r>
            <a:br>
              <a:rPr lang="nb-NO" sz="3200" b="1" dirty="0">
                <a:solidFill>
                  <a:srgbClr val="C00000"/>
                </a:solidFill>
              </a:rPr>
            </a:br>
            <a:endParaRPr lang="nb-NO" sz="3200" b="1" dirty="0">
              <a:solidFill>
                <a:srgbClr val="C00000"/>
              </a:solidFill>
            </a:endParaRPr>
          </a:p>
        </p:txBody>
      </p:sp>
      <p:sp>
        <p:nvSpPr>
          <p:cNvPr id="3" name="Undertittel 2"/>
          <p:cNvSpPr>
            <a:spLocks noGrp="1"/>
          </p:cNvSpPr>
          <p:nvPr>
            <p:ph type="subTitle" idx="1"/>
          </p:nvPr>
        </p:nvSpPr>
        <p:spPr/>
        <p:txBody>
          <a:bodyPr>
            <a:normAutofit/>
          </a:bodyPr>
          <a:lstStyle/>
          <a:p>
            <a:r>
              <a:rPr lang="nb-NO" sz="1800" dirty="0"/>
              <a:t>Dag Wiese Schartum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A049D3-3E43-4B90-AC1D-B1A38AB32757}"/>
              </a:ext>
            </a:extLst>
          </p:cNvPr>
          <p:cNvSpPr>
            <a:spLocks noGrp="1"/>
          </p:cNvSpPr>
          <p:nvPr>
            <p:ph type="title"/>
          </p:nvPr>
        </p:nvSpPr>
        <p:spPr>
          <a:xfrm>
            <a:off x="395536" y="116632"/>
            <a:ext cx="8229600" cy="922114"/>
          </a:xfrm>
        </p:spPr>
        <p:txBody>
          <a:bodyPr>
            <a:normAutofit/>
          </a:bodyPr>
          <a:lstStyle/>
          <a:p>
            <a:r>
              <a:rPr lang="nb-NO" sz="3200" dirty="0">
                <a:solidFill>
                  <a:srgbClr val="0066FF"/>
                </a:solidFill>
              </a:rPr>
              <a:t>Noen dilemmaer i den rettslig styringen</a:t>
            </a:r>
          </a:p>
        </p:txBody>
      </p:sp>
      <p:sp>
        <p:nvSpPr>
          <p:cNvPr id="3" name="Plassholder for innhold 2">
            <a:extLst>
              <a:ext uri="{FF2B5EF4-FFF2-40B4-BE49-F238E27FC236}">
                <a16:creationId xmlns:a16="http://schemas.microsoft.com/office/drawing/2014/main" id="{F9ABFA47-45B4-4865-B40C-87B9100D5BCC}"/>
              </a:ext>
            </a:extLst>
          </p:cNvPr>
          <p:cNvSpPr>
            <a:spLocks noGrp="1"/>
          </p:cNvSpPr>
          <p:nvPr>
            <p:ph idx="1"/>
          </p:nvPr>
        </p:nvSpPr>
        <p:spPr>
          <a:xfrm>
            <a:off x="457200" y="980728"/>
            <a:ext cx="8229600" cy="5544616"/>
          </a:xfrm>
        </p:spPr>
        <p:txBody>
          <a:bodyPr>
            <a:normAutofit fontScale="92500" lnSpcReduction="10000"/>
          </a:bodyPr>
          <a:lstStyle/>
          <a:p>
            <a:r>
              <a:rPr lang="nb-NO" sz="2000" dirty="0"/>
              <a:t>Nasjonal – europeisk – global lovgivning</a:t>
            </a:r>
          </a:p>
          <a:p>
            <a:pPr lvl="1"/>
            <a:r>
              <a:rPr lang="nb-NO" sz="1600" dirty="0"/>
              <a:t>Når gir nasjonal lovgivning effektiv styring i en verden knyttet sammen med internett?</a:t>
            </a:r>
          </a:p>
          <a:p>
            <a:pPr lvl="1"/>
            <a:r>
              <a:rPr lang="nb-NO" sz="1600" dirty="0"/>
              <a:t>Er regulering på europeisk nivå det mest effektive styringsnivået for statene i EU/EØS?</a:t>
            </a:r>
          </a:p>
          <a:p>
            <a:pPr lvl="1"/>
            <a:r>
              <a:rPr lang="nb-NO" sz="1600" dirty="0"/>
              <a:t>Kan en tenke seg globale regler? (jf. «private» regler innen styringen av internett, for bruk av sosiale medier mv. Binder også statene/forvaltningen.)</a:t>
            </a:r>
          </a:p>
          <a:p>
            <a:r>
              <a:rPr lang="nb-NO" sz="2000" dirty="0"/>
              <a:t>Generell lov – særlov</a:t>
            </a:r>
          </a:p>
          <a:p>
            <a:pPr lvl="1"/>
            <a:r>
              <a:rPr lang="nb-NO" sz="1600" dirty="0"/>
              <a:t>I hvilken grad bør vi regulere forvaltningen i generell lov (f.eks. forvaltningsloven) og i hvilken grad bør vi regulere i særlovgivningen (folketrygdloven, studiefinansieringsloven, tolloven mv.)? </a:t>
            </a:r>
          </a:p>
          <a:p>
            <a:r>
              <a:rPr lang="nb-NO" sz="2000" dirty="0"/>
              <a:t>Teknologiuavhengig – teknologispesifikk lov</a:t>
            </a:r>
          </a:p>
          <a:p>
            <a:pPr lvl="1"/>
            <a:r>
              <a:rPr lang="nb-NO" sz="1600" dirty="0"/>
              <a:t>Bør vi stille krav til funksjonene og egenskapene til teknologien, eller skal vi angi hvilke spesifikasjoner teknologien skal ha?</a:t>
            </a:r>
          </a:p>
          <a:p>
            <a:r>
              <a:rPr lang="nb-NO" sz="2000" dirty="0"/>
              <a:t>Konkrete eller abstrakte regler?</a:t>
            </a:r>
          </a:p>
          <a:p>
            <a:pPr lvl="1"/>
            <a:r>
              <a:rPr lang="nb-NO" sz="1600" dirty="0"/>
              <a:t>Abstrakte og teknologiuavhengige regler kan vare i en evighet uten endring (er det lovgiver eller rettsanvendere/forvaltning/domstoler som skal angi konkret regelinnhold?)</a:t>
            </a:r>
          </a:p>
          <a:p>
            <a:r>
              <a:rPr lang="nb-NO" sz="2000" dirty="0"/>
              <a:t>Utvikling – resultat – bruk </a:t>
            </a:r>
          </a:p>
          <a:p>
            <a:pPr lvl="1"/>
            <a:r>
              <a:rPr lang="nb-NO" sz="1600" dirty="0"/>
              <a:t>Stille krav på alle nivåer? Jo tidligere i prosessen jo bedre? (heller krav til utvikling/resultat enn bruk?) </a:t>
            </a:r>
          </a:p>
          <a:p>
            <a:r>
              <a:rPr lang="nb-NO" sz="2000" dirty="0"/>
              <a:t>Hindring – tilrettelegging</a:t>
            </a:r>
          </a:p>
          <a:p>
            <a:pPr lvl="1"/>
            <a:r>
              <a:rPr lang="nb-NO" sz="1600" dirty="0"/>
              <a:t>Hva skal gis mest vekt: hvordan teknologien </a:t>
            </a:r>
            <a:r>
              <a:rPr lang="nb-NO" sz="1600" i="1" dirty="0"/>
              <a:t>skal</a:t>
            </a:r>
            <a:r>
              <a:rPr lang="nb-NO" sz="1600" dirty="0"/>
              <a:t> være eller hvordan den </a:t>
            </a:r>
            <a:r>
              <a:rPr lang="nb-NO" sz="1600" i="1" dirty="0"/>
              <a:t>ikke skal </a:t>
            </a:r>
            <a:r>
              <a:rPr lang="nb-NO" sz="1600" dirty="0"/>
              <a:t>være?</a:t>
            </a:r>
          </a:p>
          <a:p>
            <a:pPr lvl="1"/>
            <a:endParaRPr lang="nb-NO" sz="1600" dirty="0"/>
          </a:p>
        </p:txBody>
      </p:sp>
    </p:spTree>
    <p:extLst>
      <p:ext uri="{BB962C8B-B14F-4D97-AF65-F5344CB8AC3E}">
        <p14:creationId xmlns:p14="http://schemas.microsoft.com/office/powerpoint/2010/main" val="42947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b="1" dirty="0">
                <a:solidFill>
                  <a:srgbClr val="C00000"/>
                </a:solidFill>
              </a:rPr>
              <a:t>Kunnskapsmål for DRI3010</a:t>
            </a:r>
            <a:endParaRPr lang="en-GB" sz="3200" dirty="0">
              <a:solidFill>
                <a:srgbClr val="C00000"/>
              </a:solidFill>
            </a:endParaRPr>
          </a:p>
        </p:txBody>
      </p:sp>
      <p:sp>
        <p:nvSpPr>
          <p:cNvPr id="3" name="Plassholder for innhold 2"/>
          <p:cNvSpPr>
            <a:spLocks noGrp="1"/>
          </p:cNvSpPr>
          <p:nvPr>
            <p:ph idx="1"/>
          </p:nvPr>
        </p:nvSpPr>
        <p:spPr/>
        <p:txBody>
          <a:bodyPr>
            <a:normAutofit fontScale="70000" lnSpcReduction="20000"/>
          </a:bodyPr>
          <a:lstStyle/>
          <a:p>
            <a:pPr>
              <a:buNone/>
            </a:pPr>
            <a:r>
              <a:rPr lang="nb-NO" dirty="0"/>
              <a:t>Du skal ha:</a:t>
            </a:r>
          </a:p>
          <a:p>
            <a:r>
              <a:rPr lang="nb-NO" dirty="0"/>
              <a:t>kunnskap om hvorledes utvikling av IKT-systemer styres, både overordnet og i det enkelte prosjekt. </a:t>
            </a:r>
          </a:p>
          <a:p>
            <a:r>
              <a:rPr lang="nb-NO" dirty="0"/>
              <a:t>kunnskaper om hvordan IKT anvendes i demokratiske prosesser, herunder om betydningen for ytringsfrihet. </a:t>
            </a:r>
          </a:p>
          <a:p>
            <a:r>
              <a:rPr lang="nb-NO" dirty="0"/>
              <a:t>kunnskaper om hvordan IKT anvendes for å forberede iverksettelse av politiske vedtak. </a:t>
            </a:r>
          </a:p>
          <a:p>
            <a:r>
              <a:rPr lang="nb-NO" dirty="0"/>
              <a:t>kunnskaper om hvordan IKT anvendes ved myndighetsutøvelse og tjenesteproduksjon. </a:t>
            </a:r>
          </a:p>
          <a:p>
            <a:r>
              <a:rPr lang="nb-NO" dirty="0"/>
              <a:t>kunnskaper om de viktigste reformspørsmål i statlig og kommunal forvaltning. </a:t>
            </a:r>
          </a:p>
          <a:p>
            <a:r>
              <a:rPr lang="nb-NO" dirty="0"/>
              <a:t>kunnskaper om årsaker til manglende samhandling mellom forvaltningsorganer, herunder om teknologiske, juridiske og organisatoriske aspekter ved samhandling.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b="1" dirty="0">
                <a:solidFill>
                  <a:srgbClr val="C00000"/>
                </a:solidFill>
              </a:rPr>
              <a:t>Ferdighetsmål for DRI3010</a:t>
            </a:r>
            <a:endParaRPr lang="en-GB" sz="3200" dirty="0">
              <a:solidFill>
                <a:srgbClr val="C00000"/>
              </a:solidFill>
            </a:endParaRPr>
          </a:p>
        </p:txBody>
      </p:sp>
      <p:sp>
        <p:nvSpPr>
          <p:cNvPr id="3" name="Plassholder for innhold 2"/>
          <p:cNvSpPr>
            <a:spLocks noGrp="1"/>
          </p:cNvSpPr>
          <p:nvPr>
            <p:ph idx="1"/>
          </p:nvPr>
        </p:nvSpPr>
        <p:spPr/>
        <p:txBody>
          <a:bodyPr>
            <a:normAutofit fontScale="85000" lnSpcReduction="20000"/>
          </a:bodyPr>
          <a:lstStyle/>
          <a:p>
            <a:pPr>
              <a:buNone/>
            </a:pPr>
            <a:r>
              <a:rPr lang="nb-NO" dirty="0"/>
              <a:t>Du skal:</a:t>
            </a:r>
          </a:p>
          <a:p>
            <a:r>
              <a:rPr lang="nb-NO" dirty="0"/>
              <a:t>kunne identifisere styringsproblemer og mulige virkemidler knyttet til aktuelle reformspørsmål i digital forvaltning. </a:t>
            </a:r>
          </a:p>
          <a:p>
            <a:r>
              <a:rPr lang="nb-NO" dirty="0"/>
              <a:t>ha god forståelse for systemutviklingsarbeider i offentlig sektor, herunder spørsmål om modeller, metoder, kryssende hensyn og faglig kompleksitet. </a:t>
            </a:r>
          </a:p>
          <a:p>
            <a:r>
              <a:rPr lang="nb-NO" dirty="0"/>
              <a:t>kunne vurdere hvordan IKT kan brukes for å stimulere til aktiv demokratisk deltakelse. </a:t>
            </a:r>
          </a:p>
          <a:p>
            <a:r>
              <a:rPr lang="nb-NO" dirty="0"/>
              <a:t>kunne identifisere og vurdere behov og muligheter for samhandling mellom forvaltningsorganer med hensyn på teknologiske, juridiske og organisatoriske  aspekter.</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981200" y="762000"/>
            <a:ext cx="5880100" cy="3856038"/>
            <a:chOff x="1248" y="480"/>
            <a:chExt cx="3704" cy="2429"/>
          </a:xfrm>
        </p:grpSpPr>
        <p:grpSp>
          <p:nvGrpSpPr>
            <p:cNvPr id="3" name="Group 3"/>
            <p:cNvGrpSpPr>
              <a:grpSpLocks/>
            </p:cNvGrpSpPr>
            <p:nvPr/>
          </p:nvGrpSpPr>
          <p:grpSpPr bwMode="auto">
            <a:xfrm>
              <a:off x="1872" y="1200"/>
              <a:ext cx="1824" cy="1392"/>
              <a:chOff x="1872" y="1200"/>
              <a:chExt cx="1824" cy="1392"/>
            </a:xfrm>
          </p:grpSpPr>
          <p:sp>
            <p:nvSpPr>
              <p:cNvPr id="4140" name="Line 4"/>
              <p:cNvSpPr>
                <a:spLocks noChangeShapeType="1"/>
              </p:cNvSpPr>
              <p:nvPr/>
            </p:nvSpPr>
            <p:spPr bwMode="auto">
              <a:xfrm flipV="1">
                <a:off x="1872" y="1200"/>
                <a:ext cx="960" cy="1392"/>
              </a:xfrm>
              <a:prstGeom prst="line">
                <a:avLst/>
              </a:prstGeom>
              <a:noFill/>
              <a:ln w="38100">
                <a:solidFill>
                  <a:schemeClr val="accent2"/>
                </a:solidFill>
                <a:round/>
                <a:headEnd/>
                <a:tailEnd/>
              </a:ln>
            </p:spPr>
            <p:txBody>
              <a:bodyPr wrap="none" anchor="ctr"/>
              <a:lstStyle/>
              <a:p>
                <a:endParaRPr lang="nb-NO"/>
              </a:p>
            </p:txBody>
          </p:sp>
          <p:sp>
            <p:nvSpPr>
              <p:cNvPr id="4141" name="Line 5"/>
              <p:cNvSpPr>
                <a:spLocks noChangeShapeType="1"/>
              </p:cNvSpPr>
              <p:nvPr/>
            </p:nvSpPr>
            <p:spPr bwMode="auto">
              <a:xfrm>
                <a:off x="2832" y="1200"/>
                <a:ext cx="864" cy="1392"/>
              </a:xfrm>
              <a:prstGeom prst="line">
                <a:avLst/>
              </a:prstGeom>
              <a:noFill/>
              <a:ln w="38100">
                <a:solidFill>
                  <a:schemeClr val="accent2"/>
                </a:solidFill>
                <a:round/>
                <a:headEnd/>
                <a:tailEnd/>
              </a:ln>
            </p:spPr>
            <p:txBody>
              <a:bodyPr wrap="none" anchor="ctr"/>
              <a:lstStyle/>
              <a:p>
                <a:endParaRPr lang="nb-NO"/>
              </a:p>
            </p:txBody>
          </p:sp>
          <p:sp>
            <p:nvSpPr>
              <p:cNvPr id="4142" name="Line 6"/>
              <p:cNvSpPr>
                <a:spLocks noChangeShapeType="1"/>
              </p:cNvSpPr>
              <p:nvPr/>
            </p:nvSpPr>
            <p:spPr bwMode="auto">
              <a:xfrm>
                <a:off x="1872" y="2592"/>
                <a:ext cx="1824" cy="0"/>
              </a:xfrm>
              <a:prstGeom prst="line">
                <a:avLst/>
              </a:prstGeom>
              <a:noFill/>
              <a:ln w="38100">
                <a:solidFill>
                  <a:schemeClr val="accent2"/>
                </a:solidFill>
                <a:round/>
                <a:headEnd/>
                <a:tailEnd/>
              </a:ln>
            </p:spPr>
            <p:txBody>
              <a:bodyPr wrap="none" anchor="ctr"/>
              <a:lstStyle/>
              <a:p>
                <a:endParaRPr lang="nb-NO"/>
              </a:p>
            </p:txBody>
          </p:sp>
        </p:grpSp>
        <p:sp>
          <p:nvSpPr>
            <p:cNvPr id="4137" name="Text Box 7"/>
            <p:cNvSpPr txBox="1">
              <a:spLocks noChangeArrowheads="1"/>
            </p:cNvSpPr>
            <p:nvPr/>
          </p:nvSpPr>
          <p:spPr bwMode="auto">
            <a:xfrm>
              <a:off x="2352" y="480"/>
              <a:ext cx="1024" cy="634"/>
            </a:xfrm>
            <a:prstGeom prst="rect">
              <a:avLst/>
            </a:prstGeom>
            <a:noFill/>
            <a:ln w="9525">
              <a:noFill/>
              <a:miter lim="800000"/>
              <a:headEnd/>
              <a:tailEnd/>
            </a:ln>
          </p:spPr>
          <p:txBody>
            <a:bodyPr wrap="none">
              <a:spAutoFit/>
            </a:bodyPr>
            <a:lstStyle/>
            <a:p>
              <a:r>
                <a:rPr lang="nb-NO" sz="2000" dirty="0">
                  <a:solidFill>
                    <a:srgbClr val="CC3300"/>
                  </a:solidFill>
                </a:rPr>
                <a:t>Innbyggere,</a:t>
              </a:r>
            </a:p>
            <a:p>
              <a:r>
                <a:rPr lang="nb-NO" sz="2000" dirty="0">
                  <a:solidFill>
                    <a:srgbClr val="CC3300"/>
                  </a:solidFill>
                </a:rPr>
                <a:t>næringsliv,</a:t>
              </a:r>
            </a:p>
            <a:p>
              <a:r>
                <a:rPr lang="nb-NO" sz="2000" dirty="0">
                  <a:solidFill>
                    <a:srgbClr val="CC3300"/>
                  </a:solidFill>
                </a:rPr>
                <a:t>sivilt samfunn</a:t>
              </a:r>
            </a:p>
          </p:txBody>
        </p:sp>
        <p:sp>
          <p:nvSpPr>
            <p:cNvPr id="4138" name="Text Box 8"/>
            <p:cNvSpPr txBox="1">
              <a:spLocks noChangeArrowheads="1"/>
            </p:cNvSpPr>
            <p:nvPr/>
          </p:nvSpPr>
          <p:spPr bwMode="auto">
            <a:xfrm>
              <a:off x="1248" y="2640"/>
              <a:ext cx="801" cy="269"/>
            </a:xfrm>
            <a:prstGeom prst="rect">
              <a:avLst/>
            </a:prstGeom>
            <a:noFill/>
            <a:ln w="9525">
              <a:noFill/>
              <a:miter lim="800000"/>
              <a:headEnd/>
              <a:tailEnd/>
            </a:ln>
          </p:spPr>
          <p:txBody>
            <a:bodyPr wrap="none">
              <a:spAutoFit/>
            </a:bodyPr>
            <a:lstStyle/>
            <a:p>
              <a:r>
                <a:rPr lang="nb-NO" sz="2200">
                  <a:solidFill>
                    <a:srgbClr val="CC3300"/>
                  </a:solidFill>
                </a:rPr>
                <a:t>Politikere</a:t>
              </a:r>
            </a:p>
          </p:txBody>
        </p:sp>
        <p:sp>
          <p:nvSpPr>
            <p:cNvPr id="4139" name="Text Box 9"/>
            <p:cNvSpPr txBox="1">
              <a:spLocks noChangeArrowheads="1"/>
            </p:cNvSpPr>
            <p:nvPr/>
          </p:nvSpPr>
          <p:spPr bwMode="auto">
            <a:xfrm>
              <a:off x="3408" y="2640"/>
              <a:ext cx="1544" cy="269"/>
            </a:xfrm>
            <a:prstGeom prst="rect">
              <a:avLst/>
            </a:prstGeom>
            <a:noFill/>
            <a:ln w="9525">
              <a:noFill/>
              <a:miter lim="800000"/>
              <a:headEnd/>
              <a:tailEnd/>
            </a:ln>
          </p:spPr>
          <p:txBody>
            <a:bodyPr wrap="none">
              <a:spAutoFit/>
            </a:bodyPr>
            <a:lstStyle/>
            <a:p>
              <a:r>
                <a:rPr lang="nb-NO" sz="2200">
                  <a:solidFill>
                    <a:srgbClr val="CC3300"/>
                  </a:solidFill>
                </a:rPr>
                <a:t>Forvaltningsorganer</a:t>
              </a:r>
            </a:p>
          </p:txBody>
        </p:sp>
      </p:grpSp>
      <p:grpSp>
        <p:nvGrpSpPr>
          <p:cNvPr id="4" name="Group 10"/>
          <p:cNvGrpSpPr>
            <a:grpSpLocks/>
          </p:cNvGrpSpPr>
          <p:nvPr/>
        </p:nvGrpSpPr>
        <p:grpSpPr bwMode="auto">
          <a:xfrm>
            <a:off x="152400" y="1489075"/>
            <a:ext cx="4038600" cy="2549525"/>
            <a:chOff x="96" y="938"/>
            <a:chExt cx="2544" cy="1606"/>
          </a:xfrm>
        </p:grpSpPr>
        <p:sp>
          <p:nvSpPr>
            <p:cNvPr id="4132" name="Line 11"/>
            <p:cNvSpPr>
              <a:spLocks noChangeShapeType="1"/>
            </p:cNvSpPr>
            <p:nvPr/>
          </p:nvSpPr>
          <p:spPr bwMode="auto">
            <a:xfrm flipH="1">
              <a:off x="1776" y="1248"/>
              <a:ext cx="864" cy="1296"/>
            </a:xfrm>
            <a:prstGeom prst="line">
              <a:avLst/>
            </a:prstGeom>
            <a:noFill/>
            <a:ln w="19050">
              <a:solidFill>
                <a:srgbClr val="008000"/>
              </a:solidFill>
              <a:round/>
              <a:headEnd/>
              <a:tailEnd type="triangle" w="med" len="med"/>
            </a:ln>
          </p:spPr>
          <p:txBody>
            <a:bodyPr wrap="none" anchor="ctr"/>
            <a:lstStyle/>
            <a:p>
              <a:endParaRPr lang="nb-NO"/>
            </a:p>
          </p:txBody>
        </p:sp>
        <p:sp>
          <p:nvSpPr>
            <p:cNvPr id="4133" name="Text Box 12"/>
            <p:cNvSpPr txBox="1">
              <a:spLocks noChangeArrowheads="1"/>
            </p:cNvSpPr>
            <p:nvPr/>
          </p:nvSpPr>
          <p:spPr bwMode="auto">
            <a:xfrm>
              <a:off x="422" y="938"/>
              <a:ext cx="116" cy="288"/>
            </a:xfrm>
            <a:prstGeom prst="rect">
              <a:avLst/>
            </a:prstGeom>
            <a:noFill/>
            <a:ln w="9525">
              <a:noFill/>
              <a:miter lim="800000"/>
              <a:headEnd/>
              <a:tailEnd/>
            </a:ln>
          </p:spPr>
          <p:txBody>
            <a:bodyPr wrap="none">
              <a:spAutoFit/>
            </a:bodyPr>
            <a:lstStyle/>
            <a:p>
              <a:endParaRPr lang="nb-NO"/>
            </a:p>
          </p:txBody>
        </p:sp>
        <p:sp>
          <p:nvSpPr>
            <p:cNvPr id="4134" name="AutoShape 13"/>
            <p:cNvSpPr>
              <a:spLocks noChangeArrowheads="1"/>
            </p:cNvSpPr>
            <p:nvPr/>
          </p:nvSpPr>
          <p:spPr bwMode="auto">
            <a:xfrm>
              <a:off x="96" y="960"/>
              <a:ext cx="1248" cy="615"/>
            </a:xfrm>
            <a:prstGeom prst="wedgeRoundRectCallout">
              <a:avLst>
                <a:gd name="adj1" fmla="val 120833"/>
                <a:gd name="adj2" fmla="val 63824"/>
                <a:gd name="adj3" fmla="val 16667"/>
              </a:avLst>
            </a:prstGeom>
            <a:solidFill>
              <a:srgbClr val="EAEAEA"/>
            </a:solidFill>
            <a:ln w="19050">
              <a:solidFill>
                <a:srgbClr val="008000"/>
              </a:solidFill>
              <a:miter lim="800000"/>
              <a:headEnd/>
              <a:tailEnd/>
            </a:ln>
          </p:spPr>
          <p:txBody>
            <a:bodyPr wrap="none" anchor="ctr"/>
            <a:lstStyle/>
            <a:p>
              <a:pPr algn="ctr"/>
              <a:endParaRPr lang="nb-NO"/>
            </a:p>
          </p:txBody>
        </p:sp>
        <p:sp>
          <p:nvSpPr>
            <p:cNvPr id="4135" name="Text Box 14"/>
            <p:cNvSpPr txBox="1">
              <a:spLocks noChangeArrowheads="1"/>
            </p:cNvSpPr>
            <p:nvPr/>
          </p:nvSpPr>
          <p:spPr bwMode="auto">
            <a:xfrm>
              <a:off x="144" y="951"/>
              <a:ext cx="1311" cy="679"/>
            </a:xfrm>
            <a:prstGeom prst="rect">
              <a:avLst/>
            </a:prstGeom>
            <a:noFill/>
            <a:ln w="9525">
              <a:noFill/>
              <a:miter lim="800000"/>
              <a:headEnd/>
              <a:tailEnd/>
            </a:ln>
          </p:spPr>
          <p:txBody>
            <a:bodyPr>
              <a:spAutoFit/>
            </a:bodyPr>
            <a:lstStyle/>
            <a:p>
              <a:r>
                <a:rPr lang="nb-NO" sz="1600" dirty="0"/>
                <a:t>Gir mandat ved valg</a:t>
              </a:r>
            </a:p>
            <a:p>
              <a:r>
                <a:rPr lang="nb-NO" sz="1600" dirty="0"/>
                <a:t>og påvirker gjennom andre demokratiske kanaler</a:t>
              </a:r>
            </a:p>
          </p:txBody>
        </p:sp>
      </p:grpSp>
      <p:grpSp>
        <p:nvGrpSpPr>
          <p:cNvPr id="5" name="Group 15"/>
          <p:cNvGrpSpPr>
            <a:grpSpLocks/>
          </p:cNvGrpSpPr>
          <p:nvPr/>
        </p:nvGrpSpPr>
        <p:grpSpPr bwMode="auto">
          <a:xfrm>
            <a:off x="228600" y="1905000"/>
            <a:ext cx="3810000" cy="2381250"/>
            <a:chOff x="144" y="1200"/>
            <a:chExt cx="2400" cy="1500"/>
          </a:xfrm>
        </p:grpSpPr>
        <p:sp>
          <p:nvSpPr>
            <p:cNvPr id="4129" name="Line 16"/>
            <p:cNvSpPr>
              <a:spLocks noChangeShapeType="1"/>
            </p:cNvSpPr>
            <p:nvPr/>
          </p:nvSpPr>
          <p:spPr bwMode="auto">
            <a:xfrm flipV="1">
              <a:off x="1680" y="1200"/>
              <a:ext cx="864" cy="1248"/>
            </a:xfrm>
            <a:prstGeom prst="line">
              <a:avLst/>
            </a:prstGeom>
            <a:noFill/>
            <a:ln w="19050">
              <a:solidFill>
                <a:srgbClr val="FF9900"/>
              </a:solidFill>
              <a:round/>
              <a:headEnd/>
              <a:tailEnd type="triangle" w="med" len="med"/>
            </a:ln>
          </p:spPr>
          <p:txBody>
            <a:bodyPr wrap="none" anchor="ctr"/>
            <a:lstStyle/>
            <a:p>
              <a:endParaRPr lang="nb-NO"/>
            </a:p>
          </p:txBody>
        </p:sp>
        <p:sp>
          <p:nvSpPr>
            <p:cNvPr id="4130" name="AutoShape 17"/>
            <p:cNvSpPr>
              <a:spLocks noChangeArrowheads="1"/>
            </p:cNvSpPr>
            <p:nvPr/>
          </p:nvSpPr>
          <p:spPr bwMode="auto">
            <a:xfrm>
              <a:off x="144" y="1968"/>
              <a:ext cx="1152" cy="732"/>
            </a:xfrm>
            <a:prstGeom prst="wedgeRoundRectCallout">
              <a:avLst>
                <a:gd name="adj1" fmla="val 87329"/>
                <a:gd name="adj2" fmla="val -4745"/>
                <a:gd name="adj3" fmla="val 16667"/>
              </a:avLst>
            </a:prstGeom>
            <a:solidFill>
              <a:srgbClr val="EAEAEA"/>
            </a:solidFill>
            <a:ln w="19050">
              <a:solidFill>
                <a:srgbClr val="FF9900"/>
              </a:solidFill>
              <a:miter lim="800000"/>
              <a:headEnd/>
              <a:tailEnd/>
            </a:ln>
          </p:spPr>
          <p:txBody>
            <a:bodyPr wrap="none" anchor="ctr"/>
            <a:lstStyle/>
            <a:p>
              <a:pPr algn="ctr"/>
              <a:endParaRPr lang="nb-NO"/>
            </a:p>
          </p:txBody>
        </p:sp>
        <p:sp>
          <p:nvSpPr>
            <p:cNvPr id="4131" name="Text Box 18"/>
            <p:cNvSpPr txBox="1">
              <a:spLocks noChangeArrowheads="1"/>
            </p:cNvSpPr>
            <p:nvPr/>
          </p:nvSpPr>
          <p:spPr bwMode="auto">
            <a:xfrm>
              <a:off x="144" y="2016"/>
              <a:ext cx="1115" cy="679"/>
            </a:xfrm>
            <a:prstGeom prst="rect">
              <a:avLst/>
            </a:prstGeom>
            <a:noFill/>
            <a:ln w="9525">
              <a:noFill/>
              <a:miter lim="800000"/>
              <a:headEnd/>
              <a:tailEnd/>
            </a:ln>
          </p:spPr>
          <p:txBody>
            <a:bodyPr>
              <a:spAutoFit/>
            </a:bodyPr>
            <a:lstStyle/>
            <a:p>
              <a:r>
                <a:rPr lang="nb-NO" sz="1600" dirty="0"/>
                <a:t>Lovvedtak mv. som etablerer plikter og</a:t>
              </a:r>
            </a:p>
            <a:p>
              <a:r>
                <a:rPr lang="nb-NO" sz="1600" dirty="0"/>
                <a:t>gir rettigheter  for det sivile samfunn</a:t>
              </a:r>
            </a:p>
          </p:txBody>
        </p:sp>
      </p:grpSp>
      <p:grpSp>
        <p:nvGrpSpPr>
          <p:cNvPr id="6" name="Group 19"/>
          <p:cNvGrpSpPr>
            <a:grpSpLocks/>
          </p:cNvGrpSpPr>
          <p:nvPr/>
        </p:nvGrpSpPr>
        <p:grpSpPr bwMode="auto">
          <a:xfrm>
            <a:off x="2217935" y="4493618"/>
            <a:ext cx="6769100" cy="1814513"/>
            <a:chOff x="1208" y="2727"/>
            <a:chExt cx="4264" cy="1143"/>
          </a:xfrm>
        </p:grpSpPr>
        <p:sp>
          <p:nvSpPr>
            <p:cNvPr id="4124" name="Line 20"/>
            <p:cNvSpPr>
              <a:spLocks noChangeShapeType="1"/>
            </p:cNvSpPr>
            <p:nvPr/>
          </p:nvSpPr>
          <p:spPr bwMode="auto">
            <a:xfrm>
              <a:off x="1986" y="2727"/>
              <a:ext cx="1296" cy="0"/>
            </a:xfrm>
            <a:prstGeom prst="line">
              <a:avLst/>
            </a:prstGeom>
            <a:noFill/>
            <a:ln w="19050">
              <a:solidFill>
                <a:srgbClr val="3333FF"/>
              </a:solidFill>
              <a:round/>
              <a:headEnd/>
              <a:tailEnd type="triangle" w="med" len="med"/>
            </a:ln>
          </p:spPr>
          <p:txBody>
            <a:bodyPr wrap="none" anchor="ctr"/>
            <a:lstStyle/>
            <a:p>
              <a:endParaRPr lang="nb-NO" dirty="0"/>
            </a:p>
          </p:txBody>
        </p:sp>
        <p:sp>
          <p:nvSpPr>
            <p:cNvPr id="4125" name="AutoShape 21"/>
            <p:cNvSpPr>
              <a:spLocks noChangeArrowheads="1"/>
            </p:cNvSpPr>
            <p:nvPr/>
          </p:nvSpPr>
          <p:spPr bwMode="auto">
            <a:xfrm>
              <a:off x="1248" y="3120"/>
              <a:ext cx="1392" cy="480"/>
            </a:xfrm>
            <a:prstGeom prst="wedgeRoundRectCallout">
              <a:avLst>
                <a:gd name="adj1" fmla="val -17502"/>
                <a:gd name="adj2" fmla="val -120685"/>
                <a:gd name="adj3" fmla="val 16667"/>
              </a:avLst>
            </a:prstGeom>
            <a:solidFill>
              <a:srgbClr val="EAEAEA"/>
            </a:solidFill>
            <a:ln w="19050">
              <a:solidFill>
                <a:srgbClr val="3333FF"/>
              </a:solidFill>
              <a:miter lim="800000"/>
              <a:headEnd/>
              <a:tailEnd/>
            </a:ln>
          </p:spPr>
          <p:txBody>
            <a:bodyPr wrap="none" anchor="ctr"/>
            <a:lstStyle/>
            <a:p>
              <a:pPr algn="ctr"/>
              <a:endParaRPr lang="nb-NO"/>
            </a:p>
          </p:txBody>
        </p:sp>
        <p:sp>
          <p:nvSpPr>
            <p:cNvPr id="4126" name="Text Box 22"/>
            <p:cNvSpPr txBox="1">
              <a:spLocks noChangeArrowheads="1"/>
            </p:cNvSpPr>
            <p:nvPr/>
          </p:nvSpPr>
          <p:spPr bwMode="auto">
            <a:xfrm>
              <a:off x="1208" y="3090"/>
              <a:ext cx="1584" cy="533"/>
            </a:xfrm>
            <a:prstGeom prst="rect">
              <a:avLst/>
            </a:prstGeom>
            <a:noFill/>
            <a:ln w="9525">
              <a:noFill/>
              <a:miter lim="800000"/>
              <a:headEnd/>
              <a:tailEnd/>
            </a:ln>
          </p:spPr>
          <p:txBody>
            <a:bodyPr wrap="square">
              <a:spAutoFit/>
            </a:bodyPr>
            <a:lstStyle/>
            <a:p>
              <a:r>
                <a:rPr lang="nb-NO" sz="1600" dirty="0"/>
                <a:t>Anmoder om iverksettelse av lover og annen politikk, f.eks. forvaltningspolitikk</a:t>
              </a:r>
            </a:p>
          </p:txBody>
        </p:sp>
        <p:sp>
          <p:nvSpPr>
            <p:cNvPr id="4127" name="AutoShape 23"/>
            <p:cNvSpPr>
              <a:spLocks noChangeArrowheads="1"/>
            </p:cNvSpPr>
            <p:nvPr/>
          </p:nvSpPr>
          <p:spPr bwMode="auto">
            <a:xfrm>
              <a:off x="3600" y="3168"/>
              <a:ext cx="1824" cy="702"/>
            </a:xfrm>
            <a:prstGeom prst="wedgeRoundRectCallout">
              <a:avLst>
                <a:gd name="adj1" fmla="val -52907"/>
                <a:gd name="adj2" fmla="val -108903"/>
                <a:gd name="adj3" fmla="val 16667"/>
              </a:avLst>
            </a:prstGeom>
            <a:solidFill>
              <a:srgbClr val="EAEAEA"/>
            </a:solidFill>
            <a:ln w="19050">
              <a:solidFill>
                <a:srgbClr val="3333FF"/>
              </a:solidFill>
              <a:miter lim="800000"/>
              <a:headEnd/>
              <a:tailEnd/>
            </a:ln>
          </p:spPr>
          <p:txBody>
            <a:bodyPr wrap="none" anchor="ctr"/>
            <a:lstStyle/>
            <a:p>
              <a:pPr algn="ctr"/>
              <a:endParaRPr lang="nb-NO"/>
            </a:p>
          </p:txBody>
        </p:sp>
        <p:sp>
          <p:nvSpPr>
            <p:cNvPr id="4128" name="Text Box 24"/>
            <p:cNvSpPr txBox="1">
              <a:spLocks noChangeArrowheads="1"/>
            </p:cNvSpPr>
            <p:nvPr/>
          </p:nvSpPr>
          <p:spPr bwMode="auto">
            <a:xfrm>
              <a:off x="3600" y="3168"/>
              <a:ext cx="1872" cy="679"/>
            </a:xfrm>
            <a:prstGeom prst="rect">
              <a:avLst/>
            </a:prstGeom>
            <a:noFill/>
            <a:ln w="9525">
              <a:noFill/>
              <a:miter lim="800000"/>
              <a:headEnd/>
              <a:tailEnd/>
            </a:ln>
          </p:spPr>
          <p:txBody>
            <a:bodyPr>
              <a:spAutoFit/>
            </a:bodyPr>
            <a:lstStyle/>
            <a:p>
              <a:r>
                <a:rPr lang="nb-NO" sz="1600" dirty="0"/>
                <a:t>Iverksetter ved å lage </a:t>
              </a:r>
              <a:r>
                <a:rPr lang="nb-NO" sz="1600" dirty="0" err="1"/>
                <a:t>infra-struktur</a:t>
              </a:r>
              <a:r>
                <a:rPr lang="nb-NO" sz="1600" dirty="0"/>
                <a:t>, systemer, gi </a:t>
              </a:r>
              <a:r>
                <a:rPr lang="nb-NO" sz="1600" dirty="0" err="1"/>
                <a:t>retnings-linjer/prinsipper</a:t>
              </a:r>
              <a:r>
                <a:rPr lang="nb-NO" sz="1600" dirty="0"/>
                <a:t>, </a:t>
              </a:r>
              <a:r>
                <a:rPr lang="nb-NO" sz="1600" dirty="0" err="1"/>
                <a:t>saksbehandli-ngsrutiner</a:t>
              </a:r>
              <a:r>
                <a:rPr lang="nb-NO" sz="1600" dirty="0"/>
                <a:t>, ansette, opplære mv.  </a:t>
              </a:r>
            </a:p>
          </p:txBody>
        </p:sp>
      </p:grpSp>
      <p:grpSp>
        <p:nvGrpSpPr>
          <p:cNvPr id="7" name="Group 25"/>
          <p:cNvGrpSpPr>
            <a:grpSpLocks/>
          </p:cNvGrpSpPr>
          <p:nvPr/>
        </p:nvGrpSpPr>
        <p:grpSpPr bwMode="auto">
          <a:xfrm>
            <a:off x="4876800" y="1905000"/>
            <a:ext cx="3895725" cy="2133600"/>
            <a:chOff x="3072" y="1200"/>
            <a:chExt cx="2454" cy="1344"/>
          </a:xfrm>
        </p:grpSpPr>
        <p:sp>
          <p:nvSpPr>
            <p:cNvPr id="4121" name="AutoShape 26"/>
            <p:cNvSpPr>
              <a:spLocks noChangeArrowheads="1"/>
            </p:cNvSpPr>
            <p:nvPr/>
          </p:nvSpPr>
          <p:spPr bwMode="auto">
            <a:xfrm>
              <a:off x="4230" y="1395"/>
              <a:ext cx="1296" cy="675"/>
            </a:xfrm>
            <a:prstGeom prst="wedgeRoundRectCallout">
              <a:avLst>
                <a:gd name="adj1" fmla="val -96352"/>
                <a:gd name="adj2" fmla="val 33509"/>
                <a:gd name="adj3" fmla="val 16667"/>
              </a:avLst>
            </a:prstGeom>
            <a:solidFill>
              <a:srgbClr val="EAEAEA"/>
            </a:solidFill>
            <a:ln w="19050">
              <a:solidFill>
                <a:srgbClr val="CC3300"/>
              </a:solidFill>
              <a:miter lim="800000"/>
              <a:headEnd/>
              <a:tailEnd/>
            </a:ln>
          </p:spPr>
          <p:txBody>
            <a:bodyPr wrap="none" anchor="ctr"/>
            <a:lstStyle/>
            <a:p>
              <a:pPr algn="ctr"/>
              <a:endParaRPr lang="nb-NO"/>
            </a:p>
          </p:txBody>
        </p:sp>
        <p:sp>
          <p:nvSpPr>
            <p:cNvPr id="4122" name="Line 27"/>
            <p:cNvSpPr>
              <a:spLocks noChangeShapeType="1"/>
            </p:cNvSpPr>
            <p:nvPr/>
          </p:nvSpPr>
          <p:spPr bwMode="auto">
            <a:xfrm flipH="1" flipV="1">
              <a:off x="3072" y="1200"/>
              <a:ext cx="816" cy="1344"/>
            </a:xfrm>
            <a:prstGeom prst="line">
              <a:avLst/>
            </a:prstGeom>
            <a:noFill/>
            <a:ln w="19050">
              <a:solidFill>
                <a:srgbClr val="CC3300"/>
              </a:solidFill>
              <a:round/>
              <a:headEnd/>
              <a:tailEnd type="triangle" w="med" len="med"/>
            </a:ln>
          </p:spPr>
          <p:txBody>
            <a:bodyPr wrap="none" anchor="ctr"/>
            <a:lstStyle/>
            <a:p>
              <a:endParaRPr lang="nb-NO"/>
            </a:p>
          </p:txBody>
        </p:sp>
        <p:sp>
          <p:nvSpPr>
            <p:cNvPr id="4123" name="Text Box 28"/>
            <p:cNvSpPr txBox="1">
              <a:spLocks noChangeArrowheads="1"/>
            </p:cNvSpPr>
            <p:nvPr/>
          </p:nvSpPr>
          <p:spPr bwMode="auto">
            <a:xfrm>
              <a:off x="4214" y="1383"/>
              <a:ext cx="1276" cy="679"/>
            </a:xfrm>
            <a:prstGeom prst="rect">
              <a:avLst/>
            </a:prstGeom>
            <a:noFill/>
            <a:ln w="9525">
              <a:noFill/>
              <a:miter lim="800000"/>
              <a:headEnd/>
              <a:tailEnd/>
            </a:ln>
          </p:spPr>
          <p:txBody>
            <a:bodyPr>
              <a:spAutoFit/>
            </a:bodyPr>
            <a:lstStyle/>
            <a:p>
              <a:r>
                <a:rPr lang="nb-NO" sz="1600" dirty="0"/>
                <a:t>Gjennomfører lover og andre vedtak ved hjelp av </a:t>
              </a:r>
              <a:r>
                <a:rPr lang="nb-NO" sz="1600" dirty="0" err="1"/>
                <a:t>forvaltnings-apparatet</a:t>
              </a:r>
              <a:endParaRPr lang="nb-NO" sz="1600" dirty="0"/>
            </a:p>
          </p:txBody>
        </p:sp>
      </p:grpSp>
      <p:grpSp>
        <p:nvGrpSpPr>
          <p:cNvPr id="8" name="Group 29"/>
          <p:cNvGrpSpPr>
            <a:grpSpLocks/>
          </p:cNvGrpSpPr>
          <p:nvPr/>
        </p:nvGrpSpPr>
        <p:grpSpPr bwMode="auto">
          <a:xfrm>
            <a:off x="6477000" y="1219200"/>
            <a:ext cx="1225550" cy="685800"/>
            <a:chOff x="4080" y="768"/>
            <a:chExt cx="772" cy="432"/>
          </a:xfrm>
        </p:grpSpPr>
        <p:sp>
          <p:nvSpPr>
            <p:cNvPr id="4119" name="AutoShape 30"/>
            <p:cNvSpPr>
              <a:spLocks noChangeArrowheads="1"/>
            </p:cNvSpPr>
            <p:nvPr/>
          </p:nvSpPr>
          <p:spPr bwMode="auto">
            <a:xfrm>
              <a:off x="4080" y="768"/>
              <a:ext cx="720" cy="432"/>
            </a:xfrm>
            <a:prstGeom prst="wedgeEllipseCallout">
              <a:avLst>
                <a:gd name="adj1" fmla="val -556"/>
                <a:gd name="adj2" fmla="val 86343"/>
              </a:avLst>
            </a:prstGeom>
            <a:solidFill>
              <a:srgbClr val="EAEAEA"/>
            </a:solidFill>
            <a:ln w="9525">
              <a:solidFill>
                <a:srgbClr val="CC3300"/>
              </a:solidFill>
              <a:miter lim="800000"/>
              <a:headEnd/>
              <a:tailEnd/>
            </a:ln>
          </p:spPr>
          <p:txBody>
            <a:bodyPr wrap="none" anchor="ctr"/>
            <a:lstStyle/>
            <a:p>
              <a:pPr algn="ctr"/>
              <a:endParaRPr lang="nb-NO"/>
            </a:p>
          </p:txBody>
        </p:sp>
        <p:sp>
          <p:nvSpPr>
            <p:cNvPr id="4120" name="Text Box 31"/>
            <p:cNvSpPr txBox="1">
              <a:spLocks noChangeArrowheads="1"/>
            </p:cNvSpPr>
            <p:nvPr/>
          </p:nvSpPr>
          <p:spPr bwMode="auto">
            <a:xfrm>
              <a:off x="4080" y="816"/>
              <a:ext cx="772" cy="366"/>
            </a:xfrm>
            <a:prstGeom prst="rect">
              <a:avLst/>
            </a:prstGeom>
            <a:noFill/>
            <a:ln w="9525">
              <a:noFill/>
              <a:miter lim="800000"/>
              <a:headEnd/>
              <a:tailEnd/>
            </a:ln>
          </p:spPr>
          <p:txBody>
            <a:bodyPr wrap="none">
              <a:spAutoFit/>
            </a:bodyPr>
            <a:lstStyle/>
            <a:p>
              <a:r>
                <a:rPr lang="nb-NO" sz="1600"/>
                <a:t>Myndighets-</a:t>
              </a:r>
            </a:p>
            <a:p>
              <a:r>
                <a:rPr lang="nb-NO" sz="1600"/>
                <a:t>utøvelse</a:t>
              </a:r>
            </a:p>
          </p:txBody>
        </p:sp>
      </p:grpSp>
      <p:grpSp>
        <p:nvGrpSpPr>
          <p:cNvPr id="9" name="Group 32"/>
          <p:cNvGrpSpPr>
            <a:grpSpLocks/>
          </p:cNvGrpSpPr>
          <p:nvPr/>
        </p:nvGrpSpPr>
        <p:grpSpPr bwMode="auto">
          <a:xfrm>
            <a:off x="7772400" y="1219200"/>
            <a:ext cx="1176338" cy="685800"/>
            <a:chOff x="4896" y="768"/>
            <a:chExt cx="741" cy="432"/>
          </a:xfrm>
        </p:grpSpPr>
        <p:sp>
          <p:nvSpPr>
            <p:cNvPr id="4117" name="AutoShape 33"/>
            <p:cNvSpPr>
              <a:spLocks noChangeArrowheads="1"/>
            </p:cNvSpPr>
            <p:nvPr/>
          </p:nvSpPr>
          <p:spPr bwMode="auto">
            <a:xfrm>
              <a:off x="4896" y="768"/>
              <a:ext cx="720" cy="432"/>
            </a:xfrm>
            <a:prstGeom prst="wedgeEllipseCallout">
              <a:avLst>
                <a:gd name="adj1" fmla="val -556"/>
                <a:gd name="adj2" fmla="val 86343"/>
              </a:avLst>
            </a:prstGeom>
            <a:solidFill>
              <a:srgbClr val="EAEAEA"/>
            </a:solidFill>
            <a:ln w="9525">
              <a:solidFill>
                <a:srgbClr val="CC3300"/>
              </a:solidFill>
              <a:miter lim="800000"/>
              <a:headEnd/>
              <a:tailEnd/>
            </a:ln>
          </p:spPr>
          <p:txBody>
            <a:bodyPr wrap="none" anchor="ctr"/>
            <a:lstStyle/>
            <a:p>
              <a:pPr algn="ctr"/>
              <a:endParaRPr lang="nb-NO"/>
            </a:p>
          </p:txBody>
        </p:sp>
        <p:sp>
          <p:nvSpPr>
            <p:cNvPr id="4118" name="Text Box 34"/>
            <p:cNvSpPr txBox="1">
              <a:spLocks noChangeArrowheads="1"/>
            </p:cNvSpPr>
            <p:nvPr/>
          </p:nvSpPr>
          <p:spPr bwMode="auto">
            <a:xfrm>
              <a:off x="4944" y="768"/>
              <a:ext cx="693" cy="366"/>
            </a:xfrm>
            <a:prstGeom prst="rect">
              <a:avLst/>
            </a:prstGeom>
            <a:noFill/>
            <a:ln w="9525">
              <a:noFill/>
              <a:miter lim="800000"/>
              <a:headEnd/>
              <a:tailEnd/>
            </a:ln>
          </p:spPr>
          <p:txBody>
            <a:bodyPr wrap="none">
              <a:spAutoFit/>
            </a:bodyPr>
            <a:lstStyle/>
            <a:p>
              <a:r>
                <a:rPr lang="nb-NO" sz="1600"/>
                <a:t>Tjeneste-</a:t>
              </a:r>
            </a:p>
            <a:p>
              <a:r>
                <a:rPr lang="nb-NO" sz="1600"/>
                <a:t>produksjon</a:t>
              </a:r>
            </a:p>
          </p:txBody>
        </p:sp>
      </p:grpSp>
      <p:grpSp>
        <p:nvGrpSpPr>
          <p:cNvPr id="10" name="Group 35"/>
          <p:cNvGrpSpPr>
            <a:grpSpLocks/>
          </p:cNvGrpSpPr>
          <p:nvPr/>
        </p:nvGrpSpPr>
        <p:grpSpPr bwMode="auto">
          <a:xfrm>
            <a:off x="2743200" y="304800"/>
            <a:ext cx="4319588" cy="3733800"/>
            <a:chOff x="1728" y="192"/>
            <a:chExt cx="2721" cy="2352"/>
          </a:xfrm>
        </p:grpSpPr>
        <p:grpSp>
          <p:nvGrpSpPr>
            <p:cNvPr id="11" name="Group 36"/>
            <p:cNvGrpSpPr>
              <a:grpSpLocks/>
            </p:cNvGrpSpPr>
            <p:nvPr/>
          </p:nvGrpSpPr>
          <p:grpSpPr bwMode="auto">
            <a:xfrm>
              <a:off x="3312" y="192"/>
              <a:ext cx="1137" cy="576"/>
              <a:chOff x="3312" y="192"/>
              <a:chExt cx="1137" cy="576"/>
            </a:xfrm>
          </p:grpSpPr>
          <p:sp>
            <p:nvSpPr>
              <p:cNvPr id="4115" name="AutoShape 37"/>
              <p:cNvSpPr>
                <a:spLocks noChangeArrowheads="1"/>
              </p:cNvSpPr>
              <p:nvPr/>
            </p:nvSpPr>
            <p:spPr bwMode="auto">
              <a:xfrm>
                <a:off x="3312" y="192"/>
                <a:ext cx="1104" cy="576"/>
              </a:xfrm>
              <a:prstGeom prst="wedgeRoundRectCallout">
                <a:avLst>
                  <a:gd name="adj1" fmla="val -50361"/>
                  <a:gd name="adj2" fmla="val 70486"/>
                  <a:gd name="adj3" fmla="val 16667"/>
                </a:avLst>
              </a:prstGeom>
              <a:solidFill>
                <a:srgbClr val="EAEAEA"/>
              </a:solidFill>
              <a:ln w="9525">
                <a:solidFill>
                  <a:srgbClr val="CC3300"/>
                </a:solidFill>
                <a:miter lim="800000"/>
                <a:headEnd/>
                <a:tailEnd/>
              </a:ln>
            </p:spPr>
            <p:txBody>
              <a:bodyPr wrap="none" anchor="ctr"/>
              <a:lstStyle/>
              <a:p>
                <a:pPr algn="ctr"/>
                <a:endParaRPr lang="nb-NO"/>
              </a:p>
            </p:txBody>
          </p:sp>
          <p:sp>
            <p:nvSpPr>
              <p:cNvPr id="4116" name="Text Box 38"/>
              <p:cNvSpPr txBox="1">
                <a:spLocks noChangeArrowheads="1"/>
              </p:cNvSpPr>
              <p:nvPr/>
            </p:nvSpPr>
            <p:spPr bwMode="auto">
              <a:xfrm>
                <a:off x="3312" y="192"/>
                <a:ext cx="1137" cy="520"/>
              </a:xfrm>
              <a:prstGeom prst="rect">
                <a:avLst/>
              </a:prstGeom>
              <a:noFill/>
              <a:ln w="9525">
                <a:noFill/>
                <a:miter lim="800000"/>
                <a:headEnd/>
                <a:tailEnd/>
              </a:ln>
            </p:spPr>
            <p:txBody>
              <a:bodyPr wrap="none">
                <a:spAutoFit/>
              </a:bodyPr>
              <a:lstStyle/>
              <a:p>
                <a:r>
                  <a:rPr lang="nb-NO" sz="1600"/>
                  <a:t>Innretter seg eller</a:t>
                </a:r>
              </a:p>
              <a:p>
                <a:r>
                  <a:rPr lang="nb-NO" sz="1600"/>
                  <a:t>klager og/eller ytrer</a:t>
                </a:r>
              </a:p>
              <a:p>
                <a:r>
                  <a:rPr lang="nb-NO" sz="1600"/>
                  <a:t>seg politisk</a:t>
                </a:r>
              </a:p>
            </p:txBody>
          </p:sp>
        </p:grpSp>
        <p:sp>
          <p:nvSpPr>
            <p:cNvPr id="4113" name="Line 39"/>
            <p:cNvSpPr>
              <a:spLocks noChangeShapeType="1"/>
            </p:cNvSpPr>
            <p:nvPr/>
          </p:nvSpPr>
          <p:spPr bwMode="auto">
            <a:xfrm>
              <a:off x="3024" y="1248"/>
              <a:ext cx="768" cy="1296"/>
            </a:xfrm>
            <a:prstGeom prst="line">
              <a:avLst/>
            </a:prstGeom>
            <a:noFill/>
            <a:ln w="19050">
              <a:solidFill>
                <a:srgbClr val="CC0099"/>
              </a:solidFill>
              <a:round/>
              <a:headEnd/>
              <a:tailEnd type="triangle" w="med" len="med"/>
            </a:ln>
          </p:spPr>
          <p:txBody>
            <a:bodyPr wrap="none" anchor="ctr"/>
            <a:lstStyle/>
            <a:p>
              <a:endParaRPr lang="nb-NO"/>
            </a:p>
          </p:txBody>
        </p:sp>
        <p:sp>
          <p:nvSpPr>
            <p:cNvPr id="4114" name="Line 40"/>
            <p:cNvSpPr>
              <a:spLocks noChangeShapeType="1"/>
            </p:cNvSpPr>
            <p:nvPr/>
          </p:nvSpPr>
          <p:spPr bwMode="auto">
            <a:xfrm flipH="1">
              <a:off x="1728" y="1248"/>
              <a:ext cx="864" cy="1248"/>
            </a:xfrm>
            <a:prstGeom prst="line">
              <a:avLst/>
            </a:prstGeom>
            <a:noFill/>
            <a:ln w="19050">
              <a:solidFill>
                <a:srgbClr val="CC0099"/>
              </a:solidFill>
              <a:round/>
              <a:headEnd/>
              <a:tailEnd type="triangle" w="med" len="med"/>
            </a:ln>
          </p:spPr>
          <p:txBody>
            <a:bodyPr wrap="none" anchor="ctr"/>
            <a:lstStyle/>
            <a:p>
              <a:endParaRPr lang="nb-NO"/>
            </a:p>
          </p:txBody>
        </p:sp>
      </p:grpSp>
      <p:sp>
        <p:nvSpPr>
          <p:cNvPr id="9257" name="Text Box 41"/>
          <p:cNvSpPr txBox="1">
            <a:spLocks noChangeArrowheads="1"/>
          </p:cNvSpPr>
          <p:nvPr/>
        </p:nvSpPr>
        <p:spPr bwMode="auto">
          <a:xfrm>
            <a:off x="4991681" y="1856717"/>
            <a:ext cx="2090701" cy="400110"/>
          </a:xfrm>
          <a:prstGeom prst="rect">
            <a:avLst/>
          </a:prstGeom>
          <a:noFill/>
          <a:ln w="9525">
            <a:noFill/>
            <a:miter lim="800000"/>
            <a:headEnd/>
            <a:tailEnd/>
          </a:ln>
          <a:effectLst/>
        </p:spPr>
        <p:txBody>
          <a:bodyPr wrap="none">
            <a:spAutoFit/>
          </a:bodyPr>
          <a:lstStyle/>
          <a:p>
            <a:pPr>
              <a:defRPr/>
            </a:pPr>
            <a:r>
              <a:rPr lang="nb-NO" sz="2000" b="1" dirty="0">
                <a:solidFill>
                  <a:srgbClr val="990099"/>
                </a:solidFill>
                <a:effectLst>
                  <a:outerShdw blurRad="38100" dist="38100" dir="2700000" algn="tl">
                    <a:srgbClr val="C0C0C0"/>
                  </a:outerShdw>
                </a:effectLst>
              </a:rPr>
              <a:t>Digital forvaltning</a:t>
            </a:r>
          </a:p>
        </p:txBody>
      </p:sp>
      <p:sp>
        <p:nvSpPr>
          <p:cNvPr id="9258" name="Text Box 42"/>
          <p:cNvSpPr txBox="1">
            <a:spLocks noChangeArrowheads="1"/>
          </p:cNvSpPr>
          <p:nvPr/>
        </p:nvSpPr>
        <p:spPr bwMode="auto">
          <a:xfrm>
            <a:off x="1256543" y="2572827"/>
            <a:ext cx="2112181" cy="400110"/>
          </a:xfrm>
          <a:prstGeom prst="rect">
            <a:avLst/>
          </a:prstGeom>
          <a:noFill/>
          <a:ln w="9525">
            <a:noFill/>
            <a:miter lim="800000"/>
            <a:headEnd/>
            <a:tailEnd/>
          </a:ln>
          <a:effectLst/>
        </p:spPr>
        <p:txBody>
          <a:bodyPr wrap="none">
            <a:spAutoFit/>
          </a:bodyPr>
          <a:lstStyle/>
          <a:p>
            <a:pPr>
              <a:defRPr/>
            </a:pPr>
            <a:r>
              <a:rPr lang="nb-NO" sz="2000" b="1" dirty="0">
                <a:solidFill>
                  <a:srgbClr val="990099"/>
                </a:solidFill>
                <a:effectLst>
                  <a:outerShdw blurRad="38100" dist="38100" dir="2700000" algn="tl">
                    <a:srgbClr val="C0C0C0"/>
                  </a:outerShdw>
                </a:effectLst>
              </a:rPr>
              <a:t>Digitalt demokrati</a:t>
            </a:r>
          </a:p>
        </p:txBody>
      </p:sp>
      <p:grpSp>
        <p:nvGrpSpPr>
          <p:cNvPr id="55" name="Gruppe 54"/>
          <p:cNvGrpSpPr/>
          <p:nvPr/>
        </p:nvGrpSpPr>
        <p:grpSpPr>
          <a:xfrm>
            <a:off x="35496" y="3355974"/>
            <a:ext cx="9144000" cy="1905008"/>
            <a:chOff x="142908" y="3429000"/>
            <a:chExt cx="9144000" cy="1905008"/>
          </a:xfrm>
        </p:grpSpPr>
        <p:sp>
          <p:nvSpPr>
            <p:cNvPr id="9259" name="Text Box 43"/>
            <p:cNvSpPr txBox="1">
              <a:spLocks noChangeArrowheads="1"/>
            </p:cNvSpPr>
            <p:nvPr/>
          </p:nvSpPr>
          <p:spPr bwMode="auto">
            <a:xfrm>
              <a:off x="3500430" y="4214818"/>
              <a:ext cx="184731" cy="400110"/>
            </a:xfrm>
            <a:prstGeom prst="rect">
              <a:avLst/>
            </a:prstGeom>
            <a:noFill/>
            <a:ln w="9525">
              <a:noFill/>
              <a:miter lim="800000"/>
              <a:headEnd/>
              <a:tailEnd/>
            </a:ln>
            <a:effectLst/>
          </p:spPr>
          <p:txBody>
            <a:bodyPr wrap="none">
              <a:spAutoFit/>
            </a:bodyPr>
            <a:lstStyle/>
            <a:p>
              <a:pPr>
                <a:defRPr/>
              </a:pPr>
              <a:endParaRPr lang="nb-NO" sz="2000" b="1" dirty="0">
                <a:solidFill>
                  <a:srgbClr val="990099"/>
                </a:solidFill>
                <a:effectLst>
                  <a:outerShdw blurRad="38100" dist="38100" dir="2700000" algn="tl">
                    <a:srgbClr val="C0C0C0"/>
                  </a:outerShdw>
                </a:effectLst>
              </a:endParaRPr>
            </a:p>
          </p:txBody>
        </p:sp>
        <p:grpSp>
          <p:nvGrpSpPr>
            <p:cNvPr id="49" name="Gruppe 48"/>
            <p:cNvGrpSpPr/>
            <p:nvPr/>
          </p:nvGrpSpPr>
          <p:grpSpPr>
            <a:xfrm>
              <a:off x="142908" y="3429000"/>
              <a:ext cx="9001124" cy="1905008"/>
              <a:chOff x="285752" y="3500438"/>
              <a:chExt cx="9001124" cy="1905008"/>
            </a:xfrm>
          </p:grpSpPr>
          <p:sp>
            <p:nvSpPr>
              <p:cNvPr id="50" name="AutoShape 21"/>
              <p:cNvSpPr>
                <a:spLocks noChangeArrowheads="1"/>
              </p:cNvSpPr>
              <p:nvPr/>
            </p:nvSpPr>
            <p:spPr bwMode="auto">
              <a:xfrm>
                <a:off x="285752" y="4643446"/>
                <a:ext cx="2209800" cy="762000"/>
              </a:xfrm>
              <a:prstGeom prst="wedgeRoundRectCallout">
                <a:avLst>
                  <a:gd name="adj1" fmla="val 58041"/>
                  <a:gd name="adj2" fmla="val -40558"/>
                  <a:gd name="adj3" fmla="val 16667"/>
                </a:avLst>
              </a:prstGeom>
              <a:solidFill>
                <a:srgbClr val="EAEAEA"/>
              </a:solidFill>
              <a:ln w="19050">
                <a:solidFill>
                  <a:schemeClr val="accent4">
                    <a:lumMod val="75000"/>
                  </a:schemeClr>
                </a:solidFill>
                <a:miter lim="800000"/>
                <a:headEnd/>
                <a:tailEnd/>
              </a:ln>
            </p:spPr>
            <p:txBody>
              <a:bodyPr wrap="none" anchor="ctr"/>
              <a:lstStyle/>
              <a:p>
                <a:pPr algn="ctr"/>
                <a:endParaRPr lang="nb-NO"/>
              </a:p>
            </p:txBody>
          </p:sp>
          <p:sp>
            <p:nvSpPr>
              <p:cNvPr id="51" name="Text Box 22"/>
              <p:cNvSpPr txBox="1">
                <a:spLocks noChangeArrowheads="1"/>
              </p:cNvSpPr>
              <p:nvPr/>
            </p:nvSpPr>
            <p:spPr bwMode="auto">
              <a:xfrm>
                <a:off x="285752" y="4572008"/>
                <a:ext cx="2428875" cy="830997"/>
              </a:xfrm>
              <a:prstGeom prst="rect">
                <a:avLst/>
              </a:prstGeom>
              <a:noFill/>
              <a:ln w="9525">
                <a:noFill/>
                <a:miter lim="800000"/>
                <a:headEnd/>
                <a:tailEnd/>
              </a:ln>
            </p:spPr>
            <p:txBody>
              <a:bodyPr wrap="square">
                <a:spAutoFit/>
              </a:bodyPr>
              <a:lstStyle/>
              <a:p>
                <a:r>
                  <a:rPr lang="nb-NO" sz="1600" dirty="0"/>
                  <a:t>Tar initiativ til nye lover </a:t>
                </a:r>
              </a:p>
              <a:p>
                <a:r>
                  <a:rPr lang="nb-NO" sz="1600" dirty="0"/>
                  <a:t> og annen politikk, f.eks. forvaltningspolitikk</a:t>
                </a:r>
              </a:p>
            </p:txBody>
          </p:sp>
          <p:sp>
            <p:nvSpPr>
              <p:cNvPr id="52" name="AutoShape 23"/>
              <p:cNvSpPr>
                <a:spLocks noChangeArrowheads="1"/>
              </p:cNvSpPr>
              <p:nvPr/>
            </p:nvSpPr>
            <p:spPr bwMode="auto">
              <a:xfrm>
                <a:off x="6572264" y="3500438"/>
                <a:ext cx="2714612" cy="928694"/>
              </a:xfrm>
              <a:prstGeom prst="wedgeRoundRectCallout">
                <a:avLst>
                  <a:gd name="adj1" fmla="val -55218"/>
                  <a:gd name="adj2" fmla="val 44072"/>
                  <a:gd name="adj3" fmla="val 16667"/>
                </a:avLst>
              </a:prstGeom>
              <a:solidFill>
                <a:srgbClr val="EAEAEA"/>
              </a:solidFill>
              <a:ln w="19050">
                <a:solidFill>
                  <a:schemeClr val="accent4">
                    <a:lumMod val="75000"/>
                  </a:schemeClr>
                </a:solidFill>
                <a:miter lim="800000"/>
                <a:headEnd/>
                <a:tailEnd/>
              </a:ln>
            </p:spPr>
            <p:txBody>
              <a:bodyPr wrap="none" anchor="ctr"/>
              <a:lstStyle/>
              <a:p>
                <a:pPr algn="ctr"/>
                <a:endParaRPr lang="nb-NO"/>
              </a:p>
            </p:txBody>
          </p:sp>
          <p:sp>
            <p:nvSpPr>
              <p:cNvPr id="53" name="Line 20"/>
              <p:cNvSpPr>
                <a:spLocks noChangeShapeType="1"/>
              </p:cNvSpPr>
              <p:nvPr/>
            </p:nvSpPr>
            <p:spPr bwMode="auto">
              <a:xfrm>
                <a:off x="3071802" y="4331974"/>
                <a:ext cx="3143272" cy="45719"/>
              </a:xfrm>
              <a:prstGeom prst="line">
                <a:avLst/>
              </a:prstGeom>
              <a:noFill/>
              <a:ln w="19050">
                <a:solidFill>
                  <a:schemeClr val="accent4">
                    <a:lumMod val="75000"/>
                  </a:schemeClr>
                </a:solidFill>
                <a:round/>
                <a:headEnd type="triangle"/>
                <a:tailEnd type="triangle" w="med" len="med"/>
              </a:ln>
            </p:spPr>
            <p:txBody>
              <a:bodyPr wrap="none" anchor="ctr"/>
              <a:lstStyle/>
              <a:p>
                <a:endParaRPr lang="nb-NO"/>
              </a:p>
            </p:txBody>
          </p:sp>
        </p:grpSp>
        <p:sp>
          <p:nvSpPr>
            <p:cNvPr id="54" name="Rektangel 53"/>
            <p:cNvSpPr/>
            <p:nvPr/>
          </p:nvSpPr>
          <p:spPr>
            <a:xfrm>
              <a:off x="6429388" y="3429000"/>
              <a:ext cx="2857520" cy="923330"/>
            </a:xfrm>
            <a:prstGeom prst="rect">
              <a:avLst/>
            </a:prstGeom>
          </p:spPr>
          <p:txBody>
            <a:bodyPr wrap="square">
              <a:spAutoFit/>
            </a:bodyPr>
            <a:lstStyle/>
            <a:p>
              <a:r>
                <a:rPr lang="nb-NO" dirty="0"/>
                <a:t>Utreder politikkalternativer</a:t>
              </a:r>
            </a:p>
            <a:p>
              <a:r>
                <a:rPr lang="nb-NO" dirty="0"/>
                <a:t> i samarbeid med det </a:t>
              </a:r>
            </a:p>
            <a:p>
              <a:r>
                <a:rPr lang="nb-NO" dirty="0"/>
                <a:t>sivile samfunn  </a:t>
              </a:r>
            </a:p>
          </p:txBody>
        </p:sp>
      </p:grpSp>
      <p:sp>
        <p:nvSpPr>
          <p:cNvPr id="56" name="TekstSylinder 55"/>
          <p:cNvSpPr txBox="1"/>
          <p:nvPr/>
        </p:nvSpPr>
        <p:spPr>
          <a:xfrm>
            <a:off x="3663753" y="4169028"/>
            <a:ext cx="1695647" cy="630942"/>
          </a:xfrm>
          <a:prstGeom prst="rect">
            <a:avLst/>
          </a:prstGeom>
          <a:noFill/>
        </p:spPr>
        <p:txBody>
          <a:bodyPr wrap="square" rtlCol="0">
            <a:spAutoFit/>
          </a:bodyPr>
          <a:lstStyle/>
          <a:p>
            <a:r>
              <a:rPr lang="nb-NO" b="1" dirty="0">
                <a:solidFill>
                  <a:srgbClr val="990099"/>
                </a:solidFill>
                <a:effectLst>
                  <a:outerShdw blurRad="38100" dist="38100" dir="2700000" algn="tl">
                    <a:srgbClr val="C0C0C0"/>
                  </a:outerShdw>
                </a:effectLst>
              </a:rPr>
              <a:t>Digital ledelse</a:t>
            </a:r>
          </a:p>
          <a:p>
            <a:r>
              <a:rPr lang="nb-NO" sz="1700" dirty="0">
                <a:solidFill>
                  <a:srgbClr val="990099"/>
                </a:solidFill>
                <a:effectLst>
                  <a:outerShdw blurRad="38100" dist="38100" dir="2700000" algn="tl">
                    <a:srgbClr val="C0C0C0"/>
                  </a:outerShdw>
                </a:effectLst>
              </a:rPr>
              <a:t>(egenforvaltning)</a:t>
            </a:r>
            <a:endParaRPr lang="nb-NO" dirty="0"/>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20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ou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ou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ou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ou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ox(ou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out)">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464B75-32B0-453D-BB2D-55692F2D0CFA}"/>
              </a:ext>
            </a:extLst>
          </p:cNvPr>
          <p:cNvSpPr>
            <a:spLocks noGrp="1"/>
          </p:cNvSpPr>
          <p:nvPr>
            <p:ph type="title"/>
          </p:nvPr>
        </p:nvSpPr>
        <p:spPr/>
        <p:txBody>
          <a:bodyPr>
            <a:normAutofit/>
          </a:bodyPr>
          <a:lstStyle/>
          <a:p>
            <a:r>
              <a:rPr lang="nb-NO" sz="3200" dirty="0">
                <a:solidFill>
                  <a:srgbClr val="0066FF"/>
                </a:solidFill>
              </a:rPr>
              <a:t>Definisjoner av digital forvaltning</a:t>
            </a:r>
          </a:p>
        </p:txBody>
      </p:sp>
      <p:sp>
        <p:nvSpPr>
          <p:cNvPr id="3" name="Plassholder for innhold 2">
            <a:extLst>
              <a:ext uri="{FF2B5EF4-FFF2-40B4-BE49-F238E27FC236}">
                <a16:creationId xmlns:a16="http://schemas.microsoft.com/office/drawing/2014/main" id="{47079C99-05D2-4748-BE7A-9028D464CE51}"/>
              </a:ext>
            </a:extLst>
          </p:cNvPr>
          <p:cNvSpPr>
            <a:spLocks noGrp="1"/>
          </p:cNvSpPr>
          <p:nvPr>
            <p:ph idx="1"/>
          </p:nvPr>
        </p:nvSpPr>
        <p:spPr/>
        <p:txBody>
          <a:bodyPr>
            <a:normAutofit fontScale="70000" lnSpcReduction="20000"/>
          </a:bodyPr>
          <a:lstStyle/>
          <a:p>
            <a:pPr marL="0" indent="0">
              <a:buNone/>
            </a:pPr>
            <a:r>
              <a:rPr lang="en-US" dirty="0"/>
              <a:t>"The use of ICT in public administration combined with </a:t>
            </a:r>
            <a:r>
              <a:rPr lang="en-US" dirty="0" err="1"/>
              <a:t>organisation</a:t>
            </a:r>
            <a:r>
              <a:rPr lang="en-US" dirty="0"/>
              <a:t> changes and new skills </a:t>
            </a:r>
            <a:r>
              <a:rPr lang="en-US" dirty="0">
                <a:highlight>
                  <a:srgbClr val="FFFF00"/>
                </a:highlight>
              </a:rPr>
              <a:t>in order to improve</a:t>
            </a:r>
            <a:r>
              <a:rPr lang="en-US" dirty="0"/>
              <a:t> public services and democratic processes and strengthen support to public policies." </a:t>
            </a:r>
          </a:p>
          <a:p>
            <a:pPr marL="0" indent="0">
              <a:buNone/>
            </a:pPr>
            <a:endParaRPr lang="en-US" dirty="0"/>
          </a:p>
          <a:p>
            <a:pPr marL="0" indent="0">
              <a:buNone/>
            </a:pPr>
            <a:r>
              <a:rPr lang="en-US" dirty="0"/>
              <a:t>“E-Government” refers to the use by government agencies of information technologies (…) that have the </a:t>
            </a:r>
            <a:r>
              <a:rPr lang="en-US" dirty="0">
                <a:highlight>
                  <a:srgbClr val="FFFF00"/>
                </a:highlight>
              </a:rPr>
              <a:t>ability to transform relations</a:t>
            </a:r>
            <a:r>
              <a:rPr lang="en-US" dirty="0"/>
              <a:t> with citizens, businesses, and other arms of government. These technologies can serve a variety of different ends: better delivery of government services to citizens, improved interactions with business and industry, citizen empowerment through access to information, or more efficient government management. The resulting benefits can be less corruption, increased transparency, greater convenience, revenue growth, and/or cost reductions. </a:t>
            </a:r>
            <a:r>
              <a:rPr lang="en-US" sz="2300" dirty="0"/>
              <a:t>(</a:t>
            </a:r>
            <a:r>
              <a:rPr lang="en-US" sz="2300" dirty="0" err="1"/>
              <a:t>Verdensbanken</a:t>
            </a:r>
            <a:r>
              <a:rPr lang="en-US" sz="2300" dirty="0"/>
              <a:t> 2015)</a:t>
            </a:r>
            <a:endParaRPr lang="nb-NO" sz="2300" dirty="0"/>
          </a:p>
        </p:txBody>
      </p:sp>
    </p:spTree>
    <p:extLst>
      <p:ext uri="{BB962C8B-B14F-4D97-AF65-F5344CB8AC3E}">
        <p14:creationId xmlns:p14="http://schemas.microsoft.com/office/powerpoint/2010/main" val="339753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625C2F7-18C3-45D0-A6B3-6231E4DC7C62}"/>
              </a:ext>
            </a:extLst>
          </p:cNvPr>
          <p:cNvSpPr>
            <a:spLocks noGrp="1"/>
          </p:cNvSpPr>
          <p:nvPr>
            <p:ph type="title"/>
          </p:nvPr>
        </p:nvSpPr>
        <p:spPr/>
        <p:txBody>
          <a:bodyPr>
            <a:normAutofit/>
          </a:bodyPr>
          <a:lstStyle/>
          <a:p>
            <a:r>
              <a:rPr lang="nb-NO" sz="3200" dirty="0">
                <a:solidFill>
                  <a:srgbClr val="0066FF"/>
                </a:solidFill>
              </a:rPr>
              <a:t>Hva er digital forvaltning?</a:t>
            </a:r>
          </a:p>
        </p:txBody>
      </p:sp>
      <p:sp>
        <p:nvSpPr>
          <p:cNvPr id="3" name="Plassholder for innhold 2">
            <a:extLst>
              <a:ext uri="{FF2B5EF4-FFF2-40B4-BE49-F238E27FC236}">
                <a16:creationId xmlns:a16="http://schemas.microsoft.com/office/drawing/2014/main" id="{F5D38614-33DB-4C42-B6EE-B7881EEECCBC}"/>
              </a:ext>
            </a:extLst>
          </p:cNvPr>
          <p:cNvSpPr>
            <a:spLocks noGrp="1"/>
          </p:cNvSpPr>
          <p:nvPr>
            <p:ph idx="1"/>
          </p:nvPr>
        </p:nvSpPr>
        <p:spPr/>
        <p:txBody>
          <a:bodyPr>
            <a:normAutofit/>
          </a:bodyPr>
          <a:lstStyle/>
          <a:p>
            <a:r>
              <a:rPr lang="nb-NO" sz="2400" dirty="0"/>
              <a:t>Ikke enhver bruk av digitale hjelpemidler gir «digital forvaltning» (da blir begrepet meningsløst)</a:t>
            </a:r>
          </a:p>
          <a:p>
            <a:r>
              <a:rPr lang="nb-NO" sz="2400" dirty="0"/>
              <a:t>Ikke nødvendig å trekke inn formål, men villet endring er alltid relevant: Digital forvaltning har alltid som effekt at forvaltningens oppgaveløsning blir endret</a:t>
            </a:r>
          </a:p>
          <a:p>
            <a:r>
              <a:rPr lang="nb-NO" sz="2400" dirty="0"/>
              <a:t>Endringer som direkte berører borgernes rettsstilling, har spesiell interesse</a:t>
            </a:r>
          </a:p>
          <a:p>
            <a:r>
              <a:rPr lang="nb-NO" sz="2400" dirty="0"/>
              <a:t>Beslutningstakerne vil mene at endringene er positive, men   i) dette kan det være uenighet om, og ii) en har uansett ikke kontroll med alle virkninger av endringer</a:t>
            </a:r>
          </a:p>
        </p:txBody>
      </p:sp>
    </p:spTree>
    <p:extLst>
      <p:ext uri="{BB962C8B-B14F-4D97-AF65-F5344CB8AC3E}">
        <p14:creationId xmlns:p14="http://schemas.microsoft.com/office/powerpoint/2010/main" val="18477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21"/>
          <p:cNvGrpSpPr/>
          <p:nvPr/>
        </p:nvGrpSpPr>
        <p:grpSpPr>
          <a:xfrm>
            <a:off x="467229" y="188072"/>
            <a:ext cx="8261989" cy="4674075"/>
            <a:chOff x="428851" y="1848816"/>
            <a:chExt cx="8262037" cy="4674075"/>
          </a:xfrm>
          <a:noFill/>
        </p:grpSpPr>
        <p:grpSp>
          <p:nvGrpSpPr>
            <p:cNvPr id="3" name="Group 2"/>
            <p:cNvGrpSpPr>
              <a:grpSpLocks/>
            </p:cNvGrpSpPr>
            <p:nvPr/>
          </p:nvGrpSpPr>
          <p:grpSpPr bwMode="auto">
            <a:xfrm>
              <a:off x="428851" y="3079547"/>
              <a:ext cx="4214882" cy="3443344"/>
              <a:chOff x="2155" y="12270"/>
              <a:chExt cx="3593" cy="2917"/>
            </a:xfrm>
            <a:grpFill/>
          </p:grpSpPr>
          <p:sp>
            <p:nvSpPr>
              <p:cNvPr id="5" name="Text Box 3"/>
              <p:cNvSpPr txBox="1">
                <a:spLocks noChangeArrowheads="1"/>
              </p:cNvSpPr>
              <p:nvPr/>
            </p:nvSpPr>
            <p:spPr bwMode="auto">
              <a:xfrm>
                <a:off x="3129" y="13238"/>
                <a:ext cx="1523" cy="73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Times New Roman" pitchFamily="18" charset="0"/>
                    <a:ea typeface="+mn-ea"/>
                    <a:cs typeface="Arial" pitchFamily="34" charset="0"/>
                  </a:rPr>
                  <a:t>Digital forvaltning</a:t>
                </a:r>
                <a:endParaRPr kumimoji="0" lang="nb-NO"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pSp>
            <p:nvGrpSpPr>
              <p:cNvPr id="6" name="Group 4"/>
              <p:cNvGrpSpPr>
                <a:grpSpLocks/>
              </p:cNvGrpSpPr>
              <p:nvPr/>
            </p:nvGrpSpPr>
            <p:grpSpPr bwMode="auto">
              <a:xfrm>
                <a:off x="2155" y="12270"/>
                <a:ext cx="3593" cy="2917"/>
                <a:chOff x="2155" y="11011"/>
                <a:chExt cx="3593" cy="2917"/>
              </a:xfrm>
              <a:grpFill/>
            </p:grpSpPr>
            <p:sp>
              <p:nvSpPr>
                <p:cNvPr id="7" name="Text Box 5"/>
                <p:cNvSpPr txBox="1">
                  <a:spLocks noChangeArrowheads="1"/>
                </p:cNvSpPr>
                <p:nvPr/>
              </p:nvSpPr>
              <p:spPr bwMode="auto">
                <a:xfrm>
                  <a:off x="4257" y="12727"/>
                  <a:ext cx="1491" cy="63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500"/>
                    </a:spcAft>
                    <a:buClrTx/>
                    <a:buSzTx/>
                    <a:buFontTx/>
                    <a:buNone/>
                    <a:tabLst/>
                    <a:defRPr/>
                  </a:pPr>
                  <a:r>
                    <a:rPr kumimoji="0" lang="en-GB" sz="1600" b="0" i="0" u="none" strike="noStrike" kern="1200" cap="none" spc="0" normalizeH="0" baseline="0" noProof="0" dirty="0" err="1">
                      <a:ln>
                        <a:noFill/>
                      </a:ln>
                      <a:solidFill>
                        <a:prstClr val="black"/>
                      </a:solidFill>
                      <a:effectLst/>
                      <a:uLnTx/>
                      <a:uFillTx/>
                      <a:latin typeface="Calibri" pitchFamily="34" charset="0"/>
                      <a:ea typeface="+mn-ea"/>
                      <a:cs typeface="Arial" pitchFamily="34" charset="0"/>
                    </a:rPr>
                    <a:t>Organisasjons</a:t>
                  </a:r>
                  <a:r>
                    <a:rPr kumimoji="0" lang="en-GB" sz="1600" b="0" i="0" u="none" strike="noStrike" kern="1200" cap="none" spc="0" normalizeH="0" baseline="0" noProof="0" dirty="0">
                      <a:ln>
                        <a:noFill/>
                      </a:ln>
                      <a:solidFill>
                        <a:prstClr val="black"/>
                      </a:solidFill>
                      <a:effectLst/>
                      <a:uLnTx/>
                      <a:uFillTx/>
                      <a:latin typeface="Calibri" pitchFamily="34" charset="0"/>
                      <a:ea typeface="+mn-ea"/>
                      <a:cs typeface="Arial" pitchFamily="34" charset="0"/>
                    </a:rPr>
                    <a:t>-</a:t>
                  </a:r>
                </a:p>
                <a:p>
                  <a:pPr marL="0" marR="0" lvl="0" indent="0" algn="l" defTabSz="914400" rtl="0" eaLnBrk="1" fontAlgn="base" latinLnBrk="0" hangingPunct="1">
                    <a:lnSpc>
                      <a:spcPct val="100000"/>
                    </a:lnSpc>
                    <a:spcBef>
                      <a:spcPct val="0"/>
                    </a:spcBef>
                    <a:spcAft>
                      <a:spcPts val="500"/>
                    </a:spcAft>
                    <a:buClrTx/>
                    <a:buSzTx/>
                    <a:buFontTx/>
                    <a:buNone/>
                    <a:tabLst/>
                    <a:defRPr/>
                  </a:pPr>
                  <a:r>
                    <a:rPr kumimoji="0" lang="en-GB" sz="1600" b="0" i="0" u="none" strike="noStrike" kern="1200" cap="none" spc="0" normalizeH="0" baseline="0" noProof="0" dirty="0" err="1">
                      <a:ln>
                        <a:noFill/>
                      </a:ln>
                      <a:solidFill>
                        <a:prstClr val="black"/>
                      </a:solidFill>
                      <a:effectLst/>
                      <a:uLnTx/>
                      <a:uFillTx/>
                      <a:latin typeface="Calibri" pitchFamily="34" charset="0"/>
                      <a:ea typeface="+mn-ea"/>
                      <a:cs typeface="Arial" pitchFamily="34" charset="0"/>
                    </a:rPr>
                    <a:t>utvikling</a:t>
                  </a:r>
                  <a:endParaRPr kumimoji="0" lang="nb-NO"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8" name="Text Box 7"/>
                <p:cNvSpPr txBox="1">
                  <a:spLocks noChangeArrowheads="1"/>
                </p:cNvSpPr>
                <p:nvPr/>
              </p:nvSpPr>
              <p:spPr bwMode="auto">
                <a:xfrm>
                  <a:off x="2494" y="11011"/>
                  <a:ext cx="2046" cy="94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defRPr/>
                  </a:pPr>
                  <a:r>
                    <a:rPr kumimoji="0" lang="nb-NO" sz="1600" b="0" i="0" u="none" strike="noStrike" kern="1200" cap="none" spc="0" normalizeH="0" baseline="0" noProof="0" dirty="0">
                      <a:ln>
                        <a:noFill/>
                      </a:ln>
                      <a:solidFill>
                        <a:prstClr val="black"/>
                      </a:solidFill>
                      <a:effectLst/>
                      <a:uLnTx/>
                      <a:uFillTx/>
                      <a:latin typeface="Calibri" pitchFamily="34" charset="0"/>
                      <a:ea typeface="+mn-ea"/>
                      <a:cs typeface="Arial" pitchFamily="34" charset="0"/>
                    </a:rPr>
                    <a:t>IKT-</a:t>
                  </a:r>
                  <a:br>
                    <a:rPr kumimoji="0" lang="nb-NO" sz="1600" b="0" i="0" u="none" strike="noStrike" kern="1200" cap="none" spc="0" normalizeH="0" baseline="0" noProof="0" dirty="0">
                      <a:ln>
                        <a:noFill/>
                      </a:ln>
                      <a:solidFill>
                        <a:prstClr val="black"/>
                      </a:solidFill>
                      <a:effectLst/>
                      <a:uLnTx/>
                      <a:uFillTx/>
                      <a:latin typeface="Calibri" pitchFamily="34" charset="0"/>
                      <a:ea typeface="+mn-ea"/>
                      <a:cs typeface="Arial" pitchFamily="34" charset="0"/>
                    </a:rPr>
                  </a:br>
                  <a:r>
                    <a:rPr kumimoji="0" lang="en-GB" sz="1600" b="0" i="0" u="none" strike="noStrike" kern="1200" cap="none" spc="0" normalizeH="0" baseline="0" noProof="0" dirty="0" err="1">
                      <a:ln>
                        <a:noFill/>
                      </a:ln>
                      <a:solidFill>
                        <a:prstClr val="black"/>
                      </a:solidFill>
                      <a:effectLst/>
                      <a:uLnTx/>
                      <a:uFillTx/>
                      <a:latin typeface="Calibri" pitchFamily="34" charset="0"/>
                      <a:ea typeface="+mn-ea"/>
                      <a:cs typeface="Arial" pitchFamily="34" charset="0"/>
                    </a:rPr>
                    <a:t>utvikling</a:t>
                  </a:r>
                  <a:endParaRPr kumimoji="0" lang="nb-NO"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9" name="Text Box 8"/>
                <p:cNvSpPr txBox="1">
                  <a:spLocks noChangeArrowheads="1"/>
                </p:cNvSpPr>
                <p:nvPr/>
              </p:nvSpPr>
              <p:spPr bwMode="auto">
                <a:xfrm>
                  <a:off x="2155" y="12653"/>
                  <a:ext cx="1135" cy="60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defRPr/>
                  </a:pPr>
                  <a:r>
                    <a:rPr kumimoji="0" lang="en-GB" sz="1600" b="0" i="0" u="none" strike="noStrike" kern="1200" cap="none" spc="0" normalizeH="0" baseline="0" noProof="0" dirty="0" err="1">
                      <a:ln>
                        <a:noFill/>
                      </a:ln>
                      <a:solidFill>
                        <a:prstClr val="black"/>
                      </a:solidFill>
                      <a:effectLst/>
                      <a:uLnTx/>
                      <a:uFillTx/>
                      <a:latin typeface="Calibri" pitchFamily="34" charset="0"/>
                      <a:ea typeface="+mn-ea"/>
                      <a:cs typeface="Arial" pitchFamily="34" charset="0"/>
                    </a:rPr>
                    <a:t>Regelverks</a:t>
                  </a:r>
                  <a:r>
                    <a:rPr kumimoji="0" lang="en-GB" sz="1600" b="0" i="0" u="none" strike="noStrike" kern="1200" cap="none" spc="0" normalizeH="0" baseline="0" noProof="0" dirty="0">
                      <a:ln>
                        <a:noFill/>
                      </a:ln>
                      <a:solidFill>
                        <a:prstClr val="black"/>
                      </a:solidFill>
                      <a:effectLst/>
                      <a:uLnTx/>
                      <a:uFillTx/>
                      <a:latin typeface="Calibri" pitchFamily="34" charset="0"/>
                      <a:ea typeface="+mn-ea"/>
                      <a:cs typeface="Arial" pitchFamily="34" charset="0"/>
                    </a:rPr>
                    <a:t>-</a:t>
                  </a:r>
                  <a:br>
                    <a:rPr kumimoji="0" lang="nb-NO" sz="1600" b="0" i="0" u="none" strike="noStrike" kern="1200" cap="none" spc="0" normalizeH="0" baseline="0" noProof="0" dirty="0">
                      <a:ln>
                        <a:noFill/>
                      </a:ln>
                      <a:solidFill>
                        <a:prstClr val="black"/>
                      </a:solidFill>
                      <a:effectLst/>
                      <a:uLnTx/>
                      <a:uFillTx/>
                      <a:latin typeface="Times New Roman" pitchFamily="18" charset="0"/>
                      <a:ea typeface="+mn-ea"/>
                      <a:cs typeface="Arial" pitchFamily="34" charset="0"/>
                    </a:rPr>
                  </a:br>
                  <a:r>
                    <a:rPr kumimoji="0" lang="en-GB" sz="1600" b="0" i="0" u="none" strike="noStrike" kern="1200" cap="none" spc="0" normalizeH="0" baseline="0" noProof="0" dirty="0" err="1">
                      <a:ln>
                        <a:noFill/>
                      </a:ln>
                      <a:solidFill>
                        <a:prstClr val="black"/>
                      </a:solidFill>
                      <a:effectLst/>
                      <a:uLnTx/>
                      <a:uFillTx/>
                      <a:latin typeface="Calibri" pitchFamily="34" charset="0"/>
                      <a:ea typeface="+mn-ea"/>
                      <a:cs typeface="Arial" pitchFamily="34" charset="0"/>
                    </a:rPr>
                    <a:t>utvikling</a:t>
                  </a:r>
                  <a:endParaRPr kumimoji="0" lang="nb-NO"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0" name="Arc 9"/>
                <p:cNvSpPr>
                  <a:spLocks/>
                </p:cNvSpPr>
                <p:nvPr/>
              </p:nvSpPr>
              <p:spPr bwMode="auto">
                <a:xfrm rot="7181264" flipH="1">
                  <a:off x="3975" y="11438"/>
                  <a:ext cx="1098" cy="1187"/>
                </a:xfrm>
                <a:custGeom>
                  <a:avLst/>
                  <a:gdLst>
                    <a:gd name="G0" fmla="+- 5270 0 0"/>
                    <a:gd name="G1" fmla="+- 21600 0 0"/>
                    <a:gd name="G2" fmla="+- 21600 0 0"/>
                    <a:gd name="T0" fmla="*/ 0 w 26870"/>
                    <a:gd name="T1" fmla="*/ 653 h 30371"/>
                    <a:gd name="T2" fmla="*/ 25009 w 26870"/>
                    <a:gd name="T3" fmla="*/ 30371 h 30371"/>
                    <a:gd name="T4" fmla="*/ 5270 w 26870"/>
                    <a:gd name="T5" fmla="*/ 21600 h 30371"/>
                  </a:gdLst>
                  <a:ahLst/>
                  <a:cxnLst>
                    <a:cxn ang="0">
                      <a:pos x="T0" y="T1"/>
                    </a:cxn>
                    <a:cxn ang="0">
                      <a:pos x="T2" y="T3"/>
                    </a:cxn>
                    <a:cxn ang="0">
                      <a:pos x="T4" y="T5"/>
                    </a:cxn>
                  </a:cxnLst>
                  <a:rect l="0" t="0" r="r" b="b"/>
                  <a:pathLst>
                    <a:path w="26870" h="30371" fill="none" extrusionOk="0">
                      <a:moveTo>
                        <a:pt x="-1" y="652"/>
                      </a:moveTo>
                      <a:cubicBezTo>
                        <a:pt x="1723" y="219"/>
                        <a:pt x="3493" y="-1"/>
                        <a:pt x="5270" y="0"/>
                      </a:cubicBezTo>
                      <a:cubicBezTo>
                        <a:pt x="17199" y="0"/>
                        <a:pt x="26870" y="9670"/>
                        <a:pt x="26870" y="21600"/>
                      </a:cubicBezTo>
                      <a:cubicBezTo>
                        <a:pt x="26870" y="24621"/>
                        <a:pt x="26236" y="27609"/>
                        <a:pt x="25009" y="30371"/>
                      </a:cubicBezTo>
                    </a:path>
                    <a:path w="26870" h="30371" stroke="0" extrusionOk="0">
                      <a:moveTo>
                        <a:pt x="-1" y="652"/>
                      </a:moveTo>
                      <a:cubicBezTo>
                        <a:pt x="1723" y="219"/>
                        <a:pt x="3493" y="-1"/>
                        <a:pt x="5270" y="0"/>
                      </a:cubicBezTo>
                      <a:cubicBezTo>
                        <a:pt x="17199" y="0"/>
                        <a:pt x="26870" y="9670"/>
                        <a:pt x="26870" y="21600"/>
                      </a:cubicBezTo>
                      <a:cubicBezTo>
                        <a:pt x="26870" y="24621"/>
                        <a:pt x="26236" y="27609"/>
                        <a:pt x="25009" y="30371"/>
                      </a:cubicBezTo>
                      <a:lnTo>
                        <a:pt x="5270" y="21600"/>
                      </a:lnTo>
                      <a:close/>
                    </a:path>
                  </a:pathLst>
                </a:custGeom>
                <a:grpFill/>
                <a:ln w="25400">
                  <a:solidFill>
                    <a:srgbClr val="C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Arc 10"/>
                <p:cNvSpPr>
                  <a:spLocks/>
                </p:cNvSpPr>
                <p:nvPr/>
              </p:nvSpPr>
              <p:spPr bwMode="auto">
                <a:xfrm rot="21094188" flipH="1">
                  <a:off x="2235" y="11389"/>
                  <a:ext cx="734" cy="1187"/>
                </a:xfrm>
                <a:custGeom>
                  <a:avLst/>
                  <a:gdLst>
                    <a:gd name="G0" fmla="+- 5270 0 0"/>
                    <a:gd name="G1" fmla="+- 21600 0 0"/>
                    <a:gd name="G2" fmla="+- 21600 0 0"/>
                    <a:gd name="T0" fmla="*/ 0 w 26870"/>
                    <a:gd name="T1" fmla="*/ 653 h 30371"/>
                    <a:gd name="T2" fmla="*/ 25009 w 26870"/>
                    <a:gd name="T3" fmla="*/ 30371 h 30371"/>
                    <a:gd name="T4" fmla="*/ 5270 w 26870"/>
                    <a:gd name="T5" fmla="*/ 21600 h 30371"/>
                  </a:gdLst>
                  <a:ahLst/>
                  <a:cxnLst>
                    <a:cxn ang="0">
                      <a:pos x="T0" y="T1"/>
                    </a:cxn>
                    <a:cxn ang="0">
                      <a:pos x="T2" y="T3"/>
                    </a:cxn>
                    <a:cxn ang="0">
                      <a:pos x="T4" y="T5"/>
                    </a:cxn>
                  </a:cxnLst>
                  <a:rect l="0" t="0" r="r" b="b"/>
                  <a:pathLst>
                    <a:path w="26870" h="30371" fill="none" extrusionOk="0">
                      <a:moveTo>
                        <a:pt x="-1" y="652"/>
                      </a:moveTo>
                      <a:cubicBezTo>
                        <a:pt x="1723" y="219"/>
                        <a:pt x="3493" y="-1"/>
                        <a:pt x="5270" y="0"/>
                      </a:cubicBezTo>
                      <a:cubicBezTo>
                        <a:pt x="17199" y="0"/>
                        <a:pt x="26870" y="9670"/>
                        <a:pt x="26870" y="21600"/>
                      </a:cubicBezTo>
                      <a:cubicBezTo>
                        <a:pt x="26870" y="24621"/>
                        <a:pt x="26236" y="27609"/>
                        <a:pt x="25009" y="30371"/>
                      </a:cubicBezTo>
                    </a:path>
                    <a:path w="26870" h="30371" stroke="0" extrusionOk="0">
                      <a:moveTo>
                        <a:pt x="-1" y="652"/>
                      </a:moveTo>
                      <a:cubicBezTo>
                        <a:pt x="1723" y="219"/>
                        <a:pt x="3493" y="-1"/>
                        <a:pt x="5270" y="0"/>
                      </a:cubicBezTo>
                      <a:cubicBezTo>
                        <a:pt x="17199" y="0"/>
                        <a:pt x="26870" y="9670"/>
                        <a:pt x="26870" y="21600"/>
                      </a:cubicBezTo>
                      <a:cubicBezTo>
                        <a:pt x="26870" y="24621"/>
                        <a:pt x="26236" y="27609"/>
                        <a:pt x="25009" y="30371"/>
                      </a:cubicBezTo>
                      <a:lnTo>
                        <a:pt x="5270" y="21600"/>
                      </a:lnTo>
                      <a:close/>
                    </a:path>
                  </a:pathLst>
                </a:custGeom>
                <a:grpFill/>
                <a:ln w="25400">
                  <a:solidFill>
                    <a:srgbClr val="C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Arc 11"/>
                <p:cNvSpPr>
                  <a:spLocks/>
                </p:cNvSpPr>
                <p:nvPr/>
              </p:nvSpPr>
              <p:spPr bwMode="auto">
                <a:xfrm rot="13920600" flipH="1">
                  <a:off x="3096" y="12785"/>
                  <a:ext cx="1098" cy="1187"/>
                </a:xfrm>
                <a:custGeom>
                  <a:avLst/>
                  <a:gdLst>
                    <a:gd name="G0" fmla="+- 5270 0 0"/>
                    <a:gd name="G1" fmla="+- 21600 0 0"/>
                    <a:gd name="G2" fmla="+- 21600 0 0"/>
                    <a:gd name="T0" fmla="*/ 0 w 26870"/>
                    <a:gd name="T1" fmla="*/ 653 h 30371"/>
                    <a:gd name="T2" fmla="*/ 25009 w 26870"/>
                    <a:gd name="T3" fmla="*/ 30371 h 30371"/>
                    <a:gd name="T4" fmla="*/ 5270 w 26870"/>
                    <a:gd name="T5" fmla="*/ 21600 h 30371"/>
                  </a:gdLst>
                  <a:ahLst/>
                  <a:cxnLst>
                    <a:cxn ang="0">
                      <a:pos x="T0" y="T1"/>
                    </a:cxn>
                    <a:cxn ang="0">
                      <a:pos x="T2" y="T3"/>
                    </a:cxn>
                    <a:cxn ang="0">
                      <a:pos x="T4" y="T5"/>
                    </a:cxn>
                  </a:cxnLst>
                  <a:rect l="0" t="0" r="r" b="b"/>
                  <a:pathLst>
                    <a:path w="26870" h="30371" fill="none" extrusionOk="0">
                      <a:moveTo>
                        <a:pt x="-1" y="652"/>
                      </a:moveTo>
                      <a:cubicBezTo>
                        <a:pt x="1723" y="219"/>
                        <a:pt x="3493" y="-1"/>
                        <a:pt x="5270" y="0"/>
                      </a:cubicBezTo>
                      <a:cubicBezTo>
                        <a:pt x="17199" y="0"/>
                        <a:pt x="26870" y="9670"/>
                        <a:pt x="26870" y="21600"/>
                      </a:cubicBezTo>
                      <a:cubicBezTo>
                        <a:pt x="26870" y="24621"/>
                        <a:pt x="26236" y="27609"/>
                        <a:pt x="25009" y="30371"/>
                      </a:cubicBezTo>
                    </a:path>
                    <a:path w="26870" h="30371" stroke="0" extrusionOk="0">
                      <a:moveTo>
                        <a:pt x="-1" y="652"/>
                      </a:moveTo>
                      <a:cubicBezTo>
                        <a:pt x="1723" y="219"/>
                        <a:pt x="3493" y="-1"/>
                        <a:pt x="5270" y="0"/>
                      </a:cubicBezTo>
                      <a:cubicBezTo>
                        <a:pt x="17199" y="0"/>
                        <a:pt x="26870" y="9670"/>
                        <a:pt x="26870" y="21600"/>
                      </a:cubicBezTo>
                      <a:cubicBezTo>
                        <a:pt x="26870" y="24621"/>
                        <a:pt x="26236" y="27609"/>
                        <a:pt x="25009" y="30371"/>
                      </a:cubicBezTo>
                      <a:lnTo>
                        <a:pt x="5270" y="21600"/>
                      </a:lnTo>
                      <a:close/>
                    </a:path>
                  </a:pathLst>
                </a:custGeom>
                <a:grpFill/>
                <a:ln w="25400">
                  <a:solidFill>
                    <a:srgbClr val="C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grpSp>
        </p:grpSp>
        <p:sp>
          <p:nvSpPr>
            <p:cNvPr id="4" name="TekstSylinder 3"/>
            <p:cNvSpPr txBox="1"/>
            <p:nvPr/>
          </p:nvSpPr>
          <p:spPr>
            <a:xfrm>
              <a:off x="689786" y="1848816"/>
              <a:ext cx="8001102" cy="830997"/>
            </a:xfrm>
            <a:prstGeom prst="rect">
              <a:avLst/>
            </a:prstGeom>
            <a:grp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0" i="0" u="none" strike="noStrike" kern="1200" cap="none" spc="0" normalizeH="0" baseline="0" noProof="0" dirty="0">
                  <a:ln>
                    <a:noFill/>
                  </a:ln>
                  <a:solidFill>
                    <a:srgbClr val="0066FF"/>
                  </a:solidFill>
                  <a:effectLst/>
                  <a:uLnTx/>
                  <a:uFillTx/>
                  <a:latin typeface="Calibri"/>
                  <a:ea typeface="+mn-ea"/>
                  <a:cs typeface="+mn-cs"/>
                </a:rPr>
                <a:t>Elektronisk forvaltning forutsetter tre parallelle utviklings-/endringsprosesser</a:t>
              </a:r>
            </a:p>
          </p:txBody>
        </p:sp>
      </p:grpSp>
      <p:sp>
        <p:nvSpPr>
          <p:cNvPr id="13" name="TekstSylinder 12">
            <a:extLst>
              <a:ext uri="{FF2B5EF4-FFF2-40B4-BE49-F238E27FC236}">
                <a16:creationId xmlns:a16="http://schemas.microsoft.com/office/drawing/2014/main" id="{9BA74985-FDE1-4DA0-AAE1-D1C7CB34286C}"/>
              </a:ext>
            </a:extLst>
          </p:cNvPr>
          <p:cNvSpPr txBox="1"/>
          <p:nvPr/>
        </p:nvSpPr>
        <p:spPr>
          <a:xfrm>
            <a:off x="4378444" y="1976561"/>
            <a:ext cx="4432404"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srgbClr val="0066FF"/>
                </a:solidFill>
                <a:effectLst/>
                <a:uLnTx/>
                <a:uFillTx/>
                <a:latin typeface="Calibri"/>
                <a:ea typeface="+mn-ea"/>
                <a:cs typeface="+mn-cs"/>
              </a:rPr>
              <a:t>Skal beslutningstakerne oppnå de positive målsettingene de har satt seg, må disse endringsprosessene styres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sng" strike="noStrike" kern="1200" cap="none" spc="0" normalizeH="0" baseline="0" noProof="0" dirty="0">
                <a:ln>
                  <a:noFill/>
                </a:ln>
                <a:solidFill>
                  <a:srgbClr val="0066FF"/>
                </a:solidFill>
                <a:effectLst/>
                <a:uLnTx/>
                <a:uFillTx/>
                <a:latin typeface="Calibri"/>
                <a:ea typeface="+mn-ea"/>
                <a:cs typeface="+mn-cs"/>
              </a:rPr>
              <a:t>Hva kan vi styre?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800" b="0" i="0" u="none" strike="noStrike" kern="1200" cap="none" spc="0" normalizeH="0" baseline="0" noProof="0" dirty="0">
                <a:ln>
                  <a:noFill/>
                </a:ln>
                <a:solidFill>
                  <a:srgbClr val="0066FF"/>
                </a:solidFill>
                <a:effectLst/>
                <a:uLnTx/>
                <a:uFillTx/>
                <a:latin typeface="Calibri"/>
                <a:ea typeface="+mn-ea"/>
                <a:cs typeface="+mn-cs"/>
              </a:rPr>
              <a:t>Styring av </a:t>
            </a:r>
            <a:r>
              <a:rPr kumimoji="0" lang="nb-NO" sz="1800" b="0" i="1" u="none" strike="noStrike" kern="1200" cap="none" spc="0" normalizeH="0" baseline="0" noProof="0" dirty="0">
                <a:ln>
                  <a:noFill/>
                </a:ln>
                <a:solidFill>
                  <a:srgbClr val="0066FF"/>
                </a:solidFill>
                <a:effectLst/>
                <a:uLnTx/>
                <a:uFillTx/>
                <a:latin typeface="Calibri"/>
                <a:ea typeface="+mn-ea"/>
                <a:cs typeface="+mn-cs"/>
              </a:rPr>
              <a:t>prosessen</a:t>
            </a:r>
            <a:r>
              <a:rPr kumimoji="0" lang="nb-NO" sz="1800" b="0" i="0" u="none" strike="noStrike" kern="1200" cap="none" spc="0" normalizeH="0" baseline="0" noProof="0" dirty="0">
                <a:ln>
                  <a:noFill/>
                </a:ln>
                <a:solidFill>
                  <a:srgbClr val="0066FF"/>
                </a:solidFill>
                <a:effectLst/>
                <a:uLnTx/>
                <a:uFillTx/>
                <a:latin typeface="Calibri"/>
                <a:ea typeface="+mn-ea"/>
                <a:cs typeface="+mn-cs"/>
              </a:rPr>
              <a:t> (systemutvikling, lovgivningsprosessen mv.)</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800" b="0" i="0" u="none" strike="noStrike" kern="1200" cap="none" spc="0" normalizeH="0" baseline="0" noProof="0" dirty="0">
                <a:ln>
                  <a:noFill/>
                </a:ln>
                <a:solidFill>
                  <a:srgbClr val="0066FF"/>
                </a:solidFill>
                <a:effectLst/>
                <a:uLnTx/>
                <a:uFillTx/>
                <a:latin typeface="Calibri"/>
                <a:ea typeface="+mn-ea"/>
                <a:cs typeface="+mn-cs"/>
              </a:rPr>
              <a:t>Styring av </a:t>
            </a:r>
            <a:r>
              <a:rPr kumimoji="0" lang="nb-NO" sz="1800" b="0" i="1" u="none" strike="noStrike" kern="1200" cap="none" spc="0" normalizeH="0" baseline="0" noProof="0" dirty="0">
                <a:ln>
                  <a:noFill/>
                </a:ln>
                <a:solidFill>
                  <a:srgbClr val="0066FF"/>
                </a:solidFill>
                <a:effectLst/>
                <a:uLnTx/>
                <a:uFillTx/>
                <a:latin typeface="Calibri"/>
                <a:ea typeface="+mn-ea"/>
                <a:cs typeface="+mn-cs"/>
              </a:rPr>
              <a:t>resultatet</a:t>
            </a:r>
            <a:r>
              <a:rPr kumimoji="0" lang="nb-NO" sz="1800" b="0" i="0" u="none" strike="noStrike" kern="1200" cap="none" spc="0" normalizeH="0" baseline="0" noProof="0" dirty="0">
                <a:ln>
                  <a:noFill/>
                </a:ln>
                <a:solidFill>
                  <a:srgbClr val="0066FF"/>
                </a:solidFill>
                <a:effectLst/>
                <a:uLnTx/>
                <a:uFillTx/>
                <a:latin typeface="Calibri"/>
                <a:ea typeface="+mn-ea"/>
                <a:cs typeface="+mn-cs"/>
              </a:rPr>
              <a:t> (stille krav til hvorledes IKT-systemer skal være)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800" b="0" i="0" u="none" strike="noStrike" kern="1200" cap="none" spc="0" normalizeH="0" baseline="0" noProof="0" dirty="0">
                <a:ln>
                  <a:noFill/>
                </a:ln>
                <a:solidFill>
                  <a:srgbClr val="0066FF"/>
                </a:solidFill>
                <a:effectLst/>
                <a:uLnTx/>
                <a:uFillTx/>
                <a:latin typeface="Calibri"/>
                <a:ea typeface="+mn-ea"/>
                <a:cs typeface="+mn-cs"/>
              </a:rPr>
              <a:t>Styring av </a:t>
            </a:r>
            <a:r>
              <a:rPr kumimoji="0" lang="nb-NO" sz="1800" b="0" i="1" u="none" strike="noStrike" kern="1200" cap="none" spc="0" normalizeH="0" baseline="0" noProof="0" dirty="0">
                <a:ln>
                  <a:noFill/>
                </a:ln>
                <a:solidFill>
                  <a:srgbClr val="0066FF"/>
                </a:solidFill>
                <a:effectLst/>
                <a:uLnTx/>
                <a:uFillTx/>
                <a:latin typeface="Calibri"/>
                <a:ea typeface="+mn-ea"/>
                <a:cs typeface="+mn-cs"/>
              </a:rPr>
              <a:t>bruken</a:t>
            </a:r>
            <a:r>
              <a:rPr kumimoji="0" lang="nb-NO" sz="1800" b="0" i="0" u="none" strike="noStrike" kern="1200" cap="none" spc="0" normalizeH="0" baseline="0" noProof="0" dirty="0">
                <a:ln>
                  <a:noFill/>
                </a:ln>
                <a:solidFill>
                  <a:srgbClr val="0066FF"/>
                </a:solidFill>
                <a:effectLst/>
                <a:uLnTx/>
                <a:uFillTx/>
                <a:latin typeface="Calibri"/>
                <a:ea typeface="+mn-ea"/>
                <a:cs typeface="+mn-cs"/>
              </a:rPr>
              <a:t> (av systemene, av lovgivning)</a:t>
            </a:r>
          </a:p>
        </p:txBody>
      </p:sp>
    </p:spTree>
    <p:extLst>
      <p:ext uri="{BB962C8B-B14F-4D97-AF65-F5344CB8AC3E}">
        <p14:creationId xmlns:p14="http://schemas.microsoft.com/office/powerpoint/2010/main" val="365012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28596" y="214290"/>
            <a:ext cx="8229600" cy="1143000"/>
          </a:xfrm>
        </p:spPr>
        <p:txBody>
          <a:bodyPr>
            <a:normAutofit/>
          </a:bodyPr>
          <a:lstStyle/>
          <a:p>
            <a:r>
              <a:rPr lang="nb-NO" sz="3200" dirty="0">
                <a:solidFill>
                  <a:srgbClr val="0066FF"/>
                </a:solidFill>
              </a:rPr>
              <a:t>Hvordan styre digital forvaltning?</a:t>
            </a:r>
          </a:p>
        </p:txBody>
      </p:sp>
      <p:sp>
        <p:nvSpPr>
          <p:cNvPr id="3" name="Plassholder for innhold 2"/>
          <p:cNvSpPr>
            <a:spLocks noGrp="1"/>
          </p:cNvSpPr>
          <p:nvPr>
            <p:ph idx="1"/>
          </p:nvPr>
        </p:nvSpPr>
        <p:spPr>
          <a:xfrm>
            <a:off x="214282" y="1600200"/>
            <a:ext cx="8472518" cy="4525963"/>
          </a:xfrm>
        </p:spPr>
        <p:txBody>
          <a:bodyPr/>
          <a:lstStyle/>
          <a:p>
            <a:r>
              <a:rPr lang="nb-NO" sz="1800" dirty="0"/>
              <a:t>Lover</a:t>
            </a:r>
          </a:p>
          <a:p>
            <a:pPr lvl="1"/>
            <a:r>
              <a:rPr lang="nb-NO" sz="1800" dirty="0"/>
              <a:t>Forskrifter</a:t>
            </a:r>
          </a:p>
          <a:p>
            <a:r>
              <a:rPr lang="nb-NO" sz="1800" dirty="0"/>
              <a:t>Instrukser/retningslinjer</a:t>
            </a:r>
          </a:p>
          <a:p>
            <a:r>
              <a:rPr lang="nb-NO" sz="1800" dirty="0"/>
              <a:t>Budsjettpolitikk</a:t>
            </a:r>
          </a:p>
          <a:p>
            <a:r>
              <a:rPr lang="nb-NO" sz="1800" dirty="0"/>
              <a:t>Organisering</a:t>
            </a:r>
          </a:p>
          <a:p>
            <a:r>
              <a:rPr lang="nb-NO" sz="1800" dirty="0"/>
              <a:t>mv</a:t>
            </a:r>
          </a:p>
          <a:p>
            <a:endParaRPr lang="nb-NO" dirty="0"/>
          </a:p>
        </p:txBody>
      </p:sp>
      <p:sp>
        <p:nvSpPr>
          <p:cNvPr id="17" name="TekstSylinder 16"/>
          <p:cNvSpPr txBox="1"/>
          <p:nvPr/>
        </p:nvSpPr>
        <p:spPr>
          <a:xfrm>
            <a:off x="5572132" y="1214422"/>
            <a:ext cx="1960858" cy="369332"/>
          </a:xfrm>
          <a:prstGeom prst="rect">
            <a:avLst/>
          </a:prstGeom>
          <a:noFill/>
        </p:spPr>
        <p:txBody>
          <a:bodyPr wrap="none" rtlCol="0">
            <a:spAutoFit/>
          </a:bodyPr>
          <a:lstStyle/>
          <a:p>
            <a:r>
              <a:rPr lang="nb-NO" u="sng"/>
              <a:t>For (bl.a.) å </a:t>
            </a:r>
            <a:r>
              <a:rPr lang="nb-NO" u="sng" dirty="0"/>
              <a:t>oppnå:</a:t>
            </a:r>
          </a:p>
        </p:txBody>
      </p:sp>
      <p:sp>
        <p:nvSpPr>
          <p:cNvPr id="20" name="TekstSylinder 19"/>
          <p:cNvSpPr txBox="1"/>
          <p:nvPr/>
        </p:nvSpPr>
        <p:spPr>
          <a:xfrm>
            <a:off x="235450" y="4986395"/>
            <a:ext cx="4682500" cy="584775"/>
          </a:xfrm>
          <a:prstGeom prst="rect">
            <a:avLst/>
          </a:prstGeom>
          <a:solidFill>
            <a:srgbClr val="FFFFCC"/>
          </a:solidFill>
        </p:spPr>
        <p:txBody>
          <a:bodyPr wrap="none" rtlCol="0">
            <a:spAutoFit/>
          </a:bodyPr>
          <a:lstStyle/>
          <a:p>
            <a:r>
              <a:rPr lang="nb-NO" sz="1600" dirty="0"/>
              <a:t>Husk det er trinnhøydeforskjeller i virkemiddelbruken:</a:t>
            </a:r>
          </a:p>
          <a:p>
            <a:r>
              <a:rPr lang="nb-NO" sz="1600" dirty="0"/>
              <a:t>Lov og forskrift går foran!</a:t>
            </a:r>
          </a:p>
        </p:txBody>
      </p:sp>
      <p:cxnSp>
        <p:nvCxnSpPr>
          <p:cNvPr id="8" name="Rett linje 7"/>
          <p:cNvCxnSpPr/>
          <p:nvPr/>
        </p:nvCxnSpPr>
        <p:spPr>
          <a:xfrm rot="16200000" flipH="1">
            <a:off x="3107521" y="3464719"/>
            <a:ext cx="4714908" cy="71438"/>
          </a:xfrm>
          <a:prstGeom prst="line">
            <a:avLst/>
          </a:prstGeom>
        </p:spPr>
        <p:style>
          <a:lnRef idx="1">
            <a:schemeClr val="accent1"/>
          </a:lnRef>
          <a:fillRef idx="0">
            <a:schemeClr val="accent1"/>
          </a:fillRef>
          <a:effectRef idx="0">
            <a:schemeClr val="accent1"/>
          </a:effectRef>
          <a:fontRef idx="minor">
            <a:schemeClr val="tx1"/>
          </a:fontRef>
        </p:style>
      </p:cxnSp>
      <p:grpSp>
        <p:nvGrpSpPr>
          <p:cNvPr id="23" name="Gruppe 22"/>
          <p:cNvGrpSpPr/>
          <p:nvPr/>
        </p:nvGrpSpPr>
        <p:grpSpPr>
          <a:xfrm>
            <a:off x="2998326" y="1660709"/>
            <a:ext cx="2430930" cy="1354611"/>
            <a:chOff x="2928925" y="1555687"/>
            <a:chExt cx="2430930" cy="1354611"/>
          </a:xfrm>
        </p:grpSpPr>
        <p:grpSp>
          <p:nvGrpSpPr>
            <p:cNvPr id="21" name="Gruppe 20"/>
            <p:cNvGrpSpPr/>
            <p:nvPr/>
          </p:nvGrpSpPr>
          <p:grpSpPr>
            <a:xfrm>
              <a:off x="3000364" y="1555687"/>
              <a:ext cx="2359491" cy="1354611"/>
              <a:chOff x="3000364" y="1555687"/>
              <a:chExt cx="2359491" cy="1354611"/>
            </a:xfrm>
          </p:grpSpPr>
          <p:sp>
            <p:nvSpPr>
              <p:cNvPr id="4" name="TekstSylinder 3"/>
              <p:cNvSpPr txBox="1"/>
              <p:nvPr/>
            </p:nvSpPr>
            <p:spPr>
              <a:xfrm>
                <a:off x="3000364" y="2285992"/>
                <a:ext cx="2158668" cy="338554"/>
              </a:xfrm>
              <a:prstGeom prst="rect">
                <a:avLst/>
              </a:prstGeom>
              <a:noFill/>
            </p:spPr>
            <p:txBody>
              <a:bodyPr wrap="none" rtlCol="0">
                <a:spAutoFit/>
              </a:bodyPr>
              <a:lstStyle/>
              <a:p>
                <a:r>
                  <a:rPr lang="nb-NO" sz="1600" b="1" dirty="0"/>
                  <a:t>Forvaltningsstandarder</a:t>
                </a:r>
              </a:p>
            </p:txBody>
          </p:sp>
          <p:sp>
            <p:nvSpPr>
              <p:cNvPr id="5" name="TekstSylinder 4"/>
              <p:cNvSpPr txBox="1"/>
              <p:nvPr/>
            </p:nvSpPr>
            <p:spPr>
              <a:xfrm>
                <a:off x="3000364" y="2571744"/>
                <a:ext cx="1926810" cy="338554"/>
              </a:xfrm>
              <a:prstGeom prst="rect">
                <a:avLst/>
              </a:prstGeom>
              <a:noFill/>
            </p:spPr>
            <p:txBody>
              <a:bodyPr wrap="none" rtlCol="0">
                <a:spAutoFit/>
              </a:bodyPr>
              <a:lstStyle/>
              <a:p>
                <a:r>
                  <a:rPr lang="nb-NO" sz="1600" b="1" dirty="0"/>
                  <a:t>Arkitekturprinsipper</a:t>
                </a:r>
              </a:p>
            </p:txBody>
          </p:sp>
          <p:sp>
            <p:nvSpPr>
              <p:cNvPr id="18" name="TekstSylinder 17"/>
              <p:cNvSpPr txBox="1"/>
              <p:nvPr/>
            </p:nvSpPr>
            <p:spPr>
              <a:xfrm>
                <a:off x="3005236" y="1555687"/>
                <a:ext cx="2354619" cy="830997"/>
              </a:xfrm>
              <a:prstGeom prst="rect">
                <a:avLst/>
              </a:prstGeom>
              <a:noFill/>
            </p:spPr>
            <p:txBody>
              <a:bodyPr wrap="none" rtlCol="0">
                <a:spAutoFit/>
              </a:bodyPr>
              <a:lstStyle/>
              <a:p>
                <a:r>
                  <a:rPr lang="nb-NO" sz="1600" b="1" dirty="0"/>
                  <a:t>Digitaliseringsrundskrivet</a:t>
                </a:r>
              </a:p>
              <a:p>
                <a:r>
                  <a:rPr lang="nb-NO" sz="1600" b="1" dirty="0"/>
                  <a:t>Prosjektveiviseren</a:t>
                </a:r>
              </a:p>
              <a:p>
                <a:r>
                  <a:rPr lang="nb-NO" sz="1600" b="1" dirty="0"/>
                  <a:t>Felleskomponenter</a:t>
                </a:r>
              </a:p>
            </p:txBody>
          </p:sp>
        </p:grpSp>
        <p:sp>
          <p:nvSpPr>
            <p:cNvPr id="22" name="Høyre klammeparentes 21"/>
            <p:cNvSpPr/>
            <p:nvPr/>
          </p:nvSpPr>
          <p:spPr>
            <a:xfrm flipH="1">
              <a:off x="2928925" y="1798597"/>
              <a:ext cx="133514" cy="1058899"/>
            </a:xfrm>
            <a:prstGeom prst="rightBrace">
              <a:avLst>
                <a:gd name="adj1" fmla="val 0"/>
                <a:gd name="adj2"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grpSp>
      <p:sp>
        <p:nvSpPr>
          <p:cNvPr id="9" name="TekstSylinder 8"/>
          <p:cNvSpPr txBox="1"/>
          <p:nvPr/>
        </p:nvSpPr>
        <p:spPr>
          <a:xfrm>
            <a:off x="3355356" y="2989205"/>
            <a:ext cx="1820755" cy="1815882"/>
          </a:xfrm>
          <a:prstGeom prst="rect">
            <a:avLst/>
          </a:prstGeom>
          <a:noFill/>
        </p:spPr>
        <p:txBody>
          <a:bodyPr wrap="none" rtlCol="0">
            <a:spAutoFit/>
          </a:bodyPr>
          <a:lstStyle/>
          <a:p>
            <a:r>
              <a:rPr lang="nb-NO" sz="1600" dirty="0"/>
              <a:t>Tjenesteorientering</a:t>
            </a:r>
          </a:p>
          <a:p>
            <a:r>
              <a:rPr lang="nb-NO" sz="1600" u="sng" dirty="0"/>
              <a:t>Interoperabilitet</a:t>
            </a:r>
          </a:p>
          <a:p>
            <a:r>
              <a:rPr lang="nb-NO" sz="1600" dirty="0"/>
              <a:t>Tilgjengelighet</a:t>
            </a:r>
          </a:p>
          <a:p>
            <a:r>
              <a:rPr lang="nb-NO" sz="1600" dirty="0"/>
              <a:t>Sikkerhet</a:t>
            </a:r>
          </a:p>
          <a:p>
            <a:r>
              <a:rPr lang="nb-NO" sz="1600" dirty="0"/>
              <a:t>Åpenhet</a:t>
            </a:r>
          </a:p>
          <a:p>
            <a:r>
              <a:rPr lang="nb-NO" sz="1600" dirty="0"/>
              <a:t>Fleksibilitet</a:t>
            </a:r>
          </a:p>
          <a:p>
            <a:r>
              <a:rPr lang="nb-NO" sz="1600" dirty="0" err="1"/>
              <a:t>Skalerbarhet</a:t>
            </a:r>
            <a:endParaRPr lang="nb-NO" sz="1600" dirty="0"/>
          </a:p>
        </p:txBody>
      </p:sp>
      <p:sp>
        <p:nvSpPr>
          <p:cNvPr id="26" name="TekstSylinder 25"/>
          <p:cNvSpPr txBox="1"/>
          <p:nvPr/>
        </p:nvSpPr>
        <p:spPr>
          <a:xfrm>
            <a:off x="5608792" y="1938102"/>
            <a:ext cx="3266087" cy="2062103"/>
          </a:xfrm>
          <a:prstGeom prst="rect">
            <a:avLst/>
          </a:prstGeom>
          <a:noFill/>
        </p:spPr>
        <p:txBody>
          <a:bodyPr wrap="none" rtlCol="0">
            <a:spAutoFit/>
          </a:bodyPr>
          <a:lstStyle/>
          <a:p>
            <a:r>
              <a:rPr lang="nb-NO" sz="1600" dirty="0"/>
              <a:t>Effektiv forvaltning</a:t>
            </a:r>
          </a:p>
          <a:p>
            <a:r>
              <a:rPr lang="nb-NO" sz="1600" dirty="0"/>
              <a:t>Gode, raske og tilgjengelige tjenester</a:t>
            </a:r>
          </a:p>
          <a:p>
            <a:endParaRPr lang="nb-NO" sz="1600" dirty="0"/>
          </a:p>
          <a:p>
            <a:r>
              <a:rPr lang="nb-NO" sz="1600" dirty="0"/>
              <a:t>Rettssikker forvaltning</a:t>
            </a:r>
          </a:p>
          <a:p>
            <a:r>
              <a:rPr lang="nb-NO" sz="1600" dirty="0"/>
              <a:t>Personopplysningsvern</a:t>
            </a:r>
          </a:p>
          <a:p>
            <a:r>
              <a:rPr lang="nb-NO" sz="1600" dirty="0"/>
              <a:t>Informasjonssikkerhet</a:t>
            </a:r>
          </a:p>
          <a:p>
            <a:r>
              <a:rPr lang="nb-NO" sz="1600" dirty="0"/>
              <a:t>Offentlighet/åpenhet</a:t>
            </a:r>
          </a:p>
          <a:p>
            <a:endParaRPr lang="nb-NO"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9"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uppe 34"/>
          <p:cNvGrpSpPr/>
          <p:nvPr/>
        </p:nvGrpSpPr>
        <p:grpSpPr>
          <a:xfrm>
            <a:off x="1907704" y="116632"/>
            <a:ext cx="5400600" cy="2877286"/>
            <a:chOff x="2123728" y="1919866"/>
            <a:chExt cx="4603750" cy="1957206"/>
          </a:xfrm>
        </p:grpSpPr>
        <p:grpSp>
          <p:nvGrpSpPr>
            <p:cNvPr id="6" name="Group 3"/>
            <p:cNvGrpSpPr>
              <a:grpSpLocks/>
            </p:cNvGrpSpPr>
            <p:nvPr/>
          </p:nvGrpSpPr>
          <p:grpSpPr bwMode="auto">
            <a:xfrm>
              <a:off x="2123728" y="2276872"/>
              <a:ext cx="2286000" cy="1600200"/>
              <a:chOff x="1344" y="1584"/>
              <a:chExt cx="1440" cy="1008"/>
            </a:xfrm>
          </p:grpSpPr>
          <p:grpSp>
            <p:nvGrpSpPr>
              <p:cNvPr id="7" name="Group 4"/>
              <p:cNvGrpSpPr>
                <a:grpSpLocks/>
              </p:cNvGrpSpPr>
              <p:nvPr/>
            </p:nvGrpSpPr>
            <p:grpSpPr bwMode="auto">
              <a:xfrm>
                <a:off x="1344" y="1584"/>
                <a:ext cx="1440" cy="1008"/>
                <a:chOff x="2400" y="2016"/>
                <a:chExt cx="1440" cy="1008"/>
              </a:xfrm>
            </p:grpSpPr>
            <p:grpSp>
              <p:nvGrpSpPr>
                <p:cNvPr id="9" name="Group 5"/>
                <p:cNvGrpSpPr>
                  <a:grpSpLocks/>
                </p:cNvGrpSpPr>
                <p:nvPr/>
              </p:nvGrpSpPr>
              <p:grpSpPr bwMode="auto">
                <a:xfrm>
                  <a:off x="2400" y="2016"/>
                  <a:ext cx="1440" cy="1008"/>
                  <a:chOff x="2400" y="2064"/>
                  <a:chExt cx="1440" cy="960"/>
                </a:xfrm>
              </p:grpSpPr>
              <p:sp>
                <p:nvSpPr>
                  <p:cNvPr id="11" name="Line 6"/>
                  <p:cNvSpPr>
                    <a:spLocks noChangeShapeType="1"/>
                  </p:cNvSpPr>
                  <p:nvPr/>
                </p:nvSpPr>
                <p:spPr bwMode="auto">
                  <a:xfrm flipV="1">
                    <a:off x="2400" y="2064"/>
                    <a:ext cx="0" cy="960"/>
                  </a:xfrm>
                  <a:prstGeom prst="line">
                    <a:avLst/>
                  </a:prstGeom>
                  <a:noFill/>
                  <a:ln w="9525">
                    <a:solidFill>
                      <a:schemeClr val="tx1"/>
                    </a:solidFill>
                    <a:round/>
                    <a:headEnd/>
                    <a:tailEnd/>
                  </a:ln>
                </p:spPr>
                <p:txBody>
                  <a:bodyPr wrap="none" anchor="ctr"/>
                  <a:lstStyle/>
                  <a:p>
                    <a:endParaRPr lang="en-GB"/>
                  </a:p>
                </p:txBody>
              </p:sp>
              <p:sp>
                <p:nvSpPr>
                  <p:cNvPr id="12" name="Line 7"/>
                  <p:cNvSpPr>
                    <a:spLocks noChangeShapeType="1"/>
                  </p:cNvSpPr>
                  <p:nvPr/>
                </p:nvSpPr>
                <p:spPr bwMode="auto">
                  <a:xfrm>
                    <a:off x="2400" y="2064"/>
                    <a:ext cx="1440" cy="0"/>
                  </a:xfrm>
                  <a:prstGeom prst="line">
                    <a:avLst/>
                  </a:prstGeom>
                  <a:noFill/>
                  <a:ln w="9525">
                    <a:solidFill>
                      <a:schemeClr val="tx1"/>
                    </a:solidFill>
                    <a:round/>
                    <a:headEnd/>
                    <a:tailEnd/>
                  </a:ln>
                </p:spPr>
                <p:txBody>
                  <a:bodyPr wrap="none" anchor="ctr"/>
                  <a:lstStyle/>
                  <a:p>
                    <a:endParaRPr lang="en-GB"/>
                  </a:p>
                </p:txBody>
              </p:sp>
              <p:sp>
                <p:nvSpPr>
                  <p:cNvPr id="13" name="Line 8"/>
                  <p:cNvSpPr>
                    <a:spLocks noChangeShapeType="1"/>
                  </p:cNvSpPr>
                  <p:nvPr/>
                </p:nvSpPr>
                <p:spPr bwMode="auto">
                  <a:xfrm>
                    <a:off x="2400" y="3024"/>
                    <a:ext cx="1440" cy="0"/>
                  </a:xfrm>
                  <a:prstGeom prst="line">
                    <a:avLst/>
                  </a:prstGeom>
                  <a:noFill/>
                  <a:ln w="9525">
                    <a:solidFill>
                      <a:schemeClr val="tx1"/>
                    </a:solidFill>
                    <a:round/>
                    <a:headEnd/>
                    <a:tailEnd/>
                  </a:ln>
                </p:spPr>
                <p:txBody>
                  <a:bodyPr wrap="none" anchor="ctr"/>
                  <a:lstStyle/>
                  <a:p>
                    <a:endParaRPr lang="en-GB"/>
                  </a:p>
                </p:txBody>
              </p:sp>
            </p:grpSp>
            <p:sp>
              <p:nvSpPr>
                <p:cNvPr id="10" name="Line 9"/>
                <p:cNvSpPr>
                  <a:spLocks noChangeShapeType="1"/>
                </p:cNvSpPr>
                <p:nvPr/>
              </p:nvSpPr>
              <p:spPr bwMode="auto">
                <a:xfrm>
                  <a:off x="3840" y="2016"/>
                  <a:ext cx="0" cy="1008"/>
                </a:xfrm>
                <a:prstGeom prst="line">
                  <a:avLst/>
                </a:prstGeom>
                <a:noFill/>
                <a:ln w="12700">
                  <a:solidFill>
                    <a:schemeClr val="tx1"/>
                  </a:solidFill>
                  <a:prstDash val="sysDot"/>
                  <a:round/>
                  <a:headEnd/>
                  <a:tailEnd/>
                </a:ln>
              </p:spPr>
              <p:txBody>
                <a:bodyPr wrap="none" anchor="ctr"/>
                <a:lstStyle/>
                <a:p>
                  <a:endParaRPr lang="en-GB"/>
                </a:p>
              </p:txBody>
            </p:sp>
          </p:grpSp>
          <p:sp>
            <p:nvSpPr>
              <p:cNvPr id="8" name="Text Box 10"/>
              <p:cNvSpPr txBox="1">
                <a:spLocks noChangeArrowheads="1"/>
              </p:cNvSpPr>
              <p:nvPr/>
            </p:nvSpPr>
            <p:spPr bwMode="auto">
              <a:xfrm>
                <a:off x="1937" y="1735"/>
                <a:ext cx="574" cy="251"/>
              </a:xfrm>
              <a:prstGeom prst="rect">
                <a:avLst/>
              </a:prstGeom>
              <a:noFill/>
              <a:ln w="9525">
                <a:noFill/>
                <a:miter lim="800000"/>
                <a:headEnd/>
                <a:tailEnd/>
              </a:ln>
            </p:spPr>
            <p:txBody>
              <a:bodyPr wrap="none">
                <a:spAutoFit/>
              </a:bodyPr>
              <a:lstStyle/>
              <a:p>
                <a:r>
                  <a:rPr lang="nb-NO" sz="1600" dirty="0">
                    <a:latin typeface="Calibri" pitchFamily="34" charset="0"/>
                  </a:rPr>
                  <a:t>Rettskilde-</a:t>
                </a:r>
              </a:p>
              <a:p>
                <a:r>
                  <a:rPr lang="nb-NO" sz="1600" dirty="0">
                    <a:latin typeface="Calibri" pitchFamily="34" charset="0"/>
                  </a:rPr>
                  <a:t>systemer</a:t>
                </a:r>
              </a:p>
            </p:txBody>
          </p:sp>
        </p:grpSp>
        <p:grpSp>
          <p:nvGrpSpPr>
            <p:cNvPr id="14" name="Group 11"/>
            <p:cNvGrpSpPr>
              <a:grpSpLocks/>
            </p:cNvGrpSpPr>
            <p:nvPr/>
          </p:nvGrpSpPr>
          <p:grpSpPr bwMode="auto">
            <a:xfrm>
              <a:off x="4409728" y="2276872"/>
              <a:ext cx="2286000" cy="1600200"/>
              <a:chOff x="2784" y="1584"/>
              <a:chExt cx="1440" cy="1008"/>
            </a:xfrm>
          </p:grpSpPr>
          <p:grpSp>
            <p:nvGrpSpPr>
              <p:cNvPr id="15" name="Group 12"/>
              <p:cNvGrpSpPr>
                <a:grpSpLocks/>
              </p:cNvGrpSpPr>
              <p:nvPr/>
            </p:nvGrpSpPr>
            <p:grpSpPr bwMode="auto">
              <a:xfrm rot="10800000">
                <a:off x="2784" y="1584"/>
                <a:ext cx="1440" cy="1008"/>
                <a:chOff x="2400" y="2016"/>
                <a:chExt cx="1440" cy="1008"/>
              </a:xfrm>
            </p:grpSpPr>
            <p:grpSp>
              <p:nvGrpSpPr>
                <p:cNvPr id="17" name="Group 13"/>
                <p:cNvGrpSpPr>
                  <a:grpSpLocks/>
                </p:cNvGrpSpPr>
                <p:nvPr/>
              </p:nvGrpSpPr>
              <p:grpSpPr bwMode="auto">
                <a:xfrm>
                  <a:off x="2400" y="2016"/>
                  <a:ext cx="1440" cy="1008"/>
                  <a:chOff x="2400" y="2064"/>
                  <a:chExt cx="1440" cy="960"/>
                </a:xfrm>
              </p:grpSpPr>
              <p:sp>
                <p:nvSpPr>
                  <p:cNvPr id="19" name="Line 14"/>
                  <p:cNvSpPr>
                    <a:spLocks noChangeShapeType="1"/>
                  </p:cNvSpPr>
                  <p:nvPr/>
                </p:nvSpPr>
                <p:spPr bwMode="auto">
                  <a:xfrm flipV="1">
                    <a:off x="2400" y="2064"/>
                    <a:ext cx="0" cy="960"/>
                  </a:xfrm>
                  <a:prstGeom prst="line">
                    <a:avLst/>
                  </a:prstGeom>
                  <a:noFill/>
                  <a:ln w="9525">
                    <a:solidFill>
                      <a:schemeClr val="tx1"/>
                    </a:solidFill>
                    <a:round/>
                    <a:headEnd/>
                    <a:tailEnd/>
                  </a:ln>
                </p:spPr>
                <p:txBody>
                  <a:bodyPr wrap="none" anchor="ctr"/>
                  <a:lstStyle/>
                  <a:p>
                    <a:endParaRPr lang="en-GB"/>
                  </a:p>
                </p:txBody>
              </p:sp>
              <p:sp>
                <p:nvSpPr>
                  <p:cNvPr id="20" name="Line 15"/>
                  <p:cNvSpPr>
                    <a:spLocks noChangeShapeType="1"/>
                  </p:cNvSpPr>
                  <p:nvPr/>
                </p:nvSpPr>
                <p:spPr bwMode="auto">
                  <a:xfrm>
                    <a:off x="2400" y="2064"/>
                    <a:ext cx="1440" cy="0"/>
                  </a:xfrm>
                  <a:prstGeom prst="line">
                    <a:avLst/>
                  </a:prstGeom>
                  <a:noFill/>
                  <a:ln w="9525">
                    <a:solidFill>
                      <a:schemeClr val="tx1"/>
                    </a:solidFill>
                    <a:round/>
                    <a:headEnd/>
                    <a:tailEnd/>
                  </a:ln>
                </p:spPr>
                <p:txBody>
                  <a:bodyPr wrap="none" anchor="ctr"/>
                  <a:lstStyle/>
                  <a:p>
                    <a:endParaRPr lang="en-GB"/>
                  </a:p>
                </p:txBody>
              </p:sp>
              <p:sp>
                <p:nvSpPr>
                  <p:cNvPr id="21" name="Line 16"/>
                  <p:cNvSpPr>
                    <a:spLocks noChangeShapeType="1"/>
                  </p:cNvSpPr>
                  <p:nvPr/>
                </p:nvSpPr>
                <p:spPr bwMode="auto">
                  <a:xfrm>
                    <a:off x="2400" y="3024"/>
                    <a:ext cx="1440" cy="0"/>
                  </a:xfrm>
                  <a:prstGeom prst="line">
                    <a:avLst/>
                  </a:prstGeom>
                  <a:noFill/>
                  <a:ln w="9525">
                    <a:solidFill>
                      <a:schemeClr val="tx1"/>
                    </a:solidFill>
                    <a:round/>
                    <a:headEnd/>
                    <a:tailEnd/>
                  </a:ln>
                </p:spPr>
                <p:txBody>
                  <a:bodyPr wrap="none" anchor="ctr"/>
                  <a:lstStyle/>
                  <a:p>
                    <a:endParaRPr lang="en-GB"/>
                  </a:p>
                </p:txBody>
              </p:sp>
            </p:grpSp>
            <p:sp>
              <p:nvSpPr>
                <p:cNvPr id="18" name="Line 17"/>
                <p:cNvSpPr>
                  <a:spLocks noChangeShapeType="1"/>
                </p:cNvSpPr>
                <p:nvPr/>
              </p:nvSpPr>
              <p:spPr bwMode="auto">
                <a:xfrm>
                  <a:off x="3840" y="2016"/>
                  <a:ext cx="0" cy="1008"/>
                </a:xfrm>
                <a:prstGeom prst="line">
                  <a:avLst/>
                </a:prstGeom>
                <a:noFill/>
                <a:ln w="9525">
                  <a:solidFill>
                    <a:schemeClr val="tx1"/>
                  </a:solidFill>
                  <a:prstDash val="sysDot"/>
                  <a:round/>
                  <a:headEnd/>
                  <a:tailEnd/>
                </a:ln>
              </p:spPr>
              <p:txBody>
                <a:bodyPr wrap="none" anchor="ctr"/>
                <a:lstStyle/>
                <a:p>
                  <a:endParaRPr lang="en-GB"/>
                </a:p>
              </p:txBody>
            </p:sp>
          </p:grpSp>
          <p:sp>
            <p:nvSpPr>
              <p:cNvPr id="16" name="Text Box 18"/>
              <p:cNvSpPr txBox="1">
                <a:spLocks noChangeArrowheads="1"/>
              </p:cNvSpPr>
              <p:nvPr/>
            </p:nvSpPr>
            <p:spPr bwMode="auto">
              <a:xfrm>
                <a:off x="2835" y="1730"/>
                <a:ext cx="959" cy="368"/>
              </a:xfrm>
              <a:prstGeom prst="rect">
                <a:avLst/>
              </a:prstGeom>
              <a:noFill/>
              <a:ln w="9525">
                <a:noFill/>
                <a:miter lim="800000"/>
                <a:headEnd/>
                <a:tailEnd/>
              </a:ln>
            </p:spPr>
            <p:txBody>
              <a:bodyPr wrap="none">
                <a:spAutoFit/>
              </a:bodyPr>
              <a:lstStyle/>
              <a:p>
                <a:r>
                  <a:rPr lang="nb-NO" sz="1600" dirty="0">
                    <a:latin typeface="Calibri" pitchFamily="34" charset="0"/>
                  </a:rPr>
                  <a:t>Rettslige </a:t>
                </a:r>
                <a:r>
                  <a:rPr lang="nb-NO" sz="1600" dirty="0" err="1">
                    <a:latin typeface="Calibri" pitchFamily="34" charset="0"/>
                  </a:rPr>
                  <a:t>beslut</a:t>
                </a:r>
                <a:r>
                  <a:rPr lang="nb-NO" sz="1600" dirty="0">
                    <a:latin typeface="Calibri" pitchFamily="34" charset="0"/>
                  </a:rPr>
                  <a:t>-</a:t>
                </a:r>
              </a:p>
              <a:p>
                <a:r>
                  <a:rPr lang="nb-NO" sz="1600" dirty="0" err="1">
                    <a:latin typeface="Calibri" pitchFamily="34" charset="0"/>
                  </a:rPr>
                  <a:t>ningssystemer</a:t>
                </a:r>
                <a:endParaRPr lang="nb-NO" sz="1600" dirty="0">
                  <a:latin typeface="Calibri" pitchFamily="34" charset="0"/>
                </a:endParaRPr>
              </a:p>
            </p:txBody>
          </p:sp>
        </p:grpSp>
        <p:grpSp>
          <p:nvGrpSpPr>
            <p:cNvPr id="22" name="Group 19"/>
            <p:cNvGrpSpPr>
              <a:grpSpLocks/>
            </p:cNvGrpSpPr>
            <p:nvPr/>
          </p:nvGrpSpPr>
          <p:grpSpPr bwMode="auto">
            <a:xfrm>
              <a:off x="3038128" y="2988963"/>
              <a:ext cx="2841625" cy="752475"/>
              <a:chOff x="1910" y="1975"/>
              <a:chExt cx="1790" cy="474"/>
            </a:xfrm>
          </p:grpSpPr>
          <p:sp>
            <p:nvSpPr>
              <p:cNvPr id="23" name="Text Box 20"/>
              <p:cNvSpPr txBox="1">
                <a:spLocks noChangeArrowheads="1"/>
              </p:cNvSpPr>
              <p:nvPr/>
            </p:nvSpPr>
            <p:spPr bwMode="auto">
              <a:xfrm>
                <a:off x="1910" y="1975"/>
                <a:ext cx="607" cy="330"/>
              </a:xfrm>
              <a:prstGeom prst="rect">
                <a:avLst/>
              </a:prstGeom>
              <a:noFill/>
              <a:ln w="9525">
                <a:noFill/>
                <a:miter lim="800000"/>
                <a:headEnd/>
                <a:tailEnd/>
              </a:ln>
            </p:spPr>
            <p:txBody>
              <a:bodyPr wrap="none">
                <a:spAutoFit/>
              </a:bodyPr>
              <a:lstStyle/>
              <a:p>
                <a:r>
                  <a:rPr lang="nb-NO" sz="1400">
                    <a:solidFill>
                      <a:schemeClr val="accent2"/>
                    </a:solidFill>
                    <a:latin typeface="Calibri" pitchFamily="34" charset="0"/>
                  </a:rPr>
                  <a:t>Autentiske</a:t>
                </a:r>
              </a:p>
              <a:p>
                <a:r>
                  <a:rPr lang="nb-NO" sz="1400">
                    <a:solidFill>
                      <a:schemeClr val="accent2"/>
                    </a:solidFill>
                    <a:latin typeface="Calibri" pitchFamily="34" charset="0"/>
                  </a:rPr>
                  <a:t>rettskilder</a:t>
                </a:r>
                <a:endParaRPr lang="nb-NO" sz="1600">
                  <a:solidFill>
                    <a:schemeClr val="accent2"/>
                  </a:solidFill>
                  <a:latin typeface="Calibri" pitchFamily="34" charset="0"/>
                </a:endParaRPr>
              </a:p>
            </p:txBody>
          </p:sp>
          <p:sp>
            <p:nvSpPr>
              <p:cNvPr id="24" name="Text Box 21"/>
              <p:cNvSpPr txBox="1">
                <a:spLocks noChangeArrowheads="1"/>
              </p:cNvSpPr>
              <p:nvPr/>
            </p:nvSpPr>
            <p:spPr bwMode="auto">
              <a:xfrm>
                <a:off x="2880" y="1984"/>
                <a:ext cx="820" cy="465"/>
              </a:xfrm>
              <a:prstGeom prst="rect">
                <a:avLst/>
              </a:prstGeom>
              <a:noFill/>
              <a:ln w="9525">
                <a:noFill/>
                <a:miter lim="800000"/>
                <a:headEnd/>
                <a:tailEnd/>
              </a:ln>
            </p:spPr>
            <p:txBody>
              <a:bodyPr wrap="none">
                <a:spAutoFit/>
              </a:bodyPr>
              <a:lstStyle/>
              <a:p>
                <a:r>
                  <a:rPr lang="nb-NO" sz="1400">
                    <a:solidFill>
                      <a:schemeClr val="accent2"/>
                    </a:solidFill>
                    <a:latin typeface="Calibri" pitchFamily="34" charset="0"/>
                  </a:rPr>
                  <a:t>Rettskilder</a:t>
                </a:r>
              </a:p>
              <a:p>
                <a:r>
                  <a:rPr lang="nb-NO" sz="1400">
                    <a:solidFill>
                      <a:schemeClr val="accent2"/>
                    </a:solidFill>
                    <a:latin typeface="Calibri" pitchFamily="34" charset="0"/>
                  </a:rPr>
                  <a:t>transformert til</a:t>
                </a:r>
              </a:p>
              <a:p>
                <a:r>
                  <a:rPr lang="nb-NO" sz="1400">
                    <a:solidFill>
                      <a:schemeClr val="accent2"/>
                    </a:solidFill>
                    <a:latin typeface="Calibri" pitchFamily="34" charset="0"/>
                  </a:rPr>
                  <a:t>programkode</a:t>
                </a:r>
                <a:endParaRPr lang="nb-NO" sz="1600">
                  <a:solidFill>
                    <a:schemeClr val="accent2"/>
                  </a:solidFill>
                  <a:latin typeface="Calibri" pitchFamily="34" charset="0"/>
                </a:endParaRPr>
              </a:p>
            </p:txBody>
          </p:sp>
          <p:sp>
            <p:nvSpPr>
              <p:cNvPr id="25" name="AutoShape 22"/>
              <p:cNvSpPr>
                <a:spLocks noChangeArrowheads="1"/>
              </p:cNvSpPr>
              <p:nvPr/>
            </p:nvSpPr>
            <p:spPr bwMode="auto">
              <a:xfrm>
                <a:off x="2592" y="2112"/>
                <a:ext cx="336" cy="96"/>
              </a:xfrm>
              <a:prstGeom prst="leftRightArrow">
                <a:avLst>
                  <a:gd name="adj1" fmla="val 50000"/>
                  <a:gd name="adj2" fmla="val 70000"/>
                </a:avLst>
              </a:prstGeom>
              <a:solidFill>
                <a:schemeClr val="accent1"/>
              </a:solidFill>
              <a:ln w="9525">
                <a:solidFill>
                  <a:schemeClr val="tx1"/>
                </a:solidFill>
                <a:miter lim="800000"/>
                <a:headEnd/>
                <a:tailEnd/>
              </a:ln>
            </p:spPr>
            <p:txBody>
              <a:bodyPr wrap="none" anchor="ctr"/>
              <a:lstStyle/>
              <a:p>
                <a:endParaRPr lang="nb-NO">
                  <a:latin typeface="Calibri" pitchFamily="34" charset="0"/>
                </a:endParaRPr>
              </a:p>
            </p:txBody>
          </p:sp>
        </p:grpSp>
        <p:grpSp>
          <p:nvGrpSpPr>
            <p:cNvPr id="26" name="Group 23"/>
            <p:cNvGrpSpPr>
              <a:grpSpLocks/>
            </p:cNvGrpSpPr>
            <p:nvPr/>
          </p:nvGrpSpPr>
          <p:grpSpPr bwMode="auto">
            <a:xfrm>
              <a:off x="2350740" y="2276872"/>
              <a:ext cx="687388" cy="1600200"/>
              <a:chOff x="1487" y="1584"/>
              <a:chExt cx="433" cy="1008"/>
            </a:xfrm>
          </p:grpSpPr>
          <p:sp>
            <p:nvSpPr>
              <p:cNvPr id="27" name="Line 24"/>
              <p:cNvSpPr>
                <a:spLocks noChangeShapeType="1"/>
              </p:cNvSpPr>
              <p:nvPr/>
            </p:nvSpPr>
            <p:spPr bwMode="auto">
              <a:xfrm>
                <a:off x="1920" y="1584"/>
                <a:ext cx="0" cy="1008"/>
              </a:xfrm>
              <a:prstGeom prst="line">
                <a:avLst/>
              </a:prstGeom>
              <a:noFill/>
              <a:ln w="9525">
                <a:solidFill>
                  <a:schemeClr val="tx1"/>
                </a:solidFill>
                <a:prstDash val="dash"/>
                <a:round/>
                <a:headEnd/>
                <a:tailEnd/>
              </a:ln>
            </p:spPr>
            <p:txBody>
              <a:bodyPr wrap="none" anchor="ctr"/>
              <a:lstStyle/>
              <a:p>
                <a:endParaRPr lang="en-GB"/>
              </a:p>
            </p:txBody>
          </p:sp>
          <p:sp>
            <p:nvSpPr>
              <p:cNvPr id="28" name="Text Box 25"/>
              <p:cNvSpPr txBox="1">
                <a:spLocks noChangeArrowheads="1"/>
              </p:cNvSpPr>
              <p:nvPr/>
            </p:nvSpPr>
            <p:spPr bwMode="auto">
              <a:xfrm rot="-5400000">
                <a:off x="1317" y="1982"/>
                <a:ext cx="554" cy="213"/>
              </a:xfrm>
              <a:prstGeom prst="rect">
                <a:avLst/>
              </a:prstGeom>
              <a:noFill/>
              <a:ln w="9525">
                <a:noFill/>
                <a:miter lim="800000"/>
                <a:headEnd/>
                <a:tailEnd/>
              </a:ln>
            </p:spPr>
            <p:txBody>
              <a:bodyPr wrap="none">
                <a:spAutoFit/>
              </a:bodyPr>
              <a:lstStyle/>
              <a:p>
                <a:r>
                  <a:rPr lang="nb-NO" sz="1600">
                    <a:latin typeface="Calibri" pitchFamily="34" charset="0"/>
                  </a:rPr>
                  <a:t>manuelt</a:t>
                </a:r>
              </a:p>
            </p:txBody>
          </p:sp>
        </p:grpSp>
        <p:grpSp>
          <p:nvGrpSpPr>
            <p:cNvPr id="29" name="Group 26"/>
            <p:cNvGrpSpPr>
              <a:grpSpLocks/>
            </p:cNvGrpSpPr>
            <p:nvPr/>
          </p:nvGrpSpPr>
          <p:grpSpPr bwMode="auto">
            <a:xfrm>
              <a:off x="6314728" y="2276872"/>
              <a:ext cx="412750" cy="1600200"/>
              <a:chOff x="3984" y="1584"/>
              <a:chExt cx="260" cy="1008"/>
            </a:xfrm>
          </p:grpSpPr>
          <p:sp>
            <p:nvSpPr>
              <p:cNvPr id="30" name="Text Box 27"/>
              <p:cNvSpPr txBox="1">
                <a:spLocks noChangeArrowheads="1"/>
              </p:cNvSpPr>
              <p:nvPr/>
            </p:nvSpPr>
            <p:spPr bwMode="auto">
              <a:xfrm rot="-5400000">
                <a:off x="3861" y="1982"/>
                <a:ext cx="554" cy="213"/>
              </a:xfrm>
              <a:prstGeom prst="rect">
                <a:avLst/>
              </a:prstGeom>
              <a:noFill/>
              <a:ln w="9525">
                <a:noFill/>
                <a:miter lim="800000"/>
                <a:headEnd/>
                <a:tailEnd/>
              </a:ln>
            </p:spPr>
            <p:txBody>
              <a:bodyPr wrap="none">
                <a:spAutoFit/>
              </a:bodyPr>
              <a:lstStyle/>
              <a:p>
                <a:r>
                  <a:rPr lang="nb-NO" sz="1600">
                    <a:latin typeface="Calibri" pitchFamily="34" charset="0"/>
                  </a:rPr>
                  <a:t>manuelt</a:t>
                </a:r>
              </a:p>
            </p:txBody>
          </p:sp>
          <p:sp>
            <p:nvSpPr>
              <p:cNvPr id="31" name="Line 28"/>
              <p:cNvSpPr>
                <a:spLocks noChangeShapeType="1"/>
              </p:cNvSpPr>
              <p:nvPr/>
            </p:nvSpPr>
            <p:spPr bwMode="auto">
              <a:xfrm>
                <a:off x="3984" y="1584"/>
                <a:ext cx="0" cy="1008"/>
              </a:xfrm>
              <a:prstGeom prst="line">
                <a:avLst/>
              </a:prstGeom>
              <a:noFill/>
              <a:ln w="9525">
                <a:solidFill>
                  <a:schemeClr val="tx1"/>
                </a:solidFill>
                <a:prstDash val="dash"/>
                <a:round/>
                <a:headEnd/>
                <a:tailEnd/>
              </a:ln>
            </p:spPr>
            <p:txBody>
              <a:bodyPr wrap="none" anchor="ctr"/>
              <a:lstStyle/>
              <a:p>
                <a:endParaRPr lang="en-GB"/>
              </a:p>
            </p:txBody>
          </p:sp>
        </p:grpSp>
        <p:sp>
          <p:nvSpPr>
            <p:cNvPr id="32" name="TekstSylinder 31"/>
            <p:cNvSpPr txBox="1"/>
            <p:nvPr/>
          </p:nvSpPr>
          <p:spPr>
            <a:xfrm>
              <a:off x="3579881" y="2230687"/>
              <a:ext cx="1686680" cy="369332"/>
            </a:xfrm>
            <a:prstGeom prst="rect">
              <a:avLst/>
            </a:prstGeom>
            <a:noFill/>
          </p:spPr>
          <p:txBody>
            <a:bodyPr wrap="none" rtlCol="0">
              <a:spAutoFit/>
            </a:bodyPr>
            <a:lstStyle/>
            <a:p>
              <a:r>
                <a:rPr lang="nb-NO" i="1" dirty="0">
                  <a:solidFill>
                    <a:srgbClr val="0000FF"/>
                  </a:solidFill>
                </a:rPr>
                <a:t>Jus som innhold</a:t>
              </a:r>
            </a:p>
          </p:txBody>
        </p:sp>
        <p:sp>
          <p:nvSpPr>
            <p:cNvPr id="34" name="TekstSylinder 33"/>
            <p:cNvSpPr txBox="1"/>
            <p:nvPr/>
          </p:nvSpPr>
          <p:spPr>
            <a:xfrm>
              <a:off x="3561512" y="1919866"/>
              <a:ext cx="1641860" cy="369332"/>
            </a:xfrm>
            <a:prstGeom prst="rect">
              <a:avLst/>
            </a:prstGeom>
            <a:noFill/>
          </p:spPr>
          <p:txBody>
            <a:bodyPr wrap="none" rtlCol="0">
              <a:spAutoFit/>
            </a:bodyPr>
            <a:lstStyle/>
            <a:p>
              <a:r>
                <a:rPr lang="nb-NO" i="1" dirty="0">
                  <a:solidFill>
                    <a:srgbClr val="C00000"/>
                  </a:solidFill>
                </a:rPr>
                <a:t>Jus som ramme</a:t>
              </a:r>
            </a:p>
          </p:txBody>
        </p:sp>
      </p:grpSp>
      <p:sp>
        <p:nvSpPr>
          <p:cNvPr id="36" name="TekstSylinder 35"/>
          <p:cNvSpPr txBox="1"/>
          <p:nvPr/>
        </p:nvSpPr>
        <p:spPr>
          <a:xfrm>
            <a:off x="611560" y="3192432"/>
            <a:ext cx="7704856" cy="2862322"/>
          </a:xfrm>
          <a:prstGeom prst="rect">
            <a:avLst/>
          </a:prstGeom>
          <a:noFill/>
        </p:spPr>
        <p:txBody>
          <a:bodyPr wrap="square" rtlCol="0">
            <a:spAutoFit/>
          </a:bodyPr>
          <a:lstStyle/>
          <a:p>
            <a:r>
              <a:rPr lang="nb-NO" dirty="0">
                <a:solidFill>
                  <a:srgbClr val="C00000"/>
                </a:solidFill>
              </a:rPr>
              <a:t>Jus som ramme: </a:t>
            </a:r>
            <a:r>
              <a:rPr lang="nb-NO" dirty="0"/>
              <a:t>	</a:t>
            </a:r>
            <a:r>
              <a:rPr lang="nb-NO" dirty="0">
                <a:solidFill>
                  <a:srgbClr val="C00000"/>
                </a:solidFill>
              </a:rPr>
              <a:t>¤</a:t>
            </a:r>
            <a:r>
              <a:rPr lang="nb-NO" dirty="0"/>
              <a:t> Primært generell lovgivning, f.eks. personopplysningsloven, 		forvaltningsloven, </a:t>
            </a:r>
            <a:r>
              <a:rPr lang="nb-NO" dirty="0" err="1"/>
              <a:t>offentleglova</a:t>
            </a:r>
            <a:r>
              <a:rPr lang="nb-NO" dirty="0"/>
              <a:t> mv. Er typiske lover som 			styrer teknologi (krav til system og til bruk)</a:t>
            </a:r>
          </a:p>
          <a:p>
            <a:r>
              <a:rPr lang="nb-NO" dirty="0"/>
              <a:t>		</a:t>
            </a:r>
          </a:p>
          <a:p>
            <a:r>
              <a:rPr lang="nb-NO" dirty="0">
                <a:solidFill>
                  <a:srgbClr val="0000FF"/>
                </a:solidFill>
              </a:rPr>
              <a:t>Jus som innhold:</a:t>
            </a:r>
            <a:r>
              <a:rPr lang="nb-NO" dirty="0"/>
              <a:t>	</a:t>
            </a:r>
            <a:r>
              <a:rPr lang="nb-NO" dirty="0">
                <a:solidFill>
                  <a:srgbClr val="0000FF"/>
                </a:solidFill>
              </a:rPr>
              <a:t>¤</a:t>
            </a:r>
            <a:r>
              <a:rPr lang="nb-NO" dirty="0"/>
              <a:t> Primært særlovgivning, dvs. lovgivning som bestemmer 			innholdet i den enkelte forvaltningsordning</a:t>
            </a:r>
          </a:p>
          <a:p>
            <a:r>
              <a:rPr lang="nb-NO" dirty="0"/>
              <a:t>		</a:t>
            </a:r>
            <a:r>
              <a:rPr lang="nb-NO" dirty="0">
                <a:solidFill>
                  <a:srgbClr val="0000FF"/>
                </a:solidFill>
              </a:rPr>
              <a:t>¤</a:t>
            </a:r>
            <a:r>
              <a:rPr lang="nb-NO" dirty="0"/>
              <a:t> Inneholder bl.a. </a:t>
            </a:r>
            <a:r>
              <a:rPr lang="nb-NO" i="1" dirty="0"/>
              <a:t>begreper</a:t>
            </a:r>
            <a:r>
              <a:rPr lang="nb-NO" dirty="0"/>
              <a:t> som betegner saksforhold. Er 			begrepene definerte slik at de kan brukes felles med andre 		forvaltningsorganer og inn hentes maskinelt? (jf. </a:t>
            </a:r>
            <a:r>
              <a:rPr lang="nb-NO" i="1" dirty="0"/>
              <a:t>semantisk 		interoperabilitet</a:t>
            </a:r>
            <a:r>
              <a:rPr lang="nb-NO" dirty="0"/>
              <a:t>)</a:t>
            </a:r>
          </a:p>
        </p:txBody>
      </p:sp>
    </p:spTree>
    <p:extLst>
      <p:ext uri="{BB962C8B-B14F-4D97-AF65-F5344CB8AC3E}">
        <p14:creationId xmlns:p14="http://schemas.microsoft.com/office/powerpoint/2010/main" val="230971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878</Words>
  <Application>Microsoft Office PowerPoint</Application>
  <PresentationFormat>Skjermfremvisning (4:3)</PresentationFormat>
  <Paragraphs>125</Paragraphs>
  <Slides>10</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10</vt:i4>
      </vt:variant>
    </vt:vector>
  </HeadingPairs>
  <TitlesOfParts>
    <vt:vector size="14" baseType="lpstr">
      <vt:lpstr>Arial</vt:lpstr>
      <vt:lpstr>Calibri</vt:lpstr>
      <vt:lpstr>Times New Roman</vt:lpstr>
      <vt:lpstr>Office-tema</vt:lpstr>
      <vt:lpstr> Introduksjon til DRI3010   DRI3010 – Systemutvikling, offentlig styring og demokrati </vt:lpstr>
      <vt:lpstr>Kunnskapsmål for DRI3010</vt:lpstr>
      <vt:lpstr>Ferdighetsmål for DRI3010</vt:lpstr>
      <vt:lpstr>PowerPoint-presentasjon</vt:lpstr>
      <vt:lpstr>Definisjoner av digital forvaltning</vt:lpstr>
      <vt:lpstr>Hva er digital forvaltning?</vt:lpstr>
      <vt:lpstr>PowerPoint-presentasjon</vt:lpstr>
      <vt:lpstr>Hvordan styre digital forvaltning?</vt:lpstr>
      <vt:lpstr>PowerPoint-presentasjon</vt:lpstr>
      <vt:lpstr>Noen dilemmaer i den rettslig styringen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Introduksjon til DRI3010   Rettslig styring av IKT i offentlig forvaltning</dc:title>
  <dc:creator>eier</dc:creator>
  <cp:lastModifiedBy>dag wiese schartum</cp:lastModifiedBy>
  <cp:revision>27</cp:revision>
  <dcterms:created xsi:type="dcterms:W3CDTF">2011-08-23T20:16:31Z</dcterms:created>
  <dcterms:modified xsi:type="dcterms:W3CDTF">2018-08-14T20:56:55Z</dcterms:modified>
</cp:coreProperties>
</file>