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14"/>
  </p:handoutMasterIdLst>
  <p:sldIdLst>
    <p:sldId id="256" r:id="rId2"/>
    <p:sldId id="268" r:id="rId3"/>
    <p:sldId id="264" r:id="rId4"/>
    <p:sldId id="270" r:id="rId5"/>
    <p:sldId id="272" r:id="rId6"/>
    <p:sldId id="273" r:id="rId7"/>
    <p:sldId id="271" r:id="rId8"/>
    <p:sldId id="269" r:id="rId9"/>
    <p:sldId id="262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0000FF"/>
    <a:srgbClr val="0033CC"/>
    <a:srgbClr val="6600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6DCA9B-0BF3-4EA0-B445-46BBE1571C6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556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F7C4-1E35-49D4-A54B-0C1881CFD05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CCBD-BF79-4898-B2EA-901BD3510F9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B1FA-9AE7-4ED9-A909-064B86D8E9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E6FE-5640-49CE-854E-9A89A33FE1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D2353-D913-40B5-9BD3-33EE2D72041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6603-DEF5-43A4-9E12-E0C529F7C9C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86518-AAC2-4E11-AA49-AE763872F5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561E-D2C4-488E-ADF9-855EF88559E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6F2F-E2DD-41AF-9DF2-9ED4DBA193B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A97C-7D07-4CFF-89C1-FDB42EF0F3C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CA10E-D425-4D6C-AB88-D3BCE457D0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569D63-7643-408E-B053-A46A340AF6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nb-NO" sz="3600" b="1" dirty="0">
                <a:solidFill>
                  <a:srgbClr val="0033CC"/>
                </a:solidFill>
              </a:rPr>
              <a:t>Introduksjon til FINF1001:</a:t>
            </a:r>
            <a:br>
              <a:rPr lang="nb-NO" sz="3600" b="1" dirty="0">
                <a:solidFill>
                  <a:srgbClr val="0033CC"/>
                </a:solidFill>
              </a:rPr>
            </a:br>
            <a:r>
              <a:rPr lang="nb-NO" sz="3600" b="1" dirty="0">
                <a:solidFill>
                  <a:srgbClr val="0033CC"/>
                </a:solidFill>
              </a:rPr>
              <a:t>Digital forvaltning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1600" dirty="0"/>
              <a:t>Prof. Dag Wiese Schartum, AFIN</a:t>
            </a:r>
          </a:p>
          <a:p>
            <a:r>
              <a:rPr lang="nb-NO" sz="1600"/>
              <a:t>(emneansvarlig</a:t>
            </a:r>
            <a:r>
              <a:rPr lang="nb-NO" sz="1600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33CC"/>
                </a:solidFill>
              </a:rPr>
              <a:t>Kunnskapsmål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/>
              <a:t>Du skal ha:</a:t>
            </a:r>
          </a:p>
          <a:p>
            <a:r>
              <a:rPr lang="nb-NO" sz="2400" dirty="0"/>
              <a:t>oversikt over hvordan offentlig forvaltning er organisert;</a:t>
            </a:r>
          </a:p>
          <a:p>
            <a:r>
              <a:rPr lang="nb-NO" sz="2400" dirty="0"/>
              <a:t>kunnskap om grunnleggende idealer for myndighetsutøvelse, særlig om personvern, rettssikkerhet og offentlighetsprinsippet;</a:t>
            </a:r>
          </a:p>
          <a:p>
            <a:r>
              <a:rPr lang="nb-NO" sz="2400" dirty="0"/>
              <a:t>grunnleggende kunnskaper om hvordan informasjons- og kommunikasjonsteknologi (IKT) anvendes i offentlig forvaltning;</a:t>
            </a:r>
          </a:p>
          <a:p>
            <a:r>
              <a:rPr lang="nb-NO" sz="2400" dirty="0"/>
              <a:t>kjenne til aktuelle mål og målkonflikter knyttet til digital forvaltning.</a:t>
            </a:r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1064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33CC"/>
                </a:solidFill>
              </a:rPr>
              <a:t>Ferdighetsmål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/>
              <a:t>Du skal:</a:t>
            </a:r>
          </a:p>
          <a:p>
            <a:r>
              <a:rPr lang="nb-NO" sz="2400" dirty="0"/>
              <a:t>kunne gjøre enkle analyser av hvilken betydning IKT i offentlig forvaltning har for ivaretakelsen av personvern;</a:t>
            </a:r>
          </a:p>
          <a:p>
            <a:r>
              <a:rPr lang="nb-NO" sz="2400" dirty="0"/>
              <a:t>kunne gjøre enkle analyser av hvilken betydning automatisering av enkeltvedtak har for ivaretakelsen av rettssikkerhet;</a:t>
            </a:r>
          </a:p>
          <a:p>
            <a:r>
              <a:rPr lang="nb-NO" sz="2400" dirty="0"/>
              <a:t>kunne gjøre enkle analyser av hvilken betydning IKT i offentlig forvaltning har for realiseringen av offentlighetsprinsippet.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518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33CC"/>
                </a:solidFill>
              </a:rPr>
              <a:t>Generell kompetanse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>Du skal:</a:t>
            </a:r>
          </a:p>
          <a:p>
            <a:r>
              <a:rPr lang="nb-NO" sz="2400" dirty="0"/>
              <a:t>kunne vurdere betydningen av IKT for idealer om myndighetsutøvelse;</a:t>
            </a:r>
          </a:p>
          <a:p>
            <a:r>
              <a:rPr lang="nb-NO" sz="2400" dirty="0"/>
              <a:t>kunne skille klart mellom idealer og realiteter;</a:t>
            </a:r>
          </a:p>
          <a:p>
            <a:r>
              <a:rPr lang="nb-NO" sz="2400" dirty="0"/>
              <a:t>være oppmerksom på skillet mellom gjeldende rett og rettspolitikk.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212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/>
          <a:srcRect t="34082" r="44130" b="36125"/>
          <a:stretch>
            <a:fillRect/>
          </a:stretch>
        </p:blipFill>
        <p:spPr bwMode="auto">
          <a:xfrm>
            <a:off x="467544" y="1578211"/>
            <a:ext cx="7862545" cy="428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e 13"/>
          <p:cNvPicPr/>
          <p:nvPr/>
        </p:nvPicPr>
        <p:blipFill>
          <a:blip r:embed="rId3"/>
          <a:srcRect l="2814" t="23925" r="20216" b="23738"/>
          <a:stretch>
            <a:fillRect/>
          </a:stretch>
        </p:blipFill>
        <p:spPr bwMode="auto">
          <a:xfrm>
            <a:off x="491844" y="290239"/>
            <a:ext cx="8529188" cy="587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e 16"/>
          <p:cNvPicPr/>
          <p:nvPr/>
        </p:nvPicPr>
        <p:blipFill>
          <a:blip r:embed="rId4"/>
          <a:srcRect t="27477" r="19767" b="20374"/>
          <a:stretch>
            <a:fillRect/>
          </a:stretch>
        </p:blipFill>
        <p:spPr bwMode="auto">
          <a:xfrm>
            <a:off x="1622661" y="1578211"/>
            <a:ext cx="843259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937432"/>
            <a:ext cx="7659101" cy="525835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0C617CD-1253-45BB-92AF-A58F9B9F6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129909"/>
            <a:ext cx="5688632" cy="651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Sylinder 17"/>
          <p:cNvSpPr txBox="1"/>
          <p:nvPr/>
        </p:nvSpPr>
        <p:spPr>
          <a:xfrm>
            <a:off x="539552" y="1052736"/>
            <a:ext cx="835824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nb-NO" sz="2100" dirty="0">
                <a:solidFill>
                  <a:srgbClr val="C00000"/>
                </a:solidFill>
              </a:rPr>
              <a:t>Digital forvaltning </a:t>
            </a:r>
            <a:r>
              <a:rPr lang="nb-NO" sz="2100" dirty="0"/>
              <a:t>handler </a:t>
            </a:r>
            <a:r>
              <a:rPr lang="nb-NO" sz="2100" i="1" dirty="0"/>
              <a:t>i stor grad </a:t>
            </a:r>
            <a:r>
              <a:rPr lang="nb-NO" sz="2100" dirty="0"/>
              <a:t>om</a:t>
            </a:r>
          </a:p>
          <a:p>
            <a:pPr marL="182563" indent="-182563"/>
            <a:endParaRPr lang="nb-NO" sz="2100" dirty="0"/>
          </a:p>
          <a:p>
            <a:pPr marL="442913" indent="-442913">
              <a:buAutoNum type="romanLcParenR"/>
            </a:pPr>
            <a:r>
              <a:rPr lang="nb-NO" sz="2100" dirty="0">
                <a:solidFill>
                  <a:srgbClr val="0033CC"/>
                </a:solidFill>
              </a:rPr>
              <a:t>digitalisering av kommunikasjon;</a:t>
            </a:r>
          </a:p>
          <a:p>
            <a:pPr lvl="1"/>
            <a:r>
              <a:rPr lang="nb-NO" sz="2100" i="1" dirty="0"/>
              <a:t>F.eks. kommunikasjon med borgere, virksomheter og andre forvaltningsorganer via nettsider, sosiale medier, SMS, epost, «min side» mv.</a:t>
            </a:r>
          </a:p>
          <a:p>
            <a:pPr marL="442913" indent="-442913">
              <a:buAutoNum type="romanLcParenR"/>
            </a:pPr>
            <a:r>
              <a:rPr lang="nb-NO" sz="2100" dirty="0">
                <a:solidFill>
                  <a:srgbClr val="0033CC"/>
                </a:solidFill>
              </a:rPr>
              <a:t>hel eller delvis automatisering av (rettslige) beslutninger;</a:t>
            </a:r>
          </a:p>
          <a:p>
            <a:pPr marL="442913"/>
            <a:r>
              <a:rPr lang="nb-NO" sz="2100" i="1" dirty="0"/>
              <a:t>F.eks. automatisk opptak til videregående utdanning, universiteter og høgskoler, vedtak om skatt, avgift, trygd, toll, lån og stipend fra Lånekassen mv. Men også regnskapssystemer, arkiv- og journalsystemer mv. hjelper brukeren til å følge lovgivningen på området.</a:t>
            </a:r>
          </a:p>
          <a:p>
            <a:r>
              <a:rPr lang="nb-NO" sz="2100" dirty="0">
                <a:solidFill>
                  <a:srgbClr val="0033CC"/>
                </a:solidFill>
              </a:rPr>
              <a:t>iii) dokumentering av forvaltningens virksomhet</a:t>
            </a:r>
          </a:p>
          <a:p>
            <a:pPr marL="442913"/>
            <a:r>
              <a:rPr lang="nb-NO" sz="2100" i="1" dirty="0"/>
              <a:t>F.eks. statistikk mv. og logging av hvordan informasjonssystemene er brukt, herunder om bruk til å fatte vedtak</a:t>
            </a:r>
          </a:p>
          <a:p>
            <a:endParaRPr lang="nb-NO" sz="2100" i="1" dirty="0"/>
          </a:p>
          <a:p>
            <a:r>
              <a:rPr lang="nb-NO" sz="2100" b="1" dirty="0"/>
              <a:t>(men prinsipielt kan IKT understøtte de fleste sider ved forvaltningens virksomhet)</a:t>
            </a:r>
          </a:p>
        </p:txBody>
      </p:sp>
      <p:grpSp>
        <p:nvGrpSpPr>
          <p:cNvPr id="17" name="Gruppe 16"/>
          <p:cNvGrpSpPr/>
          <p:nvPr/>
        </p:nvGrpSpPr>
        <p:grpSpPr>
          <a:xfrm>
            <a:off x="1611122" y="552670"/>
            <a:ext cx="6053260" cy="642942"/>
            <a:chOff x="1357290" y="428604"/>
            <a:chExt cx="6053260" cy="642942"/>
          </a:xfrm>
        </p:grpSpPr>
        <p:sp>
          <p:nvSpPr>
            <p:cNvPr id="14" name="TekstSylinder 13"/>
            <p:cNvSpPr txBox="1"/>
            <p:nvPr/>
          </p:nvSpPr>
          <p:spPr>
            <a:xfrm>
              <a:off x="1357290" y="428604"/>
              <a:ext cx="60532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eller</a:t>
              </a:r>
              <a:r>
                <a:rPr lang="en-GB" dirty="0"/>
                <a:t> “</a:t>
              </a:r>
              <a:r>
                <a:rPr lang="en-GB" dirty="0" err="1"/>
                <a:t>elektronisk</a:t>
              </a:r>
              <a:r>
                <a:rPr lang="en-GB" dirty="0"/>
                <a:t> </a:t>
              </a:r>
              <a:r>
                <a:rPr lang="en-GB" dirty="0" err="1"/>
                <a:t>forvaltning</a:t>
              </a:r>
              <a:r>
                <a:rPr lang="en-GB" dirty="0"/>
                <a:t>” (“eForvaltning”)</a:t>
              </a:r>
            </a:p>
          </p:txBody>
        </p:sp>
        <p:cxnSp>
          <p:nvCxnSpPr>
            <p:cNvPr id="16" name="Rett linje 15"/>
            <p:cNvCxnSpPr/>
            <p:nvPr/>
          </p:nvCxnSpPr>
          <p:spPr bwMode="auto">
            <a:xfrm flipV="1">
              <a:off x="1643042" y="857232"/>
              <a:ext cx="357190" cy="21431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/>
          <p:cNvGrpSpPr/>
          <p:nvPr/>
        </p:nvGrpSpPr>
        <p:grpSpPr>
          <a:xfrm>
            <a:off x="1331640" y="1484784"/>
            <a:ext cx="6624736" cy="4176464"/>
            <a:chOff x="-1" y="-51618"/>
            <a:chExt cx="3848432" cy="2110419"/>
          </a:xfrm>
        </p:grpSpPr>
        <p:sp>
          <p:nvSpPr>
            <p:cNvPr id="26" name="Pil mot venstre og høyre 25"/>
            <p:cNvSpPr/>
            <p:nvPr/>
          </p:nvSpPr>
          <p:spPr>
            <a:xfrm>
              <a:off x="2170447" y="405517"/>
              <a:ext cx="508635" cy="127000"/>
            </a:xfrm>
            <a:prstGeom prst="leftRightArrow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Pil mot venstre og høyre 26"/>
            <p:cNvSpPr/>
            <p:nvPr/>
          </p:nvSpPr>
          <p:spPr>
            <a:xfrm>
              <a:off x="2170447" y="739286"/>
              <a:ext cx="508883" cy="127221"/>
            </a:xfrm>
            <a:prstGeom prst="leftRightArrow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Pil mot venstre og høyre 27"/>
            <p:cNvSpPr/>
            <p:nvPr/>
          </p:nvSpPr>
          <p:spPr>
            <a:xfrm>
              <a:off x="2170695" y="1319821"/>
              <a:ext cx="508635" cy="127000"/>
            </a:xfrm>
            <a:prstGeom prst="leftRightArrow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Pil mot venstre og høyre 28"/>
            <p:cNvSpPr/>
            <p:nvPr/>
          </p:nvSpPr>
          <p:spPr>
            <a:xfrm>
              <a:off x="2170695" y="1558397"/>
              <a:ext cx="508635" cy="127000"/>
            </a:xfrm>
            <a:prstGeom prst="leftRightArrow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Pil mot venstre og høyre 29"/>
            <p:cNvSpPr/>
            <p:nvPr/>
          </p:nvSpPr>
          <p:spPr>
            <a:xfrm>
              <a:off x="2170695" y="1033892"/>
              <a:ext cx="508635" cy="127000"/>
            </a:xfrm>
            <a:prstGeom prst="leftRightArrow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1" name="Gruppe 30"/>
            <p:cNvGrpSpPr/>
            <p:nvPr/>
          </p:nvGrpSpPr>
          <p:grpSpPr>
            <a:xfrm>
              <a:off x="-1" y="-51618"/>
              <a:ext cx="3848432" cy="2110419"/>
              <a:chOff x="-1" y="-51618"/>
              <a:chExt cx="3848432" cy="2110419"/>
            </a:xfrm>
          </p:grpSpPr>
          <p:sp>
            <p:nvSpPr>
              <p:cNvPr id="32" name="Tekstboks 76"/>
              <p:cNvSpPr txBox="1"/>
              <p:nvPr/>
            </p:nvSpPr>
            <p:spPr>
              <a:xfrm>
                <a:off x="963328" y="882232"/>
                <a:ext cx="1071973" cy="437589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340" marR="18034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Offentlig</a:t>
                </a:r>
              </a:p>
              <a:p>
                <a:pPr marL="180340" marR="18034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forvaltning</a:t>
                </a:r>
              </a:p>
            </p:txBody>
          </p:sp>
          <p:grpSp>
            <p:nvGrpSpPr>
              <p:cNvPr id="33" name="Gruppe 32"/>
              <p:cNvGrpSpPr/>
              <p:nvPr/>
            </p:nvGrpSpPr>
            <p:grpSpPr>
              <a:xfrm>
                <a:off x="-1" y="-51618"/>
                <a:ext cx="2443933" cy="2110419"/>
                <a:chOff x="-1" y="-51618"/>
                <a:chExt cx="2443933" cy="2110419"/>
              </a:xfrm>
            </p:grpSpPr>
            <p:sp>
              <p:nvSpPr>
                <p:cNvPr id="40" name="Tekstboks 24"/>
                <p:cNvSpPr txBox="1"/>
                <p:nvPr/>
              </p:nvSpPr>
              <p:spPr>
                <a:xfrm>
                  <a:off x="1446731" y="1717113"/>
                  <a:ext cx="997201" cy="34168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340" marR="180340" lvl="0" indent="0" algn="just" defTabSz="914400" eaLnBrk="1" fontAlgn="auto" latinLnBrk="0" hangingPunct="1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180340" marR="180340" lvl="0" indent="0" algn="just" defTabSz="914400" eaLnBrk="1" fontAlgn="auto" latinLnBrk="0" hangingPunct="1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Tjenesteyting</a:t>
                  </a:r>
                </a:p>
              </p:txBody>
            </p:sp>
            <p:sp>
              <p:nvSpPr>
                <p:cNvPr id="41" name="Tekstboks 21"/>
                <p:cNvSpPr txBox="1"/>
                <p:nvPr/>
              </p:nvSpPr>
              <p:spPr>
                <a:xfrm>
                  <a:off x="1268516" y="-51618"/>
                  <a:ext cx="1134843" cy="445210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noFill/>
                </a:ln>
                <a:effectLst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340" marR="18034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Myndighets-</a:t>
                  </a:r>
                </a:p>
                <a:p>
                  <a:pPr marL="180340" marR="18034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utøvelse</a:t>
                  </a:r>
                </a:p>
              </p:txBody>
            </p:sp>
            <p:sp>
              <p:nvSpPr>
                <p:cNvPr id="42" name="Tekstboks 15"/>
                <p:cNvSpPr txBox="1"/>
                <p:nvPr/>
              </p:nvSpPr>
              <p:spPr>
                <a:xfrm>
                  <a:off x="-1" y="866507"/>
                  <a:ext cx="1056271" cy="59573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noFill/>
                </a:ln>
                <a:effectLst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340" marR="18034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Egen-</a:t>
                  </a:r>
                </a:p>
                <a:p>
                  <a:pPr marL="180340" marR="18034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forvaltning</a:t>
                  </a:r>
                </a:p>
              </p:txBody>
            </p:sp>
            <p:sp>
              <p:nvSpPr>
                <p:cNvPr id="43" name="Likebent trekant 42"/>
                <p:cNvSpPr/>
                <p:nvPr/>
              </p:nvSpPr>
              <p:spPr>
                <a:xfrm rot="16200000">
                  <a:off x="592372" y="473104"/>
                  <a:ext cx="1454785" cy="1160780"/>
                </a:xfrm>
                <a:prstGeom prst="triangle">
                  <a:avLst/>
                </a:prstGeom>
                <a:noFill/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4" name="Bilde 33" descr="strekmann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7297" y="222637"/>
                <a:ext cx="707666" cy="62020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</p:pic>
          <p:pic>
            <p:nvPicPr>
              <p:cNvPr id="35" name="Bilde 34" descr="strekmann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0765" y="405517"/>
                <a:ext cx="707666" cy="620201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</p:pic>
          <p:pic>
            <p:nvPicPr>
              <p:cNvPr id="36" name="Bilde 35" descr="strekmann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7297" y="755374"/>
                <a:ext cx="707666" cy="6202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Bilde 36" descr="strekmann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0765" y="1025718"/>
                <a:ext cx="707666" cy="6202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Bilde 37" descr="strekmann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7297" y="1160891"/>
                <a:ext cx="707666" cy="6202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" name="Tekstboks 56"/>
              <p:cNvSpPr txBox="1"/>
              <p:nvPr/>
            </p:nvSpPr>
            <p:spPr>
              <a:xfrm>
                <a:off x="2893445" y="1717421"/>
                <a:ext cx="951947" cy="341053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340" marR="180340" lvl="0" indent="0" algn="just" defTabSz="91440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Innbyggerne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986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937E4BE2-892F-472E-B4EC-900A5582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3678"/>
            <a:ext cx="7886700" cy="994172"/>
          </a:xfrm>
        </p:spPr>
        <p:txBody>
          <a:bodyPr/>
          <a:lstStyle/>
          <a:p>
            <a:r>
              <a:rPr lang="nb-NO" altLang="nb-NO" sz="2250">
                <a:solidFill>
                  <a:srgbClr val="0070C0"/>
                </a:solidFill>
              </a:rPr>
              <a:t>Noen hovedpunkter fra forvaltningsdelen av Digital agenda 2016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B731AA-745C-40F9-A33D-79747633A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213"/>
            <a:ext cx="7886700" cy="4036219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dirty="0">
                <a:solidFill>
                  <a:srgbClr val="C00000"/>
                </a:solidFill>
              </a:rPr>
              <a:t>Brukeren i sentrum. </a:t>
            </a:r>
            <a:r>
              <a:rPr lang="nb-NO" dirty="0"/>
              <a:t>Brukernes behov skal være det sentrale utgangspunktet ved digitalisering av offentlig sektor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>
                <a:solidFill>
                  <a:srgbClr val="C00000"/>
                </a:solidFill>
              </a:rPr>
              <a:t>Digitalt førstevalg. </a:t>
            </a:r>
            <a:r>
              <a:rPr lang="nb-NO" dirty="0"/>
              <a:t>Forvaltningen skal så langt som mulig være tilgjengelig på nett, og nettbaserte tjenester er hovedregelen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>
                <a:solidFill>
                  <a:srgbClr val="C00000"/>
                </a:solidFill>
              </a:rPr>
              <a:t>Gjenbruk av opplysninger. </a:t>
            </a:r>
            <a:r>
              <a:rPr lang="nb-NO" dirty="0"/>
              <a:t>Forvaltningen skal gjenbruke informasjon i stedet for å spørre brukerne på nytt om forhold de allerede har opplyst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>
                <a:solidFill>
                  <a:srgbClr val="C00000"/>
                </a:solidFill>
              </a:rPr>
              <a:t>Sammenhengende tjenester. </a:t>
            </a:r>
            <a:r>
              <a:rPr lang="nb-NO" dirty="0"/>
              <a:t>Skal være uavhengig av hvilke offentlige virksomheter og forvaltningsnivå 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>
                <a:solidFill>
                  <a:srgbClr val="C00000"/>
                </a:solidFill>
              </a:rPr>
              <a:t>Fellesløsninger.</a:t>
            </a:r>
            <a:r>
              <a:rPr lang="nb-NO" dirty="0"/>
              <a:t> Skal lage brukervennlige og sammenhengende digitale tjenester i hele offentlig sektor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>
                <a:solidFill>
                  <a:srgbClr val="C00000"/>
                </a:solidFill>
              </a:rPr>
              <a:t>Profesjonalisering av digitaliseringsprosjekter. </a:t>
            </a:r>
            <a:r>
              <a:rPr lang="nb-NO" dirty="0"/>
              <a:t>Planlegging og gjennomføring av prosjektene skal skje slik at kompleksitet og risiko reduseres og man får realisert de planlagte gevinstene </a:t>
            </a:r>
          </a:p>
          <a:p>
            <a:pPr fontAlgn="auto">
              <a:spcAft>
                <a:spcPts val="0"/>
              </a:spcAft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072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>
            <a:extLst>
              <a:ext uri="{FF2B5EF4-FFF2-40B4-BE49-F238E27FC236}">
                <a16:creationId xmlns:a16="http://schemas.microsoft.com/office/drawing/2014/main" id="{CCE79A08-1DD9-4B56-B47A-0508825B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400">
                <a:solidFill>
                  <a:srgbClr val="0070C0"/>
                </a:solidFill>
              </a:rPr>
              <a:t>Forsøk på å trekke noen linjer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A8127C-8B06-4F83-9A7F-DA0210469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dirty="0"/>
              <a:t>IKT i offentlig forvaltning har vært forholdsvis </a:t>
            </a:r>
            <a:r>
              <a:rPr lang="nb-NO" dirty="0">
                <a:solidFill>
                  <a:srgbClr val="C00000"/>
                </a:solidFill>
              </a:rPr>
              <a:t>hyppig utredet </a:t>
            </a:r>
            <a:r>
              <a:rPr lang="nb-NO" dirty="0"/>
              <a:t>og diskutert i mer enn 40 år; dels som del av forvaltnings-/omstillingspolitikk, og dels som særskilt tema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>
                <a:solidFill>
                  <a:srgbClr val="C00000"/>
                </a:solidFill>
              </a:rPr>
              <a:t>Kimen</a:t>
            </a:r>
            <a:r>
              <a:rPr lang="nb-NO" dirty="0"/>
              <a:t> til viktige elementer i dagens IKT-politikk i forvaltningen kan finnes minst </a:t>
            </a:r>
            <a:r>
              <a:rPr lang="nb-NO" dirty="0">
                <a:solidFill>
                  <a:srgbClr val="C00000"/>
                </a:solidFill>
              </a:rPr>
              <a:t>30 år tilbake i tid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Tidligere tiders politikk eksisterte imidlertid innen helt </a:t>
            </a:r>
            <a:r>
              <a:rPr lang="nb-NO" dirty="0">
                <a:solidFill>
                  <a:srgbClr val="C00000"/>
                </a:solidFill>
              </a:rPr>
              <a:t>andre teknologiske og samfunnsmessige rammer</a:t>
            </a:r>
            <a:r>
              <a:rPr lang="nb-NO" dirty="0"/>
              <a:t> og direkte sammenligning er derfor vanskelig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Utviklingen på feltet gjør trolig først og fremst byks fremover på grunn av </a:t>
            </a:r>
            <a:r>
              <a:rPr lang="nb-NO" dirty="0">
                <a:solidFill>
                  <a:srgbClr val="C00000"/>
                </a:solidFill>
              </a:rPr>
              <a:t>teknologisk og samfunnsmessig endring </a:t>
            </a:r>
            <a:r>
              <a:rPr lang="nb-NO" dirty="0"/>
              <a:t>(og i mye mindre grad fordi det blir lansert genuint nye ideer om hva som er «riktig» IKT-politikk i forvaltningen)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Inntrykket er at IKT-politikken for forvaltningen i stor grad er preget av </a:t>
            </a:r>
            <a:r>
              <a:rPr lang="nb-NO" dirty="0">
                <a:solidFill>
                  <a:srgbClr val="C00000"/>
                </a:solidFill>
              </a:rPr>
              <a:t>konsensus</a:t>
            </a:r>
            <a:r>
              <a:rPr lang="nb-NO" dirty="0"/>
              <a:t> mellom regjeringene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/>
              <a:t>Hver regjering fremhever egen politikk ved å velge noe andre perspektiver og vektlegginger enn foregående regjeringer </a:t>
            </a:r>
            <a:r>
              <a:rPr lang="nb-NO" i="1" dirty="0">
                <a:solidFill>
                  <a:srgbClr val="C00000"/>
                </a:solidFill>
              </a:rPr>
              <a:t>(«samme varer, ny utstilling» ?)</a:t>
            </a:r>
          </a:p>
        </p:txBody>
      </p:sp>
    </p:spTree>
    <p:extLst>
      <p:ext uri="{BB962C8B-B14F-4D97-AF65-F5344CB8AC3E}">
        <p14:creationId xmlns:p14="http://schemas.microsoft.com/office/powerpoint/2010/main" val="173565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332656"/>
            <a:ext cx="8568952" cy="6300956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R="180340"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nb-NO" sz="3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Rettslige informasjonssystemer </a:t>
            </a:r>
          </a:p>
          <a:p>
            <a:pPr marL="742950" marR="18034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Rettslige </a:t>
            </a:r>
            <a:r>
              <a:rPr lang="nb-NO" sz="2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tekstsystemer</a:t>
            </a:r>
            <a:r>
              <a:rPr lang="nb-NO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(inneholder </a:t>
            </a:r>
            <a:r>
              <a:rPr lang="nb-NO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autentiske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rettskilder, jf. informasjonen i Lovdata og Rettsdata) </a:t>
            </a:r>
          </a:p>
          <a:p>
            <a:pPr marL="742950" marR="18034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Rettslige beslutnings(støtte)systemer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(inneholder </a:t>
            </a:r>
            <a:r>
              <a:rPr lang="nb-NO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representasjoner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retts-regler som er utledet av de autentiske rettskildene)</a:t>
            </a:r>
          </a:p>
          <a:p>
            <a:pPr marL="1200150" marR="180340" lvl="2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b-NO" sz="2000" dirty="0">
                <a:solidFill>
                  <a:srgbClr val="66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Rettslig beslutningssystem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(høyt automatiserte systemer der resultatet fra maskinen blir lagt til grunn som enkeltvedtak eller annen enkeltavgjørelse). Begrepet dekker langt på vei </a:t>
            </a:r>
            <a:r>
              <a:rPr lang="nb-NO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«fagsystem»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kan også dekke </a:t>
            </a:r>
            <a:r>
              <a:rPr lang="nb-NO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«saksbehandlingssystem»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200150" marR="180340" lvl="2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b-NO" sz="2000" dirty="0">
                <a:solidFill>
                  <a:srgbClr val="66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Rettslig beslutningsstøttesystem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(delvis automatiserte systemer der resultatet fra maskinen blir vurdert av et menneske før enkeltvedtak eller annen enkeltavgjørelse treffes). Dekker langt på vei </a:t>
            </a:r>
            <a:r>
              <a:rPr lang="nb-NO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«fagsystem»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</a:t>
            </a:r>
            <a:r>
              <a:rPr lang="nb-NO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«saksbehandlingssystem»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18034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Arkiv- og journalsystemer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(har funksjoner for arkiv- og journalføring i henhold til arkivlova mv. og er derfor i stor grad rettslig basert, men understøtter ikke beslutninger innenfor et bestemt forvaltningsområde slik rettslige beslutnings(støtte)systemer gjør.</a:t>
            </a:r>
          </a:p>
          <a:p>
            <a:pPr marR="180340" lvl="1" algn="just">
              <a:lnSpc>
                <a:spcPct val="115000"/>
              </a:lnSpc>
              <a:spcAft>
                <a:spcPts val="1000"/>
              </a:spcAft>
            </a:pP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21"/>
          <p:cNvGrpSpPr/>
          <p:nvPr/>
        </p:nvGrpSpPr>
        <p:grpSpPr>
          <a:xfrm>
            <a:off x="707363" y="654661"/>
            <a:ext cx="8001056" cy="4414063"/>
            <a:chOff x="668987" y="2315405"/>
            <a:chExt cx="8001102" cy="4414063"/>
          </a:xfrm>
          <a:noFill/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071802" y="3286124"/>
              <a:ext cx="4214881" cy="3443344"/>
              <a:chOff x="4408" y="12445"/>
              <a:chExt cx="3593" cy="2917"/>
            </a:xfrm>
            <a:grpFill/>
          </p:grpSpPr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5382" y="13413"/>
                <a:ext cx="1523" cy="7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Digital</a:t>
                </a:r>
                <a:r>
                  <a:rPr kumimoji="0" lang="nb-NO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forvaltning</a:t>
                </a:r>
                <a:endParaRPr kumimoji="0" lang="nb-NO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4408" y="12445"/>
                <a:ext cx="3593" cy="2917"/>
                <a:chOff x="4408" y="11186"/>
                <a:chExt cx="3593" cy="2917"/>
              </a:xfrm>
              <a:grpFill/>
            </p:grpSpPr>
            <p:sp>
              <p:nvSpPr>
                <p:cNvPr id="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510" y="12902"/>
                  <a:ext cx="1491" cy="63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6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Organisasjons</a:t>
                  </a:r>
                  <a:r>
                    <a:rPr kumimoji="0" lang="en-GB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-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6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kumimoji="0" lang="nb-NO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47" y="11186"/>
                  <a:ext cx="2046" cy="94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IKT-</a:t>
                  </a:r>
                  <a:br>
                    <a:rPr kumimoji="0" lang="nb-NO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</a:br>
                  <a:r>
                    <a:rPr kumimoji="0" lang="en-GB" sz="16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kumimoji="0" lang="nb-NO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08" y="12828"/>
                  <a:ext cx="1135" cy="6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60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Regelverks</a:t>
                  </a:r>
                  <a:r>
                    <a:rPr kumimoji="0" lang="en-GB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-</a:t>
                  </a:r>
                  <a:br>
                    <a:rPr kumimoji="0" lang="nb-NO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</a:br>
                  <a:r>
                    <a:rPr lang="en-GB" sz="1600" dirty="0" err="1"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kumimoji="0" lang="nb-NO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Arc 9"/>
                <p:cNvSpPr>
                  <a:spLocks/>
                </p:cNvSpPr>
                <p:nvPr/>
              </p:nvSpPr>
              <p:spPr bwMode="auto">
                <a:xfrm rot="7181264" flipH="1">
                  <a:off x="6323" y="11608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1" name="Arc 10"/>
                <p:cNvSpPr>
                  <a:spLocks/>
                </p:cNvSpPr>
                <p:nvPr/>
              </p:nvSpPr>
              <p:spPr bwMode="auto">
                <a:xfrm rot="21094188" flipH="1">
                  <a:off x="4488" y="11564"/>
                  <a:ext cx="734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2" name="Arc 11"/>
                <p:cNvSpPr>
                  <a:spLocks/>
                </p:cNvSpPr>
                <p:nvPr/>
              </p:nvSpPr>
              <p:spPr bwMode="auto">
                <a:xfrm rot="13920600" flipH="1">
                  <a:off x="5349" y="12960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254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</p:grpSp>
        </p:grpSp>
        <p:sp>
          <p:nvSpPr>
            <p:cNvPr id="4" name="TekstSylinder 3"/>
            <p:cNvSpPr txBox="1"/>
            <p:nvPr/>
          </p:nvSpPr>
          <p:spPr>
            <a:xfrm>
              <a:off x="668987" y="2315405"/>
              <a:ext cx="800110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solidFill>
                    <a:srgbClr val="0000FF"/>
                  </a:solidFill>
                </a:rPr>
                <a:t>Digitalisering forutsetter tre parallelle utviklings-prosesser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99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0"/>
            <a:ext cx="7772400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nb-NO" sz="3200" b="1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Grunnskisse av FINF1001</a:t>
            </a:r>
            <a:endParaRPr lang="nb-NO" sz="4400" kern="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28625" y="1109663"/>
            <a:ext cx="8147050" cy="5638800"/>
            <a:chOff x="288" y="624"/>
            <a:chExt cx="5132" cy="3552"/>
          </a:xfrm>
        </p:grpSpPr>
        <p:sp>
          <p:nvSpPr>
            <p:cNvPr id="8222" name="Text Box 3"/>
            <p:cNvSpPr txBox="1">
              <a:spLocks noChangeArrowheads="1"/>
            </p:cNvSpPr>
            <p:nvPr/>
          </p:nvSpPr>
          <p:spPr bwMode="auto">
            <a:xfrm>
              <a:off x="720" y="1296"/>
              <a:ext cx="44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nb-NO"/>
            </a:p>
          </p:txBody>
        </p:sp>
        <p:sp>
          <p:nvSpPr>
            <p:cNvPr id="822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4176" cy="307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224" name="Text Box 5"/>
            <p:cNvSpPr txBox="1">
              <a:spLocks noChangeArrowheads="1"/>
            </p:cNvSpPr>
            <p:nvPr/>
          </p:nvSpPr>
          <p:spPr bwMode="auto">
            <a:xfrm>
              <a:off x="288" y="624"/>
              <a:ext cx="1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2"/>
                  </a:solidFill>
                </a:rPr>
                <a:t>Departementer</a:t>
              </a:r>
              <a:endParaRPr lang="nb-NO"/>
            </a:p>
          </p:txBody>
        </p:sp>
        <p:sp>
          <p:nvSpPr>
            <p:cNvPr id="8225" name="Text Box 6"/>
            <p:cNvSpPr txBox="1">
              <a:spLocks noChangeArrowheads="1"/>
            </p:cNvSpPr>
            <p:nvPr/>
          </p:nvSpPr>
          <p:spPr bwMode="auto">
            <a:xfrm>
              <a:off x="3792" y="624"/>
              <a:ext cx="16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2"/>
                  </a:solidFill>
                </a:rPr>
                <a:t>Direktorater / tilsyn</a:t>
              </a:r>
              <a:endParaRPr lang="nb-NO"/>
            </a:p>
          </p:txBody>
        </p:sp>
        <p:sp>
          <p:nvSpPr>
            <p:cNvPr id="8226" name="Text Box 7"/>
            <p:cNvSpPr txBox="1">
              <a:spLocks noChangeArrowheads="1"/>
            </p:cNvSpPr>
            <p:nvPr/>
          </p:nvSpPr>
          <p:spPr bwMode="auto">
            <a:xfrm>
              <a:off x="336" y="3840"/>
              <a:ext cx="9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b-NO">
                  <a:solidFill>
                    <a:schemeClr val="accent2"/>
                  </a:solidFill>
                </a:rPr>
                <a:t>Kommuner</a:t>
              </a:r>
              <a:endParaRPr lang="nb-NO"/>
            </a:p>
          </p:txBody>
        </p:sp>
        <p:sp>
          <p:nvSpPr>
            <p:cNvPr id="8227" name="Text Box 8"/>
            <p:cNvSpPr txBox="1">
              <a:spLocks noChangeArrowheads="1"/>
            </p:cNvSpPr>
            <p:nvPr/>
          </p:nvSpPr>
          <p:spPr bwMode="auto">
            <a:xfrm>
              <a:off x="4416" y="3888"/>
              <a:ext cx="9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2"/>
                  </a:solidFill>
                </a:rPr>
                <a:t>Domstoler</a:t>
              </a:r>
              <a:endParaRPr lang="nb-NO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400425" y="3090863"/>
            <a:ext cx="1828800" cy="2286000"/>
            <a:chOff x="2160" y="1872"/>
            <a:chExt cx="1152" cy="1440"/>
          </a:xfrm>
        </p:grpSpPr>
        <p:sp>
          <p:nvSpPr>
            <p:cNvPr id="8214" name="AutoShape 52"/>
            <p:cNvSpPr>
              <a:spLocks noChangeArrowheads="1"/>
            </p:cNvSpPr>
            <p:nvPr/>
          </p:nvSpPr>
          <p:spPr bwMode="auto">
            <a:xfrm>
              <a:off x="2160" y="1872"/>
              <a:ext cx="1152" cy="1440"/>
            </a:xfrm>
            <a:prstGeom prst="flowChartMagneticDisk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215" name="Text Box 53"/>
            <p:cNvSpPr txBox="1">
              <a:spLocks noChangeArrowheads="1"/>
            </p:cNvSpPr>
            <p:nvPr/>
          </p:nvSpPr>
          <p:spPr bwMode="auto">
            <a:xfrm>
              <a:off x="2592" y="2496"/>
              <a:ext cx="528" cy="288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/>
                <a:t>IKT</a:t>
              </a:r>
            </a:p>
          </p:txBody>
        </p:sp>
      </p:grpSp>
      <p:sp>
        <p:nvSpPr>
          <p:cNvPr id="24" name="Line 54"/>
          <p:cNvSpPr>
            <a:spLocks noChangeShapeType="1"/>
          </p:cNvSpPr>
          <p:nvPr/>
        </p:nvSpPr>
        <p:spPr bwMode="auto">
          <a:xfrm flipV="1">
            <a:off x="1952625" y="4538663"/>
            <a:ext cx="1828800" cy="914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5" name="Line 55"/>
          <p:cNvSpPr>
            <a:spLocks noChangeShapeType="1"/>
          </p:cNvSpPr>
          <p:nvPr/>
        </p:nvSpPr>
        <p:spPr bwMode="auto">
          <a:xfrm rot="13670411" flipV="1">
            <a:off x="4772025" y="4614863"/>
            <a:ext cx="1905000" cy="838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8" name="Gruppe 7"/>
          <p:cNvGrpSpPr/>
          <p:nvPr/>
        </p:nvGrpSpPr>
        <p:grpSpPr>
          <a:xfrm>
            <a:off x="1495425" y="1643063"/>
            <a:ext cx="5822950" cy="5214937"/>
            <a:chOff x="1495425" y="1643063"/>
            <a:chExt cx="5822950" cy="5214937"/>
          </a:xfrm>
        </p:grpSpPr>
        <p:sp>
          <p:nvSpPr>
            <p:cNvPr id="18" name="Text Box 48"/>
            <p:cNvSpPr txBox="1">
              <a:spLocks noChangeArrowheads="1"/>
            </p:cNvSpPr>
            <p:nvPr/>
          </p:nvSpPr>
          <p:spPr bwMode="auto">
            <a:xfrm>
              <a:off x="2867025" y="1643063"/>
              <a:ext cx="30083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1"/>
                  </a:solidFill>
                </a:rPr>
                <a:t>Offentlighetsprinsippet</a:t>
              </a:r>
            </a:p>
          </p:txBody>
        </p:sp>
        <p:sp>
          <p:nvSpPr>
            <p:cNvPr id="19" name="Text Box 49"/>
            <p:cNvSpPr txBox="1">
              <a:spLocks noChangeArrowheads="1"/>
            </p:cNvSpPr>
            <p:nvPr/>
          </p:nvSpPr>
          <p:spPr bwMode="auto">
            <a:xfrm>
              <a:off x="1495425" y="5453063"/>
              <a:ext cx="1925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1"/>
                  </a:solidFill>
                </a:rPr>
                <a:t>Rettssikkerhet</a:t>
              </a:r>
              <a:endParaRPr lang="nb-NO"/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5762625" y="5453063"/>
              <a:ext cx="155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1"/>
                  </a:solidFill>
                </a:rPr>
                <a:t>Personvern</a:t>
              </a:r>
            </a:p>
          </p:txBody>
        </p:sp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1952625" y="2024063"/>
              <a:ext cx="5257800" cy="4833937"/>
              <a:chOff x="1248" y="1200"/>
              <a:chExt cx="3312" cy="3045"/>
            </a:xfrm>
          </p:grpSpPr>
          <p:sp>
            <p:nvSpPr>
              <p:cNvPr id="8211" name="Line 57"/>
              <p:cNvSpPr>
                <a:spLocks noChangeShapeType="1"/>
              </p:cNvSpPr>
              <p:nvPr/>
            </p:nvSpPr>
            <p:spPr bwMode="auto">
              <a:xfrm flipV="1">
                <a:off x="1248" y="1200"/>
                <a:ext cx="1488" cy="216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2" name="Line 58"/>
              <p:cNvSpPr>
                <a:spLocks noChangeShapeType="1"/>
              </p:cNvSpPr>
              <p:nvPr/>
            </p:nvSpPr>
            <p:spPr bwMode="auto">
              <a:xfrm rot="17473839" flipV="1">
                <a:off x="2736" y="1200"/>
                <a:ext cx="1488" cy="216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8213" name="Line 59"/>
              <p:cNvSpPr>
                <a:spLocks noChangeShapeType="1"/>
              </p:cNvSpPr>
              <p:nvPr/>
            </p:nvSpPr>
            <p:spPr bwMode="auto">
              <a:xfrm rot="3242763" flipV="1">
                <a:off x="1857" y="2162"/>
                <a:ext cx="1756" cy="2409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30" name="Line 60"/>
          <p:cNvSpPr>
            <a:spLocks noChangeShapeType="1"/>
          </p:cNvSpPr>
          <p:nvPr/>
        </p:nvSpPr>
        <p:spPr bwMode="auto">
          <a:xfrm>
            <a:off x="4314825" y="2024063"/>
            <a:ext cx="0" cy="1905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1" name="Text Box 61"/>
          <p:cNvSpPr txBox="1">
            <a:spLocks noChangeArrowheads="1"/>
          </p:cNvSpPr>
          <p:nvPr/>
        </p:nvSpPr>
        <p:spPr bwMode="auto">
          <a:xfrm>
            <a:off x="3324225" y="3929063"/>
            <a:ext cx="20553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u="sng" dirty="0">
                <a:solidFill>
                  <a:schemeClr val="accent2">
                    <a:lumMod val="75000"/>
                  </a:schemeClr>
                </a:solidFill>
              </a:rPr>
              <a:t>Enkeltvedtak</a:t>
            </a:r>
            <a:r>
              <a:rPr lang="nb-NO" sz="1400" dirty="0"/>
              <a:t> ved hjelp av</a:t>
            </a:r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4695825" y="2100263"/>
            <a:ext cx="2613025" cy="1905000"/>
            <a:chOff x="2976" y="1248"/>
            <a:chExt cx="1646" cy="1200"/>
          </a:xfrm>
        </p:grpSpPr>
        <p:sp>
          <p:nvSpPr>
            <p:cNvPr id="8209" name="Text Box 63"/>
            <p:cNvSpPr txBox="1">
              <a:spLocks noChangeArrowheads="1"/>
            </p:cNvSpPr>
            <p:nvPr/>
          </p:nvSpPr>
          <p:spPr bwMode="auto">
            <a:xfrm>
              <a:off x="3168" y="1248"/>
              <a:ext cx="145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000">
                  <a:solidFill>
                    <a:srgbClr val="CC3300"/>
                  </a:solidFill>
                </a:rPr>
                <a:t>Vekt på rettslige</a:t>
              </a:r>
            </a:p>
            <a:p>
              <a:r>
                <a:rPr lang="nb-NO" sz="2000">
                  <a:solidFill>
                    <a:srgbClr val="CC3300"/>
                  </a:solidFill>
                </a:rPr>
                <a:t>beslutningssystemer:</a:t>
              </a:r>
            </a:p>
          </p:txBody>
        </p:sp>
        <p:sp>
          <p:nvSpPr>
            <p:cNvPr id="8210" name="Line 64"/>
            <p:cNvSpPr>
              <a:spLocks noChangeShapeType="1"/>
            </p:cNvSpPr>
            <p:nvPr/>
          </p:nvSpPr>
          <p:spPr bwMode="auto">
            <a:xfrm flipV="1">
              <a:off x="2976" y="1632"/>
              <a:ext cx="240" cy="81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35" name="Text Box 65"/>
          <p:cNvSpPr txBox="1">
            <a:spLocks noChangeArrowheads="1"/>
          </p:cNvSpPr>
          <p:nvPr/>
        </p:nvSpPr>
        <p:spPr bwMode="auto">
          <a:xfrm>
            <a:off x="5213350" y="2771775"/>
            <a:ext cx="2371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 Transformering fra</a:t>
            </a:r>
          </a:p>
          <a:p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rettsregler til programkode</a:t>
            </a:r>
            <a:endParaRPr lang="nb-NO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5610225" y="3319463"/>
            <a:ext cx="1927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nb-NO" sz="1600">
                <a:solidFill>
                  <a:srgbClr val="006600"/>
                </a:solidFill>
              </a:rPr>
              <a:t> Innvirkning på og  </a:t>
            </a:r>
          </a:p>
          <a:p>
            <a:r>
              <a:rPr lang="nb-NO" sz="1600">
                <a:solidFill>
                  <a:srgbClr val="006600"/>
                </a:solidFill>
              </a:rPr>
              <a:t>valg av arbeidsdeling</a:t>
            </a:r>
            <a:endParaRPr lang="nb-NO" sz="180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1" grpId="0" build="p" autoUpdateAnimBg="0"/>
      <p:bldP spid="35" grpId="0" autoUpdateAnimBg="0"/>
      <p:bldP spid="36" grpId="0" autoUpdateAnimBg="0"/>
    </p:bldLst>
  </p:timing>
</p:sld>
</file>

<file path=ppt/theme/theme1.xml><?xml version="1.0" encoding="utf-8"?>
<a:theme xmlns:a="http://schemas.openxmlformats.org/drawingml/2006/main" name="Office-tema">
  <a:themeElements>
    <a:clrScheme name="Office-tema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-te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Skjermfremvisning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Wingdings</vt:lpstr>
      <vt:lpstr>Office-tema</vt:lpstr>
      <vt:lpstr>Introduksjon til FINF1001: Digital forvaltning </vt:lpstr>
      <vt:lpstr>PowerPoint-presentasjon</vt:lpstr>
      <vt:lpstr>PowerPoint-presentasjon</vt:lpstr>
      <vt:lpstr>PowerPoint-presentasjon</vt:lpstr>
      <vt:lpstr>Noen hovedpunkter fra forvaltningsdelen av Digital agenda 2016</vt:lpstr>
      <vt:lpstr>Forsøk på å trekke noen linjer</vt:lpstr>
      <vt:lpstr>PowerPoint-presentasjon</vt:lpstr>
      <vt:lpstr>PowerPoint-presentasjon</vt:lpstr>
      <vt:lpstr>PowerPoint-presentasjon</vt:lpstr>
      <vt:lpstr>Kunnskapsmål</vt:lpstr>
      <vt:lpstr>Ferdighetsmål</vt:lpstr>
      <vt:lpstr>Generell kompetanse</vt:lpstr>
    </vt:vector>
  </TitlesOfParts>
  <Company>uio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Introduksjon til DRI 1001: Digital forvaltning</dc:title>
  <dc:creator>Administrator</dc:creator>
  <cp:lastModifiedBy>dag wiese schartum</cp:lastModifiedBy>
  <cp:revision>41</cp:revision>
  <cp:lastPrinted>2005-08-15T19:56:14Z</cp:lastPrinted>
  <dcterms:created xsi:type="dcterms:W3CDTF">2004-08-15T18:33:24Z</dcterms:created>
  <dcterms:modified xsi:type="dcterms:W3CDTF">2017-08-14T14:31:13Z</dcterms:modified>
</cp:coreProperties>
</file>