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58" r:id="rId7"/>
    <p:sldId id="259" r:id="rId8"/>
    <p:sldId id="264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89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3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53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47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81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649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749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639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960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403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081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7AB86-4E0E-45BE-91DC-6A5F2F8F9198}" type="datetimeFigureOut">
              <a:rPr lang="nb-NO" smtClean="0"/>
              <a:t>09.10.2017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7CE76-D422-40F7-A0ED-D412670810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65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tilsynet.no/globalassets/global/regelverk-skjema/forordningen/uoffisiell-norsk-oversettelse-av-personvernforordninge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51215"/>
            <a:ext cx="9144000" cy="1150484"/>
          </a:xfrm>
        </p:spPr>
        <p:txBody>
          <a:bodyPr>
            <a:normAutofit/>
          </a:bodyPr>
          <a:lstStyle/>
          <a:p>
            <a:r>
              <a:rPr lang="nb-NO" sz="3600" dirty="0" smtClean="0">
                <a:solidFill>
                  <a:srgbClr val="0000FF"/>
                </a:solidFill>
              </a:rPr>
              <a:t>Oversikt over lovgivning</a:t>
            </a:r>
            <a:br>
              <a:rPr lang="nb-NO" sz="3600" dirty="0" smtClean="0">
                <a:solidFill>
                  <a:srgbClr val="0000FF"/>
                </a:solidFill>
              </a:rPr>
            </a:br>
            <a:r>
              <a:rPr lang="nb-NO" sz="3600" dirty="0" smtClean="0">
                <a:solidFill>
                  <a:srgbClr val="0000FF"/>
                </a:solidFill>
              </a:rPr>
              <a:t>med stor betydning for digital forvaltning </a:t>
            </a:r>
            <a:endParaRPr lang="nb-NO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Dag Wiese Schartum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40131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00FF"/>
                </a:solidFill>
              </a:rPr>
              <a:t>Generelt om jus og digitalisering</a:t>
            </a:r>
            <a:endParaRPr lang="nb-NO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Grovt sett har jus to berøringspunkter med digital forvaltning: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 smtClean="0"/>
              <a:t>Lovgivning mv. stiller krav til digital forvaltning («jus som ramme»)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 smtClean="0"/>
              <a:t>Lover og andre rettskilder innen bestemte forvaltningsområder blir transformert til programkode («jus som innhold») for at</a:t>
            </a:r>
          </a:p>
          <a:p>
            <a:pPr lvl="3"/>
            <a:r>
              <a:rPr lang="nb-NO" sz="2000" dirty="0" smtClean="0"/>
              <a:t>rettsregler kan bli utført automatisk, eller </a:t>
            </a:r>
          </a:p>
          <a:p>
            <a:pPr lvl="3"/>
            <a:r>
              <a:rPr lang="nb-NO" sz="2000" dirty="0" smtClean="0"/>
              <a:t>Datamaskinsystemet kan støtte rettsanvendelsen</a:t>
            </a:r>
          </a:p>
          <a:p>
            <a:r>
              <a:rPr lang="nb-NO" dirty="0"/>
              <a:t>D</a:t>
            </a:r>
            <a:r>
              <a:rPr lang="nb-NO" dirty="0" smtClean="0"/>
              <a:t>enne forelesningen handler om jus som ramme</a:t>
            </a:r>
          </a:p>
          <a:p>
            <a:r>
              <a:rPr lang="nb-NO" dirty="0" smtClean="0"/>
              <a:t>Neste forelesning handler om jus som innhold</a:t>
            </a:r>
          </a:p>
        </p:txBody>
      </p:sp>
    </p:spTree>
    <p:extLst>
      <p:ext uri="{BB962C8B-B14F-4D97-AF65-F5344CB8AC3E}">
        <p14:creationId xmlns:p14="http://schemas.microsoft.com/office/powerpoint/2010/main" val="302942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FDD44B9A-9949-45B2-A365-6C159850BC8E}"/>
              </a:ext>
            </a:extLst>
          </p:cNvPr>
          <p:cNvGrpSpPr/>
          <p:nvPr/>
        </p:nvGrpSpPr>
        <p:grpSpPr>
          <a:xfrm>
            <a:off x="1601243" y="1698243"/>
            <a:ext cx="4612340" cy="4022106"/>
            <a:chOff x="197332" y="243401"/>
            <a:chExt cx="2996970" cy="2788739"/>
          </a:xfrm>
        </p:grpSpPr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FF5FB1A3-9B08-4E79-989B-2A7AA12F7F22}"/>
                </a:ext>
              </a:extLst>
            </p:cNvPr>
            <p:cNvGrpSpPr/>
            <p:nvPr/>
          </p:nvGrpSpPr>
          <p:grpSpPr>
            <a:xfrm>
              <a:off x="197332" y="243401"/>
              <a:ext cx="2996970" cy="2788739"/>
              <a:chOff x="197332" y="243401"/>
              <a:chExt cx="2996970" cy="2788739"/>
            </a:xfrm>
          </p:grpSpPr>
          <p:sp>
            <p:nvSpPr>
              <p:cNvPr id="16" name="Tekstboks 2">
                <a:extLst>
                  <a:ext uri="{FF2B5EF4-FFF2-40B4-BE49-F238E27FC236}">
                    <a16:creationId xmlns:a16="http://schemas.microsoft.com/office/drawing/2014/main" id="{DEEFF9EE-29B8-46D8-85D2-E27BCA6226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9401" y="243401"/>
                <a:ext cx="2094901" cy="27190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180340" marR="18034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</a:pPr>
                <a:r>
                  <a:rPr lang="nb-NO" dirty="0">
                    <a:ln>
                      <a:noFill/>
                    </a:ln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Systembestemmelser</a:t>
                </a:r>
                <a:endParaRPr lang="nb-N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kstboks 2">
                <a:extLst>
                  <a:ext uri="{FF2B5EF4-FFF2-40B4-BE49-F238E27FC236}">
                    <a16:creationId xmlns:a16="http://schemas.microsoft.com/office/drawing/2014/main" id="{04657B1A-59D4-4295-9F77-E271777709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871172" y="1696656"/>
                <a:ext cx="2403988" cy="26698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180340" marR="18034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</a:pPr>
                <a:r>
                  <a:rPr lang="nb-N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Saksbehandlingsbestemmelser</a:t>
                </a:r>
              </a:p>
            </p:txBody>
          </p:sp>
          <p:sp>
            <p:nvSpPr>
              <p:cNvPr id="18" name="Magnetplate 17">
                <a:extLst>
                  <a:ext uri="{FF2B5EF4-FFF2-40B4-BE49-F238E27FC236}">
                    <a16:creationId xmlns:a16="http://schemas.microsoft.com/office/drawing/2014/main" id="{97B9FB6D-C7B6-42B6-99DA-A26C532AD285}"/>
                  </a:ext>
                </a:extLst>
              </p:cNvPr>
              <p:cNvSpPr/>
              <p:nvPr/>
            </p:nvSpPr>
            <p:spPr>
              <a:xfrm>
                <a:off x="1489765" y="1033669"/>
                <a:ext cx="1017767" cy="1741336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</p:grpSp>
        <p:sp>
          <p:nvSpPr>
            <p:cNvPr id="4" name="Pil ned 198">
              <a:extLst>
                <a:ext uri="{FF2B5EF4-FFF2-40B4-BE49-F238E27FC236}">
                  <a16:creationId xmlns:a16="http://schemas.microsoft.com/office/drawing/2014/main" id="{1A8E385B-F6FC-40B9-AD0B-0F6DB4B217DF}"/>
                </a:ext>
              </a:extLst>
            </p:cNvPr>
            <p:cNvSpPr/>
            <p:nvPr/>
          </p:nvSpPr>
          <p:spPr>
            <a:xfrm>
              <a:off x="1948070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5" name="Pil ned 199">
              <a:extLst>
                <a:ext uri="{FF2B5EF4-FFF2-40B4-BE49-F238E27FC236}">
                  <a16:creationId xmlns:a16="http://schemas.microsoft.com/office/drawing/2014/main" id="{D73C4B2C-A37B-4FBA-8093-35DD5ECEDBEB}"/>
                </a:ext>
              </a:extLst>
            </p:cNvPr>
            <p:cNvSpPr/>
            <p:nvPr/>
          </p:nvSpPr>
          <p:spPr>
            <a:xfrm>
              <a:off x="2369489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6" name="Pil ned 200">
              <a:extLst>
                <a:ext uri="{FF2B5EF4-FFF2-40B4-BE49-F238E27FC236}">
                  <a16:creationId xmlns:a16="http://schemas.microsoft.com/office/drawing/2014/main" id="{59009C89-45BD-4BE8-ADEF-A8D57CE1D929}"/>
                </a:ext>
              </a:extLst>
            </p:cNvPr>
            <p:cNvSpPr/>
            <p:nvPr/>
          </p:nvSpPr>
          <p:spPr>
            <a:xfrm>
              <a:off x="1781092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7" name="Pil ned 201">
              <a:extLst>
                <a:ext uri="{FF2B5EF4-FFF2-40B4-BE49-F238E27FC236}">
                  <a16:creationId xmlns:a16="http://schemas.microsoft.com/office/drawing/2014/main" id="{A70E70C1-40B9-462C-8798-8C8E0DC863C6}"/>
                </a:ext>
              </a:extLst>
            </p:cNvPr>
            <p:cNvSpPr/>
            <p:nvPr/>
          </p:nvSpPr>
          <p:spPr>
            <a:xfrm>
              <a:off x="1590261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8" name="Pil ned 202">
              <a:extLst>
                <a:ext uri="{FF2B5EF4-FFF2-40B4-BE49-F238E27FC236}">
                  <a16:creationId xmlns:a16="http://schemas.microsoft.com/office/drawing/2014/main" id="{6D6BB628-A9EC-463A-9B66-A340CA176337}"/>
                </a:ext>
              </a:extLst>
            </p:cNvPr>
            <p:cNvSpPr/>
            <p:nvPr/>
          </p:nvSpPr>
          <p:spPr>
            <a:xfrm>
              <a:off x="2146852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cxnSp>
          <p:nvCxnSpPr>
            <p:cNvPr id="9" name="Rett pil 203">
              <a:extLst>
                <a:ext uri="{FF2B5EF4-FFF2-40B4-BE49-F238E27FC236}">
                  <a16:creationId xmlns:a16="http://schemas.microsoft.com/office/drawing/2014/main" id="{FE87400B-EAEE-4F22-8ABA-6B8EE1DCF269}"/>
                </a:ext>
              </a:extLst>
            </p:cNvPr>
            <p:cNvCxnSpPr/>
            <p:nvPr/>
          </p:nvCxnSpPr>
          <p:spPr>
            <a:xfrm flipV="1">
              <a:off x="612251" y="1232452"/>
              <a:ext cx="540688" cy="15903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pil 204">
              <a:extLst>
                <a:ext uri="{FF2B5EF4-FFF2-40B4-BE49-F238E27FC236}">
                  <a16:creationId xmlns:a16="http://schemas.microsoft.com/office/drawing/2014/main" id="{510D17D8-8828-474C-B6A3-6092B4A96C78}"/>
                </a:ext>
              </a:extLst>
            </p:cNvPr>
            <p:cNvCxnSpPr/>
            <p:nvPr/>
          </p:nvCxnSpPr>
          <p:spPr>
            <a:xfrm flipV="1">
              <a:off x="612251" y="1470991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1" name="Rett pil 205">
              <a:extLst>
                <a:ext uri="{FF2B5EF4-FFF2-40B4-BE49-F238E27FC236}">
                  <a16:creationId xmlns:a16="http://schemas.microsoft.com/office/drawing/2014/main" id="{719C9755-EA5A-4F79-A59D-9F2FF583EF89}"/>
                </a:ext>
              </a:extLst>
            </p:cNvPr>
            <p:cNvCxnSpPr/>
            <p:nvPr/>
          </p:nvCxnSpPr>
          <p:spPr>
            <a:xfrm flipV="1">
              <a:off x="612251" y="1924216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2" name="Rett pil 206">
              <a:extLst>
                <a:ext uri="{FF2B5EF4-FFF2-40B4-BE49-F238E27FC236}">
                  <a16:creationId xmlns:a16="http://schemas.microsoft.com/office/drawing/2014/main" id="{2F0ED2F5-FB03-471D-BBDF-8A3EBC58B7A2}"/>
                </a:ext>
              </a:extLst>
            </p:cNvPr>
            <p:cNvCxnSpPr/>
            <p:nvPr/>
          </p:nvCxnSpPr>
          <p:spPr>
            <a:xfrm flipV="1">
              <a:off x="612251" y="243309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3" name="Rett pil 207">
              <a:extLst>
                <a:ext uri="{FF2B5EF4-FFF2-40B4-BE49-F238E27FC236}">
                  <a16:creationId xmlns:a16="http://schemas.microsoft.com/office/drawing/2014/main" id="{6484736C-DB8B-4D3F-9869-939685A5D0D4}"/>
                </a:ext>
              </a:extLst>
            </p:cNvPr>
            <p:cNvCxnSpPr/>
            <p:nvPr/>
          </p:nvCxnSpPr>
          <p:spPr>
            <a:xfrm flipV="1">
              <a:off x="612251" y="218660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4" name="Rett pil 208">
              <a:extLst>
                <a:ext uri="{FF2B5EF4-FFF2-40B4-BE49-F238E27FC236}">
                  <a16:creationId xmlns:a16="http://schemas.microsoft.com/office/drawing/2014/main" id="{3AD223F1-B549-4667-80D8-972381A39F34}"/>
                </a:ext>
              </a:extLst>
            </p:cNvPr>
            <p:cNvCxnSpPr/>
            <p:nvPr/>
          </p:nvCxnSpPr>
          <p:spPr>
            <a:xfrm flipV="1">
              <a:off x="612251" y="170157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sp>
          <p:nvSpPr>
            <p:cNvPr id="15" name="Tekstboks 2">
              <a:extLst>
                <a:ext uri="{FF2B5EF4-FFF2-40B4-BE49-F238E27FC236}">
                  <a16:creationId xmlns:a16="http://schemas.microsoft.com/office/drawing/2014/main" id="{02CC3962-CA5E-4EDE-B79F-CC8193AA27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201" y="1710663"/>
              <a:ext cx="819738" cy="505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180340" marR="8890" algn="ctr">
                <a:lnSpc>
                  <a:spcPct val="115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nb-NO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IKT-system</a:t>
              </a:r>
              <a:endPara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150997B5-DECE-40F5-ABB6-65C74DBD7BA2}"/>
              </a:ext>
            </a:extLst>
          </p:cNvPr>
          <p:cNvSpPr txBox="1"/>
          <p:nvPr/>
        </p:nvSpPr>
        <p:spPr>
          <a:xfrm>
            <a:off x="6372663" y="1606827"/>
            <a:ext cx="36994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Standarder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Behandling av personopplysninger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Arkivering og journalføring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Elektronisk kommunikasjon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Informasjonssikkerhet</a:t>
            </a:r>
          </a:p>
          <a:p>
            <a:endParaRPr lang="nb-NO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1F01A5A-AB19-4EA2-B35A-C0D2853C87BD}"/>
              </a:ext>
            </a:extLst>
          </p:cNvPr>
          <p:cNvSpPr txBox="1"/>
          <p:nvPr/>
        </p:nvSpPr>
        <p:spPr>
          <a:xfrm>
            <a:off x="1627582" y="5787896"/>
            <a:ext cx="949016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000" dirty="0"/>
              <a:t>Selve systemutviklingsprosessen er ikke direkte rettslig regulert, men forvaltningsrettslige</a:t>
            </a:r>
          </a:p>
          <a:p>
            <a:r>
              <a:rPr lang="nb-NO" sz="2000" i="1" dirty="0"/>
              <a:t>prinsipper</a:t>
            </a:r>
            <a:r>
              <a:rPr lang="nb-NO" sz="2000" dirty="0"/>
              <a:t> kan ha betydning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97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00FF"/>
                </a:solidFill>
              </a:rPr>
              <a:t>Lovgivningen regulerer ulike aspekter ved digital forvaltning</a:t>
            </a:r>
            <a:endParaRPr lang="nb-NO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3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1E8E21-8B09-45EB-B5F9-0314C2DE6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471"/>
            <a:ext cx="10515600" cy="643868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00FF"/>
                </a:solidFill>
              </a:rPr>
              <a:t>Lovgivning som ramme for digital forvaltning - oversikt</a:t>
            </a:r>
            <a:endParaRPr lang="nb-NO" sz="3200" dirty="0">
              <a:solidFill>
                <a:srgbClr val="0000FF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F3763C-92B1-472A-995F-2144F3AFC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3676"/>
            <a:ext cx="10515600" cy="5396310"/>
          </a:xfrm>
        </p:spPr>
        <p:txBody>
          <a:bodyPr>
            <a:normAutofit/>
          </a:bodyPr>
          <a:lstStyle/>
          <a:p>
            <a:r>
              <a:rPr lang="nb-NO" dirty="0"/>
              <a:t>Forvaltningsloven</a:t>
            </a:r>
          </a:p>
          <a:p>
            <a:r>
              <a:rPr lang="nb-NO" dirty="0" smtClean="0"/>
              <a:t>Personopplysningsloven </a:t>
            </a:r>
            <a:r>
              <a:rPr lang="nb-NO" dirty="0"/>
              <a:t>/ Personvernforordningen</a:t>
            </a:r>
          </a:p>
          <a:p>
            <a:r>
              <a:rPr lang="nb-NO" dirty="0" smtClean="0"/>
              <a:t>Offentleglova</a:t>
            </a:r>
            <a:endParaRPr lang="nb-NO" dirty="0"/>
          </a:p>
          <a:p>
            <a:r>
              <a:rPr lang="nb-NO" dirty="0" smtClean="0"/>
              <a:t>Arkivlova</a:t>
            </a:r>
            <a:endParaRPr lang="nb-NO" dirty="0"/>
          </a:p>
          <a:p>
            <a:r>
              <a:rPr lang="nb-NO" dirty="0" smtClean="0"/>
              <a:t>Diskriminerings- og tilgjengelighetsloven 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(fra 1.1.2018: Lov om likestilling og forbud mot diskriminering § 18 (likestillings- og diskrimineringsloven))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10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00FF"/>
                </a:solidFill>
              </a:rPr>
              <a:t>Forvaltningsloven</a:t>
            </a:r>
            <a:endParaRPr lang="nb-NO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Forvaltningsloven ble vedtatt i 1967 på bakgrunn av utredningsarbeid fra og med 1950-tallet</a:t>
            </a:r>
          </a:p>
          <a:p>
            <a:r>
              <a:rPr lang="nb-NO" dirty="0" smtClean="0"/>
              <a:t>Er grunnleggende basert på en (stilltiende) forutsetning om individuell behandling av enkeltsaker</a:t>
            </a:r>
          </a:p>
          <a:p>
            <a:pPr lvl="1"/>
            <a:r>
              <a:rPr lang="nb-NO" dirty="0" smtClean="0"/>
              <a:t>Selve loven stiller ingen krav til hvordan systemløsningene i forvaltningen skal være, men to forskrifter har slike bestemmelser (jf. neste kulepunkt)</a:t>
            </a:r>
          </a:p>
          <a:p>
            <a:r>
              <a:rPr lang="nb-NO" dirty="0" smtClean="0"/>
              <a:t>Loven er i noen grad tilpasset digitalisering:</a:t>
            </a:r>
          </a:p>
          <a:p>
            <a:pPr lvl="1"/>
            <a:r>
              <a:rPr lang="nb-NO" dirty="0" smtClean="0"/>
              <a:t>Sentrale begreper er gjort teknologinøytrale («dokument», «skriftlig», «kopi», «undertegne» mv.)</a:t>
            </a:r>
          </a:p>
          <a:p>
            <a:pPr lvl="1"/>
            <a:r>
              <a:rPr lang="nb-NO" dirty="0" smtClean="0"/>
              <a:t>Det er gitt to forskrifter med spesiell relevans for digital forvaltning:</a:t>
            </a:r>
          </a:p>
          <a:p>
            <a:pPr lvl="2"/>
            <a:r>
              <a:rPr lang="nb-NO" dirty="0" smtClean="0"/>
              <a:t>IT-</a:t>
            </a:r>
            <a:r>
              <a:rPr lang="nb-NO" dirty="0" err="1" smtClean="0"/>
              <a:t>standardforskriften</a:t>
            </a:r>
            <a:endParaRPr lang="nb-NO" dirty="0" smtClean="0"/>
          </a:p>
          <a:p>
            <a:pPr lvl="2"/>
            <a:r>
              <a:rPr lang="nb-NO" dirty="0" err="1" smtClean="0"/>
              <a:t>eForvaltningsforskriften</a:t>
            </a:r>
            <a:endParaRPr lang="nb-NO" dirty="0" smtClean="0"/>
          </a:p>
          <a:p>
            <a:r>
              <a:rPr lang="nb-NO" dirty="0" smtClean="0"/>
              <a:t>Forvaltningsloven er under revisjon, herunder spesielt med tanke på digitalisering og automatisering. Utredningen med forslag til ny lov vil trolig foreligge høsten 2018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59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996"/>
          </a:xfrm>
        </p:spPr>
        <p:txBody>
          <a:bodyPr>
            <a:normAutofit fontScale="90000"/>
          </a:bodyPr>
          <a:lstStyle/>
          <a:p>
            <a:r>
              <a:rPr lang="nb-NO" sz="3200" dirty="0" smtClean="0">
                <a:solidFill>
                  <a:srgbClr val="0000FF"/>
                </a:solidFill>
              </a:rPr>
              <a:t>Personopplysningsloven / personvernforordningen</a:t>
            </a:r>
            <a:br>
              <a:rPr lang="nb-NO" sz="3200" dirty="0" smtClean="0">
                <a:solidFill>
                  <a:srgbClr val="0000FF"/>
                </a:solidFill>
              </a:rPr>
            </a:br>
            <a:endParaRPr lang="nb-NO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122"/>
            <a:ext cx="10515600" cy="5323114"/>
          </a:xfrm>
        </p:spPr>
        <p:txBody>
          <a:bodyPr>
            <a:normAutofit fontScale="62500" lnSpcReduction="20000"/>
          </a:bodyPr>
          <a:lstStyle/>
          <a:p>
            <a:r>
              <a:rPr lang="nb-NO" dirty="0" smtClean="0"/>
              <a:t>Personopplysningsloven (2000) regulerer all behandling av personopplysninger, også i digital forvaltning</a:t>
            </a:r>
          </a:p>
          <a:p>
            <a:pPr lvl="1"/>
            <a:r>
              <a:rPr lang="nb-NO" dirty="0" smtClean="0"/>
              <a:t>Er basert på EU-direktiv om personvern fra 1995</a:t>
            </a:r>
          </a:p>
          <a:p>
            <a:r>
              <a:rPr lang="nb-NO" dirty="0" smtClean="0"/>
              <a:t>Loven og direktivet vil fra mai 2018 bli avløst av EUs personvernforordning</a:t>
            </a:r>
          </a:p>
          <a:p>
            <a:pPr lvl="1"/>
            <a:r>
              <a:rPr lang="nb-NO" dirty="0" smtClean="0"/>
              <a:t>Se </a:t>
            </a:r>
            <a:r>
              <a:rPr lang="nb-NO" dirty="0" smtClean="0">
                <a:hlinkClick r:id="rId2"/>
              </a:rPr>
              <a:t>norsk oversettelse </a:t>
            </a:r>
            <a:endParaRPr lang="nb-NO" dirty="0" smtClean="0"/>
          </a:p>
          <a:p>
            <a:pPr lvl="1"/>
            <a:r>
              <a:rPr lang="nb-NO" dirty="0" smtClean="0"/>
              <a:t>Forordningen blir inkorporert i norsk rett ved vedtakelse av en ny personopplysningslov som i § 1 viser til forordningen</a:t>
            </a:r>
          </a:p>
          <a:p>
            <a:r>
              <a:rPr lang="nb-NO" dirty="0" smtClean="0"/>
              <a:t>Forordningen vil gjelde for alle opplysninger i digital form om fysiske enkeltpersoner, og stiller både opp krav til system og individuell saksbehandling</a:t>
            </a:r>
          </a:p>
          <a:p>
            <a:r>
              <a:rPr lang="nb-NO" dirty="0" smtClean="0"/>
              <a:t>Eksempler på bestemmelser om systemkrav:</a:t>
            </a:r>
          </a:p>
          <a:p>
            <a:pPr lvl="1"/>
            <a:r>
              <a:rPr lang="nb-NO" dirty="0" smtClean="0"/>
              <a:t>Rettslig grunnlag (herunder spørsmål om samtykke)</a:t>
            </a:r>
          </a:p>
          <a:p>
            <a:pPr lvl="1"/>
            <a:r>
              <a:rPr lang="nb-NO" dirty="0" smtClean="0"/>
              <a:t>Formål</a:t>
            </a:r>
          </a:p>
          <a:p>
            <a:pPr lvl="1"/>
            <a:r>
              <a:rPr lang="nb-NO" dirty="0" smtClean="0"/>
              <a:t>Informasjonssikkerhet </a:t>
            </a:r>
          </a:p>
          <a:p>
            <a:pPr lvl="1"/>
            <a:r>
              <a:rPr lang="nb-NO" dirty="0" smtClean="0"/>
              <a:t>Innebygget personvern</a:t>
            </a:r>
          </a:p>
          <a:p>
            <a:r>
              <a:rPr lang="nb-NO" dirty="0" smtClean="0"/>
              <a:t>Eksempler på bestemmelser om saksbehandling:</a:t>
            </a:r>
          </a:p>
          <a:p>
            <a:pPr lvl="1"/>
            <a:r>
              <a:rPr lang="nb-NO" dirty="0" smtClean="0"/>
              <a:t>Rett for registrerte personer til retting og sletting</a:t>
            </a:r>
          </a:p>
          <a:p>
            <a:pPr lvl="1"/>
            <a:r>
              <a:rPr lang="nb-NO" dirty="0" smtClean="0"/>
              <a:t>Plikt for behandlingsansvarlige til å gi informasjon</a:t>
            </a:r>
          </a:p>
          <a:p>
            <a:pPr lvl="1"/>
            <a:r>
              <a:rPr lang="nb-NO" dirty="0" smtClean="0"/>
              <a:t>Rett til å motsette seg individuelle automatiserte avgjørelser</a:t>
            </a:r>
          </a:p>
          <a:p>
            <a:pPr lvl="1"/>
            <a:r>
              <a:rPr lang="nb-NO" dirty="0" smtClean="0"/>
              <a:t>Rett til å kreve begrensninger i behandlingen av opplysninger</a:t>
            </a:r>
          </a:p>
          <a:p>
            <a:r>
              <a:rPr lang="nb-NO" dirty="0" smtClean="0"/>
              <a:t>Forordningen har også en rekke andre bestemmelser om myndigheter, personvernrådgivere, sertifisering, adgang til nasjonale regler mv.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994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572"/>
            <a:ext cx="10515600" cy="742950"/>
          </a:xfrm>
        </p:spPr>
        <p:txBody>
          <a:bodyPr>
            <a:noAutofit/>
          </a:bodyPr>
          <a:lstStyle/>
          <a:p>
            <a:r>
              <a:rPr lang="nb-NO" sz="3200" dirty="0" smtClean="0">
                <a:solidFill>
                  <a:srgbClr val="0000FF"/>
                </a:solidFill>
              </a:rPr>
              <a:t>Offentleglova, arkivlova og likestillings- og diskrimineringsloven</a:t>
            </a:r>
            <a:br>
              <a:rPr lang="nb-NO" sz="3200" dirty="0" smtClean="0">
                <a:solidFill>
                  <a:srgbClr val="0000FF"/>
                </a:solidFill>
              </a:rPr>
            </a:br>
            <a:endParaRPr lang="nb-NO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7057"/>
            <a:ext cx="10515600" cy="5666014"/>
          </a:xfrm>
        </p:spPr>
        <p:txBody>
          <a:bodyPr>
            <a:normAutofit fontScale="70000" lnSpcReduction="20000"/>
          </a:bodyPr>
          <a:lstStyle/>
          <a:p>
            <a:r>
              <a:rPr lang="nb-NO" dirty="0" smtClean="0"/>
              <a:t>Som for forvaltningsloven, inneholder disse lovene primært bestemmelser om digital forvaltning, i forskrifter</a:t>
            </a:r>
          </a:p>
          <a:p>
            <a:r>
              <a:rPr lang="nb-NO" dirty="0" smtClean="0">
                <a:solidFill>
                  <a:srgbClr val="7030A0"/>
                </a:solidFill>
              </a:rPr>
              <a:t>Offentleglova (2006) ble gitt ut ifra spesiell vurdering av digital forvaltning, men kun én bestemmelse i loven gjelder dette direkte:</a:t>
            </a:r>
          </a:p>
          <a:p>
            <a:pPr lvl="1"/>
            <a:r>
              <a:rPr lang="nb-NO" dirty="0" smtClean="0">
                <a:solidFill>
                  <a:srgbClr val="7030A0"/>
                </a:solidFill>
              </a:rPr>
              <a:t>§ 9 om «databaseinnsyn»</a:t>
            </a:r>
          </a:p>
          <a:p>
            <a:r>
              <a:rPr lang="nb-NO" dirty="0">
                <a:solidFill>
                  <a:srgbClr val="7030A0"/>
                </a:solidFill>
              </a:rPr>
              <a:t>S</a:t>
            </a:r>
            <a:r>
              <a:rPr lang="nb-NO" dirty="0" smtClean="0">
                <a:solidFill>
                  <a:srgbClr val="7030A0"/>
                </a:solidFill>
              </a:rPr>
              <a:t>pørsmål om digital forvaltning er primært regulert i forskriften:</a:t>
            </a:r>
          </a:p>
          <a:p>
            <a:pPr lvl="1"/>
            <a:r>
              <a:rPr lang="nb-NO" dirty="0" smtClean="0">
                <a:solidFill>
                  <a:srgbClr val="7030A0"/>
                </a:solidFill>
              </a:rPr>
              <a:t>§ 6 om journaler på nett og</a:t>
            </a:r>
          </a:p>
          <a:p>
            <a:pPr lvl="1"/>
            <a:r>
              <a:rPr lang="nb-NO" dirty="0" smtClean="0">
                <a:solidFill>
                  <a:srgbClr val="7030A0"/>
                </a:solidFill>
              </a:rPr>
              <a:t>§ 7 om publisering av offentlig saksdokumenter på nett</a:t>
            </a:r>
          </a:p>
          <a:p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Forskriftene til arkivloven har en rekke bestemmelser som stiller direkte og mer indirekte krav til offentlige arkiv og journalføring:</a:t>
            </a:r>
          </a:p>
          <a:p>
            <a:pPr lvl="1"/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Arkivforskrifta</a:t>
            </a:r>
          </a:p>
          <a:p>
            <a:pPr lvl="1"/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Forskrift om tekniske og arkivfaglige bestemmelser</a:t>
            </a:r>
          </a:p>
          <a:p>
            <a:pPr lvl="1"/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Bl.a. gis det bestemmelser om «Norsk arkivstandard» («NOARK») som stiller krav til elektroniske journal- og arkivsystemer</a:t>
            </a:r>
          </a:p>
          <a:p>
            <a:pPr lvl="1"/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Arkivloven er under revisjon for bl.a. å passe med digital forvaltning.  Utredningen med forslag til ny lov ventes å foreligge våren 2019</a:t>
            </a:r>
          </a:p>
          <a:p>
            <a:r>
              <a:rPr lang="nb-NO" dirty="0" smtClean="0">
                <a:solidFill>
                  <a:srgbClr val="006600"/>
                </a:solidFill>
              </a:rPr>
              <a:t>Likestillings- og diskrimineringsloven § 18 pålegger universell utforming av IKT-systemer</a:t>
            </a:r>
          </a:p>
          <a:p>
            <a:pPr lvl="1"/>
            <a:r>
              <a:rPr lang="nb-NO" dirty="0" smtClean="0">
                <a:solidFill>
                  <a:srgbClr val="006600"/>
                </a:solidFill>
              </a:rPr>
              <a:t>Universell utforming betyr utforming som gjør at flest mulig mennesker kan være brukere, uavhengig av funksjonsnedsettelse</a:t>
            </a:r>
          </a:p>
          <a:p>
            <a:pPr lvl="1"/>
            <a:r>
              <a:rPr lang="nb-NO" dirty="0" smtClean="0">
                <a:solidFill>
                  <a:srgbClr val="006600"/>
                </a:solidFill>
              </a:rPr>
              <a:t>Forutsetningen for krav til universell utforming av IKT-systemer, er at løsningen i) underbygger virksomhetens alminnelige funksjoner, ii) er </a:t>
            </a:r>
            <a:r>
              <a:rPr lang="nb-NO" dirty="0" err="1" smtClean="0">
                <a:solidFill>
                  <a:srgbClr val="006600"/>
                </a:solidFill>
              </a:rPr>
              <a:t>hovedløsning</a:t>
            </a:r>
            <a:r>
              <a:rPr lang="nb-NO" dirty="0" smtClean="0">
                <a:solidFill>
                  <a:srgbClr val="006600"/>
                </a:solidFill>
              </a:rPr>
              <a:t>, og iii) er rettet mot eller stilt til rådighet for allmennheten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598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00FF"/>
                </a:solidFill>
              </a:rPr>
              <a:t>Noen overordnede spørsmål</a:t>
            </a:r>
            <a:endParaRPr lang="nb-NO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5368"/>
          </a:xfrm>
        </p:spPr>
        <p:txBody>
          <a:bodyPr>
            <a:normAutofit fontScale="92500"/>
          </a:bodyPr>
          <a:lstStyle/>
          <a:p>
            <a:r>
              <a:rPr lang="nb-NO" dirty="0" smtClean="0">
                <a:solidFill>
                  <a:srgbClr val="002060"/>
                </a:solidFill>
              </a:rPr>
              <a:t>Lovgivning som «fartsdumper» og «autovern» (jf. «jus som ramme»)</a:t>
            </a:r>
          </a:p>
          <a:p>
            <a:pPr lvl="1"/>
            <a:r>
              <a:rPr lang="nb-NO" dirty="0" smtClean="0">
                <a:solidFill>
                  <a:srgbClr val="002060"/>
                </a:solidFill>
              </a:rPr>
              <a:t>Lovgivning som hinder for digital forvaltning</a:t>
            </a:r>
          </a:p>
          <a:p>
            <a:pPr lvl="1"/>
            <a:r>
              <a:rPr lang="nb-NO" dirty="0" smtClean="0">
                <a:solidFill>
                  <a:srgbClr val="002060"/>
                </a:solidFill>
              </a:rPr>
              <a:t>Lovgivning som tilrettelegging for digital forvaltning</a:t>
            </a:r>
          </a:p>
          <a:p>
            <a:r>
              <a:rPr lang="nb-NO" dirty="0" smtClean="0">
                <a:solidFill>
                  <a:srgbClr val="990033"/>
                </a:solidFill>
              </a:rPr>
              <a:t>Teknologiuavhengig eller teknologispesifikk lovgivning?</a:t>
            </a:r>
          </a:p>
          <a:p>
            <a:pPr lvl="1"/>
            <a:r>
              <a:rPr lang="nb-NO" dirty="0" smtClean="0">
                <a:solidFill>
                  <a:srgbClr val="990033"/>
                </a:solidFill>
              </a:rPr>
              <a:t>Bør loven angi teknologi i det hele tatt, eller er det nok å angi </a:t>
            </a:r>
            <a:r>
              <a:rPr lang="nb-NO" i="1" dirty="0" smtClean="0">
                <a:solidFill>
                  <a:srgbClr val="990033"/>
                </a:solidFill>
              </a:rPr>
              <a:t>funksjoner</a:t>
            </a:r>
            <a:r>
              <a:rPr lang="nb-NO" dirty="0" smtClean="0">
                <a:solidFill>
                  <a:srgbClr val="990033"/>
                </a:solidFill>
              </a:rPr>
              <a:t>?</a:t>
            </a:r>
          </a:p>
          <a:p>
            <a:pPr lvl="1"/>
            <a:r>
              <a:rPr lang="nb-NO" dirty="0" smtClean="0">
                <a:solidFill>
                  <a:srgbClr val="990033"/>
                </a:solidFill>
              </a:rPr>
              <a:t>Teknologiuavhengig lovgivning gir</a:t>
            </a:r>
          </a:p>
          <a:p>
            <a:pPr lvl="2"/>
            <a:r>
              <a:rPr lang="nb-NO" dirty="0" smtClean="0">
                <a:solidFill>
                  <a:srgbClr val="990033"/>
                </a:solidFill>
              </a:rPr>
              <a:t>stabil lovgivning (lite behov for endring)</a:t>
            </a:r>
          </a:p>
          <a:p>
            <a:pPr lvl="2"/>
            <a:r>
              <a:rPr lang="nb-NO" dirty="0" smtClean="0">
                <a:solidFill>
                  <a:srgbClr val="990033"/>
                </a:solidFill>
              </a:rPr>
              <a:t>abstrakte beskrivelser av det som skal reguleres; fravær av konkret diskusjon om ny teknologi</a:t>
            </a:r>
          </a:p>
          <a:p>
            <a:pPr lvl="2"/>
            <a:r>
              <a:rPr lang="nb-NO" dirty="0" smtClean="0">
                <a:solidFill>
                  <a:srgbClr val="990033"/>
                </a:solidFill>
              </a:rPr>
              <a:t>Personvernforordningen er kjerneeksempel på teknologiuavhengig tilnærming</a:t>
            </a:r>
          </a:p>
          <a:p>
            <a:pPr lvl="1"/>
            <a:r>
              <a:rPr lang="nb-NO" dirty="0" smtClean="0">
                <a:solidFill>
                  <a:srgbClr val="990033"/>
                </a:solidFill>
              </a:rPr>
              <a:t>Teknologispesifikk lovgivning gir</a:t>
            </a:r>
          </a:p>
          <a:p>
            <a:pPr lvl="2"/>
            <a:r>
              <a:rPr lang="nb-NO" dirty="0" smtClean="0">
                <a:solidFill>
                  <a:srgbClr val="990033"/>
                </a:solidFill>
              </a:rPr>
              <a:t>Bestemmelser som må endres  ofte (derfor særlig aktuelt som forskrifter)</a:t>
            </a:r>
          </a:p>
          <a:p>
            <a:pPr lvl="2"/>
            <a:r>
              <a:rPr lang="nb-NO" dirty="0" smtClean="0">
                <a:solidFill>
                  <a:srgbClr val="990033"/>
                </a:solidFill>
              </a:rPr>
              <a:t>Gir konkret angivelse av rettsreglene, og kan gjøre det lettere å forstå hva regelen går ut på</a:t>
            </a:r>
          </a:p>
        </p:txBody>
      </p:sp>
    </p:spTree>
    <p:extLst>
      <p:ext uri="{BB962C8B-B14F-4D97-AF65-F5344CB8AC3E}">
        <p14:creationId xmlns:p14="http://schemas.microsoft.com/office/powerpoint/2010/main" val="12984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755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Oversikt over lovgivning med stor betydning for digital forvaltning </vt:lpstr>
      <vt:lpstr>Generelt om jus og digitalisering</vt:lpstr>
      <vt:lpstr>Lovgivningen regulerer ulike aspekter ved digital forvaltning</vt:lpstr>
      <vt:lpstr>Lovgivning som ramme for digital forvaltning - oversikt</vt:lpstr>
      <vt:lpstr>Forvaltningsloven</vt:lpstr>
      <vt:lpstr>Personopplysningsloven / personvernforordningen </vt:lpstr>
      <vt:lpstr>Offentleglova, arkivlova og likestillings- og diskrimineringsloven </vt:lpstr>
      <vt:lpstr>Noen overordnede spørsmål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Oversikt over lovgivning med stor betydning for digital forvaltning</dc:title>
  <dc:creator>Dag Wiese Schartum</dc:creator>
  <cp:lastModifiedBy>Dag Wiese Schartum</cp:lastModifiedBy>
  <cp:revision>13</cp:revision>
  <dcterms:created xsi:type="dcterms:W3CDTF">2017-10-09T08:21:18Z</dcterms:created>
  <dcterms:modified xsi:type="dcterms:W3CDTF">2017-10-09T10:58:25Z</dcterms:modified>
</cp:coreProperties>
</file>