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64" r:id="rId4"/>
    <p:sldId id="282" r:id="rId5"/>
    <p:sldId id="279" r:id="rId6"/>
    <p:sldId id="278" r:id="rId7"/>
    <p:sldId id="285" r:id="rId8"/>
    <p:sldId id="286" r:id="rId9"/>
    <p:sldId id="270" r:id="rId10"/>
    <p:sldId id="281" r:id="rId11"/>
    <p:sldId id="271" r:id="rId12"/>
    <p:sldId id="272" r:id="rId13"/>
    <p:sldId id="273" r:id="rId14"/>
    <p:sldId id="269" r:id="rId15"/>
    <p:sldId id="284" r:id="rId16"/>
    <p:sldId id="265" r:id="rId17"/>
    <p:sldId id="266" r:id="rId18"/>
    <p:sldId id="267" r:id="rId19"/>
  </p:sldIdLst>
  <p:sldSz cx="9144000" cy="6858000" type="screen4x3"/>
  <p:notesSz cx="6797675" cy="992663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00CC"/>
    <a:srgbClr val="CC0000"/>
    <a:srgbClr val="6600CC"/>
    <a:srgbClr val="3366FF"/>
    <a:srgbClr val="FFFFFF"/>
    <a:srgbClr val="DDDDDD"/>
    <a:srgbClr val="EAEAEA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032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D6DCA9B-0BF3-4EA0-B445-46BBE1571C6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4556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B2886-3790-46C1-B109-09842233B82A}" type="datetimeFigureOut">
              <a:rPr lang="nb-NO" smtClean="0"/>
              <a:t>17.08.2019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211AE-C953-4CEC-A924-1B1EB1C7B4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5634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211AE-C953-4CEC-A924-1B1EB1C7B4B0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4876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9F7C4-1E35-49D4-A54B-0C1881CFD05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3CCBD-BF79-4898-B2EA-901BD3510F9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3B1FA-9AE7-4ED9-A909-064B86D8E9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4F537F-45BF-4460-AC82-E43945D59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FDB0E80-42B5-4FB2-A372-17009FDE8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63CAD31-F1F4-41FF-9B5A-5B26DED5D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17.08.2019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1946E0-FA4A-4581-9E8F-9E1A17CB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16CBC1-9C9A-4D69-A2C3-1EC535AC6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511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CA9E9E-0CA6-4EA5-B1D9-5AAE92430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9341AF-EC33-40C0-A9F1-85FE4AE8C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83F68BF-E4FD-4F66-A786-D26308606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17.08.2019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83ADC9-55BD-439B-BC08-B1143A2C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490CC27-BBC5-47B6-9C0F-43D4DBF8E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491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C378CB-40BD-4054-ACE2-91EECC58D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03A0E2D-8A1F-48CC-8E9A-976959CC8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290385D-B16E-440A-B413-4758DB81D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17.08.2019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6DBA80F-A478-4277-BD29-6ECFDBF7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D84A483-E7ED-4847-8724-F3083EF97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388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68B3B0-6C95-44D8-B585-C7AB82FFE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11C650-2282-4361-8D59-8EE7FC79BE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F2FE346-D5B7-4E0A-89A8-CCEED0AB4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32D354F-5D18-4CCA-B13F-675651E73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17.08.2019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A76EA26-D2E1-43B6-B10E-056C230E8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5FFDB7A-C9F5-4620-ACB8-ACDFD5417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309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8A0ECB-9E7E-4521-BED8-DDB188021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946B46E-3B75-4BA0-9F44-585F53D64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8A609C2-81D4-4336-8E06-45626AA07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D2C88F1-B4F1-4084-A5F9-FAEF2F48BB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EAB9934-705B-4FB0-897D-2F7BCA4F1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B9FBAF9-82EB-4A6C-80CC-D65BFF034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17.08.2019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6029F79-B25A-4B13-A600-143F9AE94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B79A999-CEF8-4185-B47B-6B4D657DF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4243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676ACA-2A06-40E8-A789-FBD2F494C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9658567-E85D-4FEA-A272-57434106B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17.08.2019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765D71D-2F47-4F2D-AD8D-0C2C35DD7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031E5DA-7BA5-4EDE-862F-F0813D475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3622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F36F7DA-D7F2-4E69-9BB3-4D2C26FB2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17.08.2019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3B8A7E6-B6FD-499A-9C9A-21696D5B5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5227CC9-4855-44D3-B621-0225E6FE8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29654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F582F4-BE4D-49D8-B221-27A31685D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096D98F-F08E-45C3-B461-0EB24D047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E423C79-52A6-45D6-AC94-829D63D15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75BB738-D4F0-40FA-A46B-1BF17DEA6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17.08.2019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905449E-0E1C-4877-AAE1-AF7605E86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31B5CB7-B4FA-4548-966A-6ADFD35F1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527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CE6FE-5640-49CE-854E-9A89A33FE13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6989F0-7D7B-4611-A7CD-9084C894E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CFD02FF-900C-4B93-B60B-79DED91337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B76097F-6007-40E0-BCFC-5BC58284E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556289D-3AE8-46F5-8BEC-4A9AFCDCA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17.08.2019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DB89CEC-D20A-42DB-A18F-3413D7E37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76D8A2D-1CE0-4CA7-B2E5-E517E8715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721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6C8809-E12C-4112-AFD3-4BFE1754C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4EB80D2-2888-4A19-BB18-11ABB640C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1CBD9D-D8C3-4724-A782-61D3BAA7A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17.08.2019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803C1C7-1EC5-409C-A7D4-ECA6B9F5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B4D5338-45D9-4CA1-AA86-25A04652D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3698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665BCE7-0EFF-4497-8A7C-3034BCBD5A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70798A9-E6A1-4BD1-98C4-69430E5FB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93A0370-19E1-4ADF-B8C7-CFEDE6324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17.08.2019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0BC200-13A2-41F9-BE5D-1E09C91D7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AC7E39C-BFD9-43E9-9205-14990DDB8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298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D2353-D913-40B5-9BD3-33EE2D72041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36603-DEF5-43A4-9E12-E0C529F7C9C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86518-AAC2-4E11-AA49-AE763872F58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3561E-D2C4-488E-ADF9-855EF88559E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6F2F-E2DD-41AF-9DF2-9ED4DBA193B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CA97C-7D07-4CFF-89C1-FDB42EF0F3C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CA10E-D425-4D6C-AB88-D3BCE457D0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3569D63-7643-408E-B053-A46A340AF6B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24B0F05-8C56-4B98-86E3-5920FD60B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C489943-1D23-4AFF-9D24-4EB317778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A104B9A-4C39-44F1-9F1D-DBE1E8A60F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C3B08-C6E2-4B64-BB9B-0A78F11C7DC4}" type="datetimeFigureOut">
              <a:rPr lang="nb-NO" smtClean="0"/>
              <a:t>17.08.2019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5AD23B-27AE-4139-8B13-599CF84A77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6689504-E1E4-4C0F-A65D-7CA0A4F37A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655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nb-NO" sz="3600" b="1" dirty="0">
                <a:solidFill>
                  <a:srgbClr val="0033CC"/>
                </a:solidFill>
              </a:rPr>
              <a:t>Introduksjon til FINF1001:</a:t>
            </a:r>
            <a:br>
              <a:rPr lang="nb-NO" sz="3600" b="1" dirty="0">
                <a:solidFill>
                  <a:srgbClr val="0033CC"/>
                </a:solidFill>
              </a:rPr>
            </a:br>
            <a:r>
              <a:rPr lang="nb-NO" sz="3600" b="1" dirty="0">
                <a:solidFill>
                  <a:srgbClr val="0033CC"/>
                </a:solidFill>
              </a:rPr>
              <a:t>Digital forvaltning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z="1600" dirty="0"/>
              <a:t>Prof. Dag Wiese Schartum, AFIN</a:t>
            </a:r>
          </a:p>
          <a:p>
            <a:r>
              <a:rPr lang="nb-NO" sz="1600" dirty="0"/>
              <a:t>(</a:t>
            </a:r>
            <a:r>
              <a:rPr lang="nb-NO" sz="1600" dirty="0" err="1"/>
              <a:t>emneansvarlig</a:t>
            </a:r>
            <a:r>
              <a:rPr lang="nb-NO" sz="1600" dirty="0"/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79512" y="332656"/>
            <a:ext cx="8568952" cy="6300956"/>
          </a:xfrm>
          <a:prstGeom prst="rect">
            <a:avLst/>
          </a:prstGeom>
        </p:spPr>
        <p:txBody>
          <a:bodyPr wrap="square">
            <a:normAutofit fontScale="92500" lnSpcReduction="10000"/>
          </a:bodyPr>
          <a:lstStyle/>
          <a:p>
            <a:pPr marR="180340" lv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nb-NO" sz="39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Rettslige informasjonssystemer </a:t>
            </a:r>
          </a:p>
          <a:p>
            <a:pPr marR="180340" lv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endParaRPr lang="nb-NO" sz="3600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18034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nb-NO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Rettskildesystemer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(inneholder </a:t>
            </a:r>
            <a:r>
              <a:rPr lang="nb-NO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autentiske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rettskilder, jf. informasjonen i Lovdata og Rettsdata) </a:t>
            </a:r>
          </a:p>
          <a:p>
            <a:pPr marL="742950" marR="18034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nb-NO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Rettslige beslutnings(støtte)systemer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(inneholder </a:t>
            </a:r>
            <a:r>
              <a:rPr lang="nb-NO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representasjoner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 retts-regler som er utledet av de autentiske rettskildene)</a:t>
            </a:r>
          </a:p>
          <a:p>
            <a:pPr marL="1200150" marR="18034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nb-NO" sz="2000" dirty="0">
                <a:solidFill>
                  <a:srgbClr val="6600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Rettslig beslutningssystem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(høyt automatiserte systemer der resultatet fra maskinen blir lagt til grunn som enkeltvedtak eller annen enkeltavgjørelse). Begrepet dekker langt på vei </a:t>
            </a:r>
            <a:r>
              <a:rPr lang="nb-NO" sz="20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«fagsystem»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kan også dekke </a:t>
            </a:r>
            <a:r>
              <a:rPr lang="nb-NO" sz="20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«saksbehandlingssystem»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200150" marR="18034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nb-NO" sz="2000" dirty="0">
                <a:solidFill>
                  <a:srgbClr val="6600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Rettslig beslutningsstøttesystem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(delvis automatiserte systemer der resultatet fra maskinen blir vurdert av et menneske før enkeltvedtak eller annen enkeltavgjørelse treffes). Dekker langt på vei </a:t>
            </a:r>
            <a:r>
              <a:rPr lang="nb-NO" sz="20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«fagsystem»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 </a:t>
            </a:r>
            <a:r>
              <a:rPr lang="nb-NO" sz="20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«saksbehandlingssystem»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18034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nb-NO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Arkiv- og journalsystemer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(har funksjoner for arkiv- og journalføring i henhold til arkivlova mv. og er derfor i stor grad rettslig basert, men understøtter ikke beslutninger innenfor et bestemt forvaltningsområde slik rettslige beslutnings(støtte)systemer gjør.</a:t>
            </a:r>
          </a:p>
          <a:p>
            <a:pPr marR="180340" lvl="1" algn="just">
              <a:lnSpc>
                <a:spcPct val="115000"/>
              </a:lnSpc>
              <a:spcAft>
                <a:spcPts val="1000"/>
              </a:spcAft>
            </a:pP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2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>
            <a:extLst>
              <a:ext uri="{FF2B5EF4-FFF2-40B4-BE49-F238E27FC236}">
                <a16:creationId xmlns:a16="http://schemas.microsoft.com/office/drawing/2014/main" id="{937E4BE2-892F-472E-B4EC-900A55827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60648"/>
            <a:ext cx="7886700" cy="994172"/>
          </a:xfrm>
        </p:spPr>
        <p:txBody>
          <a:bodyPr/>
          <a:lstStyle/>
          <a:p>
            <a:r>
              <a:rPr lang="nb-NO" altLang="nb-NO" sz="3600" dirty="0">
                <a:solidFill>
                  <a:srgbClr val="0000FF"/>
                </a:solidFill>
              </a:rPr>
              <a:t>Noen hovedpunkter fra forvaltningsdelen av Digital agenda 2016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EB731AA-745C-40F9-A33D-79747633A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0213"/>
            <a:ext cx="7886700" cy="3673003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dirty="0">
                <a:solidFill>
                  <a:srgbClr val="C00000"/>
                </a:solidFill>
              </a:rPr>
              <a:t>Brukeren i sentrum. </a:t>
            </a:r>
            <a:r>
              <a:rPr lang="nb-NO" dirty="0"/>
              <a:t>Brukernes behov skal være det sentrale utgangspunktet ved digitalisering av offentlig sektor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dirty="0">
                <a:solidFill>
                  <a:srgbClr val="C00000"/>
                </a:solidFill>
              </a:rPr>
              <a:t>Digitalt førstevalg. </a:t>
            </a:r>
            <a:r>
              <a:rPr lang="nb-NO" dirty="0"/>
              <a:t>Forvaltningen skal så langt som mulig være tilgjengelig på nett, og nettbaserte tjenester er hovedregelen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dirty="0">
                <a:solidFill>
                  <a:srgbClr val="C00000"/>
                </a:solidFill>
              </a:rPr>
              <a:t>Gjenbruk av opplysninger. </a:t>
            </a:r>
            <a:r>
              <a:rPr lang="nb-NO" dirty="0"/>
              <a:t>Forvaltningen skal gjenbruke informasjon i stedet for å spørre brukerne på nytt om forhold de allerede har opplyst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dirty="0">
                <a:solidFill>
                  <a:srgbClr val="C00000"/>
                </a:solidFill>
              </a:rPr>
              <a:t>Sammenhengende tjenester. </a:t>
            </a:r>
            <a:r>
              <a:rPr lang="nb-NO" dirty="0"/>
              <a:t>Skal være uavhengig av hvilke offentlige virksomheter og forvaltningsnivå 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dirty="0">
                <a:solidFill>
                  <a:srgbClr val="C00000"/>
                </a:solidFill>
              </a:rPr>
              <a:t>Fellesløsninger.</a:t>
            </a:r>
            <a:r>
              <a:rPr lang="nb-NO" dirty="0"/>
              <a:t> Skal lage brukervennlige og sammenhengende digitale tjenester i hele offentlig sektor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dirty="0">
                <a:solidFill>
                  <a:srgbClr val="C00000"/>
                </a:solidFill>
              </a:rPr>
              <a:t>Profesjonalisering av digitaliseringsprosjekter. </a:t>
            </a:r>
            <a:r>
              <a:rPr lang="nb-NO" dirty="0"/>
              <a:t>Planlegging og gjennomføring av prosjektene skal skje slik at kompleksitet og risiko reduseres og man får realisert de planlagte gevinstene </a:t>
            </a:r>
          </a:p>
          <a:p>
            <a:pPr fontAlgn="auto">
              <a:spcAft>
                <a:spcPts val="0"/>
              </a:spcAft>
              <a:defRPr/>
            </a:pPr>
            <a:endParaRPr lang="nb-NO" dirty="0"/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FFF267C1-3D8A-4816-86F1-54734468B9ED}"/>
              </a:ext>
            </a:extLst>
          </p:cNvPr>
          <p:cNvSpPr txBox="1"/>
          <p:nvPr/>
        </p:nvSpPr>
        <p:spPr>
          <a:xfrm>
            <a:off x="846024" y="5445224"/>
            <a:ext cx="7687766" cy="1015663"/>
          </a:xfrm>
          <a:prstGeom prst="rect">
            <a:avLst/>
          </a:prstGeom>
          <a:solidFill>
            <a:schemeClr val="accent3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2000" dirty="0"/>
              <a:t>11. juni 2019 la Regjerningen frem «Én digital offentlig sektor. Digitaliseringsstrategi for offentlig sektor 2019–2025» Denne gjentar og viderefører Digital agenda fra 2016.</a:t>
            </a:r>
          </a:p>
        </p:txBody>
      </p:sp>
    </p:spTree>
    <p:extLst>
      <p:ext uri="{BB962C8B-B14F-4D97-AF65-F5344CB8AC3E}">
        <p14:creationId xmlns:p14="http://schemas.microsoft.com/office/powerpoint/2010/main" val="379072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tel 1">
            <a:extLst>
              <a:ext uri="{FF2B5EF4-FFF2-40B4-BE49-F238E27FC236}">
                <a16:creationId xmlns:a16="http://schemas.microsoft.com/office/drawing/2014/main" id="{CCE79A08-1DD9-4B56-B47A-0508825BA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3600" dirty="0">
                <a:solidFill>
                  <a:srgbClr val="0000FF"/>
                </a:solidFill>
              </a:rPr>
              <a:t>Forsøk på å trekke noen linjer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A8127C-8B06-4F83-9A7F-DA0210469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dirty="0"/>
              <a:t>IKT i offentlig forvaltning har vært forholdsvis </a:t>
            </a:r>
            <a:r>
              <a:rPr lang="nb-NO" dirty="0">
                <a:solidFill>
                  <a:srgbClr val="C00000"/>
                </a:solidFill>
              </a:rPr>
              <a:t>hyppig utredet </a:t>
            </a:r>
            <a:r>
              <a:rPr lang="nb-NO" dirty="0"/>
              <a:t>og diskutert i mer enn 50 år; dels som del av forvaltnings-/omstillingspolitikk, og dels som særskilt tema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dirty="0">
                <a:solidFill>
                  <a:srgbClr val="C00000"/>
                </a:solidFill>
              </a:rPr>
              <a:t>Kimen</a:t>
            </a:r>
            <a:r>
              <a:rPr lang="nb-NO" dirty="0"/>
              <a:t> til viktige elementer i dagens IKT-politikk i forvaltningen kan finnes minst </a:t>
            </a:r>
            <a:r>
              <a:rPr lang="nb-NO" dirty="0">
                <a:solidFill>
                  <a:srgbClr val="C00000"/>
                </a:solidFill>
              </a:rPr>
              <a:t>30 år tilbake i tid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dirty="0"/>
              <a:t>Tidligere tiders politikk eksisterte imidlertid innen helt </a:t>
            </a:r>
            <a:r>
              <a:rPr lang="nb-NO" dirty="0">
                <a:solidFill>
                  <a:srgbClr val="C00000"/>
                </a:solidFill>
              </a:rPr>
              <a:t>andre teknologiske og samfunnsmessige rammer</a:t>
            </a:r>
            <a:r>
              <a:rPr lang="nb-NO" dirty="0"/>
              <a:t> og direkte sammenligning er derfor vanskelig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dirty="0"/>
              <a:t>Utviklingen på feltet gjør trolig først og fremst byks fremover på grunn av </a:t>
            </a:r>
            <a:r>
              <a:rPr lang="nb-NO" dirty="0">
                <a:solidFill>
                  <a:srgbClr val="C00000"/>
                </a:solidFill>
              </a:rPr>
              <a:t>teknologisk og samfunnsmessig endring </a:t>
            </a:r>
            <a:r>
              <a:rPr lang="nb-NO" dirty="0"/>
              <a:t>(og i mye mindre grad fordi det blir lansert genuint nye ideer om hva som er «riktig» IKT-politikk i forvaltningen)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dirty="0"/>
              <a:t>Inntrykket er at IKT-politikken for forvaltningen i stor grad er preget av </a:t>
            </a:r>
            <a:r>
              <a:rPr lang="nb-NO" dirty="0">
                <a:solidFill>
                  <a:srgbClr val="C00000"/>
                </a:solidFill>
              </a:rPr>
              <a:t>konsensus</a:t>
            </a:r>
            <a:r>
              <a:rPr lang="nb-NO" dirty="0"/>
              <a:t> mellom regjeringene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dirty="0"/>
              <a:t>Hver regjering fremhever egen politikk ved å velge noe andre perspektiver og vektlegginger enn foregående regjeringer </a:t>
            </a:r>
            <a:r>
              <a:rPr lang="nb-NO" i="1" dirty="0">
                <a:solidFill>
                  <a:srgbClr val="C00000"/>
                </a:solidFill>
              </a:rPr>
              <a:t>(«samme varer, ny innpakning» ?)</a:t>
            </a:r>
          </a:p>
        </p:txBody>
      </p:sp>
    </p:spTree>
    <p:extLst>
      <p:ext uri="{BB962C8B-B14F-4D97-AF65-F5344CB8AC3E}">
        <p14:creationId xmlns:p14="http://schemas.microsoft.com/office/powerpoint/2010/main" val="1735651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915816" y="2276872"/>
            <a:ext cx="4214857" cy="3443344"/>
            <a:chOff x="4408" y="12445"/>
            <a:chExt cx="3593" cy="2917"/>
          </a:xfrm>
          <a:noFill/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5382" y="13413"/>
              <a:ext cx="1523" cy="7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nb-NO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Digital</a:t>
              </a:r>
              <a:r>
                <a:rPr kumimoji="0" lang="nb-NO" b="1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forvaltning</a:t>
              </a:r>
              <a:endParaRPr kumimoji="0" lang="nb-N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408" y="12445"/>
              <a:ext cx="3593" cy="2917"/>
              <a:chOff x="4408" y="11186"/>
              <a:chExt cx="3593" cy="2917"/>
            </a:xfrm>
            <a:grpFill/>
          </p:grpSpPr>
          <p:sp>
            <p:nvSpPr>
              <p:cNvPr id="7" name="Text Box 5"/>
              <p:cNvSpPr txBox="1">
                <a:spLocks noChangeArrowheads="1"/>
              </p:cNvSpPr>
              <p:nvPr/>
            </p:nvSpPr>
            <p:spPr bwMode="auto">
              <a:xfrm>
                <a:off x="6510" y="12902"/>
                <a:ext cx="1491" cy="63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6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Organisasjons</a:t>
                </a:r>
                <a:r>
                  <a:rPr kumimoji="0" lang="en-GB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-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6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utvikling</a:t>
                </a:r>
                <a:endParaRPr kumimoji="0" lang="nb-NO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4747" y="11186"/>
                <a:ext cx="2046" cy="94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IKT-</a:t>
                </a:r>
                <a:br>
                  <a:rPr kumimoji="0" lang="nb-NO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</a:br>
                <a:r>
                  <a:rPr kumimoji="0" lang="en-GB" sz="16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utvikling</a:t>
                </a:r>
                <a:endParaRPr kumimoji="0" lang="nb-NO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4408" y="12828"/>
                <a:ext cx="1135" cy="6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60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Regelverks</a:t>
                </a:r>
                <a:r>
                  <a:rPr kumimoji="0" lang="en-GB" sz="16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-</a:t>
                </a:r>
                <a:br>
                  <a:rPr kumimoji="0" lang="nb-NO" sz="16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</a:br>
                <a:r>
                  <a:rPr lang="en-GB" sz="1600" dirty="0" err="1">
                    <a:latin typeface="Calibri" pitchFamily="34" charset="0"/>
                    <a:cs typeface="Arial" pitchFamily="34" charset="0"/>
                  </a:rPr>
                  <a:t>utvikling</a:t>
                </a:r>
                <a:endParaRPr kumimoji="0" lang="nb-NO" sz="1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Arc 9"/>
              <p:cNvSpPr>
                <a:spLocks/>
              </p:cNvSpPr>
              <p:nvPr/>
            </p:nvSpPr>
            <p:spPr bwMode="auto">
              <a:xfrm rot="7181264" flipH="1">
                <a:off x="6323" y="11608"/>
                <a:ext cx="1098" cy="1187"/>
              </a:xfrm>
              <a:custGeom>
                <a:avLst/>
                <a:gdLst>
                  <a:gd name="G0" fmla="+- 5270 0 0"/>
                  <a:gd name="G1" fmla="+- 21600 0 0"/>
                  <a:gd name="G2" fmla="+- 21600 0 0"/>
                  <a:gd name="T0" fmla="*/ 0 w 26870"/>
                  <a:gd name="T1" fmla="*/ 653 h 30371"/>
                  <a:gd name="T2" fmla="*/ 25009 w 26870"/>
                  <a:gd name="T3" fmla="*/ 30371 h 30371"/>
                  <a:gd name="T4" fmla="*/ 5270 w 26870"/>
                  <a:gd name="T5" fmla="*/ 21600 h 30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870" h="30371" fill="none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</a:path>
                  <a:path w="26870" h="30371" stroke="0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  <a:lnTo>
                      <a:pt x="5270" y="21600"/>
                    </a:lnTo>
                    <a:close/>
                  </a:path>
                </a:pathLst>
              </a:custGeom>
              <a:grpFill/>
              <a:ln w="25400">
                <a:solidFill>
                  <a:srgbClr val="C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11" name="Arc 10"/>
              <p:cNvSpPr>
                <a:spLocks/>
              </p:cNvSpPr>
              <p:nvPr/>
            </p:nvSpPr>
            <p:spPr bwMode="auto">
              <a:xfrm rot="21094188" flipH="1">
                <a:off x="4488" y="11564"/>
                <a:ext cx="734" cy="1187"/>
              </a:xfrm>
              <a:custGeom>
                <a:avLst/>
                <a:gdLst>
                  <a:gd name="G0" fmla="+- 5270 0 0"/>
                  <a:gd name="G1" fmla="+- 21600 0 0"/>
                  <a:gd name="G2" fmla="+- 21600 0 0"/>
                  <a:gd name="T0" fmla="*/ 0 w 26870"/>
                  <a:gd name="T1" fmla="*/ 653 h 30371"/>
                  <a:gd name="T2" fmla="*/ 25009 w 26870"/>
                  <a:gd name="T3" fmla="*/ 30371 h 30371"/>
                  <a:gd name="T4" fmla="*/ 5270 w 26870"/>
                  <a:gd name="T5" fmla="*/ 21600 h 30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870" h="30371" fill="none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</a:path>
                  <a:path w="26870" h="30371" stroke="0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  <a:lnTo>
                      <a:pt x="5270" y="21600"/>
                    </a:lnTo>
                    <a:close/>
                  </a:path>
                </a:pathLst>
              </a:custGeom>
              <a:grpFill/>
              <a:ln w="25400">
                <a:solidFill>
                  <a:srgbClr val="C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12" name="Arc 11"/>
              <p:cNvSpPr>
                <a:spLocks/>
              </p:cNvSpPr>
              <p:nvPr/>
            </p:nvSpPr>
            <p:spPr bwMode="auto">
              <a:xfrm rot="13920600" flipH="1">
                <a:off x="5349" y="12960"/>
                <a:ext cx="1098" cy="1187"/>
              </a:xfrm>
              <a:custGeom>
                <a:avLst/>
                <a:gdLst>
                  <a:gd name="G0" fmla="+- 5270 0 0"/>
                  <a:gd name="G1" fmla="+- 21600 0 0"/>
                  <a:gd name="G2" fmla="+- 21600 0 0"/>
                  <a:gd name="T0" fmla="*/ 0 w 26870"/>
                  <a:gd name="T1" fmla="*/ 653 h 30371"/>
                  <a:gd name="T2" fmla="*/ 25009 w 26870"/>
                  <a:gd name="T3" fmla="*/ 30371 h 30371"/>
                  <a:gd name="T4" fmla="*/ 5270 w 26870"/>
                  <a:gd name="T5" fmla="*/ 21600 h 30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870" h="30371" fill="none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</a:path>
                  <a:path w="26870" h="30371" stroke="0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  <a:lnTo>
                      <a:pt x="5270" y="21600"/>
                    </a:lnTo>
                    <a:close/>
                  </a:path>
                </a:pathLst>
              </a:custGeom>
              <a:grpFill/>
              <a:ln w="25400">
                <a:solidFill>
                  <a:srgbClr val="C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</p:grp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692696"/>
            <a:ext cx="7772400" cy="1059904"/>
          </a:xfrm>
        </p:spPr>
        <p:txBody>
          <a:bodyPr/>
          <a:lstStyle/>
          <a:p>
            <a:pPr algn="l"/>
            <a:r>
              <a:rPr lang="nb-NO" sz="3600" dirty="0">
                <a:solidFill>
                  <a:srgbClr val="0000FF"/>
                </a:solidFill>
              </a:rPr>
              <a:t>Digitalisering forutsetter tre parallelle utviklingsprosesser som gjensidig på-virker hverandre</a:t>
            </a:r>
            <a:br>
              <a:rPr lang="nb-NO" sz="3600" dirty="0">
                <a:solidFill>
                  <a:srgbClr val="0000FF"/>
                </a:solidFill>
              </a:rPr>
            </a:br>
            <a:endParaRPr lang="nb-NO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994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0"/>
            <a:ext cx="7772400" cy="6096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nb-NO" sz="3200" b="1" kern="0" dirty="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Grunnskisse av FINF1001</a:t>
            </a:r>
            <a:endParaRPr lang="nb-NO" sz="4400" kern="0" dirty="0">
              <a:solidFill>
                <a:srgbClr val="0033C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222" name="Text Box 3"/>
          <p:cNvSpPr txBox="1">
            <a:spLocks noChangeArrowheads="1"/>
          </p:cNvSpPr>
          <p:nvPr/>
        </p:nvSpPr>
        <p:spPr bwMode="auto">
          <a:xfrm>
            <a:off x="1085653" y="2018185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/>
          </a:p>
        </p:txBody>
      </p: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3647758" y="2567460"/>
            <a:ext cx="1389301" cy="1812924"/>
            <a:chOff x="2160" y="1872"/>
            <a:chExt cx="1152" cy="1440"/>
          </a:xfrm>
        </p:grpSpPr>
        <p:sp>
          <p:nvSpPr>
            <p:cNvPr id="8214" name="AutoShape 52"/>
            <p:cNvSpPr>
              <a:spLocks noChangeArrowheads="1"/>
            </p:cNvSpPr>
            <p:nvPr/>
          </p:nvSpPr>
          <p:spPr bwMode="auto">
            <a:xfrm>
              <a:off x="2160" y="1872"/>
              <a:ext cx="1152" cy="1440"/>
            </a:xfrm>
            <a:prstGeom prst="flowChartMagneticDisk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15" name="Text Box 53"/>
            <p:cNvSpPr txBox="1">
              <a:spLocks noChangeArrowheads="1"/>
            </p:cNvSpPr>
            <p:nvPr/>
          </p:nvSpPr>
          <p:spPr bwMode="auto">
            <a:xfrm>
              <a:off x="2436" y="2496"/>
              <a:ext cx="684" cy="342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2200" dirty="0"/>
                <a:t>IKT</a:t>
              </a:r>
            </a:p>
          </p:txBody>
        </p:sp>
      </p:grp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E50B7CFA-2736-4892-9F3F-FD2CB886B087}"/>
              </a:ext>
            </a:extLst>
          </p:cNvPr>
          <p:cNvGrpSpPr/>
          <p:nvPr/>
        </p:nvGrpSpPr>
        <p:grpSpPr>
          <a:xfrm>
            <a:off x="495241" y="3742210"/>
            <a:ext cx="3658792" cy="1543050"/>
            <a:chOff x="495241" y="3742210"/>
            <a:chExt cx="3658792" cy="1543050"/>
          </a:xfrm>
        </p:grpSpPr>
        <p:sp>
          <p:nvSpPr>
            <p:cNvPr id="24" name="Line 54"/>
            <p:cNvSpPr>
              <a:spLocks noChangeShapeType="1"/>
            </p:cNvSpPr>
            <p:nvPr/>
          </p:nvSpPr>
          <p:spPr bwMode="auto">
            <a:xfrm flipV="1">
              <a:off x="1969395" y="3742210"/>
              <a:ext cx="2184638" cy="1096863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9" name="Text Box 49"/>
            <p:cNvSpPr txBox="1">
              <a:spLocks noChangeArrowheads="1"/>
            </p:cNvSpPr>
            <p:nvPr/>
          </p:nvSpPr>
          <p:spPr bwMode="auto">
            <a:xfrm>
              <a:off x="495241" y="4828060"/>
              <a:ext cx="19256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chemeClr val="accent1">
                      <a:lumMod val="75000"/>
                    </a:schemeClr>
                  </a:solidFill>
                </a:rPr>
                <a:t>Rettssikkerhet</a:t>
              </a:r>
            </a:p>
          </p:txBody>
        </p:sp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0D8DA3C8-F893-4A58-80DA-BB2338F5323E}"/>
              </a:ext>
            </a:extLst>
          </p:cNvPr>
          <p:cNvGrpSpPr/>
          <p:nvPr/>
        </p:nvGrpSpPr>
        <p:grpSpPr>
          <a:xfrm>
            <a:off x="5290044" y="3074033"/>
            <a:ext cx="2890945" cy="2504753"/>
            <a:chOff x="5290044" y="3074033"/>
            <a:chExt cx="2890945" cy="2504753"/>
          </a:xfrm>
        </p:grpSpPr>
        <p:sp>
          <p:nvSpPr>
            <p:cNvPr id="25" name="Line 55"/>
            <p:cNvSpPr>
              <a:spLocks noChangeShapeType="1"/>
            </p:cNvSpPr>
            <p:nvPr/>
          </p:nvSpPr>
          <p:spPr bwMode="auto">
            <a:xfrm rot="13670411" flipV="1">
              <a:off x="4484634" y="3879443"/>
              <a:ext cx="2504753" cy="893933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20" name="Text Box 50"/>
            <p:cNvSpPr txBox="1">
              <a:spLocks noChangeArrowheads="1"/>
            </p:cNvSpPr>
            <p:nvPr/>
          </p:nvSpPr>
          <p:spPr bwMode="auto">
            <a:xfrm>
              <a:off x="6625239" y="4989475"/>
              <a:ext cx="1555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chemeClr val="accent1">
                      <a:lumMod val="75000"/>
                    </a:schemeClr>
                  </a:solidFill>
                </a:rPr>
                <a:t>Personvern</a:t>
              </a:r>
            </a:p>
          </p:txBody>
        </p:sp>
      </p:grpSp>
      <p:grpSp>
        <p:nvGrpSpPr>
          <p:cNvPr id="12" name="Gruppe 11">
            <a:extLst>
              <a:ext uri="{FF2B5EF4-FFF2-40B4-BE49-F238E27FC236}">
                <a16:creationId xmlns:a16="http://schemas.microsoft.com/office/drawing/2014/main" id="{F5F17667-B901-4BA2-8704-8113E32E0193}"/>
              </a:ext>
            </a:extLst>
          </p:cNvPr>
          <p:cNvGrpSpPr/>
          <p:nvPr/>
        </p:nvGrpSpPr>
        <p:grpSpPr>
          <a:xfrm>
            <a:off x="2838253" y="548160"/>
            <a:ext cx="3008313" cy="2804900"/>
            <a:chOff x="2838253" y="548160"/>
            <a:chExt cx="3008313" cy="2804900"/>
          </a:xfrm>
        </p:grpSpPr>
        <p:sp>
          <p:nvSpPr>
            <p:cNvPr id="18" name="Text Box 48"/>
            <p:cNvSpPr txBox="1">
              <a:spLocks noChangeArrowheads="1"/>
            </p:cNvSpPr>
            <p:nvPr/>
          </p:nvSpPr>
          <p:spPr bwMode="auto">
            <a:xfrm>
              <a:off x="2838253" y="548160"/>
              <a:ext cx="30083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chemeClr val="accent1">
                      <a:lumMod val="75000"/>
                    </a:schemeClr>
                  </a:solidFill>
                </a:rPr>
                <a:t>Offentlighetsprinsippet</a:t>
              </a:r>
            </a:p>
          </p:txBody>
        </p:sp>
        <p:sp>
          <p:nvSpPr>
            <p:cNvPr id="30" name="Line 60"/>
            <p:cNvSpPr>
              <a:spLocks noChangeShapeType="1"/>
            </p:cNvSpPr>
            <p:nvPr/>
          </p:nvSpPr>
          <p:spPr bwMode="auto">
            <a:xfrm>
              <a:off x="4342409" y="951386"/>
              <a:ext cx="0" cy="2401674"/>
            </a:xfrm>
            <a:prstGeom prst="line">
              <a:avLst/>
            </a:prstGeom>
            <a:noFill/>
            <a:ln w="25400">
              <a:solidFill>
                <a:schemeClr val="accent1">
                  <a:lumMod val="75000"/>
                </a:schemeClr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31" name="Text Box 61"/>
          <p:cNvSpPr txBox="1">
            <a:spLocks noChangeArrowheads="1"/>
          </p:cNvSpPr>
          <p:nvPr/>
        </p:nvSpPr>
        <p:spPr bwMode="auto">
          <a:xfrm>
            <a:off x="2961960" y="4343144"/>
            <a:ext cx="26613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800" u="sng" dirty="0">
                <a:solidFill>
                  <a:srgbClr val="0000FF"/>
                </a:solidFill>
              </a:rPr>
              <a:t>Enkeltvedtak</a:t>
            </a:r>
            <a:r>
              <a:rPr lang="nb-NO" sz="1800" dirty="0">
                <a:solidFill>
                  <a:srgbClr val="0000FF"/>
                </a:solidFill>
              </a:rPr>
              <a:t> ved hjelp av</a:t>
            </a:r>
          </a:p>
          <a:p>
            <a:r>
              <a:rPr lang="nb-NO" sz="1800" dirty="0">
                <a:solidFill>
                  <a:srgbClr val="0000FF"/>
                </a:solidFill>
              </a:rPr>
              <a:t>                    IKT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C7FF0394-CD32-4E5C-A718-BFFCFCBEFC06}"/>
              </a:ext>
            </a:extLst>
          </p:cNvPr>
          <p:cNvGrpSpPr/>
          <p:nvPr/>
        </p:nvGrpSpPr>
        <p:grpSpPr>
          <a:xfrm>
            <a:off x="5074928" y="3631563"/>
            <a:ext cx="3907937" cy="1138773"/>
            <a:chOff x="5074928" y="3631563"/>
            <a:chExt cx="3907937" cy="1138773"/>
          </a:xfrm>
        </p:grpSpPr>
        <p:sp>
          <p:nvSpPr>
            <p:cNvPr id="8209" name="Text Box 63"/>
            <p:cNvSpPr txBox="1">
              <a:spLocks noChangeArrowheads="1"/>
            </p:cNvSpPr>
            <p:nvPr/>
          </p:nvSpPr>
          <p:spPr bwMode="auto">
            <a:xfrm>
              <a:off x="6464227" y="3631563"/>
              <a:ext cx="2518638" cy="1138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700" dirty="0">
                  <a:solidFill>
                    <a:srgbClr val="0000CC"/>
                  </a:solidFill>
                </a:rPr>
                <a:t>¤ Transformering fra</a:t>
              </a:r>
              <a:br>
                <a:rPr lang="nb-NO" sz="1700" dirty="0">
                  <a:solidFill>
                    <a:srgbClr val="0000CC"/>
                  </a:solidFill>
                </a:rPr>
              </a:br>
              <a:r>
                <a:rPr lang="nb-NO" sz="1700" dirty="0">
                  <a:solidFill>
                    <a:srgbClr val="0000CC"/>
                  </a:solidFill>
                </a:rPr>
                <a:t>rettsregler til programkode</a:t>
              </a:r>
            </a:p>
            <a:p>
              <a:r>
                <a:rPr lang="nb-NO" sz="1700" dirty="0">
                  <a:solidFill>
                    <a:srgbClr val="0000CC"/>
                  </a:solidFill>
                </a:rPr>
                <a:t>¤ Vekt på rettslige</a:t>
              </a:r>
              <a:br>
                <a:rPr lang="nb-NO" sz="1700" dirty="0">
                  <a:solidFill>
                    <a:srgbClr val="0000CC"/>
                  </a:solidFill>
                </a:rPr>
              </a:br>
              <a:r>
                <a:rPr lang="nb-NO" sz="1700" dirty="0">
                  <a:solidFill>
                    <a:srgbClr val="0000CC"/>
                  </a:solidFill>
                </a:rPr>
                <a:t>beslutningssystemer</a:t>
              </a:r>
            </a:p>
          </p:txBody>
        </p:sp>
        <p:sp>
          <p:nvSpPr>
            <p:cNvPr id="8210" name="Line 64"/>
            <p:cNvSpPr>
              <a:spLocks noChangeShapeType="1"/>
            </p:cNvSpPr>
            <p:nvPr/>
          </p:nvSpPr>
          <p:spPr bwMode="auto">
            <a:xfrm flipV="1">
              <a:off x="5074928" y="4258043"/>
              <a:ext cx="1389300" cy="512292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nb-NO" sz="1800"/>
            </a:p>
          </p:txBody>
        </p:sp>
      </p:grpSp>
      <p:grpSp>
        <p:nvGrpSpPr>
          <p:cNvPr id="10" name="Gruppe 9">
            <a:extLst>
              <a:ext uri="{FF2B5EF4-FFF2-40B4-BE49-F238E27FC236}">
                <a16:creationId xmlns:a16="http://schemas.microsoft.com/office/drawing/2014/main" id="{BA19642C-D6D6-4973-A834-F1535C02C108}"/>
              </a:ext>
            </a:extLst>
          </p:cNvPr>
          <p:cNvGrpSpPr/>
          <p:nvPr/>
        </p:nvGrpSpPr>
        <p:grpSpPr>
          <a:xfrm>
            <a:off x="399853" y="951385"/>
            <a:ext cx="8147050" cy="5743667"/>
            <a:chOff x="399853" y="951385"/>
            <a:chExt cx="8147050" cy="5743667"/>
          </a:xfrm>
        </p:grpSpPr>
        <p:sp>
          <p:nvSpPr>
            <p:cNvPr id="8224" name="Text Box 5"/>
            <p:cNvSpPr txBox="1">
              <a:spLocks noChangeArrowheads="1"/>
            </p:cNvSpPr>
            <p:nvPr/>
          </p:nvSpPr>
          <p:spPr bwMode="auto">
            <a:xfrm>
              <a:off x="399853" y="951385"/>
              <a:ext cx="19923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rgbClr val="7030A0"/>
                  </a:solidFill>
                </a:rPr>
                <a:t>Departementer</a:t>
              </a:r>
            </a:p>
          </p:txBody>
        </p:sp>
        <p:sp>
          <p:nvSpPr>
            <p:cNvPr id="8225" name="Text Box 6"/>
            <p:cNvSpPr txBox="1">
              <a:spLocks noChangeArrowheads="1"/>
            </p:cNvSpPr>
            <p:nvPr/>
          </p:nvSpPr>
          <p:spPr bwMode="auto">
            <a:xfrm>
              <a:off x="5962453" y="951385"/>
              <a:ext cx="25844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rgbClr val="7030A0"/>
                  </a:solidFill>
                </a:rPr>
                <a:t>Direktorater / tilsyn</a:t>
              </a:r>
            </a:p>
          </p:txBody>
        </p:sp>
        <p:sp>
          <p:nvSpPr>
            <p:cNvPr id="8226" name="Text Box 7"/>
            <p:cNvSpPr txBox="1">
              <a:spLocks noChangeArrowheads="1"/>
            </p:cNvSpPr>
            <p:nvPr/>
          </p:nvSpPr>
          <p:spPr bwMode="auto">
            <a:xfrm>
              <a:off x="3496808" y="6237852"/>
              <a:ext cx="15716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nb-NO" dirty="0">
                  <a:solidFill>
                    <a:srgbClr val="7030A0"/>
                  </a:solidFill>
                </a:rPr>
                <a:t>Kommuner</a:t>
              </a:r>
            </a:p>
          </p:txBody>
        </p:sp>
        <p:sp>
          <p:nvSpPr>
            <p:cNvPr id="4" name="Likebent trekant 3">
              <a:extLst>
                <a:ext uri="{FF2B5EF4-FFF2-40B4-BE49-F238E27FC236}">
                  <a16:creationId xmlns:a16="http://schemas.microsoft.com/office/drawing/2014/main" id="{F17FAABB-E81A-4BA0-9A1B-00CA6E810A24}"/>
                </a:ext>
              </a:extLst>
            </p:cNvPr>
            <p:cNvSpPr/>
            <p:nvPr/>
          </p:nvSpPr>
          <p:spPr bwMode="auto">
            <a:xfrm rot="10800000">
              <a:off x="539552" y="1484784"/>
              <a:ext cx="7676083" cy="4882278"/>
            </a:xfrm>
            <a:prstGeom prst="triangle">
              <a:avLst/>
            </a:prstGeom>
            <a:noFill/>
            <a:ln w="22225" cap="flat" cmpd="tri" algn="ctr">
              <a:solidFill>
                <a:srgbClr val="66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" name="Likebent trekant 8">
            <a:extLst>
              <a:ext uri="{FF2B5EF4-FFF2-40B4-BE49-F238E27FC236}">
                <a16:creationId xmlns:a16="http://schemas.microsoft.com/office/drawing/2014/main" id="{F2560E21-83F2-4292-8619-D69E09A8C11B}"/>
              </a:ext>
            </a:extLst>
          </p:cNvPr>
          <p:cNvSpPr/>
          <p:nvPr/>
        </p:nvSpPr>
        <p:spPr bwMode="auto">
          <a:xfrm>
            <a:off x="2838253" y="1542530"/>
            <a:ext cx="3008313" cy="2837854"/>
          </a:xfrm>
          <a:prstGeom prst="triangle">
            <a:avLst/>
          </a:prstGeom>
          <a:noFill/>
          <a:ln w="25400" cap="flat" cmpd="tri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43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33CC"/>
                </a:solidFill>
              </a:rPr>
              <a:t>Kunnskapsmål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400" dirty="0"/>
              <a:t>Du skal ha:</a:t>
            </a:r>
          </a:p>
          <a:p>
            <a:r>
              <a:rPr lang="nb-NO" sz="2400" dirty="0"/>
              <a:t>oversikt over hvordan offentlig forvaltning er organisert;</a:t>
            </a:r>
          </a:p>
          <a:p>
            <a:r>
              <a:rPr lang="nb-NO" sz="2400" dirty="0"/>
              <a:t>kunnskap om grunnleggende idealer for myndighetsutøvelse, særlig om personvern, rettssikkerhet og offentlighetsprinsippet;</a:t>
            </a:r>
          </a:p>
          <a:p>
            <a:r>
              <a:rPr lang="nb-NO" sz="2400" dirty="0"/>
              <a:t>grunnleggende kunnskaper om hvordan informasjons- og kommunikasjonsteknologi (IKT) anvendes i offentlig forvaltning;</a:t>
            </a:r>
          </a:p>
          <a:p>
            <a:r>
              <a:rPr lang="nb-NO" sz="2400" dirty="0"/>
              <a:t>kjenne til aktuelle mål og målkonflikter knyttet til digital forvaltning.</a:t>
            </a:r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4210643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33CC"/>
                </a:solidFill>
              </a:rPr>
              <a:t>Ferdighetsmål</a:t>
            </a:r>
            <a:endParaRPr lang="en-GB" dirty="0">
              <a:solidFill>
                <a:srgbClr val="0033CC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400" dirty="0"/>
              <a:t>Du skal:</a:t>
            </a:r>
          </a:p>
          <a:p>
            <a:r>
              <a:rPr lang="nb-NO" sz="2400" dirty="0"/>
              <a:t>kunne gjøre enkle analyser av hvilken betydning IKT i offentlig forvaltning har for ivaretakelsen av personvern;</a:t>
            </a:r>
          </a:p>
          <a:p>
            <a:r>
              <a:rPr lang="nb-NO" sz="2400" dirty="0"/>
              <a:t>kunne gjøre enkle analyser av hvilken betydning automatisering av enkeltvedtak har for ivaretakelsen av rettssikkerhet;</a:t>
            </a:r>
          </a:p>
          <a:p>
            <a:r>
              <a:rPr lang="nb-NO" sz="2400" dirty="0"/>
              <a:t>kunne gjøre enkle analyser av hvilken betydning IKT i offentlig forvaltning har for realiseringen av offentlighetsprinsippet.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65187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33CC"/>
                </a:solidFill>
              </a:rPr>
              <a:t>Generell kompetanse</a:t>
            </a:r>
            <a:endParaRPr lang="en-GB" dirty="0">
              <a:solidFill>
                <a:srgbClr val="0033CC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sz="2400" dirty="0"/>
          </a:p>
          <a:p>
            <a:pPr marL="0" indent="0">
              <a:buNone/>
            </a:pPr>
            <a:r>
              <a:rPr lang="nb-NO" sz="2400" dirty="0"/>
              <a:t>Du skal:</a:t>
            </a:r>
          </a:p>
          <a:p>
            <a:r>
              <a:rPr lang="nb-NO" sz="2400" dirty="0"/>
              <a:t>kunne vurdere betydningen av IKT for idealer om myndighetsutøvelse;</a:t>
            </a:r>
          </a:p>
          <a:p>
            <a:r>
              <a:rPr lang="nb-NO" sz="2400" dirty="0"/>
              <a:t>kunne skille klart mellom idealer og realiteter;</a:t>
            </a:r>
          </a:p>
          <a:p>
            <a:r>
              <a:rPr lang="nb-NO" sz="2400" dirty="0"/>
              <a:t>være oppmerksom på skillet mellom gjeldende rett og rettspolitikk.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1212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Sylinder 17"/>
          <p:cNvSpPr txBox="1"/>
          <p:nvPr/>
        </p:nvSpPr>
        <p:spPr>
          <a:xfrm>
            <a:off x="467544" y="1052737"/>
            <a:ext cx="8496944" cy="576064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pPr marL="182563" indent="-182563"/>
            <a:r>
              <a:rPr lang="nb-NO" sz="2100" dirty="0">
                <a:solidFill>
                  <a:srgbClr val="C00000"/>
                </a:solidFill>
              </a:rPr>
              <a:t>Digital forvaltning </a:t>
            </a:r>
            <a:r>
              <a:rPr lang="nb-NO" sz="2100" dirty="0"/>
              <a:t>handler </a:t>
            </a:r>
            <a:r>
              <a:rPr lang="nb-NO" sz="2100" i="1" dirty="0"/>
              <a:t>i stor grad </a:t>
            </a:r>
            <a:r>
              <a:rPr lang="nb-NO" sz="2100" dirty="0"/>
              <a:t>(men ikke bare) om</a:t>
            </a:r>
          </a:p>
          <a:p>
            <a:pPr marL="182563" indent="-182563"/>
            <a:endParaRPr lang="nb-NO" sz="2100" dirty="0"/>
          </a:p>
          <a:p>
            <a:r>
              <a:rPr lang="nb-NO" sz="2100" dirty="0">
                <a:solidFill>
                  <a:srgbClr val="0033CC"/>
                </a:solidFill>
              </a:rPr>
              <a:t>A)   Hel eller delvis automatisering av (rettslige) beslutninger;</a:t>
            </a:r>
          </a:p>
          <a:p>
            <a:pPr marL="442913"/>
            <a:r>
              <a:rPr lang="nb-NO" sz="2100" i="1" dirty="0"/>
              <a:t>F.eks. automatisk opptak til videregående utdanning, universiteter og høgskoler, vedtak om skatt, avgift, trygd, toll, lån og stipend fra Lånekassen mv. Men også regnskapssystemer, arkiv- og journalsystemer mv. hjelper brukeren til å følge lovgivningen på området.</a:t>
            </a:r>
          </a:p>
          <a:p>
            <a:r>
              <a:rPr lang="nb-NO" sz="2100" dirty="0">
                <a:solidFill>
                  <a:srgbClr val="0033CC"/>
                </a:solidFill>
              </a:rPr>
              <a:t>B)    Digital kommunikasjon;</a:t>
            </a:r>
          </a:p>
          <a:p>
            <a:pPr lvl="1"/>
            <a:r>
              <a:rPr lang="nb-NO" sz="2100" i="1" dirty="0"/>
              <a:t>F.eks. kommunikasjon med borgere, virksomheter og andre forvaltningsorganer via nettsider, sosiale medier, SMS, epost, «min side» mv.</a:t>
            </a:r>
          </a:p>
          <a:p>
            <a:r>
              <a:rPr lang="nb-NO" sz="2100" dirty="0">
                <a:solidFill>
                  <a:srgbClr val="0033CC"/>
                </a:solidFill>
              </a:rPr>
              <a:t>C)   automatisk dokumentering av forvaltningens virksomhet</a:t>
            </a:r>
          </a:p>
          <a:p>
            <a:pPr marL="442913"/>
            <a:r>
              <a:rPr lang="nb-NO" sz="2100" i="1" dirty="0"/>
              <a:t>F.eks. statistikk mv. og logging av hvordan informasjonssystemene er brukt, herunder om bruk til å fatte vedtak</a:t>
            </a:r>
          </a:p>
          <a:p>
            <a:endParaRPr lang="nb-NO" sz="21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100" dirty="0"/>
              <a:t>Prinsipielt kan IKT understøtte de fleste sider ved forvaltningens virksomhet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100" dirty="0"/>
              <a:t>I dette emnet vil avgjørende vekt bli lagt på automatisering av rettslige beslutninger (jf.  </a:t>
            </a:r>
            <a:r>
              <a:rPr lang="nb-NO" sz="2100" dirty="0">
                <a:solidFill>
                  <a:srgbClr val="0000FF"/>
                </a:solidFill>
              </a:rPr>
              <a:t>A</a:t>
            </a:r>
            <a:r>
              <a:rPr lang="nb-NO" sz="2100" dirty="0"/>
              <a:t>) </a:t>
            </a:r>
          </a:p>
          <a:p>
            <a:r>
              <a:rPr lang="nb-NO" sz="2100" dirty="0"/>
              <a:t> </a:t>
            </a:r>
          </a:p>
        </p:txBody>
      </p:sp>
      <p:grpSp>
        <p:nvGrpSpPr>
          <p:cNvPr id="17" name="Gruppe 16"/>
          <p:cNvGrpSpPr/>
          <p:nvPr/>
        </p:nvGrpSpPr>
        <p:grpSpPr>
          <a:xfrm>
            <a:off x="1611122" y="552670"/>
            <a:ext cx="6053260" cy="642942"/>
            <a:chOff x="1357290" y="428604"/>
            <a:chExt cx="6053260" cy="642942"/>
          </a:xfrm>
        </p:grpSpPr>
        <p:sp>
          <p:nvSpPr>
            <p:cNvPr id="14" name="TekstSylinder 13"/>
            <p:cNvSpPr txBox="1"/>
            <p:nvPr/>
          </p:nvSpPr>
          <p:spPr>
            <a:xfrm>
              <a:off x="1357290" y="428604"/>
              <a:ext cx="605326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eller</a:t>
              </a:r>
              <a:r>
                <a:rPr lang="en-GB" dirty="0"/>
                <a:t> “</a:t>
              </a:r>
              <a:r>
                <a:rPr lang="en-GB" dirty="0" err="1"/>
                <a:t>elektronisk</a:t>
              </a:r>
              <a:r>
                <a:rPr lang="en-GB" dirty="0"/>
                <a:t> </a:t>
              </a:r>
              <a:r>
                <a:rPr lang="en-GB" dirty="0" err="1"/>
                <a:t>forvaltning</a:t>
              </a:r>
              <a:r>
                <a:rPr lang="en-GB" dirty="0"/>
                <a:t>” (“eForvaltning”)</a:t>
              </a:r>
            </a:p>
          </p:txBody>
        </p:sp>
        <p:cxnSp>
          <p:nvCxnSpPr>
            <p:cNvPr id="16" name="Rett linje 15"/>
            <p:cNvCxnSpPr/>
            <p:nvPr/>
          </p:nvCxnSpPr>
          <p:spPr bwMode="auto">
            <a:xfrm flipV="1">
              <a:off x="1643042" y="857232"/>
              <a:ext cx="357190" cy="21431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B25367-FD61-4A19-8D91-92CD6881E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70C0"/>
                </a:solidFill>
              </a:rPr>
              <a:t>Noen eksempler på etater og sektorer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A6C799-25EC-4788-BCB2-104FFF302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Eksempler på etater med høyt automatiseringsnivå (jf. i) på forrige bilde):</a:t>
            </a:r>
          </a:p>
          <a:p>
            <a:pPr lvl="1"/>
            <a:r>
              <a:rPr lang="nb-NO" dirty="0"/>
              <a:t>Skatteetaten</a:t>
            </a:r>
          </a:p>
          <a:p>
            <a:pPr lvl="1"/>
            <a:r>
              <a:rPr lang="nb-NO" dirty="0"/>
              <a:t>NAV</a:t>
            </a:r>
          </a:p>
          <a:p>
            <a:pPr lvl="1"/>
            <a:r>
              <a:rPr lang="nb-NO" dirty="0"/>
              <a:t>Statens lånekasse for utdanning</a:t>
            </a:r>
          </a:p>
          <a:p>
            <a:pPr lvl="1"/>
            <a:r>
              <a:rPr lang="nb-NO" dirty="0"/>
              <a:t>Husbanken</a:t>
            </a:r>
          </a:p>
          <a:p>
            <a:pPr lvl="1"/>
            <a:r>
              <a:rPr lang="nb-NO" dirty="0"/>
              <a:t>Tolletaten</a:t>
            </a:r>
          </a:p>
          <a:p>
            <a:pPr lvl="1"/>
            <a:r>
              <a:rPr lang="nb-NO" dirty="0"/>
              <a:t>Samordna opptak</a:t>
            </a:r>
          </a:p>
          <a:p>
            <a:pPr lvl="1"/>
            <a:r>
              <a:rPr lang="nb-NO" dirty="0"/>
              <a:t>Opptak til videregående opplæring (Vigo)</a:t>
            </a:r>
          </a:p>
          <a:p>
            <a:pPr lvl="1"/>
            <a:r>
              <a:rPr lang="nb-NO" dirty="0"/>
              <a:t>Landbruksdirektoratet</a:t>
            </a:r>
          </a:p>
          <a:p>
            <a:r>
              <a:rPr lang="nb-NO" dirty="0"/>
              <a:t>Gjelder i stor grad statlig forvaltning: Masseforvaltning: stort antall likeartede saker som det er mulig å standardisere behandlingen av</a:t>
            </a:r>
          </a:p>
          <a:p>
            <a:r>
              <a:rPr lang="nb-NO" dirty="0"/>
              <a:t>Kommunal forvaltning er i mindre grad automatisert, og punkt A på forrige bilde er derfor noe mindre utbredt der</a:t>
            </a:r>
          </a:p>
        </p:txBody>
      </p:sp>
    </p:spTree>
    <p:extLst>
      <p:ext uri="{BB962C8B-B14F-4D97-AF65-F5344CB8AC3E}">
        <p14:creationId xmlns:p14="http://schemas.microsoft.com/office/powerpoint/2010/main" val="36383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1">
            <a:extLst>
              <a:ext uri="{FF2B5EF4-FFF2-40B4-BE49-F238E27FC236}">
                <a16:creationId xmlns:a16="http://schemas.microsoft.com/office/drawing/2014/main" id="{7F9F8987-E67E-43C3-B314-E795EBF82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600" dirty="0">
                <a:solidFill>
                  <a:srgbClr val="0000FF"/>
                </a:solidFill>
              </a:rPr>
              <a:t>Hva kan maskiner gjøre?  (I)</a:t>
            </a:r>
            <a:br>
              <a:rPr lang="nb-NO" sz="2600" dirty="0">
                <a:solidFill>
                  <a:srgbClr val="0000FF"/>
                </a:solidFill>
              </a:rPr>
            </a:br>
            <a:r>
              <a:rPr lang="nb-NO" dirty="0">
                <a:solidFill>
                  <a:srgbClr val="0000FF"/>
                </a:solidFill>
              </a:rPr>
              <a:t>Grunnleggende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26CF657-39E7-4784-BA20-1F90B2628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For å automatisere rettsanvendelsen, kan maskinen grovt sett settes til å gjøre to ting:</a:t>
            </a:r>
          </a:p>
          <a:p>
            <a:pPr lvl="1"/>
            <a:r>
              <a:rPr lang="nb-NO" sz="2000" dirty="0"/>
              <a:t>Samle inn/registrere og lagre opplysninger som er relevant beslutningsgrunnlag</a:t>
            </a:r>
          </a:p>
          <a:p>
            <a:pPr lvl="1"/>
            <a:r>
              <a:rPr lang="nb-NO" sz="2000" dirty="0"/>
              <a:t>Behandle dette beslutningsgrunnlaget i samsvar med behandlingsregler i programmet</a:t>
            </a:r>
          </a:p>
          <a:p>
            <a:pPr marL="342900" lvl="1" indent="0">
              <a:buNone/>
            </a:pPr>
            <a:r>
              <a:rPr lang="nb-NO" sz="2400" dirty="0"/>
              <a:t>I begge tilfeller styres maskinene av algoritmer</a:t>
            </a:r>
          </a:p>
          <a:p>
            <a:r>
              <a:rPr lang="nb-NO" sz="2400" dirty="0"/>
              <a:t>Automatiseringen innebærer at en </a:t>
            </a:r>
            <a:r>
              <a:rPr lang="nb-NO" sz="2400" i="1" dirty="0"/>
              <a:t>på forhånd </a:t>
            </a:r>
            <a:r>
              <a:rPr lang="nb-NO" sz="2400" dirty="0"/>
              <a:t>må ta stilling til de rettsspørsmål som automatiseringen aktualiserer</a:t>
            </a:r>
          </a:p>
        </p:txBody>
      </p:sp>
    </p:spTree>
    <p:extLst>
      <p:ext uri="{BB962C8B-B14F-4D97-AF65-F5344CB8AC3E}">
        <p14:creationId xmlns:p14="http://schemas.microsoft.com/office/powerpoint/2010/main" val="210531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A697A4-33C2-43E3-A09A-CE56F48F7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21624"/>
            <a:ext cx="7886700" cy="663095"/>
          </a:xfrm>
        </p:spPr>
        <p:txBody>
          <a:bodyPr>
            <a:normAutofit fontScale="90000"/>
          </a:bodyPr>
          <a:lstStyle/>
          <a:p>
            <a:r>
              <a:rPr lang="nb-NO" sz="2900" dirty="0">
                <a:solidFill>
                  <a:srgbClr val="0000FF"/>
                </a:solidFill>
              </a:rPr>
              <a:t>Hva kan maskiner gjøre?  (II)</a:t>
            </a:r>
            <a:br>
              <a:rPr lang="nb-NO" sz="2600" dirty="0">
                <a:solidFill>
                  <a:srgbClr val="0000FF"/>
                </a:solidFill>
              </a:rPr>
            </a:br>
            <a:r>
              <a:rPr lang="nb-NO" sz="3700" dirty="0">
                <a:solidFill>
                  <a:srgbClr val="0000FF"/>
                </a:solidFill>
              </a:rPr>
              <a:t>Algoritmer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D4F677-2F9D-4C2E-BA0E-389803DEC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8250277" cy="4121693"/>
          </a:xfrm>
        </p:spPr>
        <p:txBody>
          <a:bodyPr>
            <a:normAutofit/>
          </a:bodyPr>
          <a:lstStyle/>
          <a:p>
            <a:pPr lvl="0"/>
            <a:r>
              <a:rPr lang="nb-NO" sz="1800" dirty="0">
                <a:solidFill>
                  <a:prstClr val="black"/>
                </a:solidFill>
              </a:rPr>
              <a:t>Digital forvaltning er basert på </a:t>
            </a:r>
            <a:r>
              <a:rPr lang="nb-NO" sz="1800" i="1" dirty="0">
                <a:solidFill>
                  <a:prstClr val="black"/>
                </a:solidFill>
              </a:rPr>
              <a:t>algoritmer</a:t>
            </a:r>
            <a:r>
              <a:rPr lang="nb-NO" sz="1800" dirty="0">
                <a:solidFill>
                  <a:prstClr val="black"/>
                </a:solidFill>
              </a:rPr>
              <a:t>, dvs. </a:t>
            </a:r>
            <a:r>
              <a:rPr lang="nb-NO" sz="1800" dirty="0">
                <a:solidFill>
                  <a:srgbClr val="7030A0"/>
                </a:solidFill>
              </a:rPr>
              <a:t>«presise beskrivelser av en endelig serie operasjoner som skal utføres for å løse et problem eller et sett med flere problemer; trinnvis prosedyre»</a:t>
            </a:r>
            <a:r>
              <a:rPr lang="nb-NO" sz="1800" dirty="0">
                <a:solidFill>
                  <a:prstClr val="black"/>
                </a:solidFill>
              </a:rPr>
              <a:t> </a:t>
            </a:r>
            <a:r>
              <a:rPr lang="nb-NO" sz="1500" i="1" dirty="0">
                <a:solidFill>
                  <a:prstClr val="black"/>
                </a:solidFill>
              </a:rPr>
              <a:t>(Det norske akademis ordbok) </a:t>
            </a:r>
          </a:p>
          <a:p>
            <a:r>
              <a:rPr lang="nb-NO" sz="1800" dirty="0">
                <a:solidFill>
                  <a:prstClr val="black"/>
                </a:solidFill>
              </a:rPr>
              <a:t>Datamaskinen er en «logikk-» og «regnemaskin»</a:t>
            </a:r>
          </a:p>
          <a:p>
            <a:pPr lvl="0"/>
            <a:r>
              <a:rPr lang="nb-NO" sz="1800" dirty="0">
                <a:solidFill>
                  <a:prstClr val="black"/>
                </a:solidFill>
              </a:rPr>
              <a:t>Algoritmene, dvs. de operasjoner algoritmene angir, uttrykkes ved hjelp av programmeringsspråk (dvs. et formelt og entydig språk) som gjør det mulig å automatisere utførelsen av algoritmene</a:t>
            </a:r>
          </a:p>
          <a:p>
            <a:pPr lvl="0"/>
            <a:r>
              <a:rPr lang="nb-NO" sz="1800" dirty="0">
                <a:solidFill>
                  <a:prstClr val="black"/>
                </a:solidFill>
              </a:rPr>
              <a:t>Hvis algoritmene uttrykker rettsregler, vil programmeringen gjøre det mulig å automatisere rettsanvendelsen</a:t>
            </a:r>
          </a:p>
          <a:p>
            <a:pPr lvl="0"/>
            <a:r>
              <a:rPr lang="nb-NO" sz="1800" dirty="0">
                <a:solidFill>
                  <a:prstClr val="black"/>
                </a:solidFill>
              </a:rPr>
              <a:t>I snart 60 år har teknologien vært anvendt til å automatisere prøving av rettslig vilkår (jf. «logiske operasjoner») og beregninger (jf. aritmetiske operasjoner») som det er gitt anvisning på i rettskildene (særlig i lovgivning)</a:t>
            </a:r>
          </a:p>
        </p:txBody>
      </p:sp>
    </p:spTree>
    <p:extLst>
      <p:ext uri="{BB962C8B-B14F-4D97-AF65-F5344CB8AC3E}">
        <p14:creationId xmlns:p14="http://schemas.microsoft.com/office/powerpoint/2010/main" val="10737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BED1FE0A-1354-4578-9E32-00E77B73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>
                <a:solidFill>
                  <a:srgbClr val="0000FF"/>
                </a:solidFill>
              </a:rPr>
              <a:t>Hva kan maskiner gjøre?  (III)</a:t>
            </a:r>
            <a:br>
              <a:rPr lang="nb-NO" dirty="0">
                <a:solidFill>
                  <a:srgbClr val="0000FF"/>
                </a:solidFill>
              </a:rPr>
            </a:br>
            <a:r>
              <a:rPr lang="nb-NO" dirty="0">
                <a:solidFill>
                  <a:srgbClr val="0000FF"/>
                </a:solidFill>
              </a:rPr>
              <a:t>Innsamling av opplysninger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FB97922-2F05-46AF-89C7-31BAE573B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691607"/>
          </a:xfrm>
        </p:spPr>
        <p:txBody>
          <a:bodyPr/>
          <a:lstStyle/>
          <a:p>
            <a:r>
              <a:rPr lang="nb-NO" dirty="0"/>
              <a:t>Opplysninger om faktiske forhold (beslutningsgrunnlaget) har blitt /er i stor grad matet manuelt inn i systemene på basis av menneskers sansing/fortolking av relevante saksforhold </a:t>
            </a:r>
          </a:p>
          <a:p>
            <a:r>
              <a:rPr lang="nb-NO" dirty="0"/>
              <a:t>Teknologien kan brukes til å gjenbruke opplysninger som allerede finnes i maskinlesbar form (jf. «kun én gang»/ «</a:t>
            </a:r>
            <a:r>
              <a:rPr lang="nb-NO" dirty="0" err="1"/>
              <a:t>once</a:t>
            </a:r>
            <a:r>
              <a:rPr lang="nb-NO" dirty="0"/>
              <a:t> </a:t>
            </a:r>
            <a:r>
              <a:rPr lang="nb-NO" dirty="0" err="1"/>
              <a:t>only</a:t>
            </a:r>
            <a:r>
              <a:rPr lang="nb-NO" dirty="0"/>
              <a:t>»)</a:t>
            </a:r>
          </a:p>
          <a:p>
            <a:r>
              <a:rPr lang="nb-NO" dirty="0"/>
              <a:t>Teknologien kan til en viss grad generere opplysninger automatisk ved å måle/«lese virkelig liv» (f.eks. GPS og annen sensorteknologi)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84951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F43186-D8CF-4D09-8EB8-875D043C3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600" dirty="0">
                <a:solidFill>
                  <a:srgbClr val="0000FF"/>
                </a:solidFill>
              </a:rPr>
              <a:t>Hva kan maskiner gjøre?  (IV)</a:t>
            </a:r>
            <a:br>
              <a:rPr lang="nb-NO" sz="2600" dirty="0">
                <a:solidFill>
                  <a:srgbClr val="0000FF"/>
                </a:solidFill>
              </a:rPr>
            </a:br>
            <a:r>
              <a:rPr lang="nb-NO" dirty="0">
                <a:solidFill>
                  <a:srgbClr val="0000FF"/>
                </a:solidFill>
              </a:rPr>
              <a:t>Behandlingsregler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7C0D14-81B3-4297-B659-826024334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/>
              <a:t>Maskinen kan primært utføre</a:t>
            </a:r>
          </a:p>
          <a:p>
            <a:pPr lvl="1"/>
            <a:r>
              <a:rPr lang="nb-NO" sz="2400" dirty="0"/>
              <a:t>Logiske operasjoner (jf. HVIS – SÅ)</a:t>
            </a:r>
          </a:p>
          <a:p>
            <a:pPr lvl="1"/>
            <a:r>
              <a:rPr lang="nb-NO" sz="2400" dirty="0"/>
              <a:t>Aritmetiske operasjoner (jf. de ulike regneformene)</a:t>
            </a:r>
          </a:p>
          <a:p>
            <a:r>
              <a:rPr lang="nb-NO" sz="2800" dirty="0"/>
              <a:t>Skjønn kan ikke automatiseres</a:t>
            </a:r>
          </a:p>
          <a:p>
            <a:pPr lvl="1"/>
            <a:r>
              <a:rPr lang="nb-NO" sz="2400" dirty="0"/>
              <a:t>Forvaltningsskjønn («fritt skjønn») kan ikke automatiseres, men kan tenkes erstattet av</a:t>
            </a:r>
          </a:p>
          <a:p>
            <a:pPr lvl="2"/>
            <a:r>
              <a:rPr lang="nb-NO" sz="2000" dirty="0"/>
              <a:t>i) detaljerte, faste regler («hvis – så») og</a:t>
            </a:r>
          </a:p>
          <a:p>
            <a:pPr lvl="2"/>
            <a:r>
              <a:rPr lang="nb-NO" sz="2000" dirty="0"/>
              <a:t>ii) maskinlæringsalgoritmer (dvs. selvjusterende algoritmer basert på statistiske metoder)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598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e 23"/>
          <p:cNvGrpSpPr/>
          <p:nvPr/>
        </p:nvGrpSpPr>
        <p:grpSpPr>
          <a:xfrm>
            <a:off x="1331640" y="1484784"/>
            <a:ext cx="6624736" cy="4176464"/>
            <a:chOff x="-1" y="-51618"/>
            <a:chExt cx="3848432" cy="2110419"/>
          </a:xfrm>
        </p:grpSpPr>
        <p:sp>
          <p:nvSpPr>
            <p:cNvPr id="26" name="Pil mot venstre og høyre 25"/>
            <p:cNvSpPr/>
            <p:nvPr/>
          </p:nvSpPr>
          <p:spPr>
            <a:xfrm>
              <a:off x="2170447" y="405517"/>
              <a:ext cx="508635" cy="127000"/>
            </a:xfrm>
            <a:prstGeom prst="leftRightArrow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Pil mot venstre og høyre 26"/>
            <p:cNvSpPr/>
            <p:nvPr/>
          </p:nvSpPr>
          <p:spPr>
            <a:xfrm>
              <a:off x="2170447" y="739286"/>
              <a:ext cx="508883" cy="127221"/>
            </a:xfrm>
            <a:prstGeom prst="leftRightArrow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Pil mot venstre og høyre 27"/>
            <p:cNvSpPr/>
            <p:nvPr/>
          </p:nvSpPr>
          <p:spPr>
            <a:xfrm>
              <a:off x="2170695" y="1319821"/>
              <a:ext cx="508635" cy="127000"/>
            </a:xfrm>
            <a:prstGeom prst="leftRightArrow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Pil mot venstre og høyre 28"/>
            <p:cNvSpPr/>
            <p:nvPr/>
          </p:nvSpPr>
          <p:spPr>
            <a:xfrm>
              <a:off x="2170695" y="1558397"/>
              <a:ext cx="508635" cy="127000"/>
            </a:xfrm>
            <a:prstGeom prst="leftRightArrow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Pil mot venstre og høyre 29"/>
            <p:cNvSpPr/>
            <p:nvPr/>
          </p:nvSpPr>
          <p:spPr>
            <a:xfrm>
              <a:off x="2170695" y="1033892"/>
              <a:ext cx="508635" cy="127000"/>
            </a:xfrm>
            <a:prstGeom prst="leftRightArrow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31" name="Gruppe 30"/>
            <p:cNvGrpSpPr/>
            <p:nvPr/>
          </p:nvGrpSpPr>
          <p:grpSpPr>
            <a:xfrm>
              <a:off x="-1" y="-51618"/>
              <a:ext cx="3848432" cy="2110419"/>
              <a:chOff x="-1" y="-51618"/>
              <a:chExt cx="3848432" cy="2110419"/>
            </a:xfrm>
          </p:grpSpPr>
          <p:sp>
            <p:nvSpPr>
              <p:cNvPr id="32" name="Tekstboks 76"/>
              <p:cNvSpPr txBox="1"/>
              <p:nvPr/>
            </p:nvSpPr>
            <p:spPr>
              <a:xfrm>
                <a:off x="963328" y="882232"/>
                <a:ext cx="1071973" cy="437589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340" marR="18034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800" i="1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Offentlig</a:t>
                </a:r>
              </a:p>
              <a:p>
                <a:pPr marL="180340" marR="18034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800" i="1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forvaltning</a:t>
                </a:r>
              </a:p>
            </p:txBody>
          </p:sp>
          <p:grpSp>
            <p:nvGrpSpPr>
              <p:cNvPr id="33" name="Gruppe 32"/>
              <p:cNvGrpSpPr/>
              <p:nvPr/>
            </p:nvGrpSpPr>
            <p:grpSpPr>
              <a:xfrm>
                <a:off x="-1" y="-51618"/>
                <a:ext cx="2443933" cy="2110419"/>
                <a:chOff x="-1" y="-51618"/>
                <a:chExt cx="2443933" cy="2110419"/>
              </a:xfrm>
            </p:grpSpPr>
            <p:sp>
              <p:nvSpPr>
                <p:cNvPr id="40" name="Tekstboks 24"/>
                <p:cNvSpPr txBox="1"/>
                <p:nvPr/>
              </p:nvSpPr>
              <p:spPr>
                <a:xfrm>
                  <a:off x="1446731" y="1717113"/>
                  <a:ext cx="997201" cy="341688"/>
                </a:xfrm>
                <a:prstGeom prst="rect">
                  <a:avLst/>
                </a:prstGeom>
                <a:solidFill>
                  <a:sysClr val="window" lastClr="FFFFFF"/>
                </a:solidFill>
                <a:ln w="6350">
                  <a:noFill/>
                </a:ln>
                <a:effectLst/>
              </p:spPr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80340" marR="180340" lvl="0" indent="0" algn="just" defTabSz="914400" eaLnBrk="1" fontAlgn="auto" latinLnBrk="0" hangingPunct="1">
                    <a:lnSpc>
                      <a:spcPct val="115000"/>
                    </a:lnSpc>
                    <a:spcBef>
                      <a:spcPts val="60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b-NO" sz="9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180340" marR="180340" lvl="0" indent="0" algn="just" defTabSz="914400" eaLnBrk="1" fontAlgn="auto" latinLnBrk="0" hangingPunct="1">
                    <a:lnSpc>
                      <a:spcPct val="115000"/>
                    </a:lnSpc>
                    <a:spcBef>
                      <a:spcPts val="60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1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Tjenesteyting</a:t>
                  </a:r>
                </a:p>
              </p:txBody>
            </p:sp>
            <p:sp>
              <p:nvSpPr>
                <p:cNvPr id="41" name="Tekstboks 21"/>
                <p:cNvSpPr txBox="1"/>
                <p:nvPr/>
              </p:nvSpPr>
              <p:spPr>
                <a:xfrm>
                  <a:off x="1268516" y="-51618"/>
                  <a:ext cx="1134843" cy="445210"/>
                </a:xfrm>
                <a:prstGeom prst="rect">
                  <a:avLst/>
                </a:prstGeom>
                <a:solidFill>
                  <a:srgbClr val="F8F8F8"/>
                </a:solidFill>
                <a:ln w="6350">
                  <a:noFill/>
                </a:ln>
                <a:effectLst/>
              </p:spPr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80340" marR="18034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1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Myndighets-</a:t>
                  </a:r>
                </a:p>
                <a:p>
                  <a:pPr marL="180340" marR="18034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1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utøvelse</a:t>
                  </a:r>
                </a:p>
              </p:txBody>
            </p:sp>
            <p:sp>
              <p:nvSpPr>
                <p:cNvPr id="42" name="Tekstboks 15"/>
                <p:cNvSpPr txBox="1"/>
                <p:nvPr/>
              </p:nvSpPr>
              <p:spPr>
                <a:xfrm>
                  <a:off x="-1" y="866507"/>
                  <a:ext cx="1056271" cy="595731"/>
                </a:xfrm>
                <a:prstGeom prst="rect">
                  <a:avLst/>
                </a:prstGeom>
                <a:solidFill>
                  <a:srgbClr val="F8F8F8"/>
                </a:solidFill>
                <a:ln w="6350">
                  <a:noFill/>
                </a:ln>
                <a:effectLst/>
              </p:spPr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80340" marR="18034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1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Egen-</a:t>
                  </a:r>
                </a:p>
                <a:p>
                  <a:pPr marL="180340" marR="18034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1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forvaltning</a:t>
                  </a:r>
                </a:p>
              </p:txBody>
            </p:sp>
            <p:sp>
              <p:nvSpPr>
                <p:cNvPr id="43" name="Likebent trekant 42"/>
                <p:cNvSpPr/>
                <p:nvPr/>
              </p:nvSpPr>
              <p:spPr>
                <a:xfrm rot="16200000">
                  <a:off x="592372" y="473104"/>
                  <a:ext cx="1454785" cy="1160780"/>
                </a:xfrm>
                <a:prstGeom prst="triangle">
                  <a:avLst/>
                </a:prstGeom>
                <a:noFill/>
                <a:ln w="25400" cap="flat" cmpd="sng" algn="ctr">
                  <a:solidFill>
                    <a:sysClr val="window" lastClr="FFFFFF">
                      <a:lumMod val="50000"/>
                    </a:sys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b-NO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pic>
            <p:nvPicPr>
              <p:cNvPr id="34" name="Bilde 33" descr="strekmann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27297" y="222637"/>
                <a:ext cx="707666" cy="620201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</p:pic>
          <p:pic>
            <p:nvPicPr>
              <p:cNvPr id="35" name="Bilde 34" descr="strekmann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40765" y="405517"/>
                <a:ext cx="707666" cy="620201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</p:spPr>
          </p:pic>
          <p:pic>
            <p:nvPicPr>
              <p:cNvPr id="36" name="Bilde 35" descr="strekmann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27297" y="755374"/>
                <a:ext cx="707666" cy="6202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7" name="Bilde 36" descr="strekmann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40765" y="1025718"/>
                <a:ext cx="707666" cy="6202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8" name="Bilde 37" descr="strekmann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27297" y="1160891"/>
                <a:ext cx="707666" cy="620201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9" name="Tekstboks 56"/>
              <p:cNvSpPr txBox="1"/>
              <p:nvPr/>
            </p:nvSpPr>
            <p:spPr>
              <a:xfrm>
                <a:off x="2893445" y="1717421"/>
                <a:ext cx="951947" cy="341053"/>
              </a:xfrm>
              <a:prstGeom prst="rect">
                <a:avLst/>
              </a:prstGeom>
              <a:solidFill>
                <a:sysClr val="window" lastClr="FFFFFF"/>
              </a:solidFill>
              <a:ln w="6350"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340" marR="180340" lvl="0" indent="0" algn="just" defTabSz="914400" eaLnBrk="1" fontAlgn="auto" latinLnBrk="0" hangingPunct="1">
                  <a:lnSpc>
                    <a:spcPct val="115000"/>
                  </a:lnSpc>
                  <a:spcBef>
                    <a:spcPts val="60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Innbyggerne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90" y="116632"/>
            <a:ext cx="7772400" cy="958962"/>
          </a:xfrm>
        </p:spPr>
        <p:txBody>
          <a:bodyPr/>
          <a:lstStyle/>
          <a:p>
            <a:r>
              <a:rPr lang="nb-NO" sz="3200" dirty="0" err="1">
                <a:solidFill>
                  <a:srgbClr val="0000FF"/>
                </a:solidFill>
              </a:rPr>
              <a:t>Hovedgjøremål</a:t>
            </a:r>
            <a:r>
              <a:rPr lang="nb-NO" sz="3200" dirty="0">
                <a:solidFill>
                  <a:srgbClr val="0000FF"/>
                </a:solidFill>
              </a:rPr>
              <a:t> i offentlig forvaltning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5DAF6FD2-AB40-4F71-A514-4D2BE9492AD6}"/>
              </a:ext>
            </a:extLst>
          </p:cNvPr>
          <p:cNvSpPr txBox="1"/>
          <p:nvPr/>
        </p:nvSpPr>
        <p:spPr>
          <a:xfrm>
            <a:off x="539552" y="6044383"/>
            <a:ext cx="7585731" cy="400110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nb-NO" sz="2000" dirty="0"/>
              <a:t>På dette emnet legger vi hovedvekt på spørsmål om myndighetsutøvelse</a:t>
            </a:r>
          </a:p>
        </p:txBody>
      </p:sp>
    </p:spTree>
    <p:extLst>
      <p:ext uri="{BB962C8B-B14F-4D97-AF65-F5344CB8AC3E}">
        <p14:creationId xmlns:p14="http://schemas.microsoft.com/office/powerpoint/2010/main" val="3959868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3257" y="868189"/>
            <a:ext cx="7822945" cy="739973"/>
          </a:xfrm>
        </p:spPr>
        <p:txBody>
          <a:bodyPr>
            <a:noAutofit/>
          </a:bodyPr>
          <a:lstStyle/>
          <a:p>
            <a:r>
              <a:rPr lang="nb-NO" altLang="nb-NO" sz="2600" dirty="0">
                <a:solidFill>
                  <a:srgbClr val="0000FF"/>
                </a:solidFill>
              </a:rPr>
              <a:t>Automatisering av enkeltvedtak (og andre enkelt-avgjørelser)</a:t>
            </a:r>
          </a:p>
        </p:txBody>
      </p:sp>
      <p:grpSp>
        <p:nvGrpSpPr>
          <p:cNvPr id="3075" name="Gruppe 1"/>
          <p:cNvGrpSpPr>
            <a:grpSpLocks/>
          </p:cNvGrpSpPr>
          <p:nvPr/>
        </p:nvGrpSpPr>
        <p:grpSpPr bwMode="auto">
          <a:xfrm>
            <a:off x="2357754" y="1916832"/>
            <a:ext cx="4114800" cy="1828800"/>
            <a:chOff x="1600200" y="990600"/>
            <a:chExt cx="5486400" cy="2438400"/>
          </a:xfrm>
        </p:grpSpPr>
        <p:grpSp>
          <p:nvGrpSpPr>
            <p:cNvPr id="3080" name="Group 56"/>
            <p:cNvGrpSpPr>
              <a:grpSpLocks/>
            </p:cNvGrpSpPr>
            <p:nvPr/>
          </p:nvGrpSpPr>
          <p:grpSpPr bwMode="auto">
            <a:xfrm>
              <a:off x="1600200" y="990600"/>
              <a:ext cx="5486400" cy="2438400"/>
              <a:chOff x="960" y="816"/>
              <a:chExt cx="3456" cy="1536"/>
            </a:xfrm>
          </p:grpSpPr>
          <p:sp>
            <p:nvSpPr>
              <p:cNvPr id="3109" name="Rectangle 34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345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685800" eaLnBrk="1" fontAlgn="auto" hangingPunct="1">
                  <a:spcBef>
                    <a:spcPct val="0"/>
                  </a:spcBef>
                  <a:spcAft>
                    <a:spcPts val="0"/>
                  </a:spcAft>
                  <a:buNone/>
                </a:pPr>
                <a:endParaRPr lang="nb-NO" altLang="nb-NO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3110" name="Text Box 35"/>
              <p:cNvSpPr txBox="1">
                <a:spLocks noChangeArrowheads="1"/>
              </p:cNvSpPr>
              <p:nvPr/>
            </p:nvSpPr>
            <p:spPr bwMode="auto">
              <a:xfrm>
                <a:off x="1968" y="816"/>
                <a:ext cx="2184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685800" eaLnBrk="1" fontAlgn="auto" hangingPunct="1">
                  <a:spcBef>
                    <a:spcPct val="0"/>
                  </a:spcBef>
                  <a:spcAft>
                    <a:spcPts val="0"/>
                  </a:spcAft>
                  <a:buNone/>
                </a:pPr>
                <a:r>
                  <a:rPr lang="nb-NO" altLang="nb-NO" sz="1200">
                    <a:solidFill>
                      <a:prstClr val="black"/>
                    </a:solidFill>
                  </a:rPr>
                  <a:t>Saksbehandlings-/kontorstøttesystemer</a:t>
                </a:r>
              </a:p>
            </p:txBody>
          </p:sp>
        </p:grpSp>
        <p:grpSp>
          <p:nvGrpSpPr>
            <p:cNvPr id="3081" name="Group 57"/>
            <p:cNvGrpSpPr>
              <a:grpSpLocks/>
            </p:cNvGrpSpPr>
            <p:nvPr/>
          </p:nvGrpSpPr>
          <p:grpSpPr bwMode="auto">
            <a:xfrm>
              <a:off x="2971801" y="1981201"/>
              <a:ext cx="2863851" cy="784226"/>
              <a:chOff x="1910" y="1975"/>
              <a:chExt cx="1804" cy="494"/>
            </a:xfrm>
          </p:grpSpPr>
          <p:sp>
            <p:nvSpPr>
              <p:cNvPr id="3106" name="Text Box 58"/>
              <p:cNvSpPr txBox="1">
                <a:spLocks noChangeArrowheads="1"/>
              </p:cNvSpPr>
              <p:nvPr/>
            </p:nvSpPr>
            <p:spPr bwMode="auto">
              <a:xfrm>
                <a:off x="1910" y="1975"/>
                <a:ext cx="644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685800" eaLnBrk="1" fontAlgn="auto" hangingPunct="1">
                  <a:spcBef>
                    <a:spcPct val="0"/>
                  </a:spcBef>
                  <a:spcAft>
                    <a:spcPts val="0"/>
                  </a:spcAft>
                  <a:buNone/>
                </a:pPr>
                <a:r>
                  <a:rPr lang="nb-NO" altLang="nb-NO" sz="1050">
                    <a:solidFill>
                      <a:srgbClr val="ED7D31"/>
                    </a:solidFill>
                  </a:rPr>
                  <a:t>Autentiske</a:t>
                </a:r>
              </a:p>
              <a:p>
                <a:pPr defTabSz="685800" eaLnBrk="1" fontAlgn="auto" hangingPunct="1">
                  <a:spcBef>
                    <a:spcPct val="0"/>
                  </a:spcBef>
                  <a:spcAft>
                    <a:spcPts val="0"/>
                  </a:spcAft>
                  <a:buNone/>
                </a:pPr>
                <a:r>
                  <a:rPr lang="nb-NO" altLang="nb-NO" sz="1050">
                    <a:solidFill>
                      <a:srgbClr val="ED7D31"/>
                    </a:solidFill>
                  </a:rPr>
                  <a:t>rettskilder</a:t>
                </a:r>
                <a:endParaRPr lang="nb-NO" altLang="nb-NO" sz="1200">
                  <a:solidFill>
                    <a:srgbClr val="ED7D31"/>
                  </a:solidFill>
                </a:endParaRPr>
              </a:p>
            </p:txBody>
          </p:sp>
          <p:sp>
            <p:nvSpPr>
              <p:cNvPr id="3107" name="Text Box 59"/>
              <p:cNvSpPr txBox="1">
                <a:spLocks noChangeArrowheads="1"/>
              </p:cNvSpPr>
              <p:nvPr/>
            </p:nvSpPr>
            <p:spPr bwMode="auto">
              <a:xfrm>
                <a:off x="2880" y="1984"/>
                <a:ext cx="834" cy="4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685800" eaLnBrk="1" fontAlgn="auto" hangingPunct="1">
                  <a:spcBef>
                    <a:spcPct val="0"/>
                  </a:spcBef>
                  <a:spcAft>
                    <a:spcPts val="0"/>
                  </a:spcAft>
                  <a:buNone/>
                </a:pPr>
                <a:r>
                  <a:rPr lang="nb-NO" altLang="nb-NO" sz="1050">
                    <a:solidFill>
                      <a:srgbClr val="ED7D31"/>
                    </a:solidFill>
                  </a:rPr>
                  <a:t>Rettskilder</a:t>
                </a:r>
              </a:p>
              <a:p>
                <a:pPr defTabSz="685800" eaLnBrk="1" fontAlgn="auto" hangingPunct="1">
                  <a:spcBef>
                    <a:spcPct val="0"/>
                  </a:spcBef>
                  <a:spcAft>
                    <a:spcPts val="0"/>
                  </a:spcAft>
                  <a:buNone/>
                </a:pPr>
                <a:r>
                  <a:rPr lang="nb-NO" altLang="nb-NO" sz="1050">
                    <a:solidFill>
                      <a:srgbClr val="ED7D31"/>
                    </a:solidFill>
                  </a:rPr>
                  <a:t>transformert til</a:t>
                </a:r>
              </a:p>
              <a:p>
                <a:pPr defTabSz="685800" eaLnBrk="1" fontAlgn="auto" hangingPunct="1">
                  <a:spcBef>
                    <a:spcPct val="0"/>
                  </a:spcBef>
                  <a:spcAft>
                    <a:spcPts val="0"/>
                  </a:spcAft>
                  <a:buNone/>
                </a:pPr>
                <a:r>
                  <a:rPr lang="nb-NO" altLang="nb-NO" sz="1050">
                    <a:solidFill>
                      <a:srgbClr val="ED7D31"/>
                    </a:solidFill>
                  </a:rPr>
                  <a:t>programkode</a:t>
                </a:r>
                <a:endParaRPr lang="nb-NO" altLang="nb-NO" sz="1200">
                  <a:solidFill>
                    <a:srgbClr val="ED7D31"/>
                  </a:solidFill>
                </a:endParaRPr>
              </a:p>
            </p:txBody>
          </p:sp>
          <p:sp>
            <p:nvSpPr>
              <p:cNvPr id="3108" name="AutoShape 60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36" cy="96"/>
              </a:xfrm>
              <a:prstGeom prst="leftRightArrow">
                <a:avLst>
                  <a:gd name="adj1" fmla="val 50000"/>
                  <a:gd name="adj2" fmla="val 7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685800" eaLnBrk="1" fontAlgn="auto" hangingPunct="1">
                  <a:spcBef>
                    <a:spcPct val="0"/>
                  </a:spcBef>
                  <a:spcAft>
                    <a:spcPts val="0"/>
                  </a:spcAft>
                  <a:buNone/>
                </a:pPr>
                <a:endParaRPr lang="nb-NO" altLang="nb-NO" sz="18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082" name="Group 61"/>
            <p:cNvGrpSpPr>
              <a:grpSpLocks/>
            </p:cNvGrpSpPr>
            <p:nvPr/>
          </p:nvGrpSpPr>
          <p:grpSpPr bwMode="auto">
            <a:xfrm>
              <a:off x="2057400" y="1447800"/>
              <a:ext cx="2286000" cy="1600200"/>
              <a:chOff x="1248" y="1104"/>
              <a:chExt cx="1440" cy="1008"/>
            </a:xfrm>
          </p:grpSpPr>
          <p:grpSp>
            <p:nvGrpSpPr>
              <p:cNvPr id="3095" name="Group 62"/>
              <p:cNvGrpSpPr>
                <a:grpSpLocks/>
              </p:cNvGrpSpPr>
              <p:nvPr/>
            </p:nvGrpSpPr>
            <p:grpSpPr bwMode="auto">
              <a:xfrm>
                <a:off x="1248" y="1104"/>
                <a:ext cx="1440" cy="1008"/>
                <a:chOff x="1344" y="1584"/>
                <a:chExt cx="1440" cy="1008"/>
              </a:xfrm>
            </p:grpSpPr>
            <p:grpSp>
              <p:nvGrpSpPr>
                <p:cNvPr id="3099" name="Group 63"/>
                <p:cNvGrpSpPr>
                  <a:grpSpLocks/>
                </p:cNvGrpSpPr>
                <p:nvPr/>
              </p:nvGrpSpPr>
              <p:grpSpPr bwMode="auto">
                <a:xfrm>
                  <a:off x="1344" y="1584"/>
                  <a:ext cx="1440" cy="1008"/>
                  <a:chOff x="2400" y="2016"/>
                  <a:chExt cx="1440" cy="1008"/>
                </a:xfrm>
              </p:grpSpPr>
              <p:grpSp>
                <p:nvGrpSpPr>
                  <p:cNvPr id="3101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2400" y="2016"/>
                    <a:ext cx="1440" cy="1008"/>
                    <a:chOff x="2400" y="2064"/>
                    <a:chExt cx="1440" cy="960"/>
                  </a:xfrm>
                </p:grpSpPr>
                <p:sp>
                  <p:nvSpPr>
                    <p:cNvPr id="3103" name="Line 6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00" y="2064"/>
                      <a:ext cx="0" cy="9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pPr defTabSz="68580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350">
                        <a:solidFill>
                          <a:prstClr val="black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104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2064"/>
                      <a:ext cx="14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pPr defTabSz="68580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350">
                        <a:solidFill>
                          <a:prstClr val="black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105" name="Line 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3024"/>
                      <a:ext cx="14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pPr defTabSz="68580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350">
                        <a:solidFill>
                          <a:prstClr val="black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  <p:sp>
                <p:nvSpPr>
                  <p:cNvPr id="3102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2016"/>
                    <a:ext cx="0" cy="100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defTabSz="6858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35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</p:grpSp>
            <p:sp>
              <p:nvSpPr>
                <p:cNvPr id="3100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1920" y="1632"/>
                  <a:ext cx="725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defTabSz="685800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None/>
                  </a:pPr>
                  <a:r>
                    <a:rPr lang="nb-NO" altLang="nb-NO" sz="1200" dirty="0">
                      <a:solidFill>
                        <a:prstClr val="black"/>
                      </a:solidFill>
                    </a:rPr>
                    <a:t>Rettskilde-</a:t>
                  </a:r>
                </a:p>
                <a:p>
                  <a:pPr defTabSz="685800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None/>
                  </a:pPr>
                  <a:r>
                    <a:rPr lang="nb-NO" altLang="nb-NO" sz="1200" dirty="0">
                      <a:solidFill>
                        <a:prstClr val="black"/>
                      </a:solidFill>
                    </a:rPr>
                    <a:t>systemer</a:t>
                  </a:r>
                </a:p>
              </p:txBody>
            </p:sp>
          </p:grpSp>
          <p:grpSp>
            <p:nvGrpSpPr>
              <p:cNvPr id="3096" name="Group 70"/>
              <p:cNvGrpSpPr>
                <a:grpSpLocks/>
              </p:cNvGrpSpPr>
              <p:nvPr/>
            </p:nvGrpSpPr>
            <p:grpSpPr bwMode="auto">
              <a:xfrm>
                <a:off x="1381" y="1104"/>
                <a:ext cx="443" cy="1008"/>
                <a:chOff x="1477" y="1584"/>
                <a:chExt cx="443" cy="1008"/>
              </a:xfrm>
            </p:grpSpPr>
            <p:sp>
              <p:nvSpPr>
                <p:cNvPr id="3097" name="Line 71"/>
                <p:cNvSpPr>
                  <a:spLocks noChangeShapeType="1"/>
                </p:cNvSpPr>
                <p:nvPr/>
              </p:nvSpPr>
              <p:spPr bwMode="auto">
                <a:xfrm>
                  <a:off x="1920" y="1584"/>
                  <a:ext cx="0" cy="10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35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098" name="Text Box 72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307" y="1973"/>
                  <a:ext cx="574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defTabSz="685800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None/>
                  </a:pPr>
                  <a:r>
                    <a:rPr lang="nb-NO" altLang="nb-NO" sz="1200">
                      <a:solidFill>
                        <a:prstClr val="black"/>
                      </a:solidFill>
                    </a:rPr>
                    <a:t>manuelt</a:t>
                  </a:r>
                </a:p>
              </p:txBody>
            </p:sp>
          </p:grpSp>
        </p:grpSp>
        <p:grpSp>
          <p:nvGrpSpPr>
            <p:cNvPr id="3083" name="Group 73"/>
            <p:cNvGrpSpPr>
              <a:grpSpLocks/>
            </p:cNvGrpSpPr>
            <p:nvPr/>
          </p:nvGrpSpPr>
          <p:grpSpPr bwMode="auto">
            <a:xfrm>
              <a:off x="4343402" y="1447800"/>
              <a:ext cx="2333626" cy="1600200"/>
              <a:chOff x="2688" y="1104"/>
              <a:chExt cx="1470" cy="1008"/>
            </a:xfrm>
          </p:grpSpPr>
          <p:grpSp>
            <p:nvGrpSpPr>
              <p:cNvPr id="3084" name="Group 74"/>
              <p:cNvGrpSpPr>
                <a:grpSpLocks/>
              </p:cNvGrpSpPr>
              <p:nvPr/>
            </p:nvGrpSpPr>
            <p:grpSpPr bwMode="auto">
              <a:xfrm>
                <a:off x="2688" y="1104"/>
                <a:ext cx="1440" cy="1008"/>
                <a:chOff x="2784" y="1584"/>
                <a:chExt cx="1440" cy="1008"/>
              </a:xfrm>
            </p:grpSpPr>
            <p:grpSp>
              <p:nvGrpSpPr>
                <p:cNvPr id="3088" name="Group 75"/>
                <p:cNvGrpSpPr>
                  <a:grpSpLocks/>
                </p:cNvGrpSpPr>
                <p:nvPr/>
              </p:nvGrpSpPr>
              <p:grpSpPr bwMode="auto">
                <a:xfrm rot="10800000">
                  <a:off x="2784" y="1584"/>
                  <a:ext cx="1440" cy="1008"/>
                  <a:chOff x="2400" y="2016"/>
                  <a:chExt cx="1440" cy="1008"/>
                </a:xfrm>
              </p:grpSpPr>
              <p:grpSp>
                <p:nvGrpSpPr>
                  <p:cNvPr id="3090" name="Group 76"/>
                  <p:cNvGrpSpPr>
                    <a:grpSpLocks/>
                  </p:cNvGrpSpPr>
                  <p:nvPr/>
                </p:nvGrpSpPr>
                <p:grpSpPr bwMode="auto">
                  <a:xfrm>
                    <a:off x="2400" y="2016"/>
                    <a:ext cx="1440" cy="1008"/>
                    <a:chOff x="2400" y="2064"/>
                    <a:chExt cx="1440" cy="960"/>
                  </a:xfrm>
                </p:grpSpPr>
                <p:sp>
                  <p:nvSpPr>
                    <p:cNvPr id="3092" name="Line 7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00" y="2064"/>
                      <a:ext cx="0" cy="9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pPr defTabSz="68580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350">
                        <a:solidFill>
                          <a:prstClr val="black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93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2064"/>
                      <a:ext cx="14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pPr defTabSz="68580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350">
                        <a:solidFill>
                          <a:prstClr val="black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94" name="Line 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3024"/>
                      <a:ext cx="14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pPr defTabSz="68580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350">
                        <a:solidFill>
                          <a:prstClr val="black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  <p:sp>
                <p:nvSpPr>
                  <p:cNvPr id="3091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2016"/>
                    <a:ext cx="0" cy="100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defTabSz="6858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35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</p:grpSp>
            <p:sp>
              <p:nvSpPr>
                <p:cNvPr id="3089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2832" y="1632"/>
                  <a:ext cx="1002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defTabSz="685800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None/>
                  </a:pPr>
                  <a:r>
                    <a:rPr lang="nb-NO" altLang="nb-NO" sz="1200">
                      <a:solidFill>
                        <a:prstClr val="black"/>
                      </a:solidFill>
                    </a:rPr>
                    <a:t>Rettslige beslut-</a:t>
                  </a:r>
                </a:p>
                <a:p>
                  <a:pPr defTabSz="685800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None/>
                  </a:pPr>
                  <a:r>
                    <a:rPr lang="nb-NO" altLang="nb-NO" sz="1200">
                      <a:solidFill>
                        <a:prstClr val="black"/>
                      </a:solidFill>
                    </a:rPr>
                    <a:t>ningssystemer</a:t>
                  </a:r>
                </a:p>
              </p:txBody>
            </p:sp>
          </p:grpSp>
          <p:grpSp>
            <p:nvGrpSpPr>
              <p:cNvPr id="3085" name="Group 82"/>
              <p:cNvGrpSpPr>
                <a:grpSpLocks/>
              </p:cNvGrpSpPr>
              <p:nvPr/>
            </p:nvGrpSpPr>
            <p:grpSpPr bwMode="auto">
              <a:xfrm>
                <a:off x="3888" y="1104"/>
                <a:ext cx="270" cy="1008"/>
                <a:chOff x="3984" y="1584"/>
                <a:chExt cx="270" cy="1008"/>
              </a:xfrm>
            </p:grpSpPr>
            <p:sp>
              <p:nvSpPr>
                <p:cNvPr id="3086" name="Text Box 83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3851" y="1973"/>
                  <a:ext cx="574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defTabSz="685800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None/>
                  </a:pPr>
                  <a:r>
                    <a:rPr lang="nb-NO" altLang="nb-NO" sz="1200">
                      <a:solidFill>
                        <a:prstClr val="black"/>
                      </a:solidFill>
                    </a:rPr>
                    <a:t>manuelt</a:t>
                  </a:r>
                </a:p>
              </p:txBody>
            </p:sp>
            <p:sp>
              <p:nvSpPr>
                <p:cNvPr id="3087" name="Line 84"/>
                <p:cNvSpPr>
                  <a:spLocks noChangeShapeType="1"/>
                </p:cNvSpPr>
                <p:nvPr/>
              </p:nvSpPr>
              <p:spPr bwMode="auto">
                <a:xfrm>
                  <a:off x="3984" y="1584"/>
                  <a:ext cx="0" cy="10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35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</p:grpSp>
      </p:grpSp>
      <p:grpSp>
        <p:nvGrpSpPr>
          <p:cNvPr id="3" name="Gruppe 2"/>
          <p:cNvGrpSpPr>
            <a:grpSpLocks/>
          </p:cNvGrpSpPr>
          <p:nvPr/>
        </p:nvGrpSpPr>
        <p:grpSpPr bwMode="auto">
          <a:xfrm>
            <a:off x="2300605" y="2174008"/>
            <a:ext cx="4283869" cy="3489496"/>
            <a:chOff x="1524001" y="1333500"/>
            <a:chExt cx="5712295" cy="4652810"/>
          </a:xfrm>
        </p:grpSpPr>
        <p:sp>
          <p:nvSpPr>
            <p:cNvPr id="3077" name="AutoShape 85"/>
            <p:cNvSpPr>
              <a:spLocks noChangeArrowheads="1"/>
            </p:cNvSpPr>
            <p:nvPr/>
          </p:nvSpPr>
          <p:spPr bwMode="auto">
            <a:xfrm>
              <a:off x="4190999" y="1333500"/>
              <a:ext cx="2057400" cy="1752600"/>
            </a:xfrm>
            <a:prstGeom prst="wedgeEllipseCallout">
              <a:avLst>
                <a:gd name="adj1" fmla="val -24426"/>
                <a:gd name="adj2" fmla="val 87764"/>
              </a:avLst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defTabSz="685800" eaLnBrk="1" fontAlgn="auto" hangingPunct="1">
                <a:spcBef>
                  <a:spcPct val="0"/>
                </a:spcBef>
                <a:spcAft>
                  <a:spcPts val="0"/>
                </a:spcAft>
                <a:buNone/>
              </a:pPr>
              <a:endParaRPr lang="nb-NO" altLang="nb-NO" sz="1800">
                <a:solidFill>
                  <a:prstClr val="black"/>
                </a:solidFill>
              </a:endParaRPr>
            </a:p>
          </p:txBody>
        </p:sp>
        <p:sp>
          <p:nvSpPr>
            <p:cNvPr id="3078" name="Text Box 88"/>
            <p:cNvSpPr txBox="1">
              <a:spLocks noChangeArrowheads="1"/>
            </p:cNvSpPr>
            <p:nvPr/>
          </p:nvSpPr>
          <p:spPr bwMode="auto">
            <a:xfrm>
              <a:off x="1691680" y="4125912"/>
              <a:ext cx="5544616" cy="18603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 eaLnBrk="1" fontAlgn="auto" hangingPunct="1">
                <a:spcBef>
                  <a:spcPts val="375"/>
                </a:spcBef>
                <a:spcAft>
                  <a:spcPts val="375"/>
                </a:spcAft>
                <a:buNone/>
              </a:pPr>
              <a:r>
                <a:rPr lang="nb-NO" altLang="nb-NO" sz="1350" dirty="0">
                  <a:solidFill>
                    <a:prstClr val="black"/>
                  </a:solidFill>
                </a:rPr>
                <a:t>Dvs. en avgjørelse som treffes under utøving av offentlig myndighet og som er bestemmende for rettigheter eller plikter til en eller flere bestemte personer enkeltpersoner eller andre private rettssubjekter)   </a:t>
              </a:r>
            </a:p>
            <a:p>
              <a:pPr defTabSz="685800" eaLnBrk="1" fontAlgn="auto" hangingPunct="1">
                <a:spcBef>
                  <a:spcPts val="375"/>
                </a:spcBef>
                <a:spcAft>
                  <a:spcPts val="375"/>
                </a:spcAft>
                <a:buNone/>
              </a:pPr>
              <a:r>
                <a:rPr lang="nb-NO" altLang="nb-NO" sz="1200" i="1" dirty="0">
                  <a:solidFill>
                    <a:prstClr val="black"/>
                  </a:solidFill>
                </a:rPr>
                <a:t>(</a:t>
              </a:r>
              <a:r>
                <a:rPr lang="nb-NO" altLang="nb-NO" sz="1200" i="1" dirty="0" err="1">
                  <a:solidFill>
                    <a:prstClr val="black"/>
                  </a:solidFill>
                </a:rPr>
                <a:t>jf</a:t>
              </a:r>
              <a:r>
                <a:rPr lang="nb-NO" altLang="nb-NO" sz="1200" i="1" dirty="0">
                  <a:solidFill>
                    <a:prstClr val="black"/>
                  </a:solidFill>
                </a:rPr>
                <a:t> definisjonen i § 2 bokstav b, jf. bokstav a i forvaltningsloven)	</a:t>
              </a:r>
              <a:endParaRPr lang="nb-NO" altLang="nb-NO" sz="1350" dirty="0">
                <a:solidFill>
                  <a:prstClr val="black"/>
                </a:solidFill>
              </a:endParaRPr>
            </a:p>
          </p:txBody>
        </p:sp>
        <p:sp>
          <p:nvSpPr>
            <p:cNvPr id="3079" name="Text Box 87"/>
            <p:cNvSpPr txBox="1">
              <a:spLocks noChangeArrowheads="1"/>
            </p:cNvSpPr>
            <p:nvPr/>
          </p:nvSpPr>
          <p:spPr bwMode="auto">
            <a:xfrm>
              <a:off x="1524001" y="3657600"/>
              <a:ext cx="4241799" cy="43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 eaLnBrk="1" fontAlgn="auto" hangingPunct="1"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nb-NO" altLang="nb-NO" sz="1500">
                  <a:solidFill>
                    <a:prstClr val="black"/>
                  </a:solidFill>
                </a:rPr>
                <a:t>  Rettslig beslutning - her: </a:t>
              </a:r>
              <a:r>
                <a:rPr lang="nb-NO" altLang="nb-NO" sz="1500" i="1">
                  <a:solidFill>
                    <a:prstClr val="black"/>
                  </a:solidFill>
                </a:rPr>
                <a:t>enkeltvedtak</a:t>
              </a:r>
              <a:endParaRPr lang="nb-NO" altLang="nb-NO" sz="15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01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-t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1357</Words>
  <Application>Microsoft Office PowerPoint</Application>
  <PresentationFormat>Skjermfremvisning (4:3)</PresentationFormat>
  <Paragraphs>137</Paragraphs>
  <Slides>17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Times New Roman</vt:lpstr>
      <vt:lpstr>Wingdings</vt:lpstr>
      <vt:lpstr>Office-tema</vt:lpstr>
      <vt:lpstr>1_Office-tema</vt:lpstr>
      <vt:lpstr>Introduksjon til FINF1001: Digital forvaltning </vt:lpstr>
      <vt:lpstr>PowerPoint-presentasjon</vt:lpstr>
      <vt:lpstr>Noen eksempler på etater og sektorer</vt:lpstr>
      <vt:lpstr>Hva kan maskiner gjøre?  (I) Grunnleggende</vt:lpstr>
      <vt:lpstr>Hva kan maskiner gjøre?  (II) Algoritmer</vt:lpstr>
      <vt:lpstr>Hva kan maskiner gjøre?  (III) Innsamling av opplysninger</vt:lpstr>
      <vt:lpstr>Hva kan maskiner gjøre?  (IV) Behandlingsregler</vt:lpstr>
      <vt:lpstr>Hovedgjøremål i offentlig forvaltning</vt:lpstr>
      <vt:lpstr>Automatisering av enkeltvedtak (og andre enkelt-avgjørelser)</vt:lpstr>
      <vt:lpstr>PowerPoint-presentasjon</vt:lpstr>
      <vt:lpstr>Noen hovedpunkter fra forvaltningsdelen av Digital agenda 2016</vt:lpstr>
      <vt:lpstr>Forsøk på å trekke noen linjer</vt:lpstr>
      <vt:lpstr>Digitalisering forutsetter tre parallelle utviklingsprosesser som gjensidig på-virker hverandre </vt:lpstr>
      <vt:lpstr>PowerPoint-presentasjon</vt:lpstr>
      <vt:lpstr>Kunnskapsmål</vt:lpstr>
      <vt:lpstr>Ferdighetsmål</vt:lpstr>
      <vt:lpstr>Generell kompetanse</vt:lpstr>
    </vt:vector>
  </TitlesOfParts>
  <Company>uio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Introduksjon til DRI 1001: Digital forvaltning</dc:title>
  <dc:creator>Administrator</dc:creator>
  <cp:lastModifiedBy>d.w.schartum</cp:lastModifiedBy>
  <cp:revision>59</cp:revision>
  <cp:lastPrinted>2017-08-14T14:33:27Z</cp:lastPrinted>
  <dcterms:created xsi:type="dcterms:W3CDTF">2004-08-15T18:33:24Z</dcterms:created>
  <dcterms:modified xsi:type="dcterms:W3CDTF">2019-08-17T20:25:41Z</dcterms:modified>
</cp:coreProperties>
</file>