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82" r:id="rId5"/>
    <p:sldId id="271" r:id="rId6"/>
    <p:sldId id="274" r:id="rId7"/>
    <p:sldId id="281" r:id="rId8"/>
    <p:sldId id="275" r:id="rId9"/>
    <p:sldId id="276" r:id="rId10"/>
    <p:sldId id="283" r:id="rId11"/>
    <p:sldId id="285" r:id="rId12"/>
    <p:sldId id="262" r:id="rId13"/>
    <p:sldId id="257" r:id="rId14"/>
    <p:sldId id="264" r:id="rId15"/>
    <p:sldId id="258" r:id="rId16"/>
    <p:sldId id="272" r:id="rId17"/>
    <p:sldId id="273" r:id="rId18"/>
    <p:sldId id="266" r:id="rId19"/>
    <p:sldId id="267" r:id="rId20"/>
    <p:sldId id="268" r:id="rId21"/>
    <p:sldId id="269" r:id="rId22"/>
    <p:sldId id="278" r:id="rId23"/>
    <p:sldId id="286" r:id="rId24"/>
    <p:sldId id="284" r:id="rId25"/>
    <p:sldId id="280" r:id="rId2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78289" autoAdjust="0"/>
  </p:normalViewPr>
  <p:slideViewPr>
    <p:cSldViewPr snapToGrid="0">
      <p:cViewPr varScale="1">
        <p:scale>
          <a:sx n="88" d="100"/>
          <a:sy n="88" d="100"/>
        </p:scale>
        <p:origin x="98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34A9B-BC75-4063-B815-DA40E6CBAC9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F1148DBA-0DF2-4514-9FAF-EDC870F35E8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 sz="1800" dirty="0"/>
            <a:t>Prinsipp om maktfordeling</a:t>
          </a:r>
          <a:endParaRPr lang="en-US" sz="1800" dirty="0"/>
        </a:p>
      </dgm:t>
    </dgm:pt>
    <dgm:pt modelId="{D870FF86-C019-4F2E-A95E-BD59DCCAE899}" type="parTrans" cxnId="{ADAA95B4-EFC7-4EBF-BBBE-07133DD2624E}">
      <dgm:prSet/>
      <dgm:spPr/>
      <dgm:t>
        <a:bodyPr/>
        <a:lstStyle/>
        <a:p>
          <a:endParaRPr lang="en-US"/>
        </a:p>
      </dgm:t>
    </dgm:pt>
    <dgm:pt modelId="{BCFBDDDA-3569-4E9F-A290-801A62B3B2C2}" type="sibTrans" cxnId="{ADAA95B4-EFC7-4EBF-BBBE-07133DD2624E}">
      <dgm:prSet/>
      <dgm:spPr/>
      <dgm:t>
        <a:bodyPr/>
        <a:lstStyle/>
        <a:p>
          <a:endParaRPr lang="en-US"/>
        </a:p>
      </dgm:t>
    </dgm:pt>
    <dgm:pt modelId="{F5F00DA8-5817-4F41-A61C-76BD23CDDB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 dirty="0"/>
            <a:t>Lovgivende makt: Stortinget</a:t>
          </a:r>
          <a:endParaRPr lang="en-US" sz="1600" dirty="0"/>
        </a:p>
      </dgm:t>
    </dgm:pt>
    <dgm:pt modelId="{78A8348E-F9A2-4D92-AA63-CAA781882F54}" type="parTrans" cxnId="{F6F10112-3F93-417A-8AEA-AB911D291C4D}">
      <dgm:prSet/>
      <dgm:spPr/>
      <dgm:t>
        <a:bodyPr/>
        <a:lstStyle/>
        <a:p>
          <a:endParaRPr lang="en-US"/>
        </a:p>
      </dgm:t>
    </dgm:pt>
    <dgm:pt modelId="{8FE75D57-762E-474B-9E62-259EA7C1F255}" type="sibTrans" cxnId="{F6F10112-3F93-417A-8AEA-AB911D291C4D}">
      <dgm:prSet/>
      <dgm:spPr/>
      <dgm:t>
        <a:bodyPr/>
        <a:lstStyle/>
        <a:p>
          <a:endParaRPr lang="en-US"/>
        </a:p>
      </dgm:t>
    </dgm:pt>
    <dgm:pt modelId="{410C8BD6-3F99-450F-B8C0-16749B7C65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 dirty="0"/>
            <a:t>Utøvende makt: Regjeringen</a:t>
          </a:r>
          <a:endParaRPr lang="en-US" sz="1600" dirty="0"/>
        </a:p>
      </dgm:t>
    </dgm:pt>
    <dgm:pt modelId="{D66CA12D-6D8D-4E04-9D43-63AFE161DE50}" type="parTrans" cxnId="{108D4EA9-37C8-48BF-8342-6413D67523CE}">
      <dgm:prSet/>
      <dgm:spPr/>
      <dgm:t>
        <a:bodyPr/>
        <a:lstStyle/>
        <a:p>
          <a:endParaRPr lang="en-US"/>
        </a:p>
      </dgm:t>
    </dgm:pt>
    <dgm:pt modelId="{46D8E020-2AF3-4450-A453-745BFE164059}" type="sibTrans" cxnId="{108D4EA9-37C8-48BF-8342-6413D67523CE}">
      <dgm:prSet/>
      <dgm:spPr/>
      <dgm:t>
        <a:bodyPr/>
        <a:lstStyle/>
        <a:p>
          <a:endParaRPr lang="en-US"/>
        </a:p>
      </dgm:t>
    </dgm:pt>
    <dgm:pt modelId="{F2C4336D-282E-477B-8CBA-FD0F19213F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 dirty="0"/>
            <a:t>Dømmende makt: Domstolene</a:t>
          </a:r>
          <a:endParaRPr lang="en-US" sz="1600" dirty="0"/>
        </a:p>
      </dgm:t>
    </dgm:pt>
    <dgm:pt modelId="{7EC0B78C-947D-49C7-B137-C83D5110C196}" type="parTrans" cxnId="{91A1A89D-E00F-419A-B432-EB2345BB96CF}">
      <dgm:prSet/>
      <dgm:spPr/>
      <dgm:t>
        <a:bodyPr/>
        <a:lstStyle/>
        <a:p>
          <a:endParaRPr lang="en-US"/>
        </a:p>
      </dgm:t>
    </dgm:pt>
    <dgm:pt modelId="{BF56609C-4896-482E-AE78-67A069D6E063}" type="sibTrans" cxnId="{91A1A89D-E00F-419A-B432-EB2345BB96CF}">
      <dgm:prSet/>
      <dgm:spPr/>
      <dgm:t>
        <a:bodyPr/>
        <a:lstStyle/>
        <a:p>
          <a:endParaRPr lang="en-US"/>
        </a:p>
      </dgm:t>
    </dgm:pt>
    <dgm:pt modelId="{5AD8ADB3-BF58-41D1-8682-9E1CB0BA6C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 dirty="0"/>
            <a:t>Offentlige myndighetsutøvelse hjemles i lov</a:t>
          </a:r>
          <a:endParaRPr lang="en-US" sz="1600" dirty="0"/>
        </a:p>
      </dgm:t>
    </dgm:pt>
    <dgm:pt modelId="{BB7D04FD-5760-43AB-A2E0-DCBA7634C7F1}" type="parTrans" cxnId="{07D3C50A-DEB9-4EF0-A762-1A2B07A39A29}">
      <dgm:prSet/>
      <dgm:spPr/>
      <dgm:t>
        <a:bodyPr/>
        <a:lstStyle/>
        <a:p>
          <a:endParaRPr lang="en-US"/>
        </a:p>
      </dgm:t>
    </dgm:pt>
    <dgm:pt modelId="{EBF81149-6C4A-4195-913C-321B97E570E4}" type="sibTrans" cxnId="{07D3C50A-DEB9-4EF0-A762-1A2B07A39A29}">
      <dgm:prSet/>
      <dgm:spPr/>
      <dgm:t>
        <a:bodyPr/>
        <a:lstStyle/>
        <a:p>
          <a:endParaRPr lang="en-US"/>
        </a:p>
      </dgm:t>
    </dgm:pt>
    <dgm:pt modelId="{31AEE18E-1748-473F-B6C2-F2DCCFE7FDC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 sz="1800" dirty="0"/>
            <a:t>Rettsstat</a:t>
          </a:r>
          <a:endParaRPr lang="en-US" sz="1800" dirty="0"/>
        </a:p>
      </dgm:t>
    </dgm:pt>
    <dgm:pt modelId="{5900B912-B385-42A6-B2C8-7816FB0B0D06}" type="sibTrans" cxnId="{BCD2F1A0-1884-4A24-AF40-2F8D985B5E1F}">
      <dgm:prSet/>
      <dgm:spPr/>
      <dgm:t>
        <a:bodyPr/>
        <a:lstStyle/>
        <a:p>
          <a:endParaRPr lang="en-US"/>
        </a:p>
      </dgm:t>
    </dgm:pt>
    <dgm:pt modelId="{10B44007-5AD7-492D-949E-80FEBE2212BA}" type="parTrans" cxnId="{BCD2F1A0-1884-4A24-AF40-2F8D985B5E1F}">
      <dgm:prSet/>
      <dgm:spPr/>
      <dgm:t>
        <a:bodyPr/>
        <a:lstStyle/>
        <a:p>
          <a:endParaRPr lang="en-US"/>
        </a:p>
      </dgm:t>
    </dgm:pt>
    <dgm:pt modelId="{AD7D3697-5CA4-47CF-88A1-6A6A107D58FC}">
      <dgm:prSet phldrT="[Teks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Parlamentarisme</a:t>
          </a:r>
        </a:p>
      </dgm:t>
    </dgm:pt>
    <dgm:pt modelId="{AF0F81DF-A6C8-4AF6-8C40-FB15B363AAD5}" type="parTrans" cxnId="{E4E28D17-1849-4F5A-B487-E0DDE1CB5930}">
      <dgm:prSet/>
      <dgm:spPr/>
      <dgm:t>
        <a:bodyPr/>
        <a:lstStyle/>
        <a:p>
          <a:endParaRPr lang="nb-NO"/>
        </a:p>
      </dgm:t>
    </dgm:pt>
    <dgm:pt modelId="{75F398EB-F244-4D13-B66D-EA0939478B9A}" type="sibTrans" cxnId="{E4E28D17-1849-4F5A-B487-E0DDE1CB5930}">
      <dgm:prSet/>
      <dgm:spPr/>
      <dgm:t>
        <a:bodyPr/>
        <a:lstStyle/>
        <a:p>
          <a:endParaRPr lang="nb-NO"/>
        </a:p>
      </dgm:t>
    </dgm:pt>
    <dgm:pt modelId="{8514D5EC-B607-4A2E-8A15-2C32A021AA6B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n-NO" sz="1600" dirty="0"/>
            <a:t>«</a:t>
          </a:r>
          <a:r>
            <a:rPr lang="nn-NO" sz="1600" i="1" dirty="0"/>
            <a:t>All makt skal </a:t>
          </a:r>
          <a:r>
            <a:rPr lang="nn-NO" sz="1600" i="1" dirty="0" err="1"/>
            <a:t>samles</a:t>
          </a:r>
          <a:r>
            <a:rPr lang="nn-NO" sz="1600" i="1" dirty="0"/>
            <a:t> i denne sal</a:t>
          </a:r>
          <a:r>
            <a:rPr lang="nn-NO" sz="1600" dirty="0"/>
            <a:t>»</a:t>
          </a:r>
          <a:endParaRPr lang="en-US" sz="1600" dirty="0"/>
        </a:p>
      </dgm:t>
    </dgm:pt>
    <dgm:pt modelId="{0BE834FD-2AE1-4240-A846-A9CC69023359}" type="parTrans" cxnId="{06560F52-9A6C-44B8-A2FD-5D1E973F9EC7}">
      <dgm:prSet/>
      <dgm:spPr/>
      <dgm:t>
        <a:bodyPr/>
        <a:lstStyle/>
        <a:p>
          <a:endParaRPr lang="nb-NO"/>
        </a:p>
      </dgm:t>
    </dgm:pt>
    <dgm:pt modelId="{ED5318AF-7C65-43A9-A6EC-9FD1265119A5}" type="sibTrans" cxnId="{06560F52-9A6C-44B8-A2FD-5D1E973F9EC7}">
      <dgm:prSet/>
      <dgm:spPr/>
      <dgm:t>
        <a:bodyPr/>
        <a:lstStyle/>
        <a:p>
          <a:endParaRPr lang="nb-NO"/>
        </a:p>
      </dgm:t>
    </dgm:pt>
    <dgm:pt modelId="{CCF6DD97-8ABA-4FE0-B41B-26381A31EC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600" dirty="0"/>
            <a:t>Stortinget kontrollerer regjeringen</a:t>
          </a:r>
        </a:p>
      </dgm:t>
    </dgm:pt>
    <dgm:pt modelId="{6D52AAB9-A734-455F-8739-65202F7C8B78}" type="parTrans" cxnId="{2460F27A-C507-4231-B422-CDC0F4908E5A}">
      <dgm:prSet/>
      <dgm:spPr/>
      <dgm:t>
        <a:bodyPr/>
        <a:lstStyle/>
        <a:p>
          <a:endParaRPr lang="nb-NO"/>
        </a:p>
      </dgm:t>
    </dgm:pt>
    <dgm:pt modelId="{63EC605E-CA39-492A-A0FB-F9200627270D}" type="sibTrans" cxnId="{2460F27A-C507-4231-B422-CDC0F4908E5A}">
      <dgm:prSet/>
      <dgm:spPr/>
      <dgm:t>
        <a:bodyPr/>
        <a:lstStyle/>
        <a:p>
          <a:endParaRPr lang="nb-NO"/>
        </a:p>
      </dgm:t>
    </dgm:pt>
    <dgm:pt modelId="{EF35A34E-84B6-4575-9513-E69445DE2750}" type="pres">
      <dgm:prSet presAssocID="{99234A9B-BC75-4063-B815-DA40E6CBAC9C}" presName="root" presStyleCnt="0">
        <dgm:presLayoutVars>
          <dgm:dir/>
          <dgm:resizeHandles val="exact"/>
        </dgm:presLayoutVars>
      </dgm:prSet>
      <dgm:spPr/>
    </dgm:pt>
    <dgm:pt modelId="{2E72CC73-F213-4FAD-876D-0F482408FD49}" type="pres">
      <dgm:prSet presAssocID="{F1148DBA-0DF2-4514-9FAF-EDC870F35E81}" presName="compNode" presStyleCnt="0"/>
      <dgm:spPr/>
    </dgm:pt>
    <dgm:pt modelId="{42B62E75-334C-4302-866A-A5FB7BA5B63C}" type="pres">
      <dgm:prSet presAssocID="{F1148DBA-0DF2-4514-9FAF-EDC870F35E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kulært flytdiagram"/>
        </a:ext>
      </dgm:extLst>
    </dgm:pt>
    <dgm:pt modelId="{C4D4D818-E061-4464-8209-531880CB67B3}" type="pres">
      <dgm:prSet presAssocID="{F1148DBA-0DF2-4514-9FAF-EDC870F35E81}" presName="iconSpace" presStyleCnt="0"/>
      <dgm:spPr/>
    </dgm:pt>
    <dgm:pt modelId="{64E43A70-C05A-4FCF-9106-A83131BA7E4F}" type="pres">
      <dgm:prSet presAssocID="{F1148DBA-0DF2-4514-9FAF-EDC870F35E81}" presName="parTx" presStyleLbl="revTx" presStyleIdx="0" presStyleCnt="6">
        <dgm:presLayoutVars>
          <dgm:chMax val="0"/>
          <dgm:chPref val="0"/>
        </dgm:presLayoutVars>
      </dgm:prSet>
      <dgm:spPr/>
    </dgm:pt>
    <dgm:pt modelId="{E7CE872E-3E46-4366-9552-28772390B9C4}" type="pres">
      <dgm:prSet presAssocID="{F1148DBA-0DF2-4514-9FAF-EDC870F35E81}" presName="txSpace" presStyleCnt="0"/>
      <dgm:spPr/>
    </dgm:pt>
    <dgm:pt modelId="{2357908A-8291-4F2D-B17B-81735F372030}" type="pres">
      <dgm:prSet presAssocID="{F1148DBA-0DF2-4514-9FAF-EDC870F35E81}" presName="desTx" presStyleLbl="revTx" presStyleIdx="1" presStyleCnt="6">
        <dgm:presLayoutVars/>
      </dgm:prSet>
      <dgm:spPr/>
    </dgm:pt>
    <dgm:pt modelId="{ABB65DC8-2313-4B4C-AC6A-6CCF11B2848E}" type="pres">
      <dgm:prSet presAssocID="{BCFBDDDA-3569-4E9F-A290-801A62B3B2C2}" presName="sibTrans" presStyleCnt="0"/>
      <dgm:spPr/>
    </dgm:pt>
    <dgm:pt modelId="{411E89F9-4F64-42EB-A407-19A966C5134C}" type="pres">
      <dgm:prSet presAssocID="{31AEE18E-1748-473F-B6C2-F2DCCFE7FDCC}" presName="compNode" presStyleCnt="0"/>
      <dgm:spPr/>
    </dgm:pt>
    <dgm:pt modelId="{1689FCA7-218D-4632-9204-1DC646CC291B}" type="pres">
      <dgm:prSet presAssocID="{31AEE18E-1748-473F-B6C2-F2DCCFE7FD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ubbe"/>
        </a:ext>
      </dgm:extLst>
    </dgm:pt>
    <dgm:pt modelId="{B8F298FA-9B17-413C-82B3-5CD559CFDD8C}" type="pres">
      <dgm:prSet presAssocID="{31AEE18E-1748-473F-B6C2-F2DCCFE7FDCC}" presName="iconSpace" presStyleCnt="0"/>
      <dgm:spPr/>
    </dgm:pt>
    <dgm:pt modelId="{53C3E632-C0C6-4AD6-AEA0-AAC284BB8D29}" type="pres">
      <dgm:prSet presAssocID="{31AEE18E-1748-473F-B6C2-F2DCCFE7FDCC}" presName="parTx" presStyleLbl="revTx" presStyleIdx="2" presStyleCnt="6">
        <dgm:presLayoutVars>
          <dgm:chMax val="0"/>
          <dgm:chPref val="0"/>
        </dgm:presLayoutVars>
      </dgm:prSet>
      <dgm:spPr/>
    </dgm:pt>
    <dgm:pt modelId="{18035BE1-4640-473A-B04B-5869C2F3A503}" type="pres">
      <dgm:prSet presAssocID="{31AEE18E-1748-473F-B6C2-F2DCCFE7FDCC}" presName="txSpace" presStyleCnt="0"/>
      <dgm:spPr/>
    </dgm:pt>
    <dgm:pt modelId="{C975B9C7-D43D-4B94-97A0-C4F76084E98E}" type="pres">
      <dgm:prSet presAssocID="{31AEE18E-1748-473F-B6C2-F2DCCFE7FDCC}" presName="desTx" presStyleLbl="revTx" presStyleIdx="3" presStyleCnt="6">
        <dgm:presLayoutVars/>
      </dgm:prSet>
      <dgm:spPr/>
    </dgm:pt>
    <dgm:pt modelId="{69B91909-F365-488E-A4D9-3670B200CC4C}" type="pres">
      <dgm:prSet presAssocID="{5900B912-B385-42A6-B2C8-7816FB0B0D06}" presName="sibTrans" presStyleCnt="0"/>
      <dgm:spPr/>
    </dgm:pt>
    <dgm:pt modelId="{1A485238-2990-4724-8E55-04C06E19D3B7}" type="pres">
      <dgm:prSet presAssocID="{AD7D3697-5CA4-47CF-88A1-6A6A107D58FC}" presName="compNode" presStyleCnt="0"/>
      <dgm:spPr/>
    </dgm:pt>
    <dgm:pt modelId="{DC3BACF9-17C9-4C40-BE5D-FC2E07573AE9}" type="pres">
      <dgm:prSet presAssocID="{AD7D3697-5CA4-47CF-88A1-6A6A107D58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stitias vekt"/>
        </a:ext>
      </dgm:extLst>
    </dgm:pt>
    <dgm:pt modelId="{894A3915-F37D-43C3-93B7-AB4B42D5CEAD}" type="pres">
      <dgm:prSet presAssocID="{AD7D3697-5CA4-47CF-88A1-6A6A107D58FC}" presName="iconSpace" presStyleCnt="0"/>
      <dgm:spPr/>
    </dgm:pt>
    <dgm:pt modelId="{CF2661F8-9580-4FB7-B84B-586C18E7EFBF}" type="pres">
      <dgm:prSet presAssocID="{AD7D3697-5CA4-47CF-88A1-6A6A107D58FC}" presName="parTx" presStyleLbl="revTx" presStyleIdx="4" presStyleCnt="6">
        <dgm:presLayoutVars>
          <dgm:chMax val="0"/>
          <dgm:chPref val="0"/>
        </dgm:presLayoutVars>
      </dgm:prSet>
      <dgm:spPr/>
    </dgm:pt>
    <dgm:pt modelId="{13C08B4D-8F13-434E-819D-C506E7D9F323}" type="pres">
      <dgm:prSet presAssocID="{AD7D3697-5CA4-47CF-88A1-6A6A107D58FC}" presName="txSpace" presStyleCnt="0"/>
      <dgm:spPr/>
    </dgm:pt>
    <dgm:pt modelId="{DDA319EA-F390-44D4-AA3E-2A7066BBD389}" type="pres">
      <dgm:prSet presAssocID="{AD7D3697-5CA4-47CF-88A1-6A6A107D58FC}" presName="desTx" presStyleLbl="revTx" presStyleIdx="5" presStyleCnt="6">
        <dgm:presLayoutVars/>
      </dgm:prSet>
      <dgm:spPr/>
    </dgm:pt>
  </dgm:ptLst>
  <dgm:cxnLst>
    <dgm:cxn modelId="{07D3C50A-DEB9-4EF0-A762-1A2B07A39A29}" srcId="{31AEE18E-1748-473F-B6C2-F2DCCFE7FDCC}" destId="{5AD8ADB3-BF58-41D1-8682-9E1CB0BA6C41}" srcOrd="0" destOrd="0" parTransId="{BB7D04FD-5760-43AB-A2E0-DCBA7634C7F1}" sibTransId="{EBF81149-6C4A-4195-913C-321B97E570E4}"/>
    <dgm:cxn modelId="{53CF260B-AB63-48B5-8655-FDD08D292A59}" type="presOf" srcId="{F1148DBA-0DF2-4514-9FAF-EDC870F35E81}" destId="{64E43A70-C05A-4FCF-9106-A83131BA7E4F}" srcOrd="0" destOrd="0" presId="urn:microsoft.com/office/officeart/2018/5/layout/CenteredIconLabelDescriptionList"/>
    <dgm:cxn modelId="{F6F10112-3F93-417A-8AEA-AB911D291C4D}" srcId="{F1148DBA-0DF2-4514-9FAF-EDC870F35E81}" destId="{F5F00DA8-5817-4F41-A61C-76BD23CDDB1F}" srcOrd="0" destOrd="0" parTransId="{78A8348E-F9A2-4D92-AA63-CAA781882F54}" sibTransId="{8FE75D57-762E-474B-9E62-259EA7C1F255}"/>
    <dgm:cxn modelId="{E4E28D17-1849-4F5A-B487-E0DDE1CB5930}" srcId="{99234A9B-BC75-4063-B815-DA40E6CBAC9C}" destId="{AD7D3697-5CA4-47CF-88A1-6A6A107D58FC}" srcOrd="2" destOrd="0" parTransId="{AF0F81DF-A6C8-4AF6-8C40-FB15B363AAD5}" sibTransId="{75F398EB-F244-4D13-B66D-EA0939478B9A}"/>
    <dgm:cxn modelId="{7F24E62E-BBC4-42F5-BA08-1D6A30695E57}" type="presOf" srcId="{F2C4336D-282E-477B-8CBA-FD0F19213F4A}" destId="{2357908A-8291-4F2D-B17B-81735F372030}" srcOrd="0" destOrd="2" presId="urn:microsoft.com/office/officeart/2018/5/layout/CenteredIconLabelDescriptionList"/>
    <dgm:cxn modelId="{30F4F044-4C30-400A-AC10-9EC57DA00365}" type="presOf" srcId="{AD7D3697-5CA4-47CF-88A1-6A6A107D58FC}" destId="{CF2661F8-9580-4FB7-B84B-586C18E7EFBF}" srcOrd="0" destOrd="0" presId="urn:microsoft.com/office/officeart/2018/5/layout/CenteredIconLabelDescriptionList"/>
    <dgm:cxn modelId="{A6F6B945-C8A4-4549-8716-C9D457438886}" type="presOf" srcId="{31AEE18E-1748-473F-B6C2-F2DCCFE7FDCC}" destId="{53C3E632-C0C6-4AD6-AEA0-AAC284BB8D29}" srcOrd="0" destOrd="0" presId="urn:microsoft.com/office/officeart/2018/5/layout/CenteredIconLabelDescriptionList"/>
    <dgm:cxn modelId="{69966368-C106-4145-AB41-A20D1E9454F5}" type="presOf" srcId="{F5F00DA8-5817-4F41-A61C-76BD23CDDB1F}" destId="{2357908A-8291-4F2D-B17B-81735F372030}" srcOrd="0" destOrd="0" presId="urn:microsoft.com/office/officeart/2018/5/layout/CenteredIconLabelDescriptionList"/>
    <dgm:cxn modelId="{06560F52-9A6C-44B8-A2FD-5D1E973F9EC7}" srcId="{AD7D3697-5CA4-47CF-88A1-6A6A107D58FC}" destId="{8514D5EC-B607-4A2E-8A15-2C32A021AA6B}" srcOrd="0" destOrd="0" parTransId="{0BE834FD-2AE1-4240-A846-A9CC69023359}" sibTransId="{ED5318AF-7C65-43A9-A6EC-9FD1265119A5}"/>
    <dgm:cxn modelId="{E5EC6E59-3E3F-43BC-93AC-3454CD778C09}" type="presOf" srcId="{8514D5EC-B607-4A2E-8A15-2C32A021AA6B}" destId="{DDA319EA-F390-44D4-AA3E-2A7066BBD389}" srcOrd="0" destOrd="0" presId="urn:microsoft.com/office/officeart/2018/5/layout/CenteredIconLabelDescriptionList"/>
    <dgm:cxn modelId="{2460F27A-C507-4231-B422-CDC0F4908E5A}" srcId="{AD7D3697-5CA4-47CF-88A1-6A6A107D58FC}" destId="{CCF6DD97-8ABA-4FE0-B41B-26381A31EC1F}" srcOrd="1" destOrd="0" parTransId="{6D52AAB9-A734-455F-8739-65202F7C8B78}" sibTransId="{63EC605E-CA39-492A-A0FB-F9200627270D}"/>
    <dgm:cxn modelId="{8F2E8397-E6A4-4B24-BCD9-471C410ADCC3}" type="presOf" srcId="{5AD8ADB3-BF58-41D1-8682-9E1CB0BA6C41}" destId="{C975B9C7-D43D-4B94-97A0-C4F76084E98E}" srcOrd="0" destOrd="0" presId="urn:microsoft.com/office/officeart/2018/5/layout/CenteredIconLabelDescriptionList"/>
    <dgm:cxn modelId="{91A1A89D-E00F-419A-B432-EB2345BB96CF}" srcId="{F1148DBA-0DF2-4514-9FAF-EDC870F35E81}" destId="{F2C4336D-282E-477B-8CBA-FD0F19213F4A}" srcOrd="2" destOrd="0" parTransId="{7EC0B78C-947D-49C7-B137-C83D5110C196}" sibTransId="{BF56609C-4896-482E-AE78-67A069D6E063}"/>
    <dgm:cxn modelId="{BCD2F1A0-1884-4A24-AF40-2F8D985B5E1F}" srcId="{99234A9B-BC75-4063-B815-DA40E6CBAC9C}" destId="{31AEE18E-1748-473F-B6C2-F2DCCFE7FDCC}" srcOrd="1" destOrd="0" parTransId="{10B44007-5AD7-492D-949E-80FEBE2212BA}" sibTransId="{5900B912-B385-42A6-B2C8-7816FB0B0D06}"/>
    <dgm:cxn modelId="{108D4EA9-37C8-48BF-8342-6413D67523CE}" srcId="{F1148DBA-0DF2-4514-9FAF-EDC870F35E81}" destId="{410C8BD6-3F99-450F-B8C0-16749B7C6564}" srcOrd="1" destOrd="0" parTransId="{D66CA12D-6D8D-4E04-9D43-63AFE161DE50}" sibTransId="{46D8E020-2AF3-4450-A453-745BFE164059}"/>
    <dgm:cxn modelId="{6134ADB1-0F17-46A8-8303-FFE1C01CC534}" type="presOf" srcId="{410C8BD6-3F99-450F-B8C0-16749B7C6564}" destId="{2357908A-8291-4F2D-B17B-81735F372030}" srcOrd="0" destOrd="1" presId="urn:microsoft.com/office/officeart/2018/5/layout/CenteredIconLabelDescriptionList"/>
    <dgm:cxn modelId="{ADAA95B4-EFC7-4EBF-BBBE-07133DD2624E}" srcId="{99234A9B-BC75-4063-B815-DA40E6CBAC9C}" destId="{F1148DBA-0DF2-4514-9FAF-EDC870F35E81}" srcOrd="0" destOrd="0" parTransId="{D870FF86-C019-4F2E-A95E-BD59DCCAE899}" sibTransId="{BCFBDDDA-3569-4E9F-A290-801A62B3B2C2}"/>
    <dgm:cxn modelId="{01279CE9-4936-4AB5-8969-A9EC048462FF}" type="presOf" srcId="{99234A9B-BC75-4063-B815-DA40E6CBAC9C}" destId="{EF35A34E-84B6-4575-9513-E69445DE2750}" srcOrd="0" destOrd="0" presId="urn:microsoft.com/office/officeart/2018/5/layout/CenteredIconLabelDescriptionList"/>
    <dgm:cxn modelId="{9551FFF9-8E06-4A05-8D09-0A31FDD05748}" type="presOf" srcId="{CCF6DD97-8ABA-4FE0-B41B-26381A31EC1F}" destId="{DDA319EA-F390-44D4-AA3E-2A7066BBD389}" srcOrd="0" destOrd="1" presId="urn:microsoft.com/office/officeart/2018/5/layout/CenteredIconLabelDescriptionList"/>
    <dgm:cxn modelId="{F2BB3D5E-138C-42C8-BA2C-0D32774A882E}" type="presParOf" srcId="{EF35A34E-84B6-4575-9513-E69445DE2750}" destId="{2E72CC73-F213-4FAD-876D-0F482408FD49}" srcOrd="0" destOrd="0" presId="urn:microsoft.com/office/officeart/2018/5/layout/CenteredIconLabelDescriptionList"/>
    <dgm:cxn modelId="{5DD878CD-D748-40A3-BC34-8E2284F002F6}" type="presParOf" srcId="{2E72CC73-F213-4FAD-876D-0F482408FD49}" destId="{42B62E75-334C-4302-866A-A5FB7BA5B63C}" srcOrd="0" destOrd="0" presId="urn:microsoft.com/office/officeart/2018/5/layout/CenteredIconLabelDescriptionList"/>
    <dgm:cxn modelId="{335E5B14-10F8-4142-A543-5B6D21D89F2E}" type="presParOf" srcId="{2E72CC73-F213-4FAD-876D-0F482408FD49}" destId="{C4D4D818-E061-4464-8209-531880CB67B3}" srcOrd="1" destOrd="0" presId="urn:microsoft.com/office/officeart/2018/5/layout/CenteredIconLabelDescriptionList"/>
    <dgm:cxn modelId="{47BA8455-5A96-4B40-ACFE-CB336F1E6F5D}" type="presParOf" srcId="{2E72CC73-F213-4FAD-876D-0F482408FD49}" destId="{64E43A70-C05A-4FCF-9106-A83131BA7E4F}" srcOrd="2" destOrd="0" presId="urn:microsoft.com/office/officeart/2018/5/layout/CenteredIconLabelDescriptionList"/>
    <dgm:cxn modelId="{367CE151-1629-4636-811D-C29363FAE4A1}" type="presParOf" srcId="{2E72CC73-F213-4FAD-876D-0F482408FD49}" destId="{E7CE872E-3E46-4366-9552-28772390B9C4}" srcOrd="3" destOrd="0" presId="urn:microsoft.com/office/officeart/2018/5/layout/CenteredIconLabelDescriptionList"/>
    <dgm:cxn modelId="{9D1F9445-BA46-403A-9CC3-F776443D14EC}" type="presParOf" srcId="{2E72CC73-F213-4FAD-876D-0F482408FD49}" destId="{2357908A-8291-4F2D-B17B-81735F372030}" srcOrd="4" destOrd="0" presId="urn:microsoft.com/office/officeart/2018/5/layout/CenteredIconLabelDescriptionList"/>
    <dgm:cxn modelId="{C45ADFB7-0A6F-4BB4-B335-E51F6285968B}" type="presParOf" srcId="{EF35A34E-84B6-4575-9513-E69445DE2750}" destId="{ABB65DC8-2313-4B4C-AC6A-6CCF11B2848E}" srcOrd="1" destOrd="0" presId="urn:microsoft.com/office/officeart/2018/5/layout/CenteredIconLabelDescriptionList"/>
    <dgm:cxn modelId="{16CDA16B-9EC0-428E-8EC1-CEB7D6520C2A}" type="presParOf" srcId="{EF35A34E-84B6-4575-9513-E69445DE2750}" destId="{411E89F9-4F64-42EB-A407-19A966C5134C}" srcOrd="2" destOrd="0" presId="urn:microsoft.com/office/officeart/2018/5/layout/CenteredIconLabelDescriptionList"/>
    <dgm:cxn modelId="{FA56B69B-6680-4A28-9B5C-C14FDCB4B7BC}" type="presParOf" srcId="{411E89F9-4F64-42EB-A407-19A966C5134C}" destId="{1689FCA7-218D-4632-9204-1DC646CC291B}" srcOrd="0" destOrd="0" presId="urn:microsoft.com/office/officeart/2018/5/layout/CenteredIconLabelDescriptionList"/>
    <dgm:cxn modelId="{9462B38F-9121-4932-9757-47D00049CEDC}" type="presParOf" srcId="{411E89F9-4F64-42EB-A407-19A966C5134C}" destId="{B8F298FA-9B17-413C-82B3-5CD559CFDD8C}" srcOrd="1" destOrd="0" presId="urn:microsoft.com/office/officeart/2018/5/layout/CenteredIconLabelDescriptionList"/>
    <dgm:cxn modelId="{711A049E-A724-4F76-BB04-67454143B703}" type="presParOf" srcId="{411E89F9-4F64-42EB-A407-19A966C5134C}" destId="{53C3E632-C0C6-4AD6-AEA0-AAC284BB8D29}" srcOrd="2" destOrd="0" presId="urn:microsoft.com/office/officeart/2018/5/layout/CenteredIconLabelDescriptionList"/>
    <dgm:cxn modelId="{FDEF2394-9A8E-40CB-9E58-5710FAF77529}" type="presParOf" srcId="{411E89F9-4F64-42EB-A407-19A966C5134C}" destId="{18035BE1-4640-473A-B04B-5869C2F3A503}" srcOrd="3" destOrd="0" presId="urn:microsoft.com/office/officeart/2018/5/layout/CenteredIconLabelDescriptionList"/>
    <dgm:cxn modelId="{7091EA4D-A281-4140-90D1-09DA0A7FD590}" type="presParOf" srcId="{411E89F9-4F64-42EB-A407-19A966C5134C}" destId="{C975B9C7-D43D-4B94-97A0-C4F76084E98E}" srcOrd="4" destOrd="0" presId="urn:microsoft.com/office/officeart/2018/5/layout/CenteredIconLabelDescriptionList"/>
    <dgm:cxn modelId="{3DB5F97F-2133-4EB9-90FB-86C69DB68D6A}" type="presParOf" srcId="{EF35A34E-84B6-4575-9513-E69445DE2750}" destId="{69B91909-F365-488E-A4D9-3670B200CC4C}" srcOrd="3" destOrd="0" presId="urn:microsoft.com/office/officeart/2018/5/layout/CenteredIconLabelDescriptionList"/>
    <dgm:cxn modelId="{135FCCEF-7FF9-49D7-9DCE-DF1943D7231A}" type="presParOf" srcId="{EF35A34E-84B6-4575-9513-E69445DE2750}" destId="{1A485238-2990-4724-8E55-04C06E19D3B7}" srcOrd="4" destOrd="0" presId="urn:microsoft.com/office/officeart/2018/5/layout/CenteredIconLabelDescriptionList"/>
    <dgm:cxn modelId="{3CAC5E33-96AD-46E9-9FD3-8AFD8C947D33}" type="presParOf" srcId="{1A485238-2990-4724-8E55-04C06E19D3B7}" destId="{DC3BACF9-17C9-4C40-BE5D-FC2E07573AE9}" srcOrd="0" destOrd="0" presId="urn:microsoft.com/office/officeart/2018/5/layout/CenteredIconLabelDescriptionList"/>
    <dgm:cxn modelId="{A52633CA-71AF-439D-AAE3-91691D1900F2}" type="presParOf" srcId="{1A485238-2990-4724-8E55-04C06E19D3B7}" destId="{894A3915-F37D-43C3-93B7-AB4B42D5CEAD}" srcOrd="1" destOrd="0" presId="urn:microsoft.com/office/officeart/2018/5/layout/CenteredIconLabelDescriptionList"/>
    <dgm:cxn modelId="{E40C576B-D3A0-4A2C-A427-A50EDA0EF8F4}" type="presParOf" srcId="{1A485238-2990-4724-8E55-04C06E19D3B7}" destId="{CF2661F8-9580-4FB7-B84B-586C18E7EFBF}" srcOrd="2" destOrd="0" presId="urn:microsoft.com/office/officeart/2018/5/layout/CenteredIconLabelDescriptionList"/>
    <dgm:cxn modelId="{865E6210-3D49-4F26-91B7-F892C77991CA}" type="presParOf" srcId="{1A485238-2990-4724-8E55-04C06E19D3B7}" destId="{13C08B4D-8F13-434E-819D-C506E7D9F323}" srcOrd="3" destOrd="0" presId="urn:microsoft.com/office/officeart/2018/5/layout/CenteredIconLabelDescriptionList"/>
    <dgm:cxn modelId="{74D4FCED-BBBB-4E00-95D3-2C85DE151340}" type="presParOf" srcId="{1A485238-2990-4724-8E55-04C06E19D3B7}" destId="{DDA319EA-F390-44D4-AA3E-2A7066BBD38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C05D07-ADEC-4A1D-9E71-99E80462F2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1FFB3E-6737-4627-BE58-7FC64207D713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Departementer</a:t>
          </a:r>
          <a:endParaRPr lang="en-US"/>
        </a:p>
      </dgm:t>
    </dgm:pt>
    <dgm:pt modelId="{59B222F2-C227-4D83-B087-6AB27C09D0FC}" type="parTrans" cxnId="{A24A7B91-3626-450C-BE5F-CDB4E4661744}">
      <dgm:prSet/>
      <dgm:spPr/>
      <dgm:t>
        <a:bodyPr/>
        <a:lstStyle/>
        <a:p>
          <a:endParaRPr lang="en-US"/>
        </a:p>
      </dgm:t>
    </dgm:pt>
    <dgm:pt modelId="{E5FC10F0-7D67-4A8E-AA7F-C7BCC83FC5B7}" type="sibTrans" cxnId="{A24A7B91-3626-450C-BE5F-CDB4E4661744}">
      <dgm:prSet/>
      <dgm:spPr/>
      <dgm:t>
        <a:bodyPr/>
        <a:lstStyle/>
        <a:p>
          <a:endParaRPr lang="en-US"/>
        </a:p>
      </dgm:t>
    </dgm:pt>
    <dgm:pt modelId="{4152BE41-7FBD-4DD4-8488-2A8B89373D5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Direktorater</a:t>
          </a:r>
          <a:endParaRPr lang="en-US"/>
        </a:p>
      </dgm:t>
    </dgm:pt>
    <dgm:pt modelId="{7A78549F-2176-45DE-92CD-674ED498908B}" type="parTrans" cxnId="{C5F5F6F6-360E-4655-9ABD-E43DF4C3A1A3}">
      <dgm:prSet/>
      <dgm:spPr/>
      <dgm:t>
        <a:bodyPr/>
        <a:lstStyle/>
        <a:p>
          <a:endParaRPr lang="en-US"/>
        </a:p>
      </dgm:t>
    </dgm:pt>
    <dgm:pt modelId="{19E70F8E-146F-43C2-9055-2B2C127047BB}" type="sibTrans" cxnId="{C5F5F6F6-360E-4655-9ABD-E43DF4C3A1A3}">
      <dgm:prSet/>
      <dgm:spPr/>
      <dgm:t>
        <a:bodyPr/>
        <a:lstStyle/>
        <a:p>
          <a:endParaRPr lang="en-US"/>
        </a:p>
      </dgm:t>
    </dgm:pt>
    <dgm:pt modelId="{99E4DD0A-0951-4172-919B-1A5353B1F17B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Tilsyn</a:t>
          </a:r>
          <a:endParaRPr lang="en-US"/>
        </a:p>
      </dgm:t>
    </dgm:pt>
    <dgm:pt modelId="{D7C6D719-E17D-49DE-BAF1-9214FD9DF129}" type="parTrans" cxnId="{0C69423D-75C7-4024-9DDF-CE8698020876}">
      <dgm:prSet/>
      <dgm:spPr/>
      <dgm:t>
        <a:bodyPr/>
        <a:lstStyle/>
        <a:p>
          <a:endParaRPr lang="en-US"/>
        </a:p>
      </dgm:t>
    </dgm:pt>
    <dgm:pt modelId="{C3FF6C5B-7628-4E3C-A0C1-AE596FC3032A}" type="sibTrans" cxnId="{0C69423D-75C7-4024-9DDF-CE8698020876}">
      <dgm:prSet/>
      <dgm:spPr/>
      <dgm:t>
        <a:bodyPr/>
        <a:lstStyle/>
        <a:p>
          <a:endParaRPr lang="en-US"/>
        </a:p>
      </dgm:t>
    </dgm:pt>
    <dgm:pt modelId="{E64D9E15-9285-40BB-B636-39F49B6D979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Ombud</a:t>
          </a:r>
          <a:endParaRPr lang="en-US"/>
        </a:p>
      </dgm:t>
    </dgm:pt>
    <dgm:pt modelId="{7E7E62C5-C8D7-4F11-9285-D125BB7E8947}" type="parTrans" cxnId="{6FA8918C-4487-47A4-87CC-C8669F58A8C1}">
      <dgm:prSet/>
      <dgm:spPr/>
      <dgm:t>
        <a:bodyPr/>
        <a:lstStyle/>
        <a:p>
          <a:endParaRPr lang="en-US"/>
        </a:p>
      </dgm:t>
    </dgm:pt>
    <dgm:pt modelId="{770B1AE5-78B9-49DC-9F6D-16160CF2A3C3}" type="sibTrans" cxnId="{6FA8918C-4487-47A4-87CC-C8669F58A8C1}">
      <dgm:prSet/>
      <dgm:spPr/>
      <dgm:t>
        <a:bodyPr/>
        <a:lstStyle/>
        <a:p>
          <a:endParaRPr lang="en-US"/>
        </a:p>
      </dgm:t>
    </dgm:pt>
    <dgm:pt modelId="{7F2B859B-CA5C-4CC5-929C-C421863D2394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Styrer, råd og nemnder</a:t>
          </a:r>
          <a:endParaRPr lang="en-US"/>
        </a:p>
      </dgm:t>
    </dgm:pt>
    <dgm:pt modelId="{19026C23-118C-4F40-B8A8-4F2B365307F8}" type="parTrans" cxnId="{42D953A4-FE75-4012-8C93-9252B383F3A3}">
      <dgm:prSet/>
      <dgm:spPr/>
      <dgm:t>
        <a:bodyPr/>
        <a:lstStyle/>
        <a:p>
          <a:endParaRPr lang="en-US"/>
        </a:p>
      </dgm:t>
    </dgm:pt>
    <dgm:pt modelId="{9CB479FC-4E17-4250-8C09-39D6FCD2B29C}" type="sibTrans" cxnId="{42D953A4-FE75-4012-8C93-9252B383F3A3}">
      <dgm:prSet/>
      <dgm:spPr/>
      <dgm:t>
        <a:bodyPr/>
        <a:lstStyle/>
        <a:p>
          <a:endParaRPr lang="en-US"/>
        </a:p>
      </dgm:t>
    </dgm:pt>
    <dgm:pt modelId="{7C02BBF0-924A-4B61-B21F-7A14E992CAC8}" type="pres">
      <dgm:prSet presAssocID="{A4C05D07-ADEC-4A1D-9E71-99E80462F227}" presName="root" presStyleCnt="0">
        <dgm:presLayoutVars>
          <dgm:dir/>
          <dgm:resizeHandles val="exact"/>
        </dgm:presLayoutVars>
      </dgm:prSet>
      <dgm:spPr/>
    </dgm:pt>
    <dgm:pt modelId="{67941A1D-09A1-40A5-90D0-A8D5A96BBBFE}" type="pres">
      <dgm:prSet presAssocID="{4C1FFB3E-6737-4627-BE58-7FC64207D713}" presName="compNode" presStyleCnt="0"/>
      <dgm:spPr/>
    </dgm:pt>
    <dgm:pt modelId="{6D435F71-38ED-4C13-A07E-74240B413EC5}" type="pres">
      <dgm:prSet presAssocID="{4C1FFB3E-6737-4627-BE58-7FC64207D713}" presName="bgRect" presStyleLbl="bgShp" presStyleIdx="0" presStyleCnt="5"/>
      <dgm:spPr/>
    </dgm:pt>
    <dgm:pt modelId="{B5644712-E847-48E9-805C-6A20F8693B03}" type="pres">
      <dgm:prSet presAssocID="{4C1FFB3E-6737-4627-BE58-7FC64207D71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F801649-E19B-4E2D-99F9-F659F3A8809C}" type="pres">
      <dgm:prSet presAssocID="{4C1FFB3E-6737-4627-BE58-7FC64207D713}" presName="spaceRect" presStyleCnt="0"/>
      <dgm:spPr/>
    </dgm:pt>
    <dgm:pt modelId="{1CDCAB5D-A8A6-4697-8D7A-2EB80D6EEE00}" type="pres">
      <dgm:prSet presAssocID="{4C1FFB3E-6737-4627-BE58-7FC64207D713}" presName="parTx" presStyleLbl="revTx" presStyleIdx="0" presStyleCnt="5">
        <dgm:presLayoutVars>
          <dgm:chMax val="0"/>
          <dgm:chPref val="0"/>
        </dgm:presLayoutVars>
      </dgm:prSet>
      <dgm:spPr/>
    </dgm:pt>
    <dgm:pt modelId="{63CAAF5C-205C-4B9F-978E-8DFCFC4FD9B8}" type="pres">
      <dgm:prSet presAssocID="{E5FC10F0-7D67-4A8E-AA7F-C7BCC83FC5B7}" presName="sibTrans" presStyleCnt="0"/>
      <dgm:spPr/>
    </dgm:pt>
    <dgm:pt modelId="{4C7C5D9C-3054-4BB2-BDD9-DFA6C8684963}" type="pres">
      <dgm:prSet presAssocID="{4152BE41-7FBD-4DD4-8488-2A8B89373D50}" presName="compNode" presStyleCnt="0"/>
      <dgm:spPr/>
    </dgm:pt>
    <dgm:pt modelId="{79D3B88A-C9BA-4F08-9C97-91AEE31EB592}" type="pres">
      <dgm:prSet presAssocID="{4152BE41-7FBD-4DD4-8488-2A8B89373D50}" presName="bgRect" presStyleLbl="bgShp" presStyleIdx="1" presStyleCnt="5"/>
      <dgm:spPr/>
    </dgm:pt>
    <dgm:pt modelId="{149619A6-0BF9-4800-8E7C-55D210334130}" type="pres">
      <dgm:prSet presAssocID="{4152BE41-7FBD-4DD4-8488-2A8B89373D5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gloo"/>
        </a:ext>
      </dgm:extLst>
    </dgm:pt>
    <dgm:pt modelId="{86B91488-4211-44DF-B2DF-BA2569D9D001}" type="pres">
      <dgm:prSet presAssocID="{4152BE41-7FBD-4DD4-8488-2A8B89373D50}" presName="spaceRect" presStyleCnt="0"/>
      <dgm:spPr/>
    </dgm:pt>
    <dgm:pt modelId="{F669E4B0-6942-4BF5-BD25-D376785E1CDF}" type="pres">
      <dgm:prSet presAssocID="{4152BE41-7FBD-4DD4-8488-2A8B89373D50}" presName="parTx" presStyleLbl="revTx" presStyleIdx="1" presStyleCnt="5">
        <dgm:presLayoutVars>
          <dgm:chMax val="0"/>
          <dgm:chPref val="0"/>
        </dgm:presLayoutVars>
      </dgm:prSet>
      <dgm:spPr/>
    </dgm:pt>
    <dgm:pt modelId="{0CD0045B-9328-4E57-BC4A-5A12A1D7243E}" type="pres">
      <dgm:prSet presAssocID="{19E70F8E-146F-43C2-9055-2B2C127047BB}" presName="sibTrans" presStyleCnt="0"/>
      <dgm:spPr/>
    </dgm:pt>
    <dgm:pt modelId="{D1707880-5160-4272-8757-6AC422DAB351}" type="pres">
      <dgm:prSet presAssocID="{99E4DD0A-0951-4172-919B-1A5353B1F17B}" presName="compNode" presStyleCnt="0"/>
      <dgm:spPr/>
    </dgm:pt>
    <dgm:pt modelId="{0ADD0109-9221-4D20-8BBA-9CB6CF57AC60}" type="pres">
      <dgm:prSet presAssocID="{99E4DD0A-0951-4172-919B-1A5353B1F17B}" presName="bgRect" presStyleLbl="bgShp" presStyleIdx="2" presStyleCnt="5"/>
      <dgm:spPr/>
    </dgm:pt>
    <dgm:pt modelId="{01496EFB-FAC9-4D1A-A630-5BAE001473B7}" type="pres">
      <dgm:prSet presAssocID="{99E4DD0A-0951-4172-919B-1A5353B1F17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7D47CF0-66A4-45F6-82B6-AF7B9EAF7F67}" type="pres">
      <dgm:prSet presAssocID="{99E4DD0A-0951-4172-919B-1A5353B1F17B}" presName="spaceRect" presStyleCnt="0"/>
      <dgm:spPr/>
    </dgm:pt>
    <dgm:pt modelId="{E960C245-81AB-48FD-A7D2-207A3671A00F}" type="pres">
      <dgm:prSet presAssocID="{99E4DD0A-0951-4172-919B-1A5353B1F17B}" presName="parTx" presStyleLbl="revTx" presStyleIdx="2" presStyleCnt="5">
        <dgm:presLayoutVars>
          <dgm:chMax val="0"/>
          <dgm:chPref val="0"/>
        </dgm:presLayoutVars>
      </dgm:prSet>
      <dgm:spPr/>
    </dgm:pt>
    <dgm:pt modelId="{1D7F8F9C-7199-4364-BC4E-FCFC1BDD09B2}" type="pres">
      <dgm:prSet presAssocID="{C3FF6C5B-7628-4E3C-A0C1-AE596FC3032A}" presName="sibTrans" presStyleCnt="0"/>
      <dgm:spPr/>
    </dgm:pt>
    <dgm:pt modelId="{1A757907-C3C8-4B26-BAD9-41CD4047BCDE}" type="pres">
      <dgm:prSet presAssocID="{E64D9E15-9285-40BB-B636-39F49B6D979D}" presName="compNode" presStyleCnt="0"/>
      <dgm:spPr/>
    </dgm:pt>
    <dgm:pt modelId="{136ED4BC-C6EF-4FA3-B63A-6E0E3370204F}" type="pres">
      <dgm:prSet presAssocID="{E64D9E15-9285-40BB-B636-39F49B6D979D}" presName="bgRect" presStyleLbl="bgShp" presStyleIdx="3" presStyleCnt="5"/>
      <dgm:spPr/>
    </dgm:pt>
    <dgm:pt modelId="{7CD243D8-ACBE-4EBA-80ED-40B61E96D008}" type="pres">
      <dgm:prSet presAssocID="{E64D9E15-9285-40BB-B636-39F49B6D979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9F52DD9A-310C-4DA3-9216-125B70742CBF}" type="pres">
      <dgm:prSet presAssocID="{E64D9E15-9285-40BB-B636-39F49B6D979D}" presName="spaceRect" presStyleCnt="0"/>
      <dgm:spPr/>
    </dgm:pt>
    <dgm:pt modelId="{AFA30BF4-137E-478E-A65A-DD35023CA609}" type="pres">
      <dgm:prSet presAssocID="{E64D9E15-9285-40BB-B636-39F49B6D979D}" presName="parTx" presStyleLbl="revTx" presStyleIdx="3" presStyleCnt="5">
        <dgm:presLayoutVars>
          <dgm:chMax val="0"/>
          <dgm:chPref val="0"/>
        </dgm:presLayoutVars>
      </dgm:prSet>
      <dgm:spPr/>
    </dgm:pt>
    <dgm:pt modelId="{D2CAF5C1-FF7C-4045-A22C-A4A492ED7F8D}" type="pres">
      <dgm:prSet presAssocID="{770B1AE5-78B9-49DC-9F6D-16160CF2A3C3}" presName="sibTrans" presStyleCnt="0"/>
      <dgm:spPr/>
    </dgm:pt>
    <dgm:pt modelId="{BA04FE17-D859-472C-AB99-52F736086423}" type="pres">
      <dgm:prSet presAssocID="{7F2B859B-CA5C-4CC5-929C-C421863D2394}" presName="compNode" presStyleCnt="0"/>
      <dgm:spPr/>
    </dgm:pt>
    <dgm:pt modelId="{01AFCA2F-D090-4074-8A70-DBDD58D83F57}" type="pres">
      <dgm:prSet presAssocID="{7F2B859B-CA5C-4CC5-929C-C421863D2394}" presName="bgRect" presStyleLbl="bgShp" presStyleIdx="4" presStyleCnt="5"/>
      <dgm:spPr/>
    </dgm:pt>
    <dgm:pt modelId="{F1945C28-C587-433D-9EDF-7379D57BE262}" type="pres">
      <dgm:prSet presAssocID="{7F2B859B-CA5C-4CC5-929C-C421863D239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1800AA7-78A4-4358-86DA-9D54D9F261D7}" type="pres">
      <dgm:prSet presAssocID="{7F2B859B-CA5C-4CC5-929C-C421863D2394}" presName="spaceRect" presStyleCnt="0"/>
      <dgm:spPr/>
    </dgm:pt>
    <dgm:pt modelId="{EEF40875-A4B2-4FE7-892C-5CFA7D9D2908}" type="pres">
      <dgm:prSet presAssocID="{7F2B859B-CA5C-4CC5-929C-C421863D239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563E033-A511-4F92-8FF7-7A4BCFCAB284}" type="presOf" srcId="{E64D9E15-9285-40BB-B636-39F49B6D979D}" destId="{AFA30BF4-137E-478E-A65A-DD35023CA609}" srcOrd="0" destOrd="0" presId="urn:microsoft.com/office/officeart/2018/2/layout/IconVerticalSolidList"/>
    <dgm:cxn modelId="{0C69423D-75C7-4024-9DDF-CE8698020876}" srcId="{A4C05D07-ADEC-4A1D-9E71-99E80462F227}" destId="{99E4DD0A-0951-4172-919B-1A5353B1F17B}" srcOrd="2" destOrd="0" parTransId="{D7C6D719-E17D-49DE-BAF1-9214FD9DF129}" sibTransId="{C3FF6C5B-7628-4E3C-A0C1-AE596FC3032A}"/>
    <dgm:cxn modelId="{62BB8860-85E1-4178-A12C-F46A8479AF07}" type="presOf" srcId="{7F2B859B-CA5C-4CC5-929C-C421863D2394}" destId="{EEF40875-A4B2-4FE7-892C-5CFA7D9D2908}" srcOrd="0" destOrd="0" presId="urn:microsoft.com/office/officeart/2018/2/layout/IconVerticalSolidList"/>
    <dgm:cxn modelId="{4015DA5A-2AAE-4210-A457-F7B8AF359792}" type="presOf" srcId="{4C1FFB3E-6737-4627-BE58-7FC64207D713}" destId="{1CDCAB5D-A8A6-4697-8D7A-2EB80D6EEE00}" srcOrd="0" destOrd="0" presId="urn:microsoft.com/office/officeart/2018/2/layout/IconVerticalSolidList"/>
    <dgm:cxn modelId="{BD0DDC83-C3C5-4809-B436-B95E6CC6205C}" type="presOf" srcId="{99E4DD0A-0951-4172-919B-1A5353B1F17B}" destId="{E960C245-81AB-48FD-A7D2-207A3671A00F}" srcOrd="0" destOrd="0" presId="urn:microsoft.com/office/officeart/2018/2/layout/IconVerticalSolidList"/>
    <dgm:cxn modelId="{6FA8918C-4487-47A4-87CC-C8669F58A8C1}" srcId="{A4C05D07-ADEC-4A1D-9E71-99E80462F227}" destId="{E64D9E15-9285-40BB-B636-39F49B6D979D}" srcOrd="3" destOrd="0" parTransId="{7E7E62C5-C8D7-4F11-9285-D125BB7E8947}" sibTransId="{770B1AE5-78B9-49DC-9F6D-16160CF2A3C3}"/>
    <dgm:cxn modelId="{E1F06591-6E07-42E6-8506-D4609BD43652}" type="presOf" srcId="{4152BE41-7FBD-4DD4-8488-2A8B89373D50}" destId="{F669E4B0-6942-4BF5-BD25-D376785E1CDF}" srcOrd="0" destOrd="0" presId="urn:microsoft.com/office/officeart/2018/2/layout/IconVerticalSolidList"/>
    <dgm:cxn modelId="{A24A7B91-3626-450C-BE5F-CDB4E4661744}" srcId="{A4C05D07-ADEC-4A1D-9E71-99E80462F227}" destId="{4C1FFB3E-6737-4627-BE58-7FC64207D713}" srcOrd="0" destOrd="0" parTransId="{59B222F2-C227-4D83-B087-6AB27C09D0FC}" sibTransId="{E5FC10F0-7D67-4A8E-AA7F-C7BCC83FC5B7}"/>
    <dgm:cxn modelId="{42D953A4-FE75-4012-8C93-9252B383F3A3}" srcId="{A4C05D07-ADEC-4A1D-9E71-99E80462F227}" destId="{7F2B859B-CA5C-4CC5-929C-C421863D2394}" srcOrd="4" destOrd="0" parTransId="{19026C23-118C-4F40-B8A8-4F2B365307F8}" sibTransId="{9CB479FC-4E17-4250-8C09-39D6FCD2B29C}"/>
    <dgm:cxn modelId="{E5C66EDC-2538-4C2B-B077-D44E56E23F56}" type="presOf" srcId="{A4C05D07-ADEC-4A1D-9E71-99E80462F227}" destId="{7C02BBF0-924A-4B61-B21F-7A14E992CAC8}" srcOrd="0" destOrd="0" presId="urn:microsoft.com/office/officeart/2018/2/layout/IconVerticalSolidList"/>
    <dgm:cxn modelId="{C5F5F6F6-360E-4655-9ABD-E43DF4C3A1A3}" srcId="{A4C05D07-ADEC-4A1D-9E71-99E80462F227}" destId="{4152BE41-7FBD-4DD4-8488-2A8B89373D50}" srcOrd="1" destOrd="0" parTransId="{7A78549F-2176-45DE-92CD-674ED498908B}" sibTransId="{19E70F8E-146F-43C2-9055-2B2C127047BB}"/>
    <dgm:cxn modelId="{F6612569-360D-4509-A835-EFC1981D8C4B}" type="presParOf" srcId="{7C02BBF0-924A-4B61-B21F-7A14E992CAC8}" destId="{67941A1D-09A1-40A5-90D0-A8D5A96BBBFE}" srcOrd="0" destOrd="0" presId="urn:microsoft.com/office/officeart/2018/2/layout/IconVerticalSolidList"/>
    <dgm:cxn modelId="{4F8CE392-7BD5-4990-8B14-28DB6FFFD77E}" type="presParOf" srcId="{67941A1D-09A1-40A5-90D0-A8D5A96BBBFE}" destId="{6D435F71-38ED-4C13-A07E-74240B413EC5}" srcOrd="0" destOrd="0" presId="urn:microsoft.com/office/officeart/2018/2/layout/IconVerticalSolidList"/>
    <dgm:cxn modelId="{40F9CCC2-EF94-4F30-B5D1-CE8B42A53FA0}" type="presParOf" srcId="{67941A1D-09A1-40A5-90D0-A8D5A96BBBFE}" destId="{B5644712-E847-48E9-805C-6A20F8693B03}" srcOrd="1" destOrd="0" presId="urn:microsoft.com/office/officeart/2018/2/layout/IconVerticalSolidList"/>
    <dgm:cxn modelId="{0C05323E-F218-4D75-A68F-7B5BEDEDD1A5}" type="presParOf" srcId="{67941A1D-09A1-40A5-90D0-A8D5A96BBBFE}" destId="{DF801649-E19B-4E2D-99F9-F659F3A8809C}" srcOrd="2" destOrd="0" presId="urn:microsoft.com/office/officeart/2018/2/layout/IconVerticalSolidList"/>
    <dgm:cxn modelId="{7B449653-E6DA-41AF-A8B8-ACFB066A19F4}" type="presParOf" srcId="{67941A1D-09A1-40A5-90D0-A8D5A96BBBFE}" destId="{1CDCAB5D-A8A6-4697-8D7A-2EB80D6EEE00}" srcOrd="3" destOrd="0" presId="urn:microsoft.com/office/officeart/2018/2/layout/IconVerticalSolidList"/>
    <dgm:cxn modelId="{5F5B412C-8839-4D93-B548-E2735DD67081}" type="presParOf" srcId="{7C02BBF0-924A-4B61-B21F-7A14E992CAC8}" destId="{63CAAF5C-205C-4B9F-978E-8DFCFC4FD9B8}" srcOrd="1" destOrd="0" presId="urn:microsoft.com/office/officeart/2018/2/layout/IconVerticalSolidList"/>
    <dgm:cxn modelId="{91550BB0-BD1B-46AE-9810-1BA66A181FBE}" type="presParOf" srcId="{7C02BBF0-924A-4B61-B21F-7A14E992CAC8}" destId="{4C7C5D9C-3054-4BB2-BDD9-DFA6C8684963}" srcOrd="2" destOrd="0" presId="urn:microsoft.com/office/officeart/2018/2/layout/IconVerticalSolidList"/>
    <dgm:cxn modelId="{145454BC-C769-4CF7-9C65-E0065C783FA7}" type="presParOf" srcId="{4C7C5D9C-3054-4BB2-BDD9-DFA6C8684963}" destId="{79D3B88A-C9BA-4F08-9C97-91AEE31EB592}" srcOrd="0" destOrd="0" presId="urn:microsoft.com/office/officeart/2018/2/layout/IconVerticalSolidList"/>
    <dgm:cxn modelId="{36AE5D42-DD97-4EBB-A457-167CFB5FA44B}" type="presParOf" srcId="{4C7C5D9C-3054-4BB2-BDD9-DFA6C8684963}" destId="{149619A6-0BF9-4800-8E7C-55D210334130}" srcOrd="1" destOrd="0" presId="urn:microsoft.com/office/officeart/2018/2/layout/IconVerticalSolidList"/>
    <dgm:cxn modelId="{E24AAFD7-B753-49A4-BF38-299463BE113A}" type="presParOf" srcId="{4C7C5D9C-3054-4BB2-BDD9-DFA6C8684963}" destId="{86B91488-4211-44DF-B2DF-BA2569D9D001}" srcOrd="2" destOrd="0" presId="urn:microsoft.com/office/officeart/2018/2/layout/IconVerticalSolidList"/>
    <dgm:cxn modelId="{E2B0D2FD-6B72-42B3-B9FE-443FA6401BDB}" type="presParOf" srcId="{4C7C5D9C-3054-4BB2-BDD9-DFA6C8684963}" destId="{F669E4B0-6942-4BF5-BD25-D376785E1CDF}" srcOrd="3" destOrd="0" presId="urn:microsoft.com/office/officeart/2018/2/layout/IconVerticalSolidList"/>
    <dgm:cxn modelId="{182F24F0-4C34-47A2-A7CD-0290927CE919}" type="presParOf" srcId="{7C02BBF0-924A-4B61-B21F-7A14E992CAC8}" destId="{0CD0045B-9328-4E57-BC4A-5A12A1D7243E}" srcOrd="3" destOrd="0" presId="urn:microsoft.com/office/officeart/2018/2/layout/IconVerticalSolidList"/>
    <dgm:cxn modelId="{2AB477A9-0FBF-47E6-B8A4-0CCAA5BF2F39}" type="presParOf" srcId="{7C02BBF0-924A-4B61-B21F-7A14E992CAC8}" destId="{D1707880-5160-4272-8757-6AC422DAB351}" srcOrd="4" destOrd="0" presId="urn:microsoft.com/office/officeart/2018/2/layout/IconVerticalSolidList"/>
    <dgm:cxn modelId="{38B04FFA-52F1-42E2-8618-96473170668C}" type="presParOf" srcId="{D1707880-5160-4272-8757-6AC422DAB351}" destId="{0ADD0109-9221-4D20-8BBA-9CB6CF57AC60}" srcOrd="0" destOrd="0" presId="urn:microsoft.com/office/officeart/2018/2/layout/IconVerticalSolidList"/>
    <dgm:cxn modelId="{864A6703-7501-4C1B-9BA0-6615CD7CD2C8}" type="presParOf" srcId="{D1707880-5160-4272-8757-6AC422DAB351}" destId="{01496EFB-FAC9-4D1A-A630-5BAE001473B7}" srcOrd="1" destOrd="0" presId="urn:microsoft.com/office/officeart/2018/2/layout/IconVerticalSolidList"/>
    <dgm:cxn modelId="{0547EF32-765D-4852-A568-B85EE050379A}" type="presParOf" srcId="{D1707880-5160-4272-8757-6AC422DAB351}" destId="{37D47CF0-66A4-45F6-82B6-AF7B9EAF7F67}" srcOrd="2" destOrd="0" presId="urn:microsoft.com/office/officeart/2018/2/layout/IconVerticalSolidList"/>
    <dgm:cxn modelId="{36F0B5BD-8BC7-4605-8C8B-5C0A8807082C}" type="presParOf" srcId="{D1707880-5160-4272-8757-6AC422DAB351}" destId="{E960C245-81AB-48FD-A7D2-207A3671A00F}" srcOrd="3" destOrd="0" presId="urn:microsoft.com/office/officeart/2018/2/layout/IconVerticalSolidList"/>
    <dgm:cxn modelId="{E0DFBF5F-94D0-45E5-BFB7-316DE5771B7A}" type="presParOf" srcId="{7C02BBF0-924A-4B61-B21F-7A14E992CAC8}" destId="{1D7F8F9C-7199-4364-BC4E-FCFC1BDD09B2}" srcOrd="5" destOrd="0" presId="urn:microsoft.com/office/officeart/2018/2/layout/IconVerticalSolidList"/>
    <dgm:cxn modelId="{0F83BCAB-4CDA-4A2E-B55B-B6A324A366C8}" type="presParOf" srcId="{7C02BBF0-924A-4B61-B21F-7A14E992CAC8}" destId="{1A757907-C3C8-4B26-BAD9-41CD4047BCDE}" srcOrd="6" destOrd="0" presId="urn:microsoft.com/office/officeart/2018/2/layout/IconVerticalSolidList"/>
    <dgm:cxn modelId="{E9881A39-4713-481A-A5BC-5EBA3E3D7920}" type="presParOf" srcId="{1A757907-C3C8-4B26-BAD9-41CD4047BCDE}" destId="{136ED4BC-C6EF-4FA3-B63A-6E0E3370204F}" srcOrd="0" destOrd="0" presId="urn:microsoft.com/office/officeart/2018/2/layout/IconVerticalSolidList"/>
    <dgm:cxn modelId="{0B18468D-C8C9-4F69-BAC2-7D41C8AFE1C5}" type="presParOf" srcId="{1A757907-C3C8-4B26-BAD9-41CD4047BCDE}" destId="{7CD243D8-ACBE-4EBA-80ED-40B61E96D008}" srcOrd="1" destOrd="0" presId="urn:microsoft.com/office/officeart/2018/2/layout/IconVerticalSolidList"/>
    <dgm:cxn modelId="{45A857DE-212D-4399-A7CF-CE1DE50A943F}" type="presParOf" srcId="{1A757907-C3C8-4B26-BAD9-41CD4047BCDE}" destId="{9F52DD9A-310C-4DA3-9216-125B70742CBF}" srcOrd="2" destOrd="0" presId="urn:microsoft.com/office/officeart/2018/2/layout/IconVerticalSolidList"/>
    <dgm:cxn modelId="{01660508-E448-428D-A1A4-B6009FCE9DBB}" type="presParOf" srcId="{1A757907-C3C8-4B26-BAD9-41CD4047BCDE}" destId="{AFA30BF4-137E-478E-A65A-DD35023CA609}" srcOrd="3" destOrd="0" presId="urn:microsoft.com/office/officeart/2018/2/layout/IconVerticalSolidList"/>
    <dgm:cxn modelId="{F8EADFB9-050D-48E7-BCDC-1F53616746F1}" type="presParOf" srcId="{7C02BBF0-924A-4B61-B21F-7A14E992CAC8}" destId="{D2CAF5C1-FF7C-4045-A22C-A4A492ED7F8D}" srcOrd="7" destOrd="0" presId="urn:microsoft.com/office/officeart/2018/2/layout/IconVerticalSolidList"/>
    <dgm:cxn modelId="{C83D9139-8CA2-4980-9161-971D3C64C3C5}" type="presParOf" srcId="{7C02BBF0-924A-4B61-B21F-7A14E992CAC8}" destId="{BA04FE17-D859-472C-AB99-52F736086423}" srcOrd="8" destOrd="0" presId="urn:microsoft.com/office/officeart/2018/2/layout/IconVerticalSolidList"/>
    <dgm:cxn modelId="{A2AC1B46-8D26-4048-BACF-09674AB87B4F}" type="presParOf" srcId="{BA04FE17-D859-472C-AB99-52F736086423}" destId="{01AFCA2F-D090-4074-8A70-DBDD58D83F57}" srcOrd="0" destOrd="0" presId="urn:microsoft.com/office/officeart/2018/2/layout/IconVerticalSolidList"/>
    <dgm:cxn modelId="{B902DE9A-8E78-406F-AFAF-C40867634E06}" type="presParOf" srcId="{BA04FE17-D859-472C-AB99-52F736086423}" destId="{F1945C28-C587-433D-9EDF-7379D57BE262}" srcOrd="1" destOrd="0" presId="urn:microsoft.com/office/officeart/2018/2/layout/IconVerticalSolidList"/>
    <dgm:cxn modelId="{B5709F3B-5166-4FD4-9FB5-65DEE5928F6D}" type="presParOf" srcId="{BA04FE17-D859-472C-AB99-52F736086423}" destId="{31800AA7-78A4-4358-86DA-9D54D9F261D7}" srcOrd="2" destOrd="0" presId="urn:microsoft.com/office/officeart/2018/2/layout/IconVerticalSolidList"/>
    <dgm:cxn modelId="{0054506F-C535-4696-B989-B19048A4B5EA}" type="presParOf" srcId="{BA04FE17-D859-472C-AB99-52F736086423}" destId="{EEF40875-A4B2-4FE7-892C-5CFA7D9D29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62E75-334C-4302-866A-A5FB7BA5B63C}">
      <dsp:nvSpPr>
        <dsp:cNvPr id="0" name=""/>
        <dsp:cNvSpPr/>
      </dsp:nvSpPr>
      <dsp:spPr>
        <a:xfrm>
          <a:off x="1020487" y="841903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43A70-C05A-4FCF-9106-A83131BA7E4F}">
      <dsp:nvSpPr>
        <dsp:cNvPr id="0" name=""/>
        <dsp:cNvSpPr/>
      </dsp:nvSpPr>
      <dsp:spPr>
        <a:xfrm>
          <a:off x="393" y="205516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800" kern="1200" dirty="0"/>
            <a:t>Prinsipp om maktfordeling</a:t>
          </a:r>
          <a:endParaRPr lang="en-US" sz="1800" kern="1200" dirty="0"/>
        </a:p>
      </dsp:txBody>
      <dsp:txXfrm>
        <a:off x="393" y="2055169"/>
        <a:ext cx="3138750" cy="470812"/>
      </dsp:txXfrm>
    </dsp:sp>
    <dsp:sp modelId="{2357908A-8291-4F2D-B17B-81735F372030}">
      <dsp:nvSpPr>
        <dsp:cNvPr id="0" name=""/>
        <dsp:cNvSpPr/>
      </dsp:nvSpPr>
      <dsp:spPr>
        <a:xfrm>
          <a:off x="393" y="2579332"/>
          <a:ext cx="313875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Lovgivende makt: Stortinget</a:t>
          </a:r>
          <a:endParaRPr lang="en-US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Utøvende makt: Regjeringen</a:t>
          </a:r>
          <a:endParaRPr lang="en-US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Dømmende makt: Domstolene</a:t>
          </a:r>
          <a:endParaRPr lang="en-US" sz="1600" kern="1200" dirty="0"/>
        </a:p>
      </dsp:txBody>
      <dsp:txXfrm>
        <a:off x="393" y="2579332"/>
        <a:ext cx="3138750" cy="930102"/>
      </dsp:txXfrm>
    </dsp:sp>
    <dsp:sp modelId="{1689FCA7-218D-4632-9204-1DC646CC291B}">
      <dsp:nvSpPr>
        <dsp:cNvPr id="0" name=""/>
        <dsp:cNvSpPr/>
      </dsp:nvSpPr>
      <dsp:spPr>
        <a:xfrm>
          <a:off x="4708518" y="841903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3E632-C0C6-4AD6-AEA0-AAC284BB8D29}">
      <dsp:nvSpPr>
        <dsp:cNvPr id="0" name=""/>
        <dsp:cNvSpPr/>
      </dsp:nvSpPr>
      <dsp:spPr>
        <a:xfrm>
          <a:off x="3688425" y="205516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800" kern="1200" dirty="0"/>
            <a:t>Rettsstat</a:t>
          </a:r>
          <a:endParaRPr lang="en-US" sz="1800" kern="1200" dirty="0"/>
        </a:p>
      </dsp:txBody>
      <dsp:txXfrm>
        <a:off x="3688425" y="2055169"/>
        <a:ext cx="3138750" cy="470812"/>
      </dsp:txXfrm>
    </dsp:sp>
    <dsp:sp modelId="{C975B9C7-D43D-4B94-97A0-C4F76084E98E}">
      <dsp:nvSpPr>
        <dsp:cNvPr id="0" name=""/>
        <dsp:cNvSpPr/>
      </dsp:nvSpPr>
      <dsp:spPr>
        <a:xfrm>
          <a:off x="3688425" y="2579332"/>
          <a:ext cx="313875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Offentlige myndighetsutøvelse hjemles i lov</a:t>
          </a:r>
          <a:endParaRPr lang="en-US" sz="1600" kern="1200" dirty="0"/>
        </a:p>
      </dsp:txBody>
      <dsp:txXfrm>
        <a:off x="3688425" y="2579332"/>
        <a:ext cx="3138750" cy="930102"/>
      </dsp:txXfrm>
    </dsp:sp>
    <dsp:sp modelId="{DC3BACF9-17C9-4C40-BE5D-FC2E07573AE9}">
      <dsp:nvSpPr>
        <dsp:cNvPr id="0" name=""/>
        <dsp:cNvSpPr/>
      </dsp:nvSpPr>
      <dsp:spPr>
        <a:xfrm>
          <a:off x="8396550" y="841903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661F8-9580-4FB7-B84B-586C18E7EFBF}">
      <dsp:nvSpPr>
        <dsp:cNvPr id="0" name=""/>
        <dsp:cNvSpPr/>
      </dsp:nvSpPr>
      <dsp:spPr>
        <a:xfrm>
          <a:off x="7376456" y="205516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Parlamentarisme</a:t>
          </a:r>
        </a:p>
      </dsp:txBody>
      <dsp:txXfrm>
        <a:off x="7376456" y="2055169"/>
        <a:ext cx="3138750" cy="470812"/>
      </dsp:txXfrm>
    </dsp:sp>
    <dsp:sp modelId="{DDA319EA-F390-44D4-AA3E-2A7066BBD389}">
      <dsp:nvSpPr>
        <dsp:cNvPr id="0" name=""/>
        <dsp:cNvSpPr/>
      </dsp:nvSpPr>
      <dsp:spPr>
        <a:xfrm>
          <a:off x="7376456" y="2579332"/>
          <a:ext cx="313875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kern="1200" dirty="0"/>
            <a:t>«</a:t>
          </a:r>
          <a:r>
            <a:rPr lang="nn-NO" sz="1600" i="1" kern="1200" dirty="0"/>
            <a:t>All makt skal </a:t>
          </a:r>
          <a:r>
            <a:rPr lang="nn-NO" sz="1600" i="1" kern="1200" dirty="0" err="1"/>
            <a:t>samles</a:t>
          </a:r>
          <a:r>
            <a:rPr lang="nn-NO" sz="1600" i="1" kern="1200" dirty="0"/>
            <a:t> i denne sal</a:t>
          </a:r>
          <a:r>
            <a:rPr lang="nn-NO" sz="1600" kern="1200" dirty="0"/>
            <a:t>»</a:t>
          </a:r>
          <a:endParaRPr lang="en-US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Stortinget kontrollerer regjeringen</a:t>
          </a:r>
        </a:p>
      </dsp:txBody>
      <dsp:txXfrm>
        <a:off x="7376456" y="2579332"/>
        <a:ext cx="3138750" cy="930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35F71-38ED-4C13-A07E-74240B413EC5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44712-E847-48E9-805C-6A20F8693B03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CAB5D-A8A6-4697-8D7A-2EB80D6EEE00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Departementer</a:t>
          </a:r>
          <a:endParaRPr lang="en-US" sz="1900" kern="1200"/>
        </a:p>
      </dsp:txBody>
      <dsp:txXfrm>
        <a:off x="1131174" y="4597"/>
        <a:ext cx="5382429" cy="979371"/>
      </dsp:txXfrm>
    </dsp:sp>
    <dsp:sp modelId="{79D3B88A-C9BA-4F08-9C97-91AEE31EB592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619A6-0BF9-4800-8E7C-55D210334130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9E4B0-6942-4BF5-BD25-D376785E1CDF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Direktorater</a:t>
          </a:r>
          <a:endParaRPr lang="en-US" sz="1900" kern="1200"/>
        </a:p>
      </dsp:txBody>
      <dsp:txXfrm>
        <a:off x="1131174" y="1228812"/>
        <a:ext cx="5382429" cy="979371"/>
      </dsp:txXfrm>
    </dsp:sp>
    <dsp:sp modelId="{0ADD0109-9221-4D20-8BBA-9CB6CF57AC60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96EFB-FAC9-4D1A-A630-5BAE001473B7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0C245-81AB-48FD-A7D2-207A3671A00F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Tilsyn</a:t>
          </a:r>
          <a:endParaRPr lang="en-US" sz="1900" kern="1200"/>
        </a:p>
      </dsp:txBody>
      <dsp:txXfrm>
        <a:off x="1131174" y="2453027"/>
        <a:ext cx="5382429" cy="979371"/>
      </dsp:txXfrm>
    </dsp:sp>
    <dsp:sp modelId="{136ED4BC-C6EF-4FA3-B63A-6E0E3370204F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243D8-ACBE-4EBA-80ED-40B61E96D008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30BF4-137E-478E-A65A-DD35023CA609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Ombud</a:t>
          </a:r>
          <a:endParaRPr lang="en-US" sz="1900" kern="1200"/>
        </a:p>
      </dsp:txBody>
      <dsp:txXfrm>
        <a:off x="1131174" y="3677241"/>
        <a:ext cx="5382429" cy="979371"/>
      </dsp:txXfrm>
    </dsp:sp>
    <dsp:sp modelId="{01AFCA2F-D090-4074-8A70-DBDD58D83F57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45C28-C587-433D-9EDF-7379D57BE262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40875-A4B2-4FE7-892C-5CFA7D9D2908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Styrer, råd og nemnder</a:t>
          </a:r>
          <a:endParaRPr lang="en-US" sz="1900" kern="1200"/>
        </a:p>
      </dsp:txBody>
      <dsp:txXfrm>
        <a:off x="1131174" y="4901456"/>
        <a:ext cx="5382429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03E36-5678-4DDA-8BB6-D7DA81B2B74B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E1F1F-2193-43C4-AEDD-C8969213D7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48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Free-Photos-242387/?utm_source=link-attribution&amp;utm_medium=referral&amp;utm_campaign=image&amp;utm_content=124569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124569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Free</a:t>
            </a:r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-Photos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dirty="0"/>
              <a:t>Bildet er tatt av &lt;a </a:t>
            </a:r>
            <a:r>
              <a:rPr lang="nb-NO" dirty="0" err="1"/>
              <a:t>href</a:t>
            </a:r>
            <a:r>
              <a:rPr lang="nb-NO" dirty="0"/>
              <a:t>="https://pixabay.com/no/users/Free-Photos-242387/?utm_source=link-attribution&amp;amp;utm_medium=referral&amp;amp;utm_campaign=image&amp;amp;utm_content=1245690"&gt;Free-Photos&lt;/a&gt; fra &lt;a </a:t>
            </a:r>
            <a:r>
              <a:rPr lang="nb-NO" dirty="0" err="1"/>
              <a:t>href</a:t>
            </a:r>
            <a:r>
              <a:rPr lang="nb-NO" dirty="0"/>
              <a:t>="https://pixabay.com/no/?utm_source=link-attribution&amp;amp;utm_medium=referral&amp;amp;utm_campaign=image&amp;amp;utm_content=1245690"&gt;Pixabay&lt;/a&gt;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E1F1F-2193-43C4-AEDD-C8969213D78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93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EFTA-domstolen er </a:t>
            </a:r>
            <a:r>
              <a:rPr lang="nb-NO" dirty="0" err="1"/>
              <a:t>EFTAs</a:t>
            </a:r>
            <a:r>
              <a:rPr lang="nb-NO" dirty="0"/>
              <a:t> domstol. Den er opprettet i medhold av EØS-avtalen art. 108 (2) og er hjemlet i ODA-avtalen art. 27 til 41. Domstolen består av tre dommere, jf. ODA-avtalen art. 28: én fra hvert EFTA-land. EFTA-domstolen har jurisdiksjon til å avgjøre EØS-rettslige spørsmål som oppstår i EFTA. Domstolen er konstruert som en forminsket utgave av EF-domstolen. Fra 1996 har domstolen hatt kontorer i Luxemburg.</a:t>
            </a:r>
          </a:p>
          <a:p>
            <a:endParaRPr lang="nb-NO" dirty="0"/>
          </a:p>
          <a:p>
            <a:r>
              <a:rPr lang="nb-NO" dirty="0"/>
              <a:t>Domstolen behandler traktatbruddsaker anlagt av </a:t>
            </a:r>
            <a:r>
              <a:rPr lang="nb-NO" dirty="0" err="1"/>
              <a:t>EFTAs</a:t>
            </a:r>
            <a:r>
              <a:rPr lang="nb-NO" dirty="0"/>
              <a:t> overvåkningsorgan (ESA), EFTA-statene og saker anlagt mot ESA (slik som søksmål om gyldigheten av et art. 36-fundert ESA-vedtak). Videre kan den avgi rådgivende uttalelser om tolkningen av EØS-rettslige spørsmål, dersom den blir anmodet om dette av en domstol i et av EFTA-landene.</a:t>
            </a:r>
          </a:p>
          <a:p>
            <a:endParaRPr lang="nb-NO" dirty="0"/>
          </a:p>
          <a:p>
            <a:r>
              <a:rPr lang="nb-NO" dirty="0"/>
              <a:t>Hensikten med opprettelse av EFTA-domstolen var å sikre mest mulig ensartet tolkning av EU-rett i EU og EØS-området uten å gjøre norske domstoler direkte underlagt EF-domstolen. Det følger av dette at EFTA-domstolen spiller en viktig rolle i forhold til en ensartet tolkning av EØS-regler og en effektiv beskyttelse av EØS-rettigheter i EFTA-statenes domstoler.</a:t>
            </a:r>
          </a:p>
          <a:p>
            <a:endParaRPr lang="nb-NO" dirty="0"/>
          </a:p>
          <a:p>
            <a:r>
              <a:rPr lang="nb-NO" dirty="0"/>
              <a:t>Det har vært påstått at det i realiteten er EF-domstolen som avgjør tolkningen av EØS-retten og at det innebærer at EFTA-domstolen er havnet i en vanskelig posisjon.[1] Den påstanden har imidlertid vært kritisert som delvis feil og delvis en forenkling av forholdet mellom EFTA-domstolen og EF-domstolen.[2]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E1F1F-2193-43C4-AEDD-C8969213D78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05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E1F1F-2193-43C4-AEDD-C8969213D78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23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Merk 2: Regjeringen (og departementene) </a:t>
            </a:r>
            <a:r>
              <a:rPr lang="nb-NO" sz="1200" i="1" dirty="0"/>
              <a:t>foreslår</a:t>
            </a:r>
            <a:r>
              <a:rPr lang="nb-NO" sz="1200" dirty="0"/>
              <a:t> og Stortinget </a:t>
            </a:r>
            <a:r>
              <a:rPr lang="nb-NO" sz="1200" i="1" dirty="0"/>
              <a:t>beslutter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E1F1F-2193-43C4-AEDD-C8969213D78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25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Må ha en selvstendig rolle, og ikke styres av regjeringen i tilsyn med offentlig sektor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E1F1F-2193-43C4-AEDD-C8969213D78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662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Iverksettingsorganer for statlig politikk</a:t>
            </a:r>
          </a:p>
          <a:p>
            <a:r>
              <a:rPr lang="nb-NO" dirty="0"/>
              <a:t>Tjenesteprodusenter</a:t>
            </a:r>
          </a:p>
          <a:p>
            <a:r>
              <a:rPr lang="nb-NO" dirty="0"/>
              <a:t>Lokalsamfunnsutviklere</a:t>
            </a:r>
          </a:p>
          <a:p>
            <a:r>
              <a:rPr lang="nb-NO" dirty="0" err="1"/>
              <a:t>Velferdsstatspionerer</a:t>
            </a:r>
            <a:endParaRPr lang="nb-NO" dirty="0"/>
          </a:p>
          <a:p>
            <a:endParaRPr lang="nb-NO" dirty="0"/>
          </a:p>
          <a:p>
            <a:r>
              <a:rPr lang="nb-NO" dirty="0"/>
              <a:t>Oppgaver pålagt i lov eller oppgaver de selv tar på seg</a:t>
            </a:r>
          </a:p>
          <a:p>
            <a:r>
              <a:rPr lang="nb-NO" dirty="0"/>
              <a:t>Stor grad av selvstendighet – også i forhold til digitalisering</a:t>
            </a:r>
          </a:p>
          <a:p>
            <a:r>
              <a:rPr lang="nb-NO" dirty="0"/>
              <a:t>Samarbeid på tvers av kommunene</a:t>
            </a:r>
          </a:p>
          <a:p>
            <a:r>
              <a:rPr lang="nb-NO" dirty="0"/>
              <a:t>Kommunesektorens interesse- og arbeidsgiverorganisasjon (KS)</a:t>
            </a:r>
          </a:p>
          <a:p>
            <a:pPr lvl="1"/>
            <a:r>
              <a:rPr lang="nb-NO" dirty="0"/>
              <a:t>Ivaretar sektorens interesser på nasjonalt plan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E1F1F-2193-43C4-AEDD-C8969213D78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4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46E5F4-EB94-470E-83BD-06C0BF6EB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6636D36-533F-420F-B6ED-196F9CADD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E54414-F5FC-4167-BEC0-90CC34E8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33BBCB-DCF0-4C8E-B33F-37B0B7B5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87AC13-6C82-44DA-914B-059B3977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85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67DE77-D239-46DE-96E4-AF004959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D8E6893-411D-46FA-9B6A-AEBB5ACFE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A36711-FB06-43D4-93C1-4DF7B009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686B25-77D7-4647-816F-3091E0776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5010A6-C0B2-48AD-AEFC-CB4B0327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32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7BE7173-EBB2-40E8-8748-5FBA40256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6019A4A-5595-4CE6-B1CD-48D660E47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4BED37-4F62-44FD-814A-7653FC31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6D418C-59F8-4844-9692-043C058D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E926BE-066F-43EB-8DB9-9BDEC709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3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F8BB42-15F7-4DB2-85FE-D5F2BB7D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08D0A9-6357-4BE1-B1FD-21FE4F7E3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804ED4-F01A-459E-990C-166617DD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01B9FC-5BF2-469F-98A4-2EA2465D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C37FF9-B655-4D1F-BFFE-5E890326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67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1A1D7B-02F2-4B3D-A9E9-8D69FB70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1367547-2950-4FD1-965E-FD8C48776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75F505-33DA-4519-B2EF-6F3FA74F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12F42B-D3CB-4DD0-930C-34142254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0C73CA-D5C6-4D13-80C7-5C727527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5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00040-0A51-47AD-96AA-3E7796C9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0ACE8B-B0E6-4B9A-B077-FCF18C64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5C94F0-1B86-456B-AFDA-9062288F2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CE77E3-B84B-4656-9E72-32652A1A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57A277F-7058-43E9-A32C-E6A689ED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517842D-A81A-47A3-A951-88FF951B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540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2E369A-A43E-4919-A78F-9296F9827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5FB29AD-9556-4457-9F8E-465B6AE63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1667F0-175F-4A1B-8401-98CA6F4DD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D70EAA1-F709-4F23-8FAA-4F3AA4B74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89C3B48-EB97-4323-BEAB-D72332B03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FB46D97-E5F2-4C6E-8B2E-143368BA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641E851-5A17-4773-AE5C-D7DC72A0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5B04ABE-84E1-4082-8986-24ED388E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94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4CC4A7-AB18-4B93-AFD6-960DDF97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C92244F-D672-4219-BA2A-7B8AD1CE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1D3E91-CB55-4DC6-87B8-B5942260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21C4CB1-A060-4AEE-93F0-4AF4E577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55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18D58AD-DB3D-4FDD-AD3E-920466A4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80DE7C1-9938-46A0-865D-B585234C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391AF0-6286-455C-BC78-2216201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27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F24057-AB5D-4FBE-ADFD-702E5E4D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3E573E-8304-4518-A799-F127E36D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6449667-2C2F-4C02-B5C6-594796AFB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1181A1A-DC41-4DBE-AE8D-42F0D9C0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E041B57-DEAF-430B-9317-6C656577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D9B9620-36C6-4AF1-8628-62428278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59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CA4A53-41C1-4ABA-A4CA-08F6EDED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AECC5B5-A197-4016-98A9-56B681FAF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9ECF59-E719-4D76-B57F-AAC4616FE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72989DD-672F-4B62-AC94-0096A1B5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005EBB-C0F8-4E42-8026-91A7D583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55F2066-445D-47A2-B5D1-FD4F3501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03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68AAA9A-A9E7-4A76-AD2A-AC148E0A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91F4DE-0718-4AB2-B653-C4312937B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2F42CB-56A4-4FD4-9AFE-08444FA2D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D8513-9202-46BB-A605-5A3FEC16C8C8}" type="datetimeFigureOut">
              <a:rPr lang="nb-NO" smtClean="0"/>
              <a:t>26.08.2020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485965-CD16-4831-B072-CAC9A472C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21A4DF-2410-4F95-8C90-E095CA4A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4556-CD8C-4D55-8B6B-A6E5BEE916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3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no/users/Free-Photos-242387/?utm_source=link-attribution&amp;utm_medium=referral&amp;utm_campaign=image&amp;utm_content=124569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pixabay.com/no/?utm_source=link-attribution&amp;utm_medium=referral&amp;utm_campaign=image&amp;utm_content=124569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5279DAF-13C2-41CC-98BB-0FCB32A32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Dag Wiese Schartum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502C499-1CC2-4CFF-A504-F283268F0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/>
          <a:p>
            <a:r>
              <a:rPr lang="nb-NO" sz="3200" dirty="0"/>
              <a:t>Organisering av offentlig forvaltning </a:t>
            </a:r>
            <a:br>
              <a:rPr lang="nb-NO" sz="3200" dirty="0"/>
            </a:br>
            <a:r>
              <a:rPr lang="nb-NO" sz="2400" dirty="0"/>
              <a:t>og litt om roller i digitaliseringsarbeidet</a:t>
            </a:r>
          </a:p>
        </p:txBody>
      </p:sp>
    </p:spTree>
    <p:extLst>
      <p:ext uri="{BB962C8B-B14F-4D97-AF65-F5344CB8AC3E}">
        <p14:creationId xmlns:p14="http://schemas.microsoft.com/office/powerpoint/2010/main" val="414686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FE1F54-789F-4938-A00F-8060B091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04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accent1"/>
                </a:solidFill>
              </a:rPr>
              <a:t>Stat </a:t>
            </a:r>
            <a:br>
              <a:rPr lang="nb-NO" dirty="0">
                <a:solidFill>
                  <a:schemeClr val="accent1"/>
                </a:solidFill>
              </a:rPr>
            </a:br>
            <a:r>
              <a:rPr lang="nb-NO" dirty="0">
                <a:solidFill>
                  <a:schemeClr val="accent1"/>
                </a:solidFill>
              </a:rPr>
              <a:t>-</a:t>
            </a:r>
            <a:br>
              <a:rPr lang="nb-NO" dirty="0">
                <a:solidFill>
                  <a:schemeClr val="accent1"/>
                </a:solidFill>
              </a:rPr>
            </a:br>
            <a:r>
              <a:rPr lang="nb-NO" dirty="0">
                <a:solidFill>
                  <a:schemeClr val="accent1"/>
                </a:solidFill>
              </a:rPr>
              <a:t>Kommune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BD5867-78BB-46A0-B91D-E70C57F7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406" y="615044"/>
            <a:ext cx="6830297" cy="5709556"/>
          </a:xfrm>
        </p:spPr>
        <p:txBody>
          <a:bodyPr anchor="t">
            <a:normAutofit lnSpcReduction="10000"/>
          </a:bodyPr>
          <a:lstStyle/>
          <a:p>
            <a:r>
              <a:rPr lang="nb-NO" sz="2200" dirty="0"/>
              <a:t>Et viktig organisatorisk skille i offentlig forvaltning går mellom stat og kommune</a:t>
            </a:r>
          </a:p>
          <a:p>
            <a:r>
              <a:rPr lang="nb-NO" sz="2200" dirty="0"/>
              <a:t>Utgangspunktet er enhetsstat i Norge</a:t>
            </a:r>
          </a:p>
          <a:p>
            <a:pPr lvl="1"/>
            <a:r>
              <a:rPr lang="nb-NO" sz="1800" dirty="0"/>
              <a:t>Politisk myndighet er samlet i Stortinget</a:t>
            </a:r>
          </a:p>
          <a:p>
            <a:pPr lvl="1"/>
            <a:r>
              <a:rPr lang="nb-NO" sz="1800" dirty="0"/>
              <a:t>Kommunene er lokale enheter som er gitt myndighet fra nasjonalt nivå, særlig ved hjelp av</a:t>
            </a:r>
          </a:p>
          <a:p>
            <a:pPr lvl="2"/>
            <a:r>
              <a:rPr lang="nb-NO" sz="1700" dirty="0"/>
              <a:t>Lovvedtak</a:t>
            </a:r>
          </a:p>
          <a:p>
            <a:pPr lvl="2"/>
            <a:r>
              <a:rPr lang="nb-NO" sz="1700" dirty="0"/>
              <a:t>Budsjettvedtak</a:t>
            </a:r>
          </a:p>
          <a:p>
            <a:r>
              <a:rPr lang="nb-NO" sz="2200" dirty="0"/>
              <a:t>Offentlig forvaltning og aksen </a:t>
            </a:r>
            <a:r>
              <a:rPr lang="nb-NO" sz="2200" i="1" dirty="0"/>
              <a:t>sentralt </a:t>
            </a:r>
            <a:r>
              <a:rPr lang="nb-NO" sz="2200" dirty="0"/>
              <a:t>– </a:t>
            </a:r>
            <a:r>
              <a:rPr lang="nb-NO" sz="2200" i="1" dirty="0"/>
              <a:t>lokalt</a:t>
            </a:r>
          </a:p>
          <a:p>
            <a:pPr lvl="1"/>
            <a:r>
              <a:rPr lang="nb-NO" sz="1800" dirty="0"/>
              <a:t>Skattedirektoratet og Politidirektoratet er eksempler på sentrale statlige forvaltningsorganer</a:t>
            </a:r>
          </a:p>
          <a:p>
            <a:pPr lvl="1"/>
            <a:r>
              <a:rPr lang="nb-NO" sz="1800" dirty="0"/>
              <a:t>Skattekontor og Lensmannskontorer er eksempler på lokale statlige forvaltningsorganer</a:t>
            </a:r>
          </a:p>
          <a:p>
            <a:pPr lvl="1"/>
            <a:r>
              <a:rPr lang="nb-NO" sz="1800" dirty="0"/>
              <a:t>Det er imidlertid en tendens til at staten reduserer sin lokale tilstedeværelse, bl.a. fordi digitale tjenester gjør det mindre nødvendig for innbyggerne å komme til forvaltningskontorene</a:t>
            </a:r>
          </a:p>
          <a:p>
            <a:pPr lvl="1"/>
            <a:r>
              <a:rPr lang="nb-NO" sz="1800" dirty="0"/>
              <a:t>Den teknologiske utviklingen er også ett av flere argumenter for at det er ønskelig å slå sammen kommuner</a:t>
            </a:r>
          </a:p>
          <a:p>
            <a:pPr lvl="2"/>
            <a:r>
              <a:rPr lang="nb-NO" sz="1700" dirty="0"/>
              <a:t>Men man kan ofte like gjerne bruke teknologi for å argumentere for </a:t>
            </a:r>
            <a:r>
              <a:rPr lang="nb-NO" sz="1700" i="1" dirty="0"/>
              <a:t>desentralisering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0346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785B8D6-7AAA-4723-B059-96C475C6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37" y="957695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 sz="5400" dirty="0">
                <a:solidFill>
                  <a:schemeClr val="accent1"/>
                </a:solidFill>
              </a:rPr>
              <a:t>Fylkesmenn</a:t>
            </a:r>
            <a:br>
              <a:rPr lang="nb-NO" dirty="0">
                <a:solidFill>
                  <a:schemeClr val="accent1"/>
                </a:solidFill>
              </a:rPr>
            </a:br>
            <a:r>
              <a:rPr lang="nb-NO" sz="1800" dirty="0">
                <a:solidFill>
                  <a:schemeClr val="accent1"/>
                </a:solidFill>
              </a:rPr>
              <a:t>- regjeringens forlengede arm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1D0285-9551-49BF-BB98-D4242236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6" y="1040861"/>
            <a:ext cx="6377769" cy="4847080"/>
          </a:xfrm>
        </p:spPr>
        <p:txBody>
          <a:bodyPr anchor="ctr">
            <a:normAutofit/>
          </a:bodyPr>
          <a:lstStyle/>
          <a:p>
            <a:r>
              <a:rPr lang="nb-NO" sz="2000" dirty="0"/>
              <a:t>Statens representanter i fylkene</a:t>
            </a:r>
          </a:p>
          <a:p>
            <a:r>
              <a:rPr lang="nb-NO" sz="2000" dirty="0"/>
              <a:t>Har ansvaret for egne forvaltningsområder </a:t>
            </a:r>
          </a:p>
          <a:p>
            <a:pPr lvl="1"/>
            <a:r>
              <a:rPr lang="nb-NO" sz="1600" dirty="0"/>
              <a:t>Bl.a. beredskap, landbruk, miljø og arealplanlegging</a:t>
            </a:r>
          </a:p>
          <a:p>
            <a:r>
              <a:rPr lang="nb-NO" sz="2000" dirty="0"/>
              <a:t>Fører tilsyn, rettleder og styrer kommuner  innen ulike områder</a:t>
            </a:r>
          </a:p>
          <a:p>
            <a:r>
              <a:rPr lang="nb-NO" sz="2000" dirty="0"/>
              <a:t>Føre lovlighetskontroll med lokale vedtak, inkludert klagebehandling</a:t>
            </a:r>
          </a:p>
          <a:p>
            <a:pPr lvl="1"/>
            <a:r>
              <a:rPr lang="nb-NO" sz="1600" dirty="0"/>
              <a:t>Noen ganger skal kommunenes vedtak godkjennes av Fylkesmannen</a:t>
            </a:r>
          </a:p>
          <a:p>
            <a:pPr lvl="1"/>
            <a:r>
              <a:rPr lang="nb-NO" sz="1600" dirty="0"/>
              <a:t>Andre ganger er Fylkesmannen klageinstans for vedtak fattet av kommunene</a:t>
            </a:r>
          </a:p>
          <a:p>
            <a:r>
              <a:rPr lang="nb-NO" sz="2000" dirty="0"/>
              <a:t>Dialog</a:t>
            </a:r>
          </a:p>
          <a:p>
            <a:pPr lvl="1"/>
            <a:r>
              <a:rPr lang="nb-NO" sz="1600" dirty="0"/>
              <a:t>Samordne statlige krav overfor kommunene</a:t>
            </a:r>
          </a:p>
          <a:p>
            <a:pPr lvl="1"/>
            <a:r>
              <a:rPr lang="nb-NO" sz="1600" dirty="0"/>
              <a:t>Representere lokale (kommunale og fylkeskommunale) interesser overfor staten</a:t>
            </a:r>
            <a:endParaRPr lang="nb-NO" sz="17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8571" y="2209249"/>
            <a:ext cx="0" cy="250664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9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0E87BD-07AB-488B-B685-E25B357C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Statlig forvaltning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47D8C8F8-C25D-4EFF-AB20-0B65CD2F0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12560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46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0E87BD-07AB-488B-B685-E25B357C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03" y="203021"/>
            <a:ext cx="7954297" cy="825679"/>
          </a:xfrm>
        </p:spPr>
        <p:txBody>
          <a:bodyPr>
            <a:normAutofit/>
          </a:bodyPr>
          <a:lstStyle/>
          <a:p>
            <a:r>
              <a:rPr lang="nb-NO" sz="3200" dirty="0"/>
              <a:t>Departementer</a:t>
            </a: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1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20E8486-25D9-4458-B44E-55C349EED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391" y="2857501"/>
            <a:ext cx="1050190" cy="1142998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BD7260A2-7859-4363-98F5-0A44F50C8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03" y="1126670"/>
            <a:ext cx="8074742" cy="5334001"/>
          </a:xfrm>
        </p:spPr>
        <p:txBody>
          <a:bodyPr anchor="t">
            <a:normAutofit fontScale="92500"/>
          </a:bodyPr>
          <a:lstStyle/>
          <a:p>
            <a:r>
              <a:rPr lang="nb-NO" sz="2200" dirty="0"/>
              <a:t>Regjeringen bestemmer hvilke departementer vi skal ha</a:t>
            </a:r>
          </a:p>
          <a:p>
            <a:r>
              <a:rPr lang="nb-NO" sz="2200" dirty="0"/>
              <a:t>Departementsinndelingen skaper sektorer i den statlige forvaltningen</a:t>
            </a:r>
          </a:p>
          <a:p>
            <a:pPr lvl="1"/>
            <a:r>
              <a:rPr lang="nb-NO" sz="1600" dirty="0"/>
              <a:t>De underliggende virksomhetene sorterer under de ulike departementene</a:t>
            </a:r>
          </a:p>
          <a:p>
            <a:pPr lvl="1"/>
            <a:r>
              <a:rPr lang="nb-NO" sz="1600" dirty="0"/>
              <a:t>Likevel noen forsøkt på samordning mellom departementene</a:t>
            </a:r>
          </a:p>
          <a:p>
            <a:r>
              <a:rPr lang="nb-NO" sz="2200" dirty="0"/>
              <a:t>Politiske sekretariater</a:t>
            </a:r>
          </a:p>
          <a:p>
            <a:pPr lvl="1"/>
            <a:r>
              <a:rPr lang="nb-NO" sz="1600" dirty="0"/>
              <a:t>Forbereder regjeringens politikk</a:t>
            </a:r>
          </a:p>
          <a:p>
            <a:pPr lvl="1"/>
            <a:r>
              <a:rPr lang="nb-NO" sz="1600" dirty="0"/>
              <a:t>Gjennomfører det som er vedtatt</a:t>
            </a:r>
          </a:p>
          <a:p>
            <a:r>
              <a:rPr lang="nb-NO" sz="2200" dirty="0"/>
              <a:t>Politisk ledelse</a:t>
            </a:r>
          </a:p>
          <a:p>
            <a:pPr lvl="1"/>
            <a:r>
              <a:rPr lang="nb-NO" sz="1600" dirty="0"/>
              <a:t>Statsråd er øverste ansvarlig (som også deltar i Regjeringen) </a:t>
            </a:r>
          </a:p>
          <a:p>
            <a:pPr lvl="1"/>
            <a:r>
              <a:rPr lang="nb-NO" sz="1600" dirty="0"/>
              <a:t>Statssekretærer («nestledere») </a:t>
            </a:r>
          </a:p>
          <a:p>
            <a:pPr lvl="1"/>
            <a:r>
              <a:rPr lang="nb-NO" sz="1600" dirty="0"/>
              <a:t>Politiske rådgivere</a:t>
            </a:r>
          </a:p>
          <a:p>
            <a:r>
              <a:rPr lang="nb-NO" sz="2200" dirty="0"/>
              <a:t>Administrativ ledelse</a:t>
            </a:r>
          </a:p>
          <a:p>
            <a:pPr lvl="1"/>
            <a:r>
              <a:rPr lang="nb-NO" sz="1600" dirty="0"/>
              <a:t>Ledes av departementsråd</a:t>
            </a:r>
          </a:p>
          <a:p>
            <a:pPr lvl="1"/>
            <a:r>
              <a:rPr lang="nb-NO" sz="1600" dirty="0"/>
              <a:t>Politisk nøytralt byråkrati</a:t>
            </a:r>
          </a:p>
          <a:p>
            <a:pPr lvl="1"/>
            <a:r>
              <a:rPr lang="nb-NO" sz="1600" dirty="0"/>
              <a:t>Lojalitet til skiftende politisk ledelse, men </a:t>
            </a:r>
            <a:r>
              <a:rPr lang="nb-NO" sz="1600" i="1" dirty="0"/>
              <a:t>faglig</a:t>
            </a:r>
            <a:r>
              <a:rPr lang="nb-NO" sz="1600" dirty="0"/>
              <a:t> integritet</a:t>
            </a:r>
          </a:p>
          <a:p>
            <a:r>
              <a:rPr lang="nb-NO" sz="2200" dirty="0"/>
              <a:t>Den enkelte statsråd er ansvarlig for underliggende virksomheter</a:t>
            </a:r>
          </a:p>
          <a:p>
            <a:pPr lvl="1"/>
            <a:r>
              <a:rPr lang="nb-NO" sz="1600" dirty="0"/>
              <a:t>Utformer politikk innen sitt departements ansvarsområde (jf. «sektorprinsippet»)</a:t>
            </a:r>
          </a:p>
        </p:txBody>
      </p:sp>
    </p:spTree>
    <p:extLst>
      <p:ext uri="{BB962C8B-B14F-4D97-AF65-F5344CB8AC3E}">
        <p14:creationId xmlns:p14="http://schemas.microsoft.com/office/powerpoint/2010/main" val="164098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0E87BD-07AB-488B-B685-E25B357C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03" y="627564"/>
            <a:ext cx="7954297" cy="1325563"/>
          </a:xfrm>
        </p:spPr>
        <p:txBody>
          <a:bodyPr>
            <a:normAutofit/>
          </a:bodyPr>
          <a:lstStyle/>
          <a:p>
            <a:r>
              <a:rPr lang="nb-NO" sz="3200" dirty="0"/>
              <a:t>Departementer (II)</a:t>
            </a: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1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20E8486-25D9-4458-B44E-55C349EED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391" y="2857501"/>
            <a:ext cx="1050190" cy="1142998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BD7260A2-7859-4363-98F5-0A44F50C8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03" y="1953127"/>
            <a:ext cx="8074742" cy="4027344"/>
          </a:xfrm>
        </p:spPr>
        <p:txBody>
          <a:bodyPr anchor="t">
            <a:noAutofit/>
          </a:bodyPr>
          <a:lstStyle/>
          <a:p>
            <a:r>
              <a:rPr lang="nb-NO" sz="2500" dirty="0"/>
              <a:t>Departementene styrer gjennom budsjettsaker og lovsaker</a:t>
            </a:r>
          </a:p>
          <a:p>
            <a:pPr lvl="1"/>
            <a:r>
              <a:rPr lang="nb-NO" sz="2200" dirty="0"/>
              <a:t>Statsbudsjettet har en inndeling som speiler strukturen av departementene</a:t>
            </a:r>
          </a:p>
          <a:p>
            <a:pPr lvl="2"/>
            <a:r>
              <a:rPr lang="nb-NO" dirty="0"/>
              <a:t>Hva inntektene skal være (skatter og avgifter)</a:t>
            </a:r>
          </a:p>
          <a:p>
            <a:pPr lvl="2"/>
            <a:r>
              <a:rPr lang="nb-NO" dirty="0"/>
              <a:t>Hva utgiftene skal brukes til</a:t>
            </a:r>
          </a:p>
          <a:p>
            <a:pPr lvl="1"/>
            <a:r>
              <a:rPr lang="nb-NO" sz="2200" dirty="0"/>
              <a:t>Alle lover er knyttet til ett ansvarlig departement</a:t>
            </a:r>
          </a:p>
          <a:p>
            <a:r>
              <a:rPr lang="nb-NO" sz="2500" dirty="0"/>
              <a:t>Merk: Budsjettsaker handler ikke bare om penger</a:t>
            </a:r>
          </a:p>
          <a:p>
            <a:pPr lvl="1"/>
            <a:r>
              <a:rPr lang="nb-NO" sz="2200" dirty="0"/>
              <a:t>Det stilles ofte opp vilkår til bruken av midlene</a:t>
            </a:r>
          </a:p>
          <a:p>
            <a:pPr lvl="1"/>
            <a:r>
              <a:rPr lang="nb-NO" sz="2200" dirty="0"/>
              <a:t>Slik styring av pengebruken skjer bl.a. i budsjettproposisjoner og tildelingsbrev</a:t>
            </a:r>
          </a:p>
        </p:txBody>
      </p:sp>
    </p:spTree>
    <p:extLst>
      <p:ext uri="{BB962C8B-B14F-4D97-AF65-F5344CB8AC3E}">
        <p14:creationId xmlns:p14="http://schemas.microsoft.com/office/powerpoint/2010/main" val="117621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A7769-F209-4125-8114-2AC0EBF6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65" y="627564"/>
            <a:ext cx="7828935" cy="1325563"/>
          </a:xfrm>
        </p:spPr>
        <p:txBody>
          <a:bodyPr>
            <a:normAutofit/>
          </a:bodyPr>
          <a:lstStyle/>
          <a:p>
            <a:r>
              <a:rPr lang="nb-NO" sz="3200" dirty="0"/>
              <a:t>Direktorater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A526B9-9732-44B7-BE6D-C6C70417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42" y="1836095"/>
            <a:ext cx="7910105" cy="4328808"/>
          </a:xfrm>
        </p:spPr>
        <p:txBody>
          <a:bodyPr anchor="ctr">
            <a:normAutofit/>
          </a:bodyPr>
          <a:lstStyle/>
          <a:p>
            <a:r>
              <a:rPr lang="nb-NO" sz="2000" dirty="0"/>
              <a:t>Ledes av embetsmenn </a:t>
            </a:r>
          </a:p>
          <a:p>
            <a:r>
              <a:rPr lang="nb-NO" sz="2000" dirty="0"/>
              <a:t>Er underlagt departementenes instruksjonsmyndighet, og utøver myndighet innenfor gitte rammer</a:t>
            </a:r>
          </a:p>
          <a:p>
            <a:r>
              <a:rPr lang="nb-NO" sz="2000" dirty="0"/>
              <a:t>Forbereder og iverksetter departementets politikk innenfor et gitt ansvarsområdet</a:t>
            </a:r>
          </a:p>
          <a:p>
            <a:r>
              <a:rPr lang="nb-NO" sz="2000" dirty="0"/>
              <a:t>Har spisskompetanse og er viktige når politikk skal utredes</a:t>
            </a:r>
          </a:p>
          <a:p>
            <a:r>
              <a:rPr lang="nb-NO" sz="2000" dirty="0"/>
              <a:t>Må utvikle IT-systemer (og rutiner) for å realisere politikken</a:t>
            </a:r>
          </a:p>
          <a:p>
            <a:pPr lvl="1"/>
            <a:r>
              <a:rPr lang="nb-NO" sz="1800" dirty="0"/>
              <a:t>Har med andre ord en viktig rolle for å utvikle digital forvaltning</a:t>
            </a:r>
          </a:p>
          <a:p>
            <a:r>
              <a:rPr lang="nb-NO" sz="2000" dirty="0"/>
              <a:t>Digitaliseringsdirektoratet (tidligere; Direktoratet for forvaltning og IKT (</a:t>
            </a:r>
            <a:r>
              <a:rPr lang="nb-NO" sz="2000" dirty="0" err="1"/>
              <a:t>Difi</a:t>
            </a:r>
            <a:r>
              <a:rPr lang="nb-NO" sz="2000" dirty="0"/>
              <a:t>)) v</a:t>
            </a:r>
            <a:r>
              <a:rPr lang="nb-NO" sz="1800" dirty="0"/>
              <a:t>eileder og tilrettelegger digitaliseringen på tvers av sektorene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Verktøy">
            <a:extLst>
              <a:ext uri="{FF2B5EF4-FFF2-40B4-BE49-F238E27FC236}">
                <a16:creationId xmlns:a16="http://schemas.microsoft.com/office/drawing/2014/main" id="{7A9A6937-32E3-44C2-9E94-F6DDD1552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2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8429B5-CB96-4FFB-B98C-6CDD9566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19" y="627564"/>
            <a:ext cx="8000999" cy="1325563"/>
          </a:xfrm>
        </p:spPr>
        <p:txBody>
          <a:bodyPr>
            <a:normAutofit/>
          </a:bodyPr>
          <a:lstStyle/>
          <a:p>
            <a:r>
              <a:rPr lang="nb-NO" sz="3200" dirty="0"/>
              <a:t>Tilsyn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E9C5DD-6D8E-4F1C-BA9A-0E0E30EA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19" y="1908313"/>
            <a:ext cx="8001000" cy="3820473"/>
          </a:xfrm>
        </p:spPr>
        <p:txBody>
          <a:bodyPr anchor="ctr">
            <a:normAutofit/>
          </a:bodyPr>
          <a:lstStyle/>
          <a:p>
            <a:r>
              <a:rPr lang="nb-NO" sz="2000" dirty="0"/>
              <a:t>Skal kontrollere etterlevelse av bestemmelser som er gitt i lover og forskrifter</a:t>
            </a:r>
          </a:p>
          <a:p>
            <a:r>
              <a:rPr lang="nb-NO" sz="2000" dirty="0"/>
              <a:t>Det er ca. 40 statlige tilsyn, bl.a.:</a:t>
            </a:r>
          </a:p>
          <a:p>
            <a:pPr lvl="1"/>
            <a:r>
              <a:rPr lang="nb-NO" sz="1800" dirty="0"/>
              <a:t>Datatilsynet</a:t>
            </a:r>
          </a:p>
          <a:p>
            <a:pPr lvl="2"/>
            <a:r>
              <a:rPr lang="nb-NO" sz="1500" dirty="0"/>
              <a:t>Tilsyn med all elektronisk behandling av personopplysninger, herunder behandling som skjer i offentlig forvaltning</a:t>
            </a:r>
          </a:p>
          <a:p>
            <a:pPr lvl="1"/>
            <a:r>
              <a:rPr lang="nb-NO" sz="1800" dirty="0"/>
              <a:t>Nasjonal kommunikasjonsmyndighet (tidligere Post- og teletilsynet)</a:t>
            </a:r>
          </a:p>
          <a:p>
            <a:pPr lvl="2"/>
            <a:r>
              <a:rPr lang="nb-NO" sz="1500" dirty="0"/>
              <a:t>Tilsyn med tilbydere av post- og teletjenester (telefoni, bredbånd etc.)</a:t>
            </a:r>
          </a:p>
          <a:p>
            <a:r>
              <a:rPr lang="nb-NO" sz="2000" dirty="0"/>
              <a:t>Tilsyn kan treffe enkeltvedtak og gi ulike pålegg i samsvar med de regelverk de er satt til å føre tilsyn med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6" descr="Forstørrelsesglass">
            <a:extLst>
              <a:ext uri="{FF2B5EF4-FFF2-40B4-BE49-F238E27FC236}">
                <a16:creationId xmlns:a16="http://schemas.microsoft.com/office/drawing/2014/main" id="{E442E5AF-B7C3-4424-8E72-096B56684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5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D721B8-A173-4928-B005-C88190CB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60" y="627564"/>
            <a:ext cx="8134708" cy="1325563"/>
          </a:xfrm>
        </p:spPr>
        <p:txBody>
          <a:bodyPr>
            <a:normAutofit/>
          </a:bodyPr>
          <a:lstStyle/>
          <a:p>
            <a:r>
              <a:rPr lang="nb-NO" sz="3200" dirty="0"/>
              <a:t>Ombud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5AEDCD-7804-47C6-B355-F1FC15680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0" y="2160639"/>
            <a:ext cx="8134709" cy="3568147"/>
          </a:xfrm>
        </p:spPr>
        <p:txBody>
          <a:bodyPr anchor="t">
            <a:normAutofit lnSpcReduction="10000"/>
          </a:bodyPr>
          <a:lstStyle/>
          <a:p>
            <a:r>
              <a:rPr lang="nb-NO" sz="2400" dirty="0"/>
              <a:t>Behandler kritikkverdige forhold </a:t>
            </a:r>
          </a:p>
          <a:p>
            <a:pPr lvl="1"/>
            <a:r>
              <a:rPr lang="nb-NO" sz="2000" dirty="0"/>
              <a:t>Ofte etter henvendelser fra borgerne</a:t>
            </a:r>
          </a:p>
          <a:p>
            <a:pPr lvl="1"/>
            <a:r>
              <a:rPr lang="nb-NO" sz="1900" dirty="0"/>
              <a:t>Ved å belyse problemer og sette agenda</a:t>
            </a:r>
          </a:p>
          <a:p>
            <a:pPr lvl="1"/>
            <a:r>
              <a:rPr lang="nb-NO" sz="1900" dirty="0"/>
              <a:t>Kan også i noen tilfeller fatte vedtak</a:t>
            </a:r>
          </a:p>
          <a:p>
            <a:r>
              <a:rPr lang="nb-NO" sz="2400" dirty="0"/>
              <a:t>Ombud kan både være knyttet til regjeringen og til Stortinget</a:t>
            </a:r>
          </a:p>
          <a:p>
            <a:pPr lvl="1"/>
            <a:r>
              <a:rPr lang="nb-NO" sz="1900" dirty="0"/>
              <a:t>Regjeringen </a:t>
            </a:r>
          </a:p>
          <a:p>
            <a:pPr lvl="2"/>
            <a:r>
              <a:rPr lang="nb-NO" sz="1700" dirty="0"/>
              <a:t>Likestillings- og diskrimineringsombudet </a:t>
            </a:r>
          </a:p>
          <a:p>
            <a:pPr lvl="2"/>
            <a:r>
              <a:rPr lang="nb-NO" sz="1700" dirty="0"/>
              <a:t>Barneombudet </a:t>
            </a:r>
          </a:p>
          <a:p>
            <a:pPr lvl="1"/>
            <a:r>
              <a:rPr lang="nb-NO" sz="1900" dirty="0"/>
              <a:t>Stortinget </a:t>
            </a:r>
          </a:p>
          <a:p>
            <a:pPr lvl="2"/>
            <a:r>
              <a:rPr lang="nb-NO" sz="1700" dirty="0"/>
              <a:t>Sivilombudsmannen</a:t>
            </a:r>
          </a:p>
          <a:p>
            <a:pPr lvl="2"/>
            <a:r>
              <a:rPr lang="nb-NO" sz="1700" dirty="0"/>
              <a:t>Stortingets ombudsmann for forsvaret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Øye">
            <a:extLst>
              <a:ext uri="{FF2B5EF4-FFF2-40B4-BE49-F238E27FC236}">
                <a16:creationId xmlns:a16="http://schemas.microsoft.com/office/drawing/2014/main" id="{3269EEC8-40D9-470E-B014-085323070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C23106-EB59-45F9-85D0-38ADA4A9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7564"/>
            <a:ext cx="7993624" cy="1325563"/>
          </a:xfrm>
        </p:spPr>
        <p:txBody>
          <a:bodyPr>
            <a:normAutofit/>
          </a:bodyPr>
          <a:lstStyle/>
          <a:p>
            <a:r>
              <a:rPr lang="nb-NO" sz="3200" dirty="0"/>
              <a:t>Styrer, råd og nemnder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729824-F8AA-43B6-99D2-57E256C06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78173"/>
            <a:ext cx="7993625" cy="3450613"/>
          </a:xfrm>
        </p:spPr>
        <p:txBody>
          <a:bodyPr anchor="t">
            <a:normAutofit/>
          </a:bodyPr>
          <a:lstStyle/>
          <a:p>
            <a:r>
              <a:rPr lang="nb-NO" sz="2400" dirty="0"/>
              <a:t>En gruppe av </a:t>
            </a:r>
            <a:r>
              <a:rPr lang="nb-NO" sz="2400" i="1" dirty="0"/>
              <a:t>diverse</a:t>
            </a:r>
            <a:r>
              <a:rPr lang="nb-NO" sz="2400" dirty="0"/>
              <a:t> </a:t>
            </a:r>
            <a:r>
              <a:rPr lang="nb-NO" sz="2400" dirty="0">
                <a:sym typeface="Wingdings" panose="05000000000000000000" pitchFamily="2" charset="2"/>
              </a:rPr>
              <a:t>kollegiale organer, f.eks.:</a:t>
            </a:r>
          </a:p>
          <a:p>
            <a:pPr lvl="1"/>
            <a:r>
              <a:rPr lang="nb-NO" sz="2200" dirty="0">
                <a:sym typeface="Wingdings" panose="05000000000000000000" pitchFamily="2" charset="2"/>
              </a:rPr>
              <a:t>Personvernnemnda</a:t>
            </a:r>
          </a:p>
          <a:p>
            <a:pPr lvl="2"/>
            <a:r>
              <a:rPr lang="nb-NO" sz="1600" dirty="0">
                <a:sym typeface="Wingdings" panose="05000000000000000000" pitchFamily="2" charset="2"/>
              </a:rPr>
              <a:t>Behandler klager på vedtak truffet av Datatilsynet</a:t>
            </a:r>
          </a:p>
          <a:p>
            <a:pPr lvl="1"/>
            <a:r>
              <a:rPr lang="nb-NO" sz="2200" dirty="0"/>
              <a:t>Skate </a:t>
            </a:r>
          </a:p>
          <a:p>
            <a:pPr marL="914400" lvl="2" indent="0">
              <a:buNone/>
            </a:pPr>
            <a:r>
              <a:rPr lang="nb-NO" sz="1600" dirty="0"/>
              <a:t>Direktorater møtes for å drøfte spørsmål og forplikte seg til å løse felles utfordringer, f.eks. særlig om nasjonale felleskomponenter</a:t>
            </a:r>
          </a:p>
          <a:p>
            <a:pPr lvl="1"/>
            <a:r>
              <a:rPr lang="nb-NO" sz="2200" dirty="0"/>
              <a:t>Digitaliseringsrådet</a:t>
            </a:r>
          </a:p>
          <a:p>
            <a:pPr lvl="2"/>
            <a:r>
              <a:rPr lang="nb-NO" sz="1600" dirty="0"/>
              <a:t>Skal støtte og gi råd til etatsledere for å bidra til gode IKT-prosjekter</a:t>
            </a:r>
          </a:p>
          <a:p>
            <a:pPr lvl="1"/>
            <a:r>
              <a:rPr lang="nb-NO" sz="2200" dirty="0"/>
              <a:t>Standardiseringsrådet</a:t>
            </a:r>
          </a:p>
          <a:p>
            <a:pPr lvl="2"/>
            <a:r>
              <a:rPr lang="nb-NO" sz="1600" dirty="0"/>
              <a:t>Foreslår standarder som skal brukes i offentlig forvaltning, f.eks. tegnsett etc.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Gruppe – idédugnad">
            <a:extLst>
              <a:ext uri="{FF2B5EF4-FFF2-40B4-BE49-F238E27FC236}">
                <a16:creationId xmlns:a16="http://schemas.microsoft.com/office/drawing/2014/main" id="{2B5A476B-BEF4-498D-B5F8-3496367B2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84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3A19D4-130F-424A-8AAF-EB5E0607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Kommunene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sz="2500" dirty="0">
                <a:solidFill>
                  <a:srgbClr val="FFFFFF"/>
                </a:solidFill>
              </a:rPr>
              <a:t>- primærkommuner</a:t>
            </a:r>
            <a:br>
              <a:rPr lang="nb-NO" sz="2500" dirty="0">
                <a:solidFill>
                  <a:srgbClr val="FFFFFF"/>
                </a:solidFill>
              </a:rPr>
            </a:br>
            <a:r>
              <a:rPr lang="nb-NO" sz="2500" dirty="0">
                <a:solidFill>
                  <a:srgbClr val="FFFFFF"/>
                </a:solidFill>
              </a:rPr>
              <a:t>- fylkeskommuner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10E509BF-1FEB-4822-9D7B-AB11233F488F}"/>
              </a:ext>
            </a:extLst>
          </p:cNvPr>
          <p:cNvGrpSpPr/>
          <p:nvPr/>
        </p:nvGrpSpPr>
        <p:grpSpPr>
          <a:xfrm>
            <a:off x="5134427" y="1104289"/>
            <a:ext cx="6513604" cy="4237245"/>
            <a:chOff x="5194299" y="2116661"/>
            <a:chExt cx="6513604" cy="4237245"/>
          </a:xfrm>
        </p:grpSpPr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D0735B18-8F8D-4380-93DF-7D4BF03AD5AF}"/>
                </a:ext>
              </a:extLst>
            </p:cNvPr>
            <p:cNvSpPr/>
            <p:nvPr/>
          </p:nvSpPr>
          <p:spPr>
            <a:xfrm>
              <a:off x="5194299" y="2160153"/>
              <a:ext cx="65136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ktangel 4" descr="Del">
              <a:extLst>
                <a:ext uri="{FF2B5EF4-FFF2-40B4-BE49-F238E27FC236}">
                  <a16:creationId xmlns:a16="http://schemas.microsoft.com/office/drawing/2014/main" id="{D052807A-5BF2-48B9-894E-0C41128E9E9A}"/>
                </a:ext>
              </a:extLst>
            </p:cNvPr>
            <p:cNvSpPr/>
            <p:nvPr/>
          </p:nvSpPr>
          <p:spPr>
            <a:xfrm>
              <a:off x="5431414" y="2461919"/>
              <a:ext cx="680904" cy="680904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35C83F52-3651-4EE5-95F0-63B07D97CCDF}"/>
                </a:ext>
              </a:extLst>
            </p:cNvPr>
            <p:cNvSpPr/>
            <p:nvPr/>
          </p:nvSpPr>
          <p:spPr>
            <a:xfrm>
              <a:off x="6624198" y="2116661"/>
              <a:ext cx="2931121" cy="1238008"/>
            </a:xfrm>
            <a:custGeom>
              <a:avLst/>
              <a:gdLst>
                <a:gd name="connsiteX0" fmla="*/ 0 w 2931121"/>
                <a:gd name="connsiteY0" fmla="*/ 0 h 1238008"/>
                <a:gd name="connsiteX1" fmla="*/ 2931121 w 2931121"/>
                <a:gd name="connsiteY1" fmla="*/ 0 h 1238008"/>
                <a:gd name="connsiteX2" fmla="*/ 2931121 w 2931121"/>
                <a:gd name="connsiteY2" fmla="*/ 1238008 h 1238008"/>
                <a:gd name="connsiteX3" fmla="*/ 0 w 2931121"/>
                <a:gd name="connsiteY3" fmla="*/ 1238008 h 1238008"/>
                <a:gd name="connsiteX4" fmla="*/ 0 w 2931121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1121" h="1238008">
                  <a:moveTo>
                    <a:pt x="0" y="0"/>
                  </a:moveTo>
                  <a:lnTo>
                    <a:pt x="2931121" y="0"/>
                  </a:lnTo>
                  <a:lnTo>
                    <a:pt x="2931121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000" kern="1200" dirty="0"/>
                <a:t>Avledet statsmakt</a:t>
              </a:r>
              <a:endParaRPr lang="en-US" sz="2000" kern="1200" dirty="0"/>
            </a:p>
          </p:txBody>
        </p:sp>
        <p:sp>
          <p:nvSpPr>
            <p:cNvPr id="7" name="Frihåndsform: figur 6">
              <a:extLst>
                <a:ext uri="{FF2B5EF4-FFF2-40B4-BE49-F238E27FC236}">
                  <a16:creationId xmlns:a16="http://schemas.microsoft.com/office/drawing/2014/main" id="{EF07F40B-AAA4-4355-AA44-0F23EA46F663}"/>
                </a:ext>
              </a:extLst>
            </p:cNvPr>
            <p:cNvSpPr/>
            <p:nvPr/>
          </p:nvSpPr>
          <p:spPr>
            <a:xfrm>
              <a:off x="9321278" y="2175629"/>
              <a:ext cx="2152582" cy="1238008"/>
            </a:xfrm>
            <a:custGeom>
              <a:avLst/>
              <a:gdLst>
                <a:gd name="connsiteX0" fmla="*/ 0 w 2152582"/>
                <a:gd name="connsiteY0" fmla="*/ 0 h 1238008"/>
                <a:gd name="connsiteX1" fmla="*/ 2152582 w 2152582"/>
                <a:gd name="connsiteY1" fmla="*/ 0 h 1238008"/>
                <a:gd name="connsiteX2" fmla="*/ 2152582 w 2152582"/>
                <a:gd name="connsiteY2" fmla="*/ 1238008 h 1238008"/>
                <a:gd name="connsiteX3" fmla="*/ 0 w 2152582"/>
                <a:gd name="connsiteY3" fmla="*/ 1238008 h 1238008"/>
                <a:gd name="connsiteX4" fmla="*/ 0 w 2152582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82" h="1238008">
                  <a:moveTo>
                    <a:pt x="0" y="0"/>
                  </a:moveTo>
                  <a:lnTo>
                    <a:pt x="2152582" y="0"/>
                  </a:lnTo>
                  <a:lnTo>
                    <a:pt x="2152582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kern="1200" dirty="0"/>
                <a:t>Grunnlovsfestet (§ 49)</a:t>
              </a:r>
              <a:endParaRPr lang="en-US" sz="1400" kern="1200" dirty="0"/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kern="1200" dirty="0"/>
                <a:t>Begrenset selvstyre</a:t>
              </a:r>
              <a:endParaRPr lang="en-US" sz="1400" kern="1200" dirty="0"/>
            </a:p>
          </p:txBody>
        </p:sp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91B8DFC2-5D40-411D-BAFA-034A8E0D4D4A}"/>
                </a:ext>
              </a:extLst>
            </p:cNvPr>
            <p:cNvSpPr/>
            <p:nvPr/>
          </p:nvSpPr>
          <p:spPr>
            <a:xfrm>
              <a:off x="5194300" y="3568388"/>
              <a:ext cx="65136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ktangel 12" descr="Markedsføring">
              <a:extLst>
                <a:ext uri="{FF2B5EF4-FFF2-40B4-BE49-F238E27FC236}">
                  <a16:creationId xmlns:a16="http://schemas.microsoft.com/office/drawing/2014/main" id="{3D84E70F-2E08-4E06-9EF9-9A60D07DF83D}"/>
                </a:ext>
              </a:extLst>
            </p:cNvPr>
            <p:cNvSpPr/>
            <p:nvPr/>
          </p:nvSpPr>
          <p:spPr>
            <a:xfrm>
              <a:off x="5568797" y="3846939"/>
              <a:ext cx="680904" cy="680904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ihåndsform: figur 14">
              <a:extLst>
                <a:ext uri="{FF2B5EF4-FFF2-40B4-BE49-F238E27FC236}">
                  <a16:creationId xmlns:a16="http://schemas.microsoft.com/office/drawing/2014/main" id="{086CAE22-C9AC-4567-91D7-78E228323A0F}"/>
                </a:ext>
              </a:extLst>
            </p:cNvPr>
            <p:cNvSpPr/>
            <p:nvPr/>
          </p:nvSpPr>
          <p:spPr>
            <a:xfrm>
              <a:off x="6624199" y="3568388"/>
              <a:ext cx="2931121" cy="1238008"/>
            </a:xfrm>
            <a:custGeom>
              <a:avLst/>
              <a:gdLst>
                <a:gd name="connsiteX0" fmla="*/ 0 w 2931121"/>
                <a:gd name="connsiteY0" fmla="*/ 0 h 1238008"/>
                <a:gd name="connsiteX1" fmla="*/ 2931121 w 2931121"/>
                <a:gd name="connsiteY1" fmla="*/ 0 h 1238008"/>
                <a:gd name="connsiteX2" fmla="*/ 2931121 w 2931121"/>
                <a:gd name="connsiteY2" fmla="*/ 1238008 h 1238008"/>
                <a:gd name="connsiteX3" fmla="*/ 0 w 2931121"/>
                <a:gd name="connsiteY3" fmla="*/ 1238008 h 1238008"/>
                <a:gd name="connsiteX4" fmla="*/ 0 w 2931121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1121" h="1238008">
                  <a:moveTo>
                    <a:pt x="0" y="0"/>
                  </a:moveTo>
                  <a:lnTo>
                    <a:pt x="2931121" y="0"/>
                  </a:lnTo>
                  <a:lnTo>
                    <a:pt x="2931121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000" kern="1200" dirty="0"/>
                <a:t>Nærhet mellom de som styrer og de som blir styrt</a:t>
              </a:r>
              <a:endParaRPr lang="en-US" sz="2000" kern="1200" dirty="0"/>
            </a:p>
          </p:txBody>
        </p:sp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AB3D7DFD-EF50-4734-AB0B-C621E2C05095}"/>
                </a:ext>
              </a:extLst>
            </p:cNvPr>
            <p:cNvSpPr/>
            <p:nvPr/>
          </p:nvSpPr>
          <p:spPr>
            <a:xfrm>
              <a:off x="9555321" y="3568388"/>
              <a:ext cx="2152582" cy="1238008"/>
            </a:xfrm>
            <a:custGeom>
              <a:avLst/>
              <a:gdLst>
                <a:gd name="connsiteX0" fmla="*/ 0 w 2152582"/>
                <a:gd name="connsiteY0" fmla="*/ 0 h 1238008"/>
                <a:gd name="connsiteX1" fmla="*/ 2152582 w 2152582"/>
                <a:gd name="connsiteY1" fmla="*/ 0 h 1238008"/>
                <a:gd name="connsiteX2" fmla="*/ 2152582 w 2152582"/>
                <a:gd name="connsiteY2" fmla="*/ 1238008 h 1238008"/>
                <a:gd name="connsiteX3" fmla="*/ 0 w 2152582"/>
                <a:gd name="connsiteY3" fmla="*/ 1238008 h 1238008"/>
                <a:gd name="connsiteX4" fmla="*/ 0 w 2152582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82" h="1238008">
                  <a:moveTo>
                    <a:pt x="0" y="0"/>
                  </a:moveTo>
                  <a:lnTo>
                    <a:pt x="2152582" y="0"/>
                  </a:lnTo>
                  <a:lnTo>
                    <a:pt x="2152582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kern="1200" dirty="0"/>
                <a:t>Tilpassede lokale løsninger på behov</a:t>
              </a:r>
              <a:endParaRPr lang="en-US" sz="1400" kern="1200" dirty="0"/>
            </a:p>
          </p:txBody>
        </p:sp>
        <p:sp>
          <p:nvSpPr>
            <p:cNvPr id="17" name="Rektangel: avrundede hjørner 16">
              <a:extLst>
                <a:ext uri="{FF2B5EF4-FFF2-40B4-BE49-F238E27FC236}">
                  <a16:creationId xmlns:a16="http://schemas.microsoft.com/office/drawing/2014/main" id="{49C399B4-613D-4AF6-AFCD-2A2C1C36EBC9}"/>
                </a:ext>
              </a:extLst>
            </p:cNvPr>
            <p:cNvSpPr/>
            <p:nvPr/>
          </p:nvSpPr>
          <p:spPr>
            <a:xfrm>
              <a:off x="5194300" y="5115898"/>
              <a:ext cx="65136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ktangel 17" descr="Gruppe med personer">
              <a:extLst>
                <a:ext uri="{FF2B5EF4-FFF2-40B4-BE49-F238E27FC236}">
                  <a16:creationId xmlns:a16="http://schemas.microsoft.com/office/drawing/2014/main" id="{64637282-EA80-49A9-B3B2-C536C4292FFF}"/>
                </a:ext>
              </a:extLst>
            </p:cNvPr>
            <p:cNvSpPr/>
            <p:nvPr/>
          </p:nvSpPr>
          <p:spPr>
            <a:xfrm>
              <a:off x="5568797" y="5394450"/>
              <a:ext cx="680904" cy="680904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ihåndsform: figur 18">
              <a:extLst>
                <a:ext uri="{FF2B5EF4-FFF2-40B4-BE49-F238E27FC236}">
                  <a16:creationId xmlns:a16="http://schemas.microsoft.com/office/drawing/2014/main" id="{1C6C8F0D-FD22-4479-AD63-1BEB2A284A30}"/>
                </a:ext>
              </a:extLst>
            </p:cNvPr>
            <p:cNvSpPr/>
            <p:nvPr/>
          </p:nvSpPr>
          <p:spPr>
            <a:xfrm>
              <a:off x="6624199" y="5115898"/>
              <a:ext cx="2931121" cy="1238008"/>
            </a:xfrm>
            <a:custGeom>
              <a:avLst/>
              <a:gdLst>
                <a:gd name="connsiteX0" fmla="*/ 0 w 2931121"/>
                <a:gd name="connsiteY0" fmla="*/ 0 h 1238008"/>
                <a:gd name="connsiteX1" fmla="*/ 2931121 w 2931121"/>
                <a:gd name="connsiteY1" fmla="*/ 0 h 1238008"/>
                <a:gd name="connsiteX2" fmla="*/ 2931121 w 2931121"/>
                <a:gd name="connsiteY2" fmla="*/ 1238008 h 1238008"/>
                <a:gd name="connsiteX3" fmla="*/ 0 w 2931121"/>
                <a:gd name="connsiteY3" fmla="*/ 1238008 h 1238008"/>
                <a:gd name="connsiteX4" fmla="*/ 0 w 2931121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1121" h="1238008">
                  <a:moveTo>
                    <a:pt x="0" y="0"/>
                  </a:moveTo>
                  <a:lnTo>
                    <a:pt x="2931121" y="0"/>
                  </a:lnTo>
                  <a:lnTo>
                    <a:pt x="2931121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000" kern="1200" dirty="0"/>
                <a:t>Organisering</a:t>
              </a:r>
              <a:endParaRPr lang="en-US" sz="2000" kern="1200" dirty="0"/>
            </a:p>
          </p:txBody>
        </p:sp>
        <p:sp>
          <p:nvSpPr>
            <p:cNvPr id="20" name="Frihåndsform: figur 19">
              <a:extLst>
                <a:ext uri="{FF2B5EF4-FFF2-40B4-BE49-F238E27FC236}">
                  <a16:creationId xmlns:a16="http://schemas.microsoft.com/office/drawing/2014/main" id="{8D8179B1-171B-4954-AA10-6DB67CCB8391}"/>
                </a:ext>
              </a:extLst>
            </p:cNvPr>
            <p:cNvSpPr/>
            <p:nvPr/>
          </p:nvSpPr>
          <p:spPr>
            <a:xfrm>
              <a:off x="9555321" y="5115898"/>
              <a:ext cx="2152582" cy="1238008"/>
            </a:xfrm>
            <a:custGeom>
              <a:avLst/>
              <a:gdLst>
                <a:gd name="connsiteX0" fmla="*/ 0 w 2152582"/>
                <a:gd name="connsiteY0" fmla="*/ 0 h 1238008"/>
                <a:gd name="connsiteX1" fmla="*/ 2152582 w 2152582"/>
                <a:gd name="connsiteY1" fmla="*/ 0 h 1238008"/>
                <a:gd name="connsiteX2" fmla="*/ 2152582 w 2152582"/>
                <a:gd name="connsiteY2" fmla="*/ 1238008 h 1238008"/>
                <a:gd name="connsiteX3" fmla="*/ 0 w 2152582"/>
                <a:gd name="connsiteY3" fmla="*/ 1238008 h 1238008"/>
                <a:gd name="connsiteX4" fmla="*/ 0 w 2152582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82" h="1238008">
                  <a:moveTo>
                    <a:pt x="0" y="0"/>
                  </a:moveTo>
                  <a:lnTo>
                    <a:pt x="2152582" y="0"/>
                  </a:lnTo>
                  <a:lnTo>
                    <a:pt x="2152582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kern="1200" dirty="0"/>
                <a:t>Politisk ledelse</a:t>
              </a:r>
              <a:endParaRPr lang="en-US" sz="1400" kern="1200" dirty="0"/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kern="1200" dirty="0"/>
                <a:t>Administrasjon</a:t>
              </a:r>
              <a:endParaRPr lang="en-US" sz="1400" kern="1200" dirty="0"/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kern="1200" dirty="0"/>
                <a:t>Operative enheter</a:t>
              </a:r>
              <a:endParaRPr lang="en-US" sz="1400" kern="1200" dirty="0"/>
            </a:p>
          </p:txBody>
        </p:sp>
      </p:grpSp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894BDC26-4448-4273-9200-6049A1847954}"/>
              </a:ext>
            </a:extLst>
          </p:cNvPr>
          <p:cNvSpPr/>
          <p:nvPr/>
        </p:nvSpPr>
        <p:spPr>
          <a:xfrm>
            <a:off x="9266849" y="237246"/>
            <a:ext cx="2152582" cy="1238008"/>
          </a:xfrm>
          <a:custGeom>
            <a:avLst/>
            <a:gdLst>
              <a:gd name="connsiteX0" fmla="*/ 0 w 2152582"/>
              <a:gd name="connsiteY0" fmla="*/ 0 h 1238008"/>
              <a:gd name="connsiteX1" fmla="*/ 2152582 w 2152582"/>
              <a:gd name="connsiteY1" fmla="*/ 0 h 1238008"/>
              <a:gd name="connsiteX2" fmla="*/ 2152582 w 2152582"/>
              <a:gd name="connsiteY2" fmla="*/ 1238008 h 1238008"/>
              <a:gd name="connsiteX3" fmla="*/ 0 w 2152582"/>
              <a:gd name="connsiteY3" fmla="*/ 1238008 h 1238008"/>
              <a:gd name="connsiteX4" fmla="*/ 0 w 2152582"/>
              <a:gd name="connsiteY4" fmla="*/ 0 h 123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582" h="1238008">
                <a:moveTo>
                  <a:pt x="0" y="0"/>
                </a:moveTo>
                <a:lnTo>
                  <a:pt x="2152582" y="0"/>
                </a:lnTo>
                <a:lnTo>
                  <a:pt x="2152582" y="1238008"/>
                </a:lnTo>
                <a:lnTo>
                  <a:pt x="0" y="12380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023" tIns="131023" rIns="131023" bIns="131023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257568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9D2E2C-1A66-47AC-A8B2-1BE8C76F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b-NO"/>
              <a:t>Pensum</a:t>
            </a:r>
          </a:p>
        </p:txBody>
      </p:sp>
      <p:cxnSp>
        <p:nvCxnSpPr>
          <p:cNvPr id="28" name="Straight Arrow Connector 2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BÃ¸ker, Sider, Historien, Historier, Notater, PÃ¥minnelse">
            <a:extLst>
              <a:ext uri="{FF2B5EF4-FFF2-40B4-BE49-F238E27FC236}">
                <a16:creationId xmlns:a16="http://schemas.microsoft.com/office/drawing/2014/main" id="{8D7DF271-9E71-4D71-B19A-C271808DA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24238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838C28B3-34F2-45B7-8A52-250412B5B242}"/>
              </a:ext>
            </a:extLst>
          </p:cNvPr>
          <p:cNvGrpSpPr/>
          <p:nvPr/>
        </p:nvGrpSpPr>
        <p:grpSpPr>
          <a:xfrm>
            <a:off x="655320" y="3483290"/>
            <a:ext cx="5630641" cy="1639821"/>
            <a:chOff x="449980" y="3472404"/>
            <a:chExt cx="5630641" cy="1639821"/>
          </a:xfrm>
        </p:grpSpPr>
        <p:sp>
          <p:nvSpPr>
            <p:cNvPr id="8" name="Rektangel 7" descr="Briller">
              <a:extLst>
                <a:ext uri="{FF2B5EF4-FFF2-40B4-BE49-F238E27FC236}">
                  <a16:creationId xmlns:a16="http://schemas.microsoft.com/office/drawing/2014/main" id="{906CAEFB-8720-499C-8989-11713ABD1478}"/>
                </a:ext>
              </a:extLst>
            </p:cNvPr>
            <p:cNvSpPr/>
            <p:nvPr/>
          </p:nvSpPr>
          <p:spPr>
            <a:xfrm>
              <a:off x="2340782" y="3472404"/>
              <a:ext cx="559070" cy="55907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ihåndsform: figur 8">
              <a:extLst>
                <a:ext uri="{FF2B5EF4-FFF2-40B4-BE49-F238E27FC236}">
                  <a16:creationId xmlns:a16="http://schemas.microsoft.com/office/drawing/2014/main" id="{5B28CFEE-AB7C-4976-98CA-BF55BE932450}"/>
                </a:ext>
              </a:extLst>
            </p:cNvPr>
            <p:cNvSpPr/>
            <p:nvPr/>
          </p:nvSpPr>
          <p:spPr>
            <a:xfrm>
              <a:off x="2326860" y="4103897"/>
              <a:ext cx="1597344" cy="413297"/>
            </a:xfrm>
            <a:custGeom>
              <a:avLst/>
              <a:gdLst>
                <a:gd name="connsiteX0" fmla="*/ 0 w 1597344"/>
                <a:gd name="connsiteY0" fmla="*/ 0 h 413297"/>
                <a:gd name="connsiteX1" fmla="*/ 1597344 w 1597344"/>
                <a:gd name="connsiteY1" fmla="*/ 0 h 413297"/>
                <a:gd name="connsiteX2" fmla="*/ 1597344 w 1597344"/>
                <a:gd name="connsiteY2" fmla="*/ 413297 h 413297"/>
                <a:gd name="connsiteX3" fmla="*/ 0 w 1597344"/>
                <a:gd name="connsiteY3" fmla="*/ 413297 h 413297"/>
                <a:gd name="connsiteX4" fmla="*/ 0 w 1597344"/>
                <a:gd name="connsiteY4" fmla="*/ 0 h 41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344" h="413297">
                  <a:moveTo>
                    <a:pt x="0" y="0"/>
                  </a:moveTo>
                  <a:lnTo>
                    <a:pt x="1597344" y="0"/>
                  </a:lnTo>
                  <a:lnTo>
                    <a:pt x="1597344" y="413297"/>
                  </a:lnTo>
                  <a:lnTo>
                    <a:pt x="0" y="4132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nb-NO" sz="1400" kern="1200" dirty="0"/>
                <a:t>Schartum, Jansen og Tranvik 2017: Digital forvaltning – en innføring, kap. 2</a:t>
              </a:r>
              <a:endParaRPr lang="en-US" sz="1400" b="0" kern="1200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429DB630-DE86-4344-BFC4-D173F0996DED}"/>
                </a:ext>
              </a:extLst>
            </p:cNvPr>
            <p:cNvSpPr/>
            <p:nvPr/>
          </p:nvSpPr>
          <p:spPr>
            <a:xfrm>
              <a:off x="658298" y="4511881"/>
              <a:ext cx="1597344" cy="5394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ktangel 10" descr="Briller">
              <a:extLst>
                <a:ext uri="{FF2B5EF4-FFF2-40B4-BE49-F238E27FC236}">
                  <a16:creationId xmlns:a16="http://schemas.microsoft.com/office/drawing/2014/main" id="{A836642F-6BDD-4402-A9E3-942AADDF1F61}"/>
                </a:ext>
              </a:extLst>
            </p:cNvPr>
            <p:cNvSpPr/>
            <p:nvPr/>
          </p:nvSpPr>
          <p:spPr>
            <a:xfrm>
              <a:off x="4412059" y="3472404"/>
              <a:ext cx="559070" cy="559070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ihåndsform: figur 11">
              <a:extLst>
                <a:ext uri="{FF2B5EF4-FFF2-40B4-BE49-F238E27FC236}">
                  <a16:creationId xmlns:a16="http://schemas.microsoft.com/office/drawing/2014/main" id="{884AA626-E2DF-4721-9AAF-96CE80CE403E}"/>
                </a:ext>
              </a:extLst>
            </p:cNvPr>
            <p:cNvSpPr/>
            <p:nvPr/>
          </p:nvSpPr>
          <p:spPr>
            <a:xfrm>
              <a:off x="4483277" y="4103897"/>
              <a:ext cx="1597344" cy="696185"/>
            </a:xfrm>
            <a:custGeom>
              <a:avLst/>
              <a:gdLst>
                <a:gd name="connsiteX0" fmla="*/ 0 w 1597344"/>
                <a:gd name="connsiteY0" fmla="*/ 0 h 413297"/>
                <a:gd name="connsiteX1" fmla="*/ 1597344 w 1597344"/>
                <a:gd name="connsiteY1" fmla="*/ 0 h 413297"/>
                <a:gd name="connsiteX2" fmla="*/ 1597344 w 1597344"/>
                <a:gd name="connsiteY2" fmla="*/ 413297 h 413297"/>
                <a:gd name="connsiteX3" fmla="*/ 0 w 1597344"/>
                <a:gd name="connsiteY3" fmla="*/ 413297 h 413297"/>
                <a:gd name="connsiteX4" fmla="*/ 0 w 1597344"/>
                <a:gd name="connsiteY4" fmla="*/ 0 h 41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344" h="413297">
                  <a:moveTo>
                    <a:pt x="0" y="0"/>
                  </a:moveTo>
                  <a:lnTo>
                    <a:pt x="1597344" y="0"/>
                  </a:lnTo>
                  <a:lnTo>
                    <a:pt x="1597344" y="413297"/>
                  </a:lnTo>
                  <a:lnTo>
                    <a:pt x="0" y="4132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nb-NO" sz="1400" kern="1200" dirty="0"/>
                <a:t>Christensen, Tom m.fl.: Forvaltning og politikk, kap. 11</a:t>
              </a:r>
              <a:endParaRPr lang="en-US" sz="1400" kern="1200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2E6A2AB-158A-4C81-894D-28367DB62611}"/>
                </a:ext>
              </a:extLst>
            </p:cNvPr>
            <p:cNvSpPr/>
            <p:nvPr/>
          </p:nvSpPr>
          <p:spPr>
            <a:xfrm>
              <a:off x="2899852" y="4572822"/>
              <a:ext cx="1597344" cy="5394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2BB82C0C-88BF-4D6B-83A7-720799AD9178}"/>
                </a:ext>
              </a:extLst>
            </p:cNvPr>
            <p:cNvSpPr/>
            <p:nvPr/>
          </p:nvSpPr>
          <p:spPr>
            <a:xfrm>
              <a:off x="449980" y="4155082"/>
              <a:ext cx="1597344" cy="196473"/>
            </a:xfrm>
            <a:custGeom>
              <a:avLst/>
              <a:gdLst>
                <a:gd name="connsiteX0" fmla="*/ 0 w 1597344"/>
                <a:gd name="connsiteY0" fmla="*/ 0 h 196473"/>
                <a:gd name="connsiteX1" fmla="*/ 1597344 w 1597344"/>
                <a:gd name="connsiteY1" fmla="*/ 0 h 196473"/>
                <a:gd name="connsiteX2" fmla="*/ 1597344 w 1597344"/>
                <a:gd name="connsiteY2" fmla="*/ 196473 h 196473"/>
                <a:gd name="connsiteX3" fmla="*/ 0 w 1597344"/>
                <a:gd name="connsiteY3" fmla="*/ 196473 h 196473"/>
                <a:gd name="connsiteX4" fmla="*/ 0 w 1597344"/>
                <a:gd name="connsiteY4" fmla="*/ 0 h 19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344" h="196473">
                  <a:moveTo>
                    <a:pt x="0" y="0"/>
                  </a:moveTo>
                  <a:lnTo>
                    <a:pt x="1597344" y="0"/>
                  </a:lnTo>
                  <a:lnTo>
                    <a:pt x="1597344" y="196473"/>
                  </a:lnTo>
                  <a:lnTo>
                    <a:pt x="0" y="1964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nn-NO" sz="1400" kern="1200" dirty="0"/>
                <a:t>NOU 2019: 5, kap. 5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C8B6231D-3CD4-41A3-9E21-8CFA3B9661EF}"/>
                </a:ext>
              </a:extLst>
            </p:cNvPr>
            <p:cNvSpPr/>
            <p:nvPr/>
          </p:nvSpPr>
          <p:spPr>
            <a:xfrm>
              <a:off x="4412059" y="4511881"/>
              <a:ext cx="1597344" cy="5394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Rektangel 2">
            <a:extLst>
              <a:ext uri="{FF2B5EF4-FFF2-40B4-BE49-F238E27FC236}">
                <a16:creationId xmlns:a16="http://schemas.microsoft.com/office/drawing/2014/main" id="{5B41856F-1849-498C-AAD8-5D8392E92AEA}"/>
              </a:ext>
            </a:extLst>
          </p:cNvPr>
          <p:cNvSpPr/>
          <p:nvPr/>
        </p:nvSpPr>
        <p:spPr>
          <a:xfrm>
            <a:off x="9783525" y="6561194"/>
            <a:ext cx="2281394" cy="246221"/>
          </a:xfrm>
          <a:prstGeom prst="rect">
            <a:avLst/>
          </a:prstGeom>
          <a:solidFill>
            <a:srgbClr val="DBD1C4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b-NO" sz="1000" dirty="0"/>
              <a:t>Bildet er tatt av </a:t>
            </a:r>
            <a:r>
              <a:rPr lang="nb-NO" sz="1000" u="sng" dirty="0" err="1">
                <a:hlinkClick r:id="rId8"/>
              </a:rPr>
              <a:t>Free</a:t>
            </a:r>
            <a:r>
              <a:rPr lang="nb-NO" sz="1000" u="sng" dirty="0">
                <a:hlinkClick r:id="rId8"/>
              </a:rPr>
              <a:t>-Photos</a:t>
            </a:r>
            <a:r>
              <a:rPr lang="nb-NO" sz="1000" dirty="0"/>
              <a:t> fra </a:t>
            </a:r>
            <a:r>
              <a:rPr lang="nb-NO" sz="1000" u="sng" dirty="0" err="1">
                <a:hlinkClick r:id="rId9"/>
              </a:rPr>
              <a:t>Pixabay</a:t>
            </a:r>
            <a:r>
              <a:rPr lang="nb-NO" sz="1000" dirty="0"/>
              <a:t> 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791C241-665D-4F13-9A31-0E3EB237C5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" y="3477830"/>
            <a:ext cx="624688" cy="6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3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4B771D-433B-4AF1-A87D-1364990F921B}"/>
              </a:ext>
            </a:extLst>
          </p:cNvPr>
          <p:cNvSpPr txBox="1">
            <a:spLocks/>
          </p:cNvSpPr>
          <p:nvPr/>
        </p:nvSpPr>
        <p:spPr>
          <a:xfrm>
            <a:off x="7609114" y="963877"/>
            <a:ext cx="4169229" cy="493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b-NO" sz="3800" dirty="0">
              <a:solidFill>
                <a:schemeClr val="accent1"/>
              </a:solidFill>
            </a:endParaRPr>
          </a:p>
          <a:p>
            <a:pPr algn="r"/>
            <a:endParaRPr lang="nb-NO" sz="3800" dirty="0">
              <a:solidFill>
                <a:schemeClr val="accent1"/>
              </a:solidFill>
            </a:endParaRPr>
          </a:p>
          <a:p>
            <a:pPr algn="r"/>
            <a:endParaRPr lang="nb-NO" sz="3800" dirty="0">
              <a:solidFill>
                <a:schemeClr val="accent1"/>
              </a:solidFill>
            </a:endParaRPr>
          </a:p>
          <a:p>
            <a:pPr algn="r"/>
            <a:r>
              <a:rPr lang="nb-NO" sz="3800" dirty="0">
                <a:solidFill>
                  <a:schemeClr val="accent1"/>
                </a:solidFill>
              </a:rPr>
              <a:t>(primær)kommunen</a:t>
            </a:r>
            <a:br>
              <a:rPr lang="nb-NO" sz="3800" dirty="0">
                <a:solidFill>
                  <a:schemeClr val="accent1"/>
                </a:solidFill>
              </a:rPr>
            </a:br>
            <a:r>
              <a:rPr lang="nb-NO" sz="1800" dirty="0">
                <a:solidFill>
                  <a:schemeClr val="accent1"/>
                </a:solidFill>
              </a:rPr>
              <a:t>- demokrati på kommunenivå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02B2DC5-FBFE-4708-A09A-B0F04C97BCAE}"/>
              </a:ext>
            </a:extLst>
          </p:cNvPr>
          <p:cNvSpPr txBox="1"/>
          <p:nvPr/>
        </p:nvSpPr>
        <p:spPr>
          <a:xfrm>
            <a:off x="560615" y="401381"/>
            <a:ext cx="46373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b-NO" altLang="nb-NO" b="1" dirty="0"/>
              <a:t>Roller</a:t>
            </a:r>
          </a:p>
          <a:p>
            <a:pPr eaLnBrk="1" hangingPunct="1"/>
            <a:r>
              <a:rPr lang="nb-NO" altLang="nb-NO" dirty="0"/>
              <a:t>Iverksettingsorganer for statlig politikk</a:t>
            </a:r>
          </a:p>
          <a:p>
            <a:pPr eaLnBrk="1" hangingPunct="1"/>
            <a:r>
              <a:rPr lang="nb-NO" altLang="nb-NO" dirty="0"/>
              <a:t>Tjenesteprodusenter</a:t>
            </a:r>
          </a:p>
          <a:p>
            <a:pPr eaLnBrk="1" hangingPunct="1"/>
            <a:r>
              <a:rPr lang="nb-NO" altLang="nb-NO" dirty="0"/>
              <a:t>Lokalsamfunnsutviklere</a:t>
            </a:r>
          </a:p>
          <a:p>
            <a:pPr eaLnBrk="1" hangingPunct="1"/>
            <a:r>
              <a:rPr lang="nb-NO" altLang="nb-NO" dirty="0" err="1"/>
              <a:t>Velferdsstatspionerer</a:t>
            </a:r>
            <a:r>
              <a:rPr lang="nb-NO" altLang="nb-NO" dirty="0"/>
              <a:t>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D39038F-C4C6-4FC5-B8BB-30B0375AC4DA}"/>
              </a:ext>
            </a:extLst>
          </p:cNvPr>
          <p:cNvSpPr txBox="1"/>
          <p:nvPr/>
        </p:nvSpPr>
        <p:spPr>
          <a:xfrm>
            <a:off x="560615" y="1978157"/>
            <a:ext cx="428897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nb-NO" altLang="nb-NO" sz="1800" b="1" dirty="0"/>
              <a:t>Formannskapsmodellen</a:t>
            </a:r>
          </a:p>
          <a:p>
            <a:pPr eaLnBrk="1" hangingPunct="1">
              <a:defRPr/>
            </a:pPr>
            <a:r>
              <a:rPr lang="nb-NO" altLang="nb-NO" sz="1800" dirty="0"/>
              <a:t>Kommunestyret (KS) velges direkte</a:t>
            </a:r>
          </a:p>
          <a:p>
            <a:pPr eaLnBrk="1" hangingPunct="1">
              <a:defRPr/>
            </a:pPr>
            <a:r>
              <a:rPr lang="nb-NO" altLang="nb-NO" sz="1800" dirty="0"/>
              <a:t>KS velger ordfører</a:t>
            </a:r>
          </a:p>
          <a:p>
            <a:pPr eaLnBrk="1" hangingPunct="1">
              <a:defRPr/>
            </a:pPr>
            <a:r>
              <a:rPr lang="nb-NO" altLang="nb-NO" sz="1800" dirty="0"/>
              <a:t>Formannskapet utgår fra kommunestyret</a:t>
            </a:r>
          </a:p>
          <a:p>
            <a:pPr lvl="1" eaLnBrk="1" hangingPunct="1">
              <a:defRPr/>
            </a:pPr>
            <a:r>
              <a:rPr lang="nb-NO" altLang="nb-NO" sz="1600" dirty="0"/>
              <a:t>Kommunestyrekomiteer</a:t>
            </a:r>
          </a:p>
          <a:p>
            <a:pPr lvl="1" eaLnBrk="1" hangingPunct="1">
              <a:defRPr/>
            </a:pPr>
            <a:r>
              <a:rPr lang="nb-NO" altLang="nb-NO" sz="1600" dirty="0"/>
              <a:t>Råd, utvalg, nemnder og styrer</a:t>
            </a:r>
          </a:p>
          <a:p>
            <a:pPr eaLnBrk="1" hangingPunct="1">
              <a:defRPr/>
            </a:pPr>
            <a:r>
              <a:rPr lang="nb-NO" altLang="nb-NO" sz="1800" dirty="0"/>
              <a:t>Konsensusorientert</a:t>
            </a:r>
          </a:p>
          <a:p>
            <a:pPr eaLnBrk="1" hangingPunct="1">
              <a:defRPr/>
            </a:pPr>
            <a:endParaRPr lang="nb-NO" altLang="nb-NO" dirty="0"/>
          </a:p>
          <a:p>
            <a:pPr eaLnBrk="1" hangingPunct="1">
              <a:defRPr/>
            </a:pPr>
            <a:r>
              <a:rPr lang="nb-NO" altLang="nb-NO" sz="1800" dirty="0"/>
              <a:t>By-regjeringer (byråd) og bydelsutvalg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D622BE1-1D9E-4DB1-9F88-15D0548F8979}"/>
              </a:ext>
            </a:extLst>
          </p:cNvPr>
          <p:cNvSpPr txBox="1"/>
          <p:nvPr/>
        </p:nvSpPr>
        <p:spPr>
          <a:xfrm>
            <a:off x="6471557" y="11919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30AD549-E23F-4EBD-847A-982FB3BC15A5}"/>
              </a:ext>
            </a:extLst>
          </p:cNvPr>
          <p:cNvSpPr txBox="1"/>
          <p:nvPr/>
        </p:nvSpPr>
        <p:spPr>
          <a:xfrm>
            <a:off x="560288" y="4681129"/>
            <a:ext cx="60960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b-NO" altLang="nb-NO" b="1" dirty="0"/>
              <a:t>Kommunal administrasjon</a:t>
            </a:r>
          </a:p>
          <a:p>
            <a:pPr eaLnBrk="1" hangingPunct="1"/>
            <a:r>
              <a:rPr lang="nb-NO" altLang="nb-NO" dirty="0"/>
              <a:t>Rådmannens stab</a:t>
            </a:r>
          </a:p>
          <a:p>
            <a:pPr lvl="1" eaLnBrk="1" hangingPunct="1"/>
            <a:r>
              <a:rPr lang="nb-NO" altLang="nb-NO" sz="1600" dirty="0"/>
              <a:t>Sørger for at saker er forsvarlig utredet og at vedtak iverksettes</a:t>
            </a:r>
          </a:p>
          <a:p>
            <a:pPr lvl="1" eaLnBrk="1" hangingPunct="1"/>
            <a:r>
              <a:rPr lang="nb-NO" altLang="nb-NO" sz="1600" dirty="0"/>
              <a:t>Administrasjonen drives i samsvar med lover og regler</a:t>
            </a:r>
          </a:p>
          <a:p>
            <a:pPr eaLnBrk="1" hangingPunct="1"/>
            <a:r>
              <a:rPr lang="nb-NO" altLang="nb-NO" dirty="0"/>
              <a:t>Operative enheter/virksomheter (skoler, sykehjem, barnehager, osv.)</a:t>
            </a:r>
          </a:p>
          <a:p>
            <a:pPr eaLnBrk="1" hangingPunct="1"/>
            <a:r>
              <a:rPr lang="nb-NO" altLang="nb-NO" dirty="0"/>
              <a:t>Digitalisering har ofte skjedd på initiativ fra administrasjonen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DAE67B1-AF8F-4157-BC21-6FAACD0D62B0}"/>
              </a:ext>
            </a:extLst>
          </p:cNvPr>
          <p:cNvSpPr txBox="1"/>
          <p:nvPr/>
        </p:nvSpPr>
        <p:spPr>
          <a:xfrm>
            <a:off x="7903030" y="3849062"/>
            <a:ext cx="2944584" cy="1117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800" dirty="0"/>
              <a:t>Kommunereformen:</a:t>
            </a:r>
          </a:p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800" dirty="0"/>
              <a:t>fra 422 kommuner i 2016</a:t>
            </a:r>
          </a:p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800" dirty="0"/>
              <a:t>til 356 kommuner i 2020</a:t>
            </a: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1711218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85B8D6-7AAA-4723-B059-96C475C6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315" y="963877"/>
            <a:ext cx="3712028" cy="3080166"/>
          </a:xfrm>
        </p:spPr>
        <p:txBody>
          <a:bodyPr>
            <a:normAutofit/>
          </a:bodyPr>
          <a:lstStyle/>
          <a:p>
            <a:pPr algn="r"/>
            <a:r>
              <a:rPr lang="nb-NO" sz="3800" dirty="0">
                <a:solidFill>
                  <a:schemeClr val="accent1"/>
                </a:solidFill>
              </a:rPr>
              <a:t>Fylkeskommunen</a:t>
            </a:r>
            <a:br>
              <a:rPr lang="nb-NO" sz="3800" dirty="0">
                <a:solidFill>
                  <a:schemeClr val="accent1"/>
                </a:solidFill>
              </a:rPr>
            </a:br>
            <a:r>
              <a:rPr lang="nb-NO" sz="1800" dirty="0">
                <a:solidFill>
                  <a:schemeClr val="accent1"/>
                </a:solidFill>
              </a:rPr>
              <a:t>- demokrati på fylkesnivå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1D0285-9551-49BF-BB98-D4242236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52" y="80420"/>
            <a:ext cx="6343634" cy="484708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nb-NO" altLang="nb-NO" sz="2000" dirty="0"/>
              <a:t>Folkevalgte organer for fylkene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nb-NO" altLang="nb-NO" sz="2000" dirty="0"/>
              <a:t>Oppgaver: videregående opplæring, samferdsel, arealplanlegging og miljø, næringsutvikling, tannhelse og kultur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nb-NO" altLang="nb-NO" sz="2000" dirty="0"/>
              <a:t>Fylkesordfører velges av tinget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nb-NO" altLang="nb-NO" sz="2000" dirty="0"/>
              <a:t>Formannskapsmodellen (fylkestinget og fylkesutvalget)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nb-NO" altLang="nb-NO" sz="1800" dirty="0"/>
              <a:t>Fylkestingskomiteer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nb-NO" altLang="nb-NO" sz="1800" dirty="0"/>
              <a:t>Råd, utvalg, nemnder og styrer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17105AE-789B-47E8-9F51-53E680DAE5F2}"/>
              </a:ext>
            </a:extLst>
          </p:cNvPr>
          <p:cNvSpPr txBox="1"/>
          <p:nvPr/>
        </p:nvSpPr>
        <p:spPr>
          <a:xfrm>
            <a:off x="6928758" y="3236249"/>
            <a:ext cx="511628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altLang="nb-NO" sz="2000" dirty="0"/>
              <a:t>Regionreformen, v</a:t>
            </a:r>
            <a:r>
              <a:rPr lang="nb-NO" altLang="nb-NO" sz="1800" dirty="0"/>
              <a:t>edtatt av Stortinget i 2016</a:t>
            </a:r>
          </a:p>
          <a:p>
            <a:pPr>
              <a:defRPr/>
            </a:pPr>
            <a:r>
              <a:rPr lang="nb-NO" altLang="nb-NO" sz="1800" dirty="0"/>
              <a:t>Redusere antall forvaltningsenheter (fylker/regioner)</a:t>
            </a:r>
          </a:p>
          <a:p>
            <a:pPr>
              <a:defRPr/>
            </a:pPr>
            <a:r>
              <a:rPr lang="nb-NO" altLang="nb-NO" sz="1800" dirty="0"/>
              <a:t>fra 18 i 2018 til 11 i 2020</a:t>
            </a:r>
          </a:p>
        </p:txBody>
      </p:sp>
    </p:spTree>
    <p:extLst>
      <p:ext uri="{BB962C8B-B14F-4D97-AF65-F5344CB8AC3E}">
        <p14:creationId xmlns:p14="http://schemas.microsoft.com/office/powerpoint/2010/main" val="146242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F912C6-8C2F-4B54-B2F2-1A866971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nb-NO" dirty="0"/>
              <a:t>Statlig styring av kommunene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CB8C1D-EB92-47DF-A9E0-F28BF34CE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033081"/>
            <a:ext cx="7474171" cy="3695705"/>
          </a:xfrm>
        </p:spPr>
        <p:txBody>
          <a:bodyPr anchor="ctr">
            <a:normAutofit lnSpcReduction="10000"/>
          </a:bodyPr>
          <a:lstStyle/>
          <a:p>
            <a:r>
              <a:rPr lang="nb-NO" sz="2000" dirty="0"/>
              <a:t>Rettslig (lover og forskrifter)</a:t>
            </a:r>
          </a:p>
          <a:p>
            <a:pPr lvl="1"/>
            <a:r>
              <a:rPr lang="nb-NO" sz="1600" dirty="0"/>
              <a:t>Pålegge eller frata kommunene oppgaver og myndighet</a:t>
            </a:r>
          </a:p>
          <a:p>
            <a:r>
              <a:rPr lang="nb-NO" sz="2000" dirty="0"/>
              <a:t>Pedagogisk styring</a:t>
            </a:r>
          </a:p>
          <a:p>
            <a:pPr lvl="1"/>
            <a:r>
              <a:rPr lang="nb-NO" sz="1600" dirty="0"/>
              <a:t>Råd, informasjon, veiledning</a:t>
            </a:r>
          </a:p>
          <a:p>
            <a:r>
              <a:rPr lang="nb-NO" sz="2000" dirty="0"/>
              <a:t>Økonomisk styring</a:t>
            </a:r>
          </a:p>
          <a:p>
            <a:pPr lvl="1"/>
            <a:r>
              <a:rPr lang="nb-NO" sz="1600" dirty="0"/>
              <a:t>Rammeoverføringer og øremerkede tilskudd</a:t>
            </a:r>
          </a:p>
          <a:p>
            <a:r>
              <a:rPr lang="nb-NO" sz="2000" dirty="0"/>
              <a:t>Andre mekanismer:</a:t>
            </a:r>
          </a:p>
          <a:p>
            <a:pPr lvl="1"/>
            <a:r>
              <a:rPr lang="nb-NO" sz="1600" dirty="0"/>
              <a:t>Nasjonale satsninger, for eksempel digital agenda</a:t>
            </a:r>
          </a:p>
          <a:p>
            <a:pPr lvl="1"/>
            <a:r>
              <a:rPr lang="nb-NO" sz="1600" dirty="0"/>
              <a:t>Samhandlingsreformer, for eksempel NAV </a:t>
            </a:r>
          </a:p>
          <a:p>
            <a:pPr lvl="1"/>
            <a:r>
              <a:rPr lang="nb-NO" sz="1600" dirty="0"/>
              <a:t>Tjenestestandarder</a:t>
            </a:r>
          </a:p>
          <a:p>
            <a:pPr lvl="1"/>
            <a:r>
              <a:rPr lang="nb-NO" sz="1600" dirty="0"/>
              <a:t>Statlige tilsyn, for eksempel Datatilsynet</a:t>
            </a:r>
          </a:p>
          <a:p>
            <a:pPr lvl="1"/>
            <a:r>
              <a:rPr lang="nb-NO" sz="1600" dirty="0"/>
              <a:t>Fylkesmannen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Veiskilt">
            <a:extLst>
              <a:ext uri="{FF2B5EF4-FFF2-40B4-BE49-F238E27FC236}">
                <a16:creationId xmlns:a16="http://schemas.microsoft.com/office/drawing/2014/main" id="{E3622C02-006B-48AF-B3F7-460968A33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9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DB7F17-6AF0-4C33-88C0-DF28C543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Fordeling av makt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98953D5A-BB62-406F-AD4A-CE5C7DDDB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9235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01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87EC3B-B979-4735-9220-3002C62B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altLang="nb-NO" dirty="0"/>
              <a:t>Kort om den dømmende makt</a:t>
            </a:r>
            <a:endParaRPr lang="nb-NO" dirty="0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C3A064C-1078-4145-A778-E61D8EAAC809}"/>
              </a:ext>
            </a:extLst>
          </p:cNvPr>
          <p:cNvGrpSpPr/>
          <p:nvPr/>
        </p:nvGrpSpPr>
        <p:grpSpPr>
          <a:xfrm>
            <a:off x="657381" y="1850571"/>
            <a:ext cx="5112099" cy="3861862"/>
            <a:chOff x="657381" y="1850571"/>
            <a:chExt cx="5112099" cy="3861862"/>
          </a:xfrm>
        </p:grpSpPr>
        <p:sp>
          <p:nvSpPr>
            <p:cNvPr id="4" name="Frihåndsform: figur 3">
              <a:extLst>
                <a:ext uri="{FF2B5EF4-FFF2-40B4-BE49-F238E27FC236}">
                  <a16:creationId xmlns:a16="http://schemas.microsoft.com/office/drawing/2014/main" id="{0A9CE68C-7877-4747-AFA1-5EC0D00CD4FA}"/>
                </a:ext>
              </a:extLst>
            </p:cNvPr>
            <p:cNvSpPr/>
            <p:nvPr/>
          </p:nvSpPr>
          <p:spPr>
            <a:xfrm>
              <a:off x="673347" y="1850571"/>
              <a:ext cx="5080166" cy="583583"/>
            </a:xfrm>
            <a:custGeom>
              <a:avLst/>
              <a:gdLst>
                <a:gd name="connsiteX0" fmla="*/ 0 w 5080166"/>
                <a:gd name="connsiteY0" fmla="*/ 0 h 144000"/>
                <a:gd name="connsiteX1" fmla="*/ 5080166 w 5080166"/>
                <a:gd name="connsiteY1" fmla="*/ 0 h 144000"/>
                <a:gd name="connsiteX2" fmla="*/ 5080166 w 5080166"/>
                <a:gd name="connsiteY2" fmla="*/ 144000 h 144000"/>
                <a:gd name="connsiteX3" fmla="*/ 0 w 5080166"/>
                <a:gd name="connsiteY3" fmla="*/ 144000 h 144000"/>
                <a:gd name="connsiteX4" fmla="*/ 0 w 5080166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166" h="144000">
                  <a:moveTo>
                    <a:pt x="0" y="0"/>
                  </a:moveTo>
                  <a:lnTo>
                    <a:pt x="5080166" y="0"/>
                  </a:lnTo>
                  <a:lnTo>
                    <a:pt x="5080166" y="144000"/>
                  </a:lnTo>
                  <a:lnTo>
                    <a:pt x="0" y="14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20320" rIns="35560" bIns="2032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Kjennetegn ved domstolene</a:t>
              </a:r>
              <a:endParaRPr lang="en-US" sz="2800" kern="1200" dirty="0"/>
            </a:p>
          </p:txBody>
        </p: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A2F2D473-299B-48CE-9052-8F7D8A93ADE2}"/>
                </a:ext>
              </a:extLst>
            </p:cNvPr>
            <p:cNvSpPr/>
            <p:nvPr/>
          </p:nvSpPr>
          <p:spPr>
            <a:xfrm>
              <a:off x="657381" y="2434154"/>
              <a:ext cx="5112099" cy="3278279"/>
            </a:xfrm>
            <a:custGeom>
              <a:avLst/>
              <a:gdLst>
                <a:gd name="connsiteX0" fmla="*/ 0 w 5112099"/>
                <a:gd name="connsiteY0" fmla="*/ 0 h 3278279"/>
                <a:gd name="connsiteX1" fmla="*/ 5112099 w 5112099"/>
                <a:gd name="connsiteY1" fmla="*/ 0 h 3278279"/>
                <a:gd name="connsiteX2" fmla="*/ 5112099 w 5112099"/>
                <a:gd name="connsiteY2" fmla="*/ 3278279 h 3278279"/>
                <a:gd name="connsiteX3" fmla="*/ 0 w 5112099"/>
                <a:gd name="connsiteY3" fmla="*/ 3278279 h 3278279"/>
                <a:gd name="connsiteX4" fmla="*/ 0 w 5112099"/>
                <a:gd name="connsiteY4" fmla="*/ 0 h 327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2099" h="3278279">
                  <a:moveTo>
                    <a:pt x="0" y="0"/>
                  </a:moveTo>
                  <a:lnTo>
                    <a:pt x="5112099" y="0"/>
                  </a:lnTo>
                  <a:lnTo>
                    <a:pt x="5112099" y="3278279"/>
                  </a:lnTo>
                  <a:lnTo>
                    <a:pt x="0" y="32782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200" kern="1200" dirty="0"/>
                <a:t>Anvende generelle regler for å treffe avgjørelser i konkrete, individuelle saker</a:t>
              </a:r>
              <a:endParaRPr lang="en-US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200" kern="1200" dirty="0"/>
                <a:t>Skal avgjøre rettsspørsmål, herunder spørsmål knyttet til offentlig forvaltning</a:t>
              </a:r>
              <a:endParaRPr lang="en-US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200" kern="1200" dirty="0"/>
                <a:t>Bidrar til forutsigbarhet</a:t>
              </a:r>
              <a:endParaRPr lang="en-US" sz="2200" kern="1200" dirty="0"/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Men de </a:t>
              </a:r>
              <a:r>
                <a:rPr lang="en-US" sz="1800" kern="1200" dirty="0" err="1"/>
                <a:t>fleste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rettsspørsmål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blir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ikke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behandlet</a:t>
              </a:r>
              <a:r>
                <a:rPr lang="en-US" sz="1800" kern="1200" dirty="0"/>
                <a:t> av </a:t>
              </a:r>
              <a:r>
                <a:rPr lang="en-US" sz="1800" kern="1200" dirty="0" err="1"/>
                <a:t>domstolene</a:t>
              </a:r>
              <a:endParaRPr lang="en-US" sz="1800" kern="1200" dirty="0"/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 err="1"/>
                <a:t>Særlige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klageorganer</a:t>
              </a:r>
              <a:r>
                <a:rPr lang="en-US" sz="1800" kern="1200" dirty="0"/>
                <a:t> mv. spiller </a:t>
              </a:r>
              <a:r>
                <a:rPr lang="en-US" sz="1800" kern="1200" dirty="0" err="1"/>
                <a:t>også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en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viktig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rolle</a:t>
              </a:r>
              <a:r>
                <a:rPr lang="en-US" sz="1800" kern="1200" dirty="0"/>
                <a:t> for å </a:t>
              </a:r>
              <a:r>
                <a:rPr lang="en-US" sz="1800" kern="1200" dirty="0" err="1"/>
                <a:t>skape</a:t>
              </a:r>
              <a:r>
                <a:rPr lang="en-US" sz="1800" kern="1200" dirty="0"/>
                <a:t> </a:t>
              </a:r>
              <a:r>
                <a:rPr lang="en-US" sz="1800" kern="1200" dirty="0" err="1"/>
                <a:t>forutberegnelighet</a:t>
              </a:r>
              <a:endParaRPr lang="en-US" sz="1800" kern="1200" dirty="0"/>
            </a:p>
          </p:txBody>
        </p:sp>
      </p:grp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81BC1796-754D-432F-865E-54A0A9652C4C}"/>
              </a:ext>
            </a:extLst>
          </p:cNvPr>
          <p:cNvSpPr/>
          <p:nvPr/>
        </p:nvSpPr>
        <p:spPr>
          <a:xfrm>
            <a:off x="6391260" y="1850571"/>
            <a:ext cx="5322971" cy="583583"/>
          </a:xfrm>
          <a:custGeom>
            <a:avLst/>
            <a:gdLst>
              <a:gd name="connsiteX0" fmla="*/ 0 w 5322971"/>
              <a:gd name="connsiteY0" fmla="*/ 0 h 144000"/>
              <a:gd name="connsiteX1" fmla="*/ 5322971 w 5322971"/>
              <a:gd name="connsiteY1" fmla="*/ 0 h 144000"/>
              <a:gd name="connsiteX2" fmla="*/ 5322971 w 5322971"/>
              <a:gd name="connsiteY2" fmla="*/ 144000 h 144000"/>
              <a:gd name="connsiteX3" fmla="*/ 0 w 5322971"/>
              <a:gd name="connsiteY3" fmla="*/ 144000 h 144000"/>
              <a:gd name="connsiteX4" fmla="*/ 0 w 5322971"/>
              <a:gd name="connsiteY4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971" h="144000">
                <a:moveTo>
                  <a:pt x="0" y="0"/>
                </a:moveTo>
                <a:lnTo>
                  <a:pt x="5322971" y="0"/>
                </a:lnTo>
                <a:lnTo>
                  <a:pt x="5322971" y="144000"/>
                </a:lnTo>
                <a:lnTo>
                  <a:pt x="0" y="14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20320" rIns="35560" bIns="2032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2800" kern="1200" dirty="0"/>
              <a:t>Domstoler</a:t>
            </a:r>
            <a:endParaRPr lang="en-US" sz="2800" kern="1200" dirty="0"/>
          </a:p>
        </p:txBody>
      </p:sp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D25E4F02-0FFD-4004-BFEC-0C5C5CE3B821}"/>
              </a:ext>
            </a:extLst>
          </p:cNvPr>
          <p:cNvSpPr/>
          <p:nvPr/>
        </p:nvSpPr>
        <p:spPr>
          <a:xfrm>
            <a:off x="6398855" y="2434154"/>
            <a:ext cx="5307782" cy="3278279"/>
          </a:xfrm>
          <a:custGeom>
            <a:avLst/>
            <a:gdLst>
              <a:gd name="connsiteX0" fmla="*/ 0 w 5307782"/>
              <a:gd name="connsiteY0" fmla="*/ 0 h 3278279"/>
              <a:gd name="connsiteX1" fmla="*/ 5307782 w 5307782"/>
              <a:gd name="connsiteY1" fmla="*/ 0 h 3278279"/>
              <a:gd name="connsiteX2" fmla="*/ 5307782 w 5307782"/>
              <a:gd name="connsiteY2" fmla="*/ 3278279 h 3278279"/>
              <a:gd name="connsiteX3" fmla="*/ 0 w 5307782"/>
              <a:gd name="connsiteY3" fmla="*/ 3278279 h 3278279"/>
              <a:gd name="connsiteX4" fmla="*/ 0 w 5307782"/>
              <a:gd name="connsiteY4" fmla="*/ 0 h 327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7782" h="3278279">
                <a:moveTo>
                  <a:pt x="0" y="0"/>
                </a:moveTo>
                <a:lnTo>
                  <a:pt x="5307782" y="0"/>
                </a:lnTo>
                <a:lnTo>
                  <a:pt x="5307782" y="3278279"/>
                </a:lnTo>
                <a:lnTo>
                  <a:pt x="0" y="32782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2200" kern="1200" dirty="0"/>
              <a:t>Norske, ordinære domstoler</a:t>
            </a:r>
            <a:endParaRPr lang="en-US" sz="2200" kern="1200" dirty="0"/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1800" kern="1200" dirty="0"/>
              <a:t>Tingrettene</a:t>
            </a:r>
            <a:endParaRPr lang="en-US" sz="1800" kern="1200" dirty="0"/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1800" kern="1200" dirty="0"/>
              <a:t>Lagmannsrettene</a:t>
            </a:r>
            <a:endParaRPr lang="en-US" sz="1800" kern="1200" dirty="0"/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1800" kern="1200" dirty="0"/>
              <a:t>Høyesterett</a:t>
            </a:r>
            <a:endParaRPr lang="en-US" sz="1800" kern="1200" dirty="0"/>
          </a:p>
          <a:p>
            <a:pPr marL="514350" lvl="3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1600" kern="1200" dirty="0"/>
              <a:t>Er siste nasjonale rettsinstans</a:t>
            </a:r>
            <a:endParaRPr lang="en-US" sz="16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2200" kern="1200" dirty="0"/>
              <a:t>Overnasjonale domstoler</a:t>
            </a:r>
            <a:endParaRPr lang="en-US" sz="2200" kern="1200" dirty="0"/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1800" kern="1200" dirty="0"/>
              <a:t>EFTA-domstolen (EØS)</a:t>
            </a:r>
            <a:endParaRPr lang="en-US" sz="1800" kern="1200" dirty="0"/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1800" kern="1200" dirty="0"/>
              <a:t>EU-domstolen</a:t>
            </a:r>
            <a:endParaRPr lang="en-US" sz="1800" kern="1200" dirty="0"/>
          </a:p>
          <a:p>
            <a:pPr marL="342900" lvl="2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Den </a:t>
            </a:r>
            <a:r>
              <a:rPr lang="en-US" sz="1800" kern="1200" dirty="0" err="1"/>
              <a:t>Europeiske</a:t>
            </a:r>
            <a:r>
              <a:rPr lang="en-US" sz="1800" kern="1200" dirty="0"/>
              <a:t> </a:t>
            </a:r>
            <a:r>
              <a:rPr lang="en-US" sz="1800" kern="1200" dirty="0" err="1"/>
              <a:t>menneskerettighetsdomstolen</a:t>
            </a:r>
            <a:r>
              <a:rPr lang="en-US" sz="1800" kern="1200" dirty="0"/>
              <a:t> (EMD)</a:t>
            </a:r>
          </a:p>
        </p:txBody>
      </p:sp>
    </p:spTree>
    <p:extLst>
      <p:ext uri="{BB962C8B-B14F-4D97-AF65-F5344CB8AC3E}">
        <p14:creationId xmlns:p14="http://schemas.microsoft.com/office/powerpoint/2010/main" val="2877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9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9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1AC6DF8-701A-4565-A3B0-8ABDFCD3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Kort om den lovgivende makt</a:t>
            </a:r>
          </a:p>
        </p:txBody>
      </p:sp>
      <p:sp>
        <p:nvSpPr>
          <p:cNvPr id="2057" name="Rectangle 19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CD677E-BFBE-4E2A-B170-477517FA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894" y="679731"/>
            <a:ext cx="3939849" cy="5567320"/>
          </a:xfrm>
        </p:spPr>
        <p:txBody>
          <a:bodyPr anchor="ctr">
            <a:normAutofit/>
          </a:bodyPr>
          <a:lstStyle/>
          <a:p>
            <a:r>
              <a:rPr lang="nb-NO" sz="2000" dirty="0">
                <a:solidFill>
                  <a:srgbClr val="FFFFFF"/>
                </a:solidFill>
              </a:rPr>
              <a:t>Lovgivning</a:t>
            </a:r>
          </a:p>
          <a:p>
            <a:pPr lvl="1"/>
            <a:r>
              <a:rPr lang="nb-NO" sz="1600" dirty="0">
                <a:solidFill>
                  <a:srgbClr val="FFFFFF"/>
                </a:solidFill>
              </a:rPr>
              <a:t>Vedtar, endre og oppheve lover</a:t>
            </a:r>
          </a:p>
          <a:p>
            <a:pPr lvl="1"/>
            <a:r>
              <a:rPr lang="nb-NO" sz="1400" dirty="0">
                <a:solidFill>
                  <a:srgbClr val="FFFFFF"/>
                </a:solidFill>
              </a:rPr>
              <a:t>Implementere EU-regler (direktiver, forordninger) i norsk rett, ofte ved lovvedtak</a:t>
            </a:r>
          </a:p>
          <a:p>
            <a:r>
              <a:rPr lang="nb-NO" sz="2000" dirty="0">
                <a:solidFill>
                  <a:srgbClr val="FFFFFF"/>
                </a:solidFill>
              </a:rPr>
              <a:t>Budsjettvedtak</a:t>
            </a:r>
          </a:p>
          <a:p>
            <a:pPr lvl="1"/>
            <a:r>
              <a:rPr lang="nb-NO" sz="1600" dirty="0">
                <a:solidFill>
                  <a:srgbClr val="FFFFFF"/>
                </a:solidFill>
              </a:rPr>
              <a:t>Bestemmer statens inntekter og utgifter</a:t>
            </a:r>
          </a:p>
          <a:p>
            <a:r>
              <a:rPr lang="nb-NO" sz="2000" dirty="0">
                <a:solidFill>
                  <a:srgbClr val="FFFFFF"/>
                </a:solidFill>
              </a:rPr>
              <a:t>Kontrollere regjeringen</a:t>
            </a:r>
          </a:p>
          <a:p>
            <a:pPr lvl="1"/>
            <a:r>
              <a:rPr lang="nb-NO" sz="1400" dirty="0">
                <a:solidFill>
                  <a:srgbClr val="FFFFFF"/>
                </a:solidFill>
              </a:rPr>
              <a:t>Parlamentarisme i form av debatter og spørsmål</a:t>
            </a:r>
          </a:p>
          <a:p>
            <a:pPr lvl="1"/>
            <a:r>
              <a:rPr lang="nb-NO" sz="1400" dirty="0">
                <a:solidFill>
                  <a:srgbClr val="FFFFFF"/>
                </a:solidFill>
              </a:rPr>
              <a:t>Komitéordningen i Stortinget</a:t>
            </a:r>
          </a:p>
          <a:p>
            <a:pPr lvl="1"/>
            <a:r>
              <a:rPr lang="nb-NO" sz="1400" dirty="0">
                <a:solidFill>
                  <a:srgbClr val="FFFFFF"/>
                </a:solidFill>
              </a:rPr>
              <a:t>Høringer</a:t>
            </a:r>
          </a:p>
          <a:p>
            <a:pPr lvl="1"/>
            <a:r>
              <a:rPr lang="nb-NO" sz="1400" dirty="0">
                <a:solidFill>
                  <a:srgbClr val="FFFFFF"/>
                </a:solidFill>
              </a:rPr>
              <a:t>Riksrevisjonen</a:t>
            </a:r>
          </a:p>
          <a:p>
            <a:pPr lvl="1"/>
            <a:r>
              <a:rPr lang="nb-NO" sz="1400" dirty="0">
                <a:solidFill>
                  <a:srgbClr val="FFFFFF"/>
                </a:solidFill>
              </a:rPr>
              <a:t>Stortingets ombudsmann</a:t>
            </a:r>
          </a:p>
          <a:p>
            <a:pPr lvl="1"/>
            <a:r>
              <a:rPr lang="nb-NO" sz="1400" dirty="0">
                <a:solidFill>
                  <a:srgbClr val="FFFFFF"/>
                </a:solidFill>
              </a:rPr>
              <a:t>Riksrett</a:t>
            </a:r>
          </a:p>
        </p:txBody>
      </p:sp>
      <p:pic>
        <p:nvPicPr>
          <p:cNvPr id="9" name="Bilde 8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5676B14E-A322-4845-8CE2-DBCF2FF4F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/>
        </p:blipFill>
        <p:spPr>
          <a:xfrm>
            <a:off x="321732" y="354099"/>
            <a:ext cx="7064121" cy="407345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E6A7E9B-AD61-4D64-9FE7-33E337164A73}"/>
              </a:ext>
            </a:extLst>
          </p:cNvPr>
          <p:cNvSpPr/>
          <p:nvPr/>
        </p:nvSpPr>
        <p:spPr>
          <a:xfrm>
            <a:off x="6347565" y="4195996"/>
            <a:ext cx="9845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900" dirty="0">
                <a:solidFill>
                  <a:srgbClr val="212124"/>
                </a:solidFill>
                <a:latin typeface="Proxima Nova"/>
              </a:rPr>
              <a:t>Foto: Stortinget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149456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EB933EA-88A9-4E7F-BE66-784FFCC4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accent1"/>
                </a:solidFill>
              </a:rPr>
              <a:t>Regjeringen</a:t>
            </a:r>
            <a:br>
              <a:rPr lang="nb-NO" dirty="0">
                <a:solidFill>
                  <a:schemeClr val="accent1"/>
                </a:solidFill>
              </a:rPr>
            </a:br>
            <a:br>
              <a:rPr lang="nb-NO" dirty="0">
                <a:solidFill>
                  <a:schemeClr val="accent1"/>
                </a:solidFill>
              </a:rPr>
            </a:br>
            <a:r>
              <a:rPr lang="nb-NO" sz="2000" dirty="0">
                <a:solidFill>
                  <a:schemeClr val="accent1"/>
                </a:solidFill>
              </a:rPr>
              <a:t>Kort om den utøvende makt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0329D4-C8D5-4C18-A47A-4BF11654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nb-NO" sz="2400" dirty="0"/>
              <a:t>Normfunksjon (lover og forskrifter)</a:t>
            </a:r>
          </a:p>
          <a:p>
            <a:pPr lvl="1"/>
            <a:r>
              <a:rPr lang="nb-NO" sz="2000" dirty="0"/>
              <a:t>forbereder og iverksetter lover og forskrifter</a:t>
            </a:r>
          </a:p>
          <a:p>
            <a:pPr lvl="1"/>
            <a:r>
              <a:rPr lang="nb-NO" sz="2000" dirty="0"/>
              <a:t>vedtar forskrifter i </a:t>
            </a:r>
            <a:r>
              <a:rPr lang="nb-NO" sz="2000" dirty="0" err="1"/>
              <a:t>hht</a:t>
            </a:r>
            <a:r>
              <a:rPr lang="nb-NO" sz="2000" dirty="0"/>
              <a:t>. lovhjemmel</a:t>
            </a:r>
          </a:p>
          <a:p>
            <a:r>
              <a:rPr lang="nb-NO" sz="2400" dirty="0"/>
              <a:t>Forvaltningsfunksjon</a:t>
            </a:r>
          </a:p>
          <a:p>
            <a:pPr lvl="1"/>
            <a:r>
              <a:rPr lang="nb-NO" sz="1800" dirty="0"/>
              <a:t>håndheve lover og iverksette stortingsvedtak</a:t>
            </a:r>
          </a:p>
          <a:p>
            <a:pPr lvl="1"/>
            <a:r>
              <a:rPr lang="nb-NO" sz="1800" dirty="0"/>
              <a:t>innkreve skatter/avgifter</a:t>
            </a:r>
          </a:p>
          <a:p>
            <a:pPr lvl="1"/>
            <a:r>
              <a:rPr lang="nb-NO" sz="1800" dirty="0"/>
              <a:t>forholdet til andre land </a:t>
            </a:r>
          </a:p>
          <a:p>
            <a:r>
              <a:rPr lang="nb-NO" sz="2400" dirty="0"/>
              <a:t>Dagsordenfunksjon</a:t>
            </a:r>
          </a:p>
          <a:p>
            <a:pPr lvl="1"/>
            <a:r>
              <a:rPr lang="nb-NO" sz="2000" dirty="0"/>
              <a:t>Regjeringen tar aldri ferie..</a:t>
            </a:r>
          </a:p>
        </p:txBody>
      </p:sp>
    </p:spTree>
    <p:extLst>
      <p:ext uri="{BB962C8B-B14F-4D97-AF65-F5344CB8AC3E}">
        <p14:creationId xmlns:p14="http://schemas.microsoft.com/office/powerpoint/2010/main" val="8353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C2C44CEA-73A2-4393-972B-0787BE76EE91}"/>
              </a:ext>
            </a:extLst>
          </p:cNvPr>
          <p:cNvSpPr txBox="1"/>
          <p:nvPr/>
        </p:nvSpPr>
        <p:spPr>
          <a:xfrm>
            <a:off x="1001486" y="2325544"/>
            <a:ext cx="4071257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2500" dirty="0"/>
              <a:t>Ekstern organisering</a:t>
            </a:r>
          </a:p>
          <a:p>
            <a:pPr lvl="1"/>
            <a:r>
              <a:rPr lang="nb-NO" sz="2200" dirty="0"/>
              <a:t>forholdet mellom organene</a:t>
            </a:r>
          </a:p>
          <a:p>
            <a:r>
              <a:rPr lang="nb-NO" sz="2500" dirty="0"/>
              <a:t>Intern organisering</a:t>
            </a:r>
          </a:p>
          <a:p>
            <a:pPr lvl="1"/>
            <a:r>
              <a:rPr lang="nb-NO" sz="2200" dirty="0"/>
              <a:t>forhold i det enkelte organ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081638C-373B-43AD-8560-AFCF64A2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54340"/>
          </a:xfrm>
        </p:spPr>
        <p:txBody>
          <a:bodyPr>
            <a:normAutofit/>
          </a:bodyPr>
          <a:lstStyle/>
          <a:p>
            <a:r>
              <a:rPr lang="nb-NO" sz="3200" dirty="0"/>
              <a:t>Noen sentrale dimensjoner ved organisering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B0C3844-4BD6-424D-A346-8CBDE505B0C4}"/>
              </a:ext>
            </a:extLst>
          </p:cNvPr>
          <p:cNvSpPr txBox="1"/>
          <p:nvPr/>
        </p:nvSpPr>
        <p:spPr>
          <a:xfrm>
            <a:off x="6711042" y="2325544"/>
            <a:ext cx="3454920" cy="1492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500" dirty="0"/>
              <a:t>Hierarkisk organisering</a:t>
            </a:r>
          </a:p>
          <a:p>
            <a:pPr lvl="1"/>
            <a:r>
              <a:rPr lang="nb-NO" sz="2200" dirty="0"/>
              <a:t>Organisasjonsmyndighet</a:t>
            </a:r>
          </a:p>
          <a:p>
            <a:pPr lvl="1"/>
            <a:r>
              <a:rPr lang="nb-NO" sz="2200" dirty="0"/>
              <a:t>Instruksjonsmyndighet</a:t>
            </a:r>
          </a:p>
          <a:p>
            <a:pPr lvl="1"/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49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F5872-E855-4093-A386-3C55E64A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Samarbeid eller «siloer»?</a:t>
            </a:r>
            <a:br>
              <a:rPr lang="nb-NO" sz="3200" dirty="0"/>
            </a:br>
            <a:endParaRPr lang="nb-NO" sz="32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1A5073C-09CB-4517-B00D-76DB2D497CEE}"/>
              </a:ext>
            </a:extLst>
          </p:cNvPr>
          <p:cNvSpPr txBox="1"/>
          <p:nvPr/>
        </p:nvSpPr>
        <p:spPr>
          <a:xfrm>
            <a:off x="838200" y="1690689"/>
            <a:ext cx="1024345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500" dirty="0"/>
              <a:t>«Sektorprinsippet»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/>
              <a:t>Enhver sak hører til i en forvaltningssektor, inn under et departement, og skal primært behandles og avgjøres der (jf. «siloer»)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500" dirty="0"/>
              <a:t>Tverrgående organisering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/>
              <a:t>Regjeringens digitaliseringsutvalg (ledes av statsministeren)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/>
              <a:t>Statssekretærutvalget for IKT og innovasjon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/>
              <a:t>«Mild styring» i form av strategier, rundskriv mv. (jf. f.eks. Digitaliseringsstrategien, Digitaliseringsrundskrivet og IT-arkitekturprinsippene)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/>
              <a:t>Prosjektorganisering (f.eks. ved systemutvikling)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/>
              <a:t>Ulike samarbeid mellom kommuner</a:t>
            </a:r>
          </a:p>
        </p:txBody>
      </p:sp>
    </p:spTree>
    <p:extLst>
      <p:ext uri="{BB962C8B-B14F-4D97-AF65-F5344CB8AC3E}">
        <p14:creationId xmlns:p14="http://schemas.microsoft.com/office/powerpoint/2010/main" val="25455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FE1F54-789F-4938-A00F-8060B091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accent1"/>
                </a:solidFill>
              </a:rPr>
              <a:t>Stat </a:t>
            </a:r>
            <a:br>
              <a:rPr lang="nb-NO" dirty="0">
                <a:solidFill>
                  <a:schemeClr val="accent1"/>
                </a:solidFill>
              </a:rPr>
            </a:br>
            <a:r>
              <a:rPr lang="nb-NO" dirty="0">
                <a:solidFill>
                  <a:schemeClr val="accent1"/>
                </a:solidFill>
              </a:rPr>
              <a:t>-</a:t>
            </a:r>
            <a:br>
              <a:rPr lang="nb-NO" dirty="0">
                <a:solidFill>
                  <a:schemeClr val="accent1"/>
                </a:solidFill>
              </a:rPr>
            </a:br>
            <a:r>
              <a:rPr lang="nb-NO" dirty="0">
                <a:solidFill>
                  <a:schemeClr val="accent1"/>
                </a:solidFill>
              </a:rPr>
              <a:t>Kommune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BD5867-78BB-46A0-B91D-E70C57F7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2057399"/>
            <a:ext cx="6522059" cy="4158575"/>
          </a:xfrm>
        </p:spPr>
        <p:txBody>
          <a:bodyPr anchor="t">
            <a:normAutofit/>
          </a:bodyPr>
          <a:lstStyle/>
          <a:p>
            <a:r>
              <a:rPr lang="nb-NO" sz="2200" dirty="0"/>
              <a:t>Statlig forvaltning har primært ansvar for hele landet innenfor sitt fagområde</a:t>
            </a:r>
          </a:p>
          <a:p>
            <a:r>
              <a:rPr lang="nb-NO" sz="2200" dirty="0"/>
              <a:t>Kommunene (både primær- og fylkeskommuner) har ansvar for et avgrenset geografisk område</a:t>
            </a:r>
          </a:p>
          <a:p>
            <a:pPr lvl="1"/>
            <a:r>
              <a:rPr lang="nb-NO" sz="1800" dirty="0"/>
              <a:t>Kommune- og regionalreform har endret kartet</a:t>
            </a:r>
          </a:p>
          <a:p>
            <a:pPr lvl="1"/>
            <a:r>
              <a:rPr lang="nb-NO" sz="1800" dirty="0"/>
              <a:t>Større og mer robuste kommuner – flere oppgaver?</a:t>
            </a:r>
          </a:p>
          <a:p>
            <a:r>
              <a:rPr lang="nb-NO" sz="2200" dirty="0"/>
              <a:t>Kommunene er viktige både for utøvelse av myndighet og for å gi tjenester</a:t>
            </a:r>
          </a:p>
          <a:p>
            <a:pPr lvl="1"/>
            <a:r>
              <a:rPr lang="nb-NO" sz="1800" dirty="0"/>
              <a:t>Hva er egentlig forskjellen på myndighet og tjeneste?</a:t>
            </a:r>
          </a:p>
        </p:txBody>
      </p:sp>
    </p:spTree>
    <p:extLst>
      <p:ext uri="{BB962C8B-B14F-4D97-AF65-F5344CB8AC3E}">
        <p14:creationId xmlns:p14="http://schemas.microsoft.com/office/powerpoint/2010/main" val="50302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D451E6A0009C418BC8BC6FD9B72F97" ma:contentTypeVersion="6" ma:contentTypeDescription="Opprett et nytt dokument." ma:contentTypeScope="" ma:versionID="b5d9ecb58f19aef21f024c86fd049f2d">
  <xsd:schema xmlns:xsd="http://www.w3.org/2001/XMLSchema" xmlns:xs="http://www.w3.org/2001/XMLSchema" xmlns:p="http://schemas.microsoft.com/office/2006/metadata/properties" xmlns:ns3="30e7da48-dd40-41b3-a437-378e1eefd714" targetNamespace="http://schemas.microsoft.com/office/2006/metadata/properties" ma:root="true" ma:fieldsID="675ea9cc29f4e66c226c6764e8a9a6b5" ns3:_="">
    <xsd:import namespace="30e7da48-dd40-41b3-a437-378e1eefd7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7da48-dd40-41b3-a437-378e1eefd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AF7A13-8B4D-4A83-9CCD-032E8D3B6407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0e7da48-dd40-41b3-a437-378e1eefd71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3D859C-DC4D-43DD-9584-30CD0D1E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e7da48-dd40-41b3-a437-378e1eefd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A63B03-C36C-41F5-AC4A-D08CEA378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1807</Words>
  <Application>Microsoft Office PowerPoint</Application>
  <PresentationFormat>Widescreen</PresentationFormat>
  <Paragraphs>265</Paragraphs>
  <Slides>22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8" baseType="lpstr">
      <vt:lpstr>Proxima Nova</vt:lpstr>
      <vt:lpstr>Arial</vt:lpstr>
      <vt:lpstr>Calibri</vt:lpstr>
      <vt:lpstr>Calibri Light</vt:lpstr>
      <vt:lpstr>Courier New</vt:lpstr>
      <vt:lpstr>Office-tema</vt:lpstr>
      <vt:lpstr>Organisering av offentlig forvaltning  og litt om roller i digitaliseringsarbeidet</vt:lpstr>
      <vt:lpstr>Pensum</vt:lpstr>
      <vt:lpstr>Fordeling av makt</vt:lpstr>
      <vt:lpstr>Kort om den dømmende makt</vt:lpstr>
      <vt:lpstr>Kort om den lovgivende makt</vt:lpstr>
      <vt:lpstr>Regjeringen  Kort om den utøvende makt</vt:lpstr>
      <vt:lpstr>Noen sentrale dimensjoner ved organisering</vt:lpstr>
      <vt:lpstr>Samarbeid eller «siloer»? </vt:lpstr>
      <vt:lpstr>Stat  - Kommune</vt:lpstr>
      <vt:lpstr>Stat  - Kommune</vt:lpstr>
      <vt:lpstr>Fylkesmenn - regjeringens forlengede arm</vt:lpstr>
      <vt:lpstr>Statlig forvaltning</vt:lpstr>
      <vt:lpstr>Departementer</vt:lpstr>
      <vt:lpstr>Departementer (II)</vt:lpstr>
      <vt:lpstr>Direktorater</vt:lpstr>
      <vt:lpstr>Tilsyn</vt:lpstr>
      <vt:lpstr>Ombud</vt:lpstr>
      <vt:lpstr>Styrer, råd og nemnder</vt:lpstr>
      <vt:lpstr>Kommunene - primærkommuner - fylkeskommuner</vt:lpstr>
      <vt:lpstr>PowerPoint-presentasjon</vt:lpstr>
      <vt:lpstr>Fylkeskommunen - demokrati på fylkesnivå</vt:lpstr>
      <vt:lpstr>Statlig styring av kommunene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Organisering av offentlig forvaltning  og roller i digitaliseringsarbeidet</dc:title>
  <dc:creator>Asbjørn Korsbakken</dc:creator>
  <cp:lastModifiedBy>dag wiese schartum</cp:lastModifiedBy>
  <cp:revision>26</cp:revision>
  <cp:lastPrinted>2020-08-27T11:05:29Z</cp:lastPrinted>
  <dcterms:created xsi:type="dcterms:W3CDTF">2019-09-04T07:19:17Z</dcterms:created>
  <dcterms:modified xsi:type="dcterms:W3CDTF">2020-08-27T20:30:48Z</dcterms:modified>
</cp:coreProperties>
</file>