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3" r:id="rId3"/>
    <p:sldId id="265" r:id="rId4"/>
    <p:sldId id="262" r:id="rId5"/>
    <p:sldId id="258" r:id="rId6"/>
    <p:sldId id="257" r:id="rId7"/>
    <p:sldId id="260" r:id="rId8"/>
    <p:sldId id="259" r:id="rId9"/>
    <p:sldId id="270" r:id="rId10"/>
    <p:sldId id="277" r:id="rId11"/>
    <p:sldId id="276" r:id="rId12"/>
    <p:sldId id="271" r:id="rId13"/>
    <p:sldId id="264" r:id="rId14"/>
    <p:sldId id="275" r:id="rId15"/>
    <p:sldId id="278" r:id="rId16"/>
    <p:sldId id="279" r:id="rId17"/>
  </p:sldIdLst>
  <p:sldSz cx="9144000" cy="6858000" type="screen4x3"/>
  <p:notesSz cx="6797675" cy="9926638"/>
  <p:defaultTextStyle>
    <a:defPPr>
      <a:defRPr lang="nb-NO"/>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FF"/>
    <a:srgbClr val="FFFF99"/>
    <a:srgbClr val="800080"/>
    <a:srgbClr val="8FE2FF"/>
    <a:srgbClr val="FFFFCC"/>
    <a:srgbClr val="A50021"/>
    <a:srgbClr val="CC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113" d="100"/>
          <a:sy n="113" d="100"/>
        </p:scale>
        <p:origin x="810" y="6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A3EA1A58-6587-419F-8D44-0FFA4533F768}"/>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a:extLst>
              <a:ext uri="{FF2B5EF4-FFF2-40B4-BE49-F238E27FC236}">
                <a16:creationId xmlns:a16="http://schemas.microsoft.com/office/drawing/2014/main" id="{C9139D59-7225-490D-81C1-FD71E6DFC4AA}"/>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E548DEF-EF09-4AB3-9D74-E6953D20F824}" type="datetimeFigureOut">
              <a:rPr lang="nb-NO"/>
              <a:pPr>
                <a:defRPr/>
              </a:pPr>
              <a:t>11.10.2020</a:t>
            </a:fld>
            <a:endParaRPr lang="nb-NO"/>
          </a:p>
        </p:txBody>
      </p:sp>
      <p:sp>
        <p:nvSpPr>
          <p:cNvPr id="4" name="Plassholder for bunntekst 3">
            <a:extLst>
              <a:ext uri="{FF2B5EF4-FFF2-40B4-BE49-F238E27FC236}">
                <a16:creationId xmlns:a16="http://schemas.microsoft.com/office/drawing/2014/main" id="{428BDEFD-D8E0-4837-B70C-2BA9022B5645}"/>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nb-NO"/>
          </a:p>
        </p:txBody>
      </p:sp>
      <p:sp>
        <p:nvSpPr>
          <p:cNvPr id="5" name="Plassholder for lysbildenummer 4">
            <a:extLst>
              <a:ext uri="{FF2B5EF4-FFF2-40B4-BE49-F238E27FC236}">
                <a16:creationId xmlns:a16="http://schemas.microsoft.com/office/drawing/2014/main" id="{98E439FF-528E-4F23-AAB6-0294A2209692}"/>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D252E81-EFC4-4DE1-A358-B4EF784A7A74}" type="slidenum">
              <a:rPr lang="nb-NO" altLang="nb-NO"/>
              <a:pPr>
                <a:defRPr/>
              </a:pPr>
              <a:t>‹#›</a:t>
            </a:fld>
            <a:endParaRPr lang="nb-NO" altLang="nb-NO"/>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E10D6F7B-29AE-4953-AC69-34EC3B9F692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a:extLst>
              <a:ext uri="{FF2B5EF4-FFF2-40B4-BE49-F238E27FC236}">
                <a16:creationId xmlns:a16="http://schemas.microsoft.com/office/drawing/2014/main" id="{9409E795-2DC0-4558-BCE2-B801DB441B7A}"/>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856181A-AB46-483F-B546-96AF0624E3EA}" type="datetimeFigureOut">
              <a:rPr lang="nb-NO"/>
              <a:pPr>
                <a:defRPr/>
              </a:pPr>
              <a:t>11.10.2020</a:t>
            </a:fld>
            <a:endParaRPr lang="nb-NO"/>
          </a:p>
        </p:txBody>
      </p:sp>
      <p:sp>
        <p:nvSpPr>
          <p:cNvPr id="4" name="Plassholder for lysbilde 3">
            <a:extLst>
              <a:ext uri="{FF2B5EF4-FFF2-40B4-BE49-F238E27FC236}">
                <a16:creationId xmlns:a16="http://schemas.microsoft.com/office/drawing/2014/main" id="{150C0A4C-555A-496F-87B7-3A653CB74151}"/>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a:extLst>
              <a:ext uri="{FF2B5EF4-FFF2-40B4-BE49-F238E27FC236}">
                <a16:creationId xmlns:a16="http://schemas.microsoft.com/office/drawing/2014/main" id="{1F4038EA-3356-47EE-9835-91193BAD109D}"/>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a:extLst>
              <a:ext uri="{FF2B5EF4-FFF2-40B4-BE49-F238E27FC236}">
                <a16:creationId xmlns:a16="http://schemas.microsoft.com/office/drawing/2014/main" id="{570580E3-9D4E-43C8-8A03-29702A1ED94C}"/>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nb-NO"/>
          </a:p>
        </p:txBody>
      </p:sp>
      <p:sp>
        <p:nvSpPr>
          <p:cNvPr id="7" name="Plassholder for lysbildenummer 6">
            <a:extLst>
              <a:ext uri="{FF2B5EF4-FFF2-40B4-BE49-F238E27FC236}">
                <a16:creationId xmlns:a16="http://schemas.microsoft.com/office/drawing/2014/main" id="{3A8EB476-EE2B-4050-8AD6-108C42AA6ECD}"/>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8EFDDC1-D1C2-4C62-AEA6-1AC9E77D0671}"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ssholder for lysbilde 1">
            <a:extLst>
              <a:ext uri="{FF2B5EF4-FFF2-40B4-BE49-F238E27FC236}">
                <a16:creationId xmlns:a16="http://schemas.microsoft.com/office/drawing/2014/main" id="{81F85733-A9F8-40E3-9D2C-B6AB42CDED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Plassholder for notater 2">
            <a:extLst>
              <a:ext uri="{FF2B5EF4-FFF2-40B4-BE49-F238E27FC236}">
                <a16:creationId xmlns:a16="http://schemas.microsoft.com/office/drawing/2014/main" id="{388AD22B-8F5C-4CCE-83A3-C5E0204FEF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b-NO" altLang="nb-NO"/>
          </a:p>
        </p:txBody>
      </p:sp>
      <p:sp>
        <p:nvSpPr>
          <p:cNvPr id="11268" name="Plassholder for lysbildenummer 3">
            <a:extLst>
              <a:ext uri="{FF2B5EF4-FFF2-40B4-BE49-F238E27FC236}">
                <a16:creationId xmlns:a16="http://schemas.microsoft.com/office/drawing/2014/main" id="{A76640B8-8ECE-44B3-8852-704A9089A7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0C9084D-E050-4115-8EC6-33602065ED0C}" type="slidenum">
              <a:rPr lang="nb-NO" altLang="nb-NO" sz="1200" smtClean="0"/>
              <a:pPr/>
              <a:t>6</a:t>
            </a:fld>
            <a:endParaRPr lang="nb-NO" altLang="nb-NO"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Rectangle 4">
            <a:extLst>
              <a:ext uri="{FF2B5EF4-FFF2-40B4-BE49-F238E27FC236}">
                <a16:creationId xmlns:a16="http://schemas.microsoft.com/office/drawing/2014/main" id="{E7FFBBAB-35CA-4132-91CD-369E548B9FCD}"/>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67B16C04-0693-4C88-AE53-2A640E9B57ED}"/>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AE351829-921C-4FFC-8388-0265925276FA}"/>
              </a:ext>
            </a:extLst>
          </p:cNvPr>
          <p:cNvSpPr>
            <a:spLocks noGrp="1" noChangeArrowheads="1"/>
          </p:cNvSpPr>
          <p:nvPr>
            <p:ph type="sldNum" sz="quarter" idx="12"/>
          </p:nvPr>
        </p:nvSpPr>
        <p:spPr>
          <a:ln/>
        </p:spPr>
        <p:txBody>
          <a:bodyPr/>
          <a:lstStyle>
            <a:lvl1pPr>
              <a:defRPr/>
            </a:lvl1pPr>
          </a:lstStyle>
          <a:p>
            <a:pPr>
              <a:defRPr/>
            </a:pPr>
            <a:fld id="{0F618846-55BA-4DC2-9FD4-206966623651}" type="slidenum">
              <a:rPr lang="nb-NO" altLang="nb-NO"/>
              <a:pPr>
                <a:defRPr/>
              </a:pPr>
              <a:t>‹#›</a:t>
            </a:fld>
            <a:endParaRPr lang="nb-NO" altLang="nb-NO"/>
          </a:p>
        </p:txBody>
      </p:sp>
    </p:spTree>
    <p:extLst>
      <p:ext uri="{BB962C8B-B14F-4D97-AF65-F5344CB8AC3E}">
        <p14:creationId xmlns:p14="http://schemas.microsoft.com/office/powerpoint/2010/main" val="294883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84350C78-7151-49B8-8974-67FDDBC03736}"/>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5D467408-F08E-4EB3-9750-E7EC9C844C13}"/>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5B269C13-4E0A-4878-82A7-FEEAB0C51C29}"/>
              </a:ext>
            </a:extLst>
          </p:cNvPr>
          <p:cNvSpPr>
            <a:spLocks noGrp="1" noChangeArrowheads="1"/>
          </p:cNvSpPr>
          <p:nvPr>
            <p:ph type="sldNum" sz="quarter" idx="12"/>
          </p:nvPr>
        </p:nvSpPr>
        <p:spPr>
          <a:ln/>
        </p:spPr>
        <p:txBody>
          <a:bodyPr/>
          <a:lstStyle>
            <a:lvl1pPr>
              <a:defRPr/>
            </a:lvl1pPr>
          </a:lstStyle>
          <a:p>
            <a:pPr>
              <a:defRPr/>
            </a:pPr>
            <a:fld id="{ECE3C403-C043-44B9-A91F-EAD162250733}" type="slidenum">
              <a:rPr lang="nb-NO" altLang="nb-NO"/>
              <a:pPr>
                <a:defRPr/>
              </a:pPr>
              <a:t>‹#›</a:t>
            </a:fld>
            <a:endParaRPr lang="nb-NO" altLang="nb-NO"/>
          </a:p>
        </p:txBody>
      </p:sp>
    </p:spTree>
    <p:extLst>
      <p:ext uri="{BB962C8B-B14F-4D97-AF65-F5344CB8AC3E}">
        <p14:creationId xmlns:p14="http://schemas.microsoft.com/office/powerpoint/2010/main" val="288888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49809643-AB4F-420A-BDC5-34C843B41550}"/>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4F8342AC-826F-428C-82BC-43E468C7C3E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839B72D2-3589-4546-AEAC-09033E91209C}"/>
              </a:ext>
            </a:extLst>
          </p:cNvPr>
          <p:cNvSpPr>
            <a:spLocks noGrp="1" noChangeArrowheads="1"/>
          </p:cNvSpPr>
          <p:nvPr>
            <p:ph type="sldNum" sz="quarter" idx="12"/>
          </p:nvPr>
        </p:nvSpPr>
        <p:spPr>
          <a:ln/>
        </p:spPr>
        <p:txBody>
          <a:bodyPr/>
          <a:lstStyle>
            <a:lvl1pPr>
              <a:defRPr/>
            </a:lvl1pPr>
          </a:lstStyle>
          <a:p>
            <a:pPr>
              <a:defRPr/>
            </a:pPr>
            <a:fld id="{E73D846C-87B8-41C9-BE2B-F748734D0E05}" type="slidenum">
              <a:rPr lang="nb-NO" altLang="nb-NO"/>
              <a:pPr>
                <a:defRPr/>
              </a:pPr>
              <a:t>‹#›</a:t>
            </a:fld>
            <a:endParaRPr lang="nb-NO" altLang="nb-NO"/>
          </a:p>
        </p:txBody>
      </p:sp>
    </p:spTree>
    <p:extLst>
      <p:ext uri="{BB962C8B-B14F-4D97-AF65-F5344CB8AC3E}">
        <p14:creationId xmlns:p14="http://schemas.microsoft.com/office/powerpoint/2010/main" val="13392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A900D8D2-8C90-4855-879D-962452768D0D}"/>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0E68277C-5BEC-4B51-8F58-CDADB842B906}"/>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6F2B58DB-6655-410D-9FEB-C44E14CA23B9}"/>
              </a:ext>
            </a:extLst>
          </p:cNvPr>
          <p:cNvSpPr>
            <a:spLocks noGrp="1" noChangeArrowheads="1"/>
          </p:cNvSpPr>
          <p:nvPr>
            <p:ph type="sldNum" sz="quarter" idx="12"/>
          </p:nvPr>
        </p:nvSpPr>
        <p:spPr>
          <a:ln/>
        </p:spPr>
        <p:txBody>
          <a:bodyPr/>
          <a:lstStyle>
            <a:lvl1pPr>
              <a:defRPr/>
            </a:lvl1pPr>
          </a:lstStyle>
          <a:p>
            <a:pPr>
              <a:defRPr/>
            </a:pPr>
            <a:fld id="{A2F645A9-C8E0-4D54-98ED-76379FFA06E5}" type="slidenum">
              <a:rPr lang="nb-NO" altLang="nb-NO"/>
              <a:pPr>
                <a:defRPr/>
              </a:pPr>
              <a:t>‹#›</a:t>
            </a:fld>
            <a:endParaRPr lang="nb-NO" altLang="nb-NO"/>
          </a:p>
        </p:txBody>
      </p:sp>
    </p:spTree>
    <p:extLst>
      <p:ext uri="{BB962C8B-B14F-4D97-AF65-F5344CB8AC3E}">
        <p14:creationId xmlns:p14="http://schemas.microsoft.com/office/powerpoint/2010/main" val="27327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a:extLst>
              <a:ext uri="{FF2B5EF4-FFF2-40B4-BE49-F238E27FC236}">
                <a16:creationId xmlns:a16="http://schemas.microsoft.com/office/drawing/2014/main" id="{07403FA0-34E9-4801-BC64-DFA4ACAFC1E3}"/>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091BD374-7E5B-4B15-9CC0-A3B9569F66CC}"/>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223BF1ED-6474-46C3-9A02-E0E71E9BED5D}"/>
              </a:ext>
            </a:extLst>
          </p:cNvPr>
          <p:cNvSpPr>
            <a:spLocks noGrp="1" noChangeArrowheads="1"/>
          </p:cNvSpPr>
          <p:nvPr>
            <p:ph type="sldNum" sz="quarter" idx="12"/>
          </p:nvPr>
        </p:nvSpPr>
        <p:spPr>
          <a:ln/>
        </p:spPr>
        <p:txBody>
          <a:bodyPr/>
          <a:lstStyle>
            <a:lvl1pPr>
              <a:defRPr/>
            </a:lvl1pPr>
          </a:lstStyle>
          <a:p>
            <a:pPr>
              <a:defRPr/>
            </a:pPr>
            <a:fld id="{324C5B9A-1E10-4881-A4BB-0011AB352E3F}" type="slidenum">
              <a:rPr lang="nb-NO" altLang="nb-NO"/>
              <a:pPr>
                <a:defRPr/>
              </a:pPr>
              <a:t>‹#›</a:t>
            </a:fld>
            <a:endParaRPr lang="nb-NO" altLang="nb-NO"/>
          </a:p>
        </p:txBody>
      </p:sp>
    </p:spTree>
    <p:extLst>
      <p:ext uri="{BB962C8B-B14F-4D97-AF65-F5344CB8AC3E}">
        <p14:creationId xmlns:p14="http://schemas.microsoft.com/office/powerpoint/2010/main" val="410428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a:extLst>
              <a:ext uri="{FF2B5EF4-FFF2-40B4-BE49-F238E27FC236}">
                <a16:creationId xmlns:a16="http://schemas.microsoft.com/office/drawing/2014/main" id="{EFDE9965-DF06-486E-85F5-B47B8AA95015}"/>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1D6223FA-1761-4EB7-B4F4-AB7F7CB90FC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39DE82D6-A72E-49E7-9E48-49FC7EC441BB}"/>
              </a:ext>
            </a:extLst>
          </p:cNvPr>
          <p:cNvSpPr>
            <a:spLocks noGrp="1" noChangeArrowheads="1"/>
          </p:cNvSpPr>
          <p:nvPr>
            <p:ph type="sldNum" sz="quarter" idx="12"/>
          </p:nvPr>
        </p:nvSpPr>
        <p:spPr>
          <a:ln/>
        </p:spPr>
        <p:txBody>
          <a:bodyPr/>
          <a:lstStyle>
            <a:lvl1pPr>
              <a:defRPr/>
            </a:lvl1pPr>
          </a:lstStyle>
          <a:p>
            <a:pPr>
              <a:defRPr/>
            </a:pPr>
            <a:fld id="{1B2256DB-F2B7-4AC3-94B5-E9DE29676F5E}" type="slidenum">
              <a:rPr lang="nb-NO" altLang="nb-NO"/>
              <a:pPr>
                <a:defRPr/>
              </a:pPr>
              <a:t>‹#›</a:t>
            </a:fld>
            <a:endParaRPr lang="nb-NO" altLang="nb-NO"/>
          </a:p>
        </p:txBody>
      </p:sp>
    </p:spTree>
    <p:extLst>
      <p:ext uri="{BB962C8B-B14F-4D97-AF65-F5344CB8AC3E}">
        <p14:creationId xmlns:p14="http://schemas.microsoft.com/office/powerpoint/2010/main" val="111874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a:extLst>
              <a:ext uri="{FF2B5EF4-FFF2-40B4-BE49-F238E27FC236}">
                <a16:creationId xmlns:a16="http://schemas.microsoft.com/office/drawing/2014/main" id="{C9164F39-A6B9-4B4F-9A40-06F3B7FE43D2}"/>
              </a:ext>
            </a:extLst>
          </p:cNvPr>
          <p:cNvSpPr>
            <a:spLocks noGrp="1" noChangeArrowheads="1"/>
          </p:cNvSpPr>
          <p:nvPr>
            <p:ph type="dt" sz="half" idx="10"/>
          </p:nvPr>
        </p:nvSpPr>
        <p:spPr>
          <a:ln/>
        </p:spPr>
        <p:txBody>
          <a:bodyPr/>
          <a:lstStyle>
            <a:lvl1pPr>
              <a:defRPr/>
            </a:lvl1pPr>
          </a:lstStyle>
          <a:p>
            <a:pPr>
              <a:defRPr/>
            </a:pPr>
            <a:endParaRPr lang="nb-NO"/>
          </a:p>
        </p:txBody>
      </p:sp>
      <p:sp>
        <p:nvSpPr>
          <p:cNvPr id="8" name="Rectangle 5">
            <a:extLst>
              <a:ext uri="{FF2B5EF4-FFF2-40B4-BE49-F238E27FC236}">
                <a16:creationId xmlns:a16="http://schemas.microsoft.com/office/drawing/2014/main" id="{30193565-7041-42F8-87AF-09C7648E3406}"/>
              </a:ext>
            </a:extLst>
          </p:cNvPr>
          <p:cNvSpPr>
            <a:spLocks noGrp="1" noChangeArrowheads="1"/>
          </p:cNvSpPr>
          <p:nvPr>
            <p:ph type="ftr" sz="quarter" idx="11"/>
          </p:nvPr>
        </p:nvSpPr>
        <p:spPr>
          <a:ln/>
        </p:spPr>
        <p:txBody>
          <a:bodyPr/>
          <a:lstStyle>
            <a:lvl1pPr>
              <a:defRPr/>
            </a:lvl1pPr>
          </a:lstStyle>
          <a:p>
            <a:pPr>
              <a:defRPr/>
            </a:pPr>
            <a:endParaRPr lang="nb-NO"/>
          </a:p>
        </p:txBody>
      </p:sp>
      <p:sp>
        <p:nvSpPr>
          <p:cNvPr id="9" name="Rectangle 6">
            <a:extLst>
              <a:ext uri="{FF2B5EF4-FFF2-40B4-BE49-F238E27FC236}">
                <a16:creationId xmlns:a16="http://schemas.microsoft.com/office/drawing/2014/main" id="{540E65C4-7F6E-44C4-B750-15A2E5D128D8}"/>
              </a:ext>
            </a:extLst>
          </p:cNvPr>
          <p:cNvSpPr>
            <a:spLocks noGrp="1" noChangeArrowheads="1"/>
          </p:cNvSpPr>
          <p:nvPr>
            <p:ph type="sldNum" sz="quarter" idx="12"/>
          </p:nvPr>
        </p:nvSpPr>
        <p:spPr>
          <a:ln/>
        </p:spPr>
        <p:txBody>
          <a:bodyPr/>
          <a:lstStyle>
            <a:lvl1pPr>
              <a:defRPr/>
            </a:lvl1pPr>
          </a:lstStyle>
          <a:p>
            <a:pPr>
              <a:defRPr/>
            </a:pPr>
            <a:fld id="{ED21F37C-D5EA-4C46-94F0-53ACF15C0B43}" type="slidenum">
              <a:rPr lang="nb-NO" altLang="nb-NO"/>
              <a:pPr>
                <a:defRPr/>
              </a:pPr>
              <a:t>‹#›</a:t>
            </a:fld>
            <a:endParaRPr lang="nb-NO" altLang="nb-NO"/>
          </a:p>
        </p:txBody>
      </p:sp>
    </p:spTree>
    <p:extLst>
      <p:ext uri="{BB962C8B-B14F-4D97-AF65-F5344CB8AC3E}">
        <p14:creationId xmlns:p14="http://schemas.microsoft.com/office/powerpoint/2010/main" val="368611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a:extLst>
              <a:ext uri="{FF2B5EF4-FFF2-40B4-BE49-F238E27FC236}">
                <a16:creationId xmlns:a16="http://schemas.microsoft.com/office/drawing/2014/main" id="{8D5C3DE9-05C0-4745-8AD8-A267E0DBEE5F}"/>
              </a:ext>
            </a:extLst>
          </p:cNvPr>
          <p:cNvSpPr>
            <a:spLocks noGrp="1" noChangeArrowheads="1"/>
          </p:cNvSpPr>
          <p:nvPr>
            <p:ph type="dt" sz="half" idx="10"/>
          </p:nvPr>
        </p:nvSpPr>
        <p:spPr>
          <a:ln/>
        </p:spPr>
        <p:txBody>
          <a:bodyPr/>
          <a:lstStyle>
            <a:lvl1pPr>
              <a:defRPr/>
            </a:lvl1pPr>
          </a:lstStyle>
          <a:p>
            <a:pPr>
              <a:defRPr/>
            </a:pPr>
            <a:endParaRPr lang="nb-NO"/>
          </a:p>
        </p:txBody>
      </p:sp>
      <p:sp>
        <p:nvSpPr>
          <p:cNvPr id="4" name="Rectangle 5">
            <a:extLst>
              <a:ext uri="{FF2B5EF4-FFF2-40B4-BE49-F238E27FC236}">
                <a16:creationId xmlns:a16="http://schemas.microsoft.com/office/drawing/2014/main" id="{FF9D311E-6979-4ED2-B12E-4856ED0024B6}"/>
              </a:ext>
            </a:extLst>
          </p:cNvPr>
          <p:cNvSpPr>
            <a:spLocks noGrp="1" noChangeArrowheads="1"/>
          </p:cNvSpPr>
          <p:nvPr>
            <p:ph type="ftr" sz="quarter" idx="11"/>
          </p:nvPr>
        </p:nvSpPr>
        <p:spPr>
          <a:ln/>
        </p:spPr>
        <p:txBody>
          <a:bodyPr/>
          <a:lstStyle>
            <a:lvl1pPr>
              <a:defRPr/>
            </a:lvl1pPr>
          </a:lstStyle>
          <a:p>
            <a:pPr>
              <a:defRPr/>
            </a:pPr>
            <a:endParaRPr lang="nb-NO"/>
          </a:p>
        </p:txBody>
      </p:sp>
      <p:sp>
        <p:nvSpPr>
          <p:cNvPr id="5" name="Rectangle 6">
            <a:extLst>
              <a:ext uri="{FF2B5EF4-FFF2-40B4-BE49-F238E27FC236}">
                <a16:creationId xmlns:a16="http://schemas.microsoft.com/office/drawing/2014/main" id="{2D379FE4-5B63-41DB-B291-FCB33E7BD6DF}"/>
              </a:ext>
            </a:extLst>
          </p:cNvPr>
          <p:cNvSpPr>
            <a:spLocks noGrp="1" noChangeArrowheads="1"/>
          </p:cNvSpPr>
          <p:nvPr>
            <p:ph type="sldNum" sz="quarter" idx="12"/>
          </p:nvPr>
        </p:nvSpPr>
        <p:spPr>
          <a:ln/>
        </p:spPr>
        <p:txBody>
          <a:bodyPr/>
          <a:lstStyle>
            <a:lvl1pPr>
              <a:defRPr/>
            </a:lvl1pPr>
          </a:lstStyle>
          <a:p>
            <a:pPr>
              <a:defRPr/>
            </a:pPr>
            <a:fld id="{2AD70665-4BC7-43F9-AED0-6F586D7DE4A5}" type="slidenum">
              <a:rPr lang="nb-NO" altLang="nb-NO"/>
              <a:pPr>
                <a:defRPr/>
              </a:pPr>
              <a:t>‹#›</a:t>
            </a:fld>
            <a:endParaRPr lang="nb-NO" altLang="nb-NO"/>
          </a:p>
        </p:txBody>
      </p:sp>
    </p:spTree>
    <p:extLst>
      <p:ext uri="{BB962C8B-B14F-4D97-AF65-F5344CB8AC3E}">
        <p14:creationId xmlns:p14="http://schemas.microsoft.com/office/powerpoint/2010/main" val="270241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451BFB6-49CA-43BF-A546-F5A15293AD35}"/>
              </a:ext>
            </a:extLst>
          </p:cNvPr>
          <p:cNvSpPr>
            <a:spLocks noGrp="1" noChangeArrowheads="1"/>
          </p:cNvSpPr>
          <p:nvPr>
            <p:ph type="dt" sz="half" idx="10"/>
          </p:nvPr>
        </p:nvSpPr>
        <p:spPr>
          <a:ln/>
        </p:spPr>
        <p:txBody>
          <a:bodyPr/>
          <a:lstStyle>
            <a:lvl1pPr>
              <a:defRPr/>
            </a:lvl1pPr>
          </a:lstStyle>
          <a:p>
            <a:pPr>
              <a:defRPr/>
            </a:pPr>
            <a:endParaRPr lang="nb-NO"/>
          </a:p>
        </p:txBody>
      </p:sp>
      <p:sp>
        <p:nvSpPr>
          <p:cNvPr id="3" name="Rectangle 5">
            <a:extLst>
              <a:ext uri="{FF2B5EF4-FFF2-40B4-BE49-F238E27FC236}">
                <a16:creationId xmlns:a16="http://schemas.microsoft.com/office/drawing/2014/main" id="{48C84F86-5CCD-42D8-B615-396A8EBD3FA3}"/>
              </a:ext>
            </a:extLst>
          </p:cNvPr>
          <p:cNvSpPr>
            <a:spLocks noGrp="1" noChangeArrowheads="1"/>
          </p:cNvSpPr>
          <p:nvPr>
            <p:ph type="ftr" sz="quarter" idx="11"/>
          </p:nvPr>
        </p:nvSpPr>
        <p:spPr>
          <a:ln/>
        </p:spPr>
        <p:txBody>
          <a:bodyPr/>
          <a:lstStyle>
            <a:lvl1pPr>
              <a:defRPr/>
            </a:lvl1pPr>
          </a:lstStyle>
          <a:p>
            <a:pPr>
              <a:defRPr/>
            </a:pPr>
            <a:endParaRPr lang="nb-NO"/>
          </a:p>
        </p:txBody>
      </p:sp>
      <p:sp>
        <p:nvSpPr>
          <p:cNvPr id="4" name="Rectangle 6">
            <a:extLst>
              <a:ext uri="{FF2B5EF4-FFF2-40B4-BE49-F238E27FC236}">
                <a16:creationId xmlns:a16="http://schemas.microsoft.com/office/drawing/2014/main" id="{CAAEC5EF-3C32-4FB6-96DD-62FF1BD4C0C6}"/>
              </a:ext>
            </a:extLst>
          </p:cNvPr>
          <p:cNvSpPr>
            <a:spLocks noGrp="1" noChangeArrowheads="1"/>
          </p:cNvSpPr>
          <p:nvPr>
            <p:ph type="sldNum" sz="quarter" idx="12"/>
          </p:nvPr>
        </p:nvSpPr>
        <p:spPr>
          <a:ln/>
        </p:spPr>
        <p:txBody>
          <a:bodyPr/>
          <a:lstStyle>
            <a:lvl1pPr>
              <a:defRPr/>
            </a:lvl1pPr>
          </a:lstStyle>
          <a:p>
            <a:pPr>
              <a:defRPr/>
            </a:pPr>
            <a:fld id="{8A34FC3B-234C-4F23-9E4E-E54C3282F353}" type="slidenum">
              <a:rPr lang="nb-NO" altLang="nb-NO"/>
              <a:pPr>
                <a:defRPr/>
              </a:pPr>
              <a:t>‹#›</a:t>
            </a:fld>
            <a:endParaRPr lang="nb-NO" altLang="nb-NO"/>
          </a:p>
        </p:txBody>
      </p:sp>
    </p:spTree>
    <p:extLst>
      <p:ext uri="{BB962C8B-B14F-4D97-AF65-F5344CB8AC3E}">
        <p14:creationId xmlns:p14="http://schemas.microsoft.com/office/powerpoint/2010/main" val="112970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F81507E6-75E5-4CF7-A2EA-BC6DAED250ED}"/>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1064C344-3E79-49E4-B11E-71AFBB7C5123}"/>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A90F8679-EB21-42B6-A6DB-6725629103AA}"/>
              </a:ext>
            </a:extLst>
          </p:cNvPr>
          <p:cNvSpPr>
            <a:spLocks noGrp="1" noChangeArrowheads="1"/>
          </p:cNvSpPr>
          <p:nvPr>
            <p:ph type="sldNum" sz="quarter" idx="12"/>
          </p:nvPr>
        </p:nvSpPr>
        <p:spPr>
          <a:ln/>
        </p:spPr>
        <p:txBody>
          <a:bodyPr/>
          <a:lstStyle>
            <a:lvl1pPr>
              <a:defRPr/>
            </a:lvl1pPr>
          </a:lstStyle>
          <a:p>
            <a:pPr>
              <a:defRPr/>
            </a:pPr>
            <a:fld id="{D11504AD-D147-4461-8E6B-B03187446D48}" type="slidenum">
              <a:rPr lang="nb-NO" altLang="nb-NO"/>
              <a:pPr>
                <a:defRPr/>
              </a:pPr>
              <a:t>‹#›</a:t>
            </a:fld>
            <a:endParaRPr lang="nb-NO" altLang="nb-NO"/>
          </a:p>
        </p:txBody>
      </p:sp>
    </p:spTree>
    <p:extLst>
      <p:ext uri="{BB962C8B-B14F-4D97-AF65-F5344CB8AC3E}">
        <p14:creationId xmlns:p14="http://schemas.microsoft.com/office/powerpoint/2010/main" val="212236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8AE899B7-E440-40D0-936B-FED9E17A14DF}"/>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AB17665B-1949-495E-B27C-228528AD5B1E}"/>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52F8EEEE-3688-4F2F-A531-14BBDF6B8A78}"/>
              </a:ext>
            </a:extLst>
          </p:cNvPr>
          <p:cNvSpPr>
            <a:spLocks noGrp="1" noChangeArrowheads="1"/>
          </p:cNvSpPr>
          <p:nvPr>
            <p:ph type="sldNum" sz="quarter" idx="12"/>
          </p:nvPr>
        </p:nvSpPr>
        <p:spPr>
          <a:ln/>
        </p:spPr>
        <p:txBody>
          <a:bodyPr/>
          <a:lstStyle>
            <a:lvl1pPr>
              <a:defRPr/>
            </a:lvl1pPr>
          </a:lstStyle>
          <a:p>
            <a:pPr>
              <a:defRPr/>
            </a:pPr>
            <a:fld id="{F3B24247-1DA3-4506-B712-838922CA1E7A}" type="slidenum">
              <a:rPr lang="nb-NO" altLang="nb-NO"/>
              <a:pPr>
                <a:defRPr/>
              </a:pPr>
              <a:t>‹#›</a:t>
            </a:fld>
            <a:endParaRPr lang="nb-NO" altLang="nb-NO"/>
          </a:p>
        </p:txBody>
      </p:sp>
    </p:spTree>
    <p:extLst>
      <p:ext uri="{BB962C8B-B14F-4D97-AF65-F5344CB8AC3E}">
        <p14:creationId xmlns:p14="http://schemas.microsoft.com/office/powerpoint/2010/main" val="155347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BF84F10-C0BB-4D86-A518-DEC46AD210A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 i malen</a:t>
            </a:r>
          </a:p>
        </p:txBody>
      </p:sp>
      <p:sp>
        <p:nvSpPr>
          <p:cNvPr id="1027" name="Rectangle 3">
            <a:extLst>
              <a:ext uri="{FF2B5EF4-FFF2-40B4-BE49-F238E27FC236}">
                <a16:creationId xmlns:a16="http://schemas.microsoft.com/office/drawing/2014/main" id="{ADCFF5D5-AEC9-4507-91FB-BE6F02CC71B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a16="http://schemas.microsoft.com/office/drawing/2014/main" id="{FA0CB0AA-4241-4736-A847-B1F324779D30}"/>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b-NO"/>
          </a:p>
        </p:txBody>
      </p:sp>
      <p:sp>
        <p:nvSpPr>
          <p:cNvPr id="1029" name="Rectangle 5">
            <a:extLst>
              <a:ext uri="{FF2B5EF4-FFF2-40B4-BE49-F238E27FC236}">
                <a16:creationId xmlns:a16="http://schemas.microsoft.com/office/drawing/2014/main" id="{6D98762E-D6F1-4B55-8C0E-3053A7DE4D0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b-NO"/>
          </a:p>
        </p:txBody>
      </p:sp>
      <p:sp>
        <p:nvSpPr>
          <p:cNvPr id="1030" name="Rectangle 6">
            <a:extLst>
              <a:ext uri="{FF2B5EF4-FFF2-40B4-BE49-F238E27FC236}">
                <a16:creationId xmlns:a16="http://schemas.microsoft.com/office/drawing/2014/main" id="{D83DD695-21F6-4CE0-8F57-4D0B6CD30717}"/>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E92C609-FC55-4410-A3F6-8A366293E5BE}"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einnsyn.n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F94DE4-D17D-42B4-BD04-20F16E025AFC}"/>
              </a:ext>
            </a:extLst>
          </p:cNvPr>
          <p:cNvSpPr>
            <a:spLocks noGrp="1" noChangeArrowheads="1"/>
          </p:cNvSpPr>
          <p:nvPr>
            <p:ph type="ctrTitle"/>
          </p:nvPr>
        </p:nvSpPr>
        <p:spPr>
          <a:xfrm>
            <a:off x="685800" y="1772816"/>
            <a:ext cx="7772400" cy="1656184"/>
          </a:xfrm>
        </p:spPr>
        <p:txBody>
          <a:bodyPr/>
          <a:lstStyle/>
          <a:p>
            <a:r>
              <a:rPr lang="nb-NO" altLang="nb-NO" sz="3600" dirty="0">
                <a:solidFill>
                  <a:schemeClr val="hlink"/>
                </a:solidFill>
                <a:latin typeface="Calibri Light" panose="020F0302020204030204" pitchFamily="34" charset="0"/>
                <a:cs typeface="Calibri Light" panose="020F0302020204030204" pitchFamily="34" charset="0"/>
              </a:rPr>
              <a:t>Offentlighetsprinsippet</a:t>
            </a:r>
            <a:br>
              <a:rPr lang="nb-NO" altLang="nb-NO" sz="3600" dirty="0">
                <a:solidFill>
                  <a:schemeClr val="hlink"/>
                </a:solidFill>
                <a:latin typeface="Calibri Light" panose="020F0302020204030204" pitchFamily="34" charset="0"/>
                <a:cs typeface="Calibri Light" panose="020F0302020204030204" pitchFamily="34" charset="0"/>
              </a:rPr>
            </a:br>
            <a:r>
              <a:rPr lang="nb-NO" altLang="nb-NO" sz="3200" dirty="0">
                <a:solidFill>
                  <a:schemeClr val="hlink"/>
                </a:solidFill>
                <a:latin typeface="Calibri Light" panose="020F0302020204030204" pitchFamily="34" charset="0"/>
                <a:cs typeface="Calibri Light" panose="020F0302020204030204" pitchFamily="34" charset="0"/>
              </a:rPr>
              <a:t>(og annen form for åpenhet)</a:t>
            </a:r>
            <a:br>
              <a:rPr lang="nb-NO" altLang="nb-NO" sz="3600" dirty="0">
                <a:solidFill>
                  <a:schemeClr val="accent2"/>
                </a:solidFill>
                <a:latin typeface="Calibri Light" panose="020F0302020204030204" pitchFamily="34" charset="0"/>
                <a:cs typeface="Calibri Light" panose="020F0302020204030204" pitchFamily="34" charset="0"/>
              </a:rPr>
            </a:br>
            <a:endParaRPr lang="nb-NO" altLang="nb-NO" sz="3600" dirty="0">
              <a:solidFill>
                <a:schemeClr val="accent2"/>
              </a:solidFill>
              <a:latin typeface="Calibri Light" panose="020F0302020204030204" pitchFamily="34" charset="0"/>
              <a:cs typeface="Calibri Light" panose="020F0302020204030204" pitchFamily="34" charset="0"/>
            </a:endParaRPr>
          </a:p>
        </p:txBody>
      </p:sp>
      <p:sp>
        <p:nvSpPr>
          <p:cNvPr id="5123" name="Rectangle 3">
            <a:extLst>
              <a:ext uri="{FF2B5EF4-FFF2-40B4-BE49-F238E27FC236}">
                <a16:creationId xmlns:a16="http://schemas.microsoft.com/office/drawing/2014/main" id="{13763700-904A-4E32-A647-482A5A3D57E7}"/>
              </a:ext>
            </a:extLst>
          </p:cNvPr>
          <p:cNvSpPr>
            <a:spLocks noGrp="1" noChangeArrowheads="1"/>
          </p:cNvSpPr>
          <p:nvPr>
            <p:ph type="subTitle" idx="1"/>
          </p:nvPr>
        </p:nvSpPr>
        <p:spPr>
          <a:xfrm>
            <a:off x="1331640" y="3861048"/>
            <a:ext cx="6400800" cy="1752600"/>
          </a:xfrm>
        </p:spPr>
        <p:txBody>
          <a:bodyPr/>
          <a:lstStyle/>
          <a:p>
            <a:r>
              <a:rPr lang="nb-NO" altLang="nb-NO" sz="2000"/>
              <a:t>Dag Wiese Schartum, AFIN</a:t>
            </a:r>
            <a:endParaRPr lang="nb-NO" altLang="nb-NO"/>
          </a:p>
        </p:txBody>
      </p:sp>
      <p:grpSp>
        <p:nvGrpSpPr>
          <p:cNvPr id="3" name="Gruppe 2">
            <a:extLst>
              <a:ext uri="{FF2B5EF4-FFF2-40B4-BE49-F238E27FC236}">
                <a16:creationId xmlns:a16="http://schemas.microsoft.com/office/drawing/2014/main" id="{D0A2972C-9EB2-4899-B7C6-9662940BA096}"/>
              </a:ext>
            </a:extLst>
          </p:cNvPr>
          <p:cNvGrpSpPr/>
          <p:nvPr/>
        </p:nvGrpSpPr>
        <p:grpSpPr>
          <a:xfrm>
            <a:off x="2804568" y="3729105"/>
            <a:ext cx="3767655" cy="2828789"/>
            <a:chOff x="2804568" y="3729105"/>
            <a:chExt cx="3767655" cy="2828789"/>
          </a:xfrm>
        </p:grpSpPr>
        <p:pic>
          <p:nvPicPr>
            <p:cNvPr id="4" name="Bilde 3">
              <a:extLst>
                <a:ext uri="{FF2B5EF4-FFF2-40B4-BE49-F238E27FC236}">
                  <a16:creationId xmlns:a16="http://schemas.microsoft.com/office/drawing/2014/main" id="{CB01E7FA-114F-4BE5-824A-CBE8EC0504F9}"/>
                </a:ext>
              </a:extLst>
            </p:cNvPr>
            <p:cNvPicPr>
              <a:picLocks noChangeAspect="1"/>
            </p:cNvPicPr>
            <p:nvPr/>
          </p:nvPicPr>
          <p:blipFill>
            <a:blip r:embed="rId2"/>
            <a:stretch>
              <a:fillRect/>
            </a:stretch>
          </p:blipFill>
          <p:spPr>
            <a:xfrm>
              <a:off x="2804568" y="3729105"/>
              <a:ext cx="3767655" cy="2828789"/>
            </a:xfrm>
            <a:prstGeom prst="rect">
              <a:avLst/>
            </a:prstGeom>
          </p:spPr>
        </p:pic>
        <p:sp>
          <p:nvSpPr>
            <p:cNvPr id="2" name="Ellipse 1">
              <a:extLst>
                <a:ext uri="{FF2B5EF4-FFF2-40B4-BE49-F238E27FC236}">
                  <a16:creationId xmlns:a16="http://schemas.microsoft.com/office/drawing/2014/main" id="{9877E963-BC0E-4DEF-A8DD-E65CD1E534C9}"/>
                </a:ext>
              </a:extLst>
            </p:cNvPr>
            <p:cNvSpPr/>
            <p:nvPr/>
          </p:nvSpPr>
          <p:spPr bwMode="auto">
            <a:xfrm>
              <a:off x="3815916" y="3933056"/>
              <a:ext cx="1512168" cy="288032"/>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e 4">
            <a:extLst>
              <a:ext uri="{FF2B5EF4-FFF2-40B4-BE49-F238E27FC236}">
                <a16:creationId xmlns:a16="http://schemas.microsoft.com/office/drawing/2014/main" id="{E00B4216-ACB9-4851-8202-35CFDD8A241C}"/>
              </a:ext>
            </a:extLst>
          </p:cNvPr>
          <p:cNvGrpSpPr/>
          <p:nvPr/>
        </p:nvGrpSpPr>
        <p:grpSpPr>
          <a:xfrm>
            <a:off x="107504" y="332516"/>
            <a:ext cx="8292407" cy="4464916"/>
            <a:chOff x="107504" y="476672"/>
            <a:chExt cx="8292407" cy="4464916"/>
          </a:xfrm>
        </p:grpSpPr>
        <p:sp>
          <p:nvSpPr>
            <p:cNvPr id="4" name="Tittel 1">
              <a:extLst>
                <a:ext uri="{FF2B5EF4-FFF2-40B4-BE49-F238E27FC236}">
                  <a16:creationId xmlns:a16="http://schemas.microsoft.com/office/drawing/2014/main" id="{6A2CC36E-7C72-44D3-B2CB-0531F5C9BFC4}"/>
                </a:ext>
              </a:extLst>
            </p:cNvPr>
            <p:cNvSpPr txBox="1">
              <a:spLocks/>
            </p:cNvSpPr>
            <p:nvPr/>
          </p:nvSpPr>
          <p:spPr bwMode="auto">
            <a:xfrm>
              <a:off x="107504" y="476672"/>
              <a:ext cx="77724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nb-NO" sz="3200" kern="0" dirty="0">
                  <a:solidFill>
                    <a:srgbClr val="0000FF"/>
                  </a:solidFill>
                  <a:latin typeface="Calibri Light" panose="020F0302020204030204" pitchFamily="34" charset="0"/>
                  <a:cs typeface="Calibri Light" panose="020F0302020204030204" pitchFamily="34" charset="0"/>
                </a:rPr>
                <a:t>Mulig teknologisk påvirkning</a:t>
              </a:r>
            </a:p>
          </p:txBody>
        </p:sp>
        <p:sp>
          <p:nvSpPr>
            <p:cNvPr id="6" name="TekstSylinder 5">
              <a:extLst>
                <a:ext uri="{FF2B5EF4-FFF2-40B4-BE49-F238E27FC236}">
                  <a16:creationId xmlns:a16="http://schemas.microsoft.com/office/drawing/2014/main" id="{51140C9C-6EB5-4317-B27E-7CFB2A732D7A}"/>
                </a:ext>
              </a:extLst>
            </p:cNvPr>
            <p:cNvSpPr txBox="1"/>
            <p:nvPr/>
          </p:nvSpPr>
          <p:spPr>
            <a:xfrm>
              <a:off x="611560" y="2060988"/>
              <a:ext cx="7788351" cy="2880600"/>
            </a:xfrm>
            <a:prstGeom prst="rect">
              <a:avLst/>
            </a:prstGeom>
            <a:noFill/>
          </p:spPr>
          <p:txBody>
            <a:bodyPr wrap="none" rtlCol="0">
              <a:noAutofit/>
            </a:bodyPr>
            <a:lstStyle/>
            <a:p>
              <a:pPr marL="342900" indent="-342900">
                <a:buFont typeface="Arial" panose="020B0604020202020204" pitchFamily="34" charset="0"/>
                <a:buChar char="•"/>
              </a:pPr>
              <a:r>
                <a:rPr lang="nb-NO" sz="2000" dirty="0">
                  <a:latin typeface="Calibri Light" panose="020F0302020204030204" pitchFamily="34" charset="0"/>
                  <a:cs typeface="Calibri Light" panose="020F0302020204030204" pitchFamily="34" charset="0"/>
                </a:rPr>
                <a:t>Teknologi kan brukes for å effektivisere innsynsprosesser</a:t>
              </a:r>
            </a:p>
            <a:p>
              <a:pPr marL="342900" indent="-342900">
                <a:buFont typeface="Arial" panose="020B0604020202020204" pitchFamily="34" charset="0"/>
                <a:buChar char="•"/>
              </a:pPr>
              <a:r>
                <a:rPr lang="nb-NO" sz="2000" dirty="0">
                  <a:latin typeface="Calibri Light" panose="020F0302020204030204" pitchFamily="34" charset="0"/>
                  <a:cs typeface="Calibri Light" panose="020F0302020204030204" pitchFamily="34" charset="0"/>
                </a:rPr>
                <a:t>I stedet for innsyn kan informasjon</a:t>
              </a:r>
            </a:p>
            <a:p>
              <a:pPr marL="800100" lvl="1" indent="-342900">
                <a:buFont typeface="Arial" panose="020B0604020202020204" pitchFamily="34" charset="0"/>
                <a:buChar char="•"/>
              </a:pPr>
              <a:r>
                <a:rPr lang="nb-NO" sz="1800" dirty="0">
                  <a:latin typeface="Calibri Light" panose="020F0302020204030204" pitchFamily="34" charset="0"/>
                  <a:cs typeface="Calibri Light" panose="020F0302020204030204" pitchFamily="34" charset="0"/>
                </a:rPr>
                <a:t>tilgjengeliggjøres (på «min side», for registrerte brukere), eller</a:t>
              </a:r>
            </a:p>
            <a:p>
              <a:pPr marL="800100" lvl="1" indent="-342900">
                <a:buFont typeface="Arial" panose="020B0604020202020204" pitchFamily="34" charset="0"/>
                <a:buChar char="•"/>
              </a:pPr>
              <a:r>
                <a:rPr lang="nb-NO" sz="1800" dirty="0">
                  <a:latin typeface="Calibri Light" panose="020F0302020204030204" pitchFamily="34" charset="0"/>
                  <a:cs typeface="Calibri Light" panose="020F0302020204030204" pitchFamily="34" charset="0"/>
                </a:rPr>
                <a:t>publiseres</a:t>
              </a:r>
            </a:p>
            <a:p>
              <a:pPr marL="342900" indent="-342900">
                <a:buFont typeface="Arial" panose="020B0604020202020204" pitchFamily="34" charset="0"/>
                <a:buChar char="•"/>
              </a:pPr>
              <a:r>
                <a:rPr lang="nb-NO" sz="2000" dirty="0">
                  <a:latin typeface="Calibri Light" panose="020F0302020204030204" pitchFamily="34" charset="0"/>
                  <a:cs typeface="Calibri Light" panose="020F0302020204030204" pitchFamily="34" charset="0"/>
                </a:rPr>
                <a:t>Personopplysninger forvaltningen har kan brukes til «aktiv</a:t>
              </a:r>
              <a:br>
                <a:rPr lang="nb-NO" sz="2000" dirty="0">
                  <a:latin typeface="Calibri Light" panose="020F0302020204030204" pitchFamily="34" charset="0"/>
                  <a:cs typeface="Calibri Light" panose="020F0302020204030204" pitchFamily="34" charset="0"/>
                </a:rPr>
              </a:br>
              <a:r>
                <a:rPr lang="nb-NO" sz="2000" dirty="0">
                  <a:latin typeface="Calibri Light" panose="020F0302020204030204" pitchFamily="34" charset="0"/>
                  <a:cs typeface="Calibri Light" panose="020F0302020204030204" pitchFamily="34" charset="0"/>
                </a:rPr>
                <a:t>informasjon» (forvaltningsorganet har opplysninger som tilsier at du har</a:t>
              </a:r>
              <a:br>
                <a:rPr lang="nb-NO" sz="2000" dirty="0">
                  <a:latin typeface="Calibri Light" panose="020F0302020204030204" pitchFamily="34" charset="0"/>
                  <a:cs typeface="Calibri Light" panose="020F0302020204030204" pitchFamily="34" charset="0"/>
                </a:rPr>
              </a:br>
              <a:r>
                <a:rPr lang="nb-NO" sz="2000" dirty="0">
                  <a:latin typeface="Calibri Light" panose="020F0302020204030204" pitchFamily="34" charset="0"/>
                  <a:cs typeface="Calibri Light" panose="020F0302020204030204" pitchFamily="34" charset="0"/>
                </a:rPr>
                <a:t>plikter og rettigheter</a:t>
              </a:r>
            </a:p>
            <a:p>
              <a:pPr marL="342900" indent="-342900">
                <a:buFont typeface="Arial" panose="020B0604020202020204" pitchFamily="34" charset="0"/>
                <a:buChar char="•"/>
              </a:pPr>
              <a:r>
                <a:rPr lang="nb-NO" sz="2000" dirty="0">
                  <a:latin typeface="Calibri Light" panose="020F0302020204030204" pitchFamily="34" charset="0"/>
                  <a:cs typeface="Calibri Light" panose="020F0302020204030204" pitchFamily="34" charset="0"/>
                </a:rPr>
                <a:t>Tilgjengeliggjøring, publisering og informasjon krever for-</a:t>
              </a:r>
              <a:br>
                <a:rPr lang="nb-NO" sz="2000" dirty="0">
                  <a:latin typeface="Calibri Light" panose="020F0302020204030204" pitchFamily="34" charset="0"/>
                  <a:cs typeface="Calibri Light" panose="020F0302020204030204" pitchFamily="34" charset="0"/>
                </a:rPr>
              </a:br>
              <a:r>
                <a:rPr lang="nb-NO" sz="2000" dirty="0">
                  <a:latin typeface="Calibri Light" panose="020F0302020204030204" pitchFamily="34" charset="0"/>
                  <a:cs typeface="Calibri Light" panose="020F0302020204030204" pitchFamily="34" charset="0"/>
                </a:rPr>
                <a:t>håndsklassifisering av informasjonen (ikke adgang til diskriminering)</a:t>
              </a:r>
            </a:p>
          </p:txBody>
        </p:sp>
      </p:grpSp>
    </p:spTree>
    <p:extLst>
      <p:ext uri="{BB962C8B-B14F-4D97-AF65-F5344CB8AC3E}">
        <p14:creationId xmlns:p14="http://schemas.microsoft.com/office/powerpoint/2010/main" val="185814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B95C97-357C-4AE9-802B-05EB46EAEFFA}"/>
              </a:ext>
            </a:extLst>
          </p:cNvPr>
          <p:cNvSpPr>
            <a:spLocks noGrp="1"/>
          </p:cNvSpPr>
          <p:nvPr>
            <p:ph type="title"/>
          </p:nvPr>
        </p:nvSpPr>
        <p:spPr/>
        <p:txBody>
          <a:bodyPr/>
          <a:lstStyle/>
          <a:p>
            <a:r>
              <a:rPr lang="nb-NO" sz="3200" dirty="0">
                <a:solidFill>
                  <a:srgbClr val="0000FF"/>
                </a:solidFill>
                <a:latin typeface="Calibri Light" panose="020F0302020204030204" pitchFamily="34" charset="0"/>
                <a:cs typeface="Calibri Light" panose="020F0302020204030204" pitchFamily="34" charset="0"/>
              </a:rPr>
              <a:t>Innsyn for «enhver», «registrert», «part»</a:t>
            </a:r>
          </a:p>
        </p:txBody>
      </p:sp>
      <p:sp>
        <p:nvSpPr>
          <p:cNvPr id="3" name="Plassholder for innhold 2">
            <a:extLst>
              <a:ext uri="{FF2B5EF4-FFF2-40B4-BE49-F238E27FC236}">
                <a16:creationId xmlns:a16="http://schemas.microsoft.com/office/drawing/2014/main" id="{EC8CA861-31FC-453A-9B66-BB23B2A3FC88}"/>
              </a:ext>
            </a:extLst>
          </p:cNvPr>
          <p:cNvSpPr>
            <a:spLocks noGrp="1"/>
          </p:cNvSpPr>
          <p:nvPr>
            <p:ph idx="1"/>
          </p:nvPr>
        </p:nvSpPr>
        <p:spPr>
          <a:xfrm>
            <a:off x="611560" y="1772816"/>
            <a:ext cx="7992888" cy="4104456"/>
          </a:xfrm>
        </p:spPr>
        <p:txBody>
          <a:bodyPr>
            <a:normAutofit fontScale="92500" lnSpcReduction="20000"/>
          </a:bodyPr>
          <a:lstStyle/>
          <a:p>
            <a:pPr marL="0" indent="0">
              <a:buNone/>
            </a:pPr>
            <a:r>
              <a:rPr lang="nb-NO" sz="2800" dirty="0">
                <a:latin typeface="Calibri Light" panose="020F0302020204030204" pitchFamily="34" charset="0"/>
                <a:cs typeface="Calibri Light" panose="020F0302020204030204" pitchFamily="34" charset="0"/>
              </a:rPr>
              <a:t>Innsyn i forvaltningen gjelder ikke bare enhver (jf. «offentlighet»), men kan også gjelde avgrensede persongrupper:</a:t>
            </a:r>
          </a:p>
          <a:p>
            <a:pPr lvl="1"/>
            <a:r>
              <a:rPr lang="nb-NO" u="sng" dirty="0">
                <a:solidFill>
                  <a:srgbClr val="7030A0"/>
                </a:solidFill>
                <a:latin typeface="Calibri Light" panose="020F0302020204030204" pitchFamily="34" charset="0"/>
                <a:cs typeface="Calibri Light" panose="020F0302020204030204" pitchFamily="34" charset="0"/>
              </a:rPr>
              <a:t>Registrerte personer</a:t>
            </a:r>
            <a:r>
              <a:rPr lang="nb-NO" dirty="0">
                <a:solidFill>
                  <a:srgbClr val="7030A0"/>
                </a:solidFill>
                <a:latin typeface="Calibri Light" panose="020F0302020204030204" pitchFamily="34" charset="0"/>
                <a:cs typeface="Calibri Light" panose="020F0302020204030204" pitchFamily="34" charset="0"/>
              </a:rPr>
              <a:t> </a:t>
            </a:r>
            <a:r>
              <a:rPr lang="nb-NO" dirty="0">
                <a:latin typeface="Calibri Light" panose="020F0302020204030204" pitchFamily="34" charset="0"/>
                <a:cs typeface="Calibri Light" panose="020F0302020204030204" pitchFamily="34" charset="0"/>
              </a:rPr>
              <a:t>(de det er registrert personopplysninger om)</a:t>
            </a:r>
          </a:p>
          <a:p>
            <a:pPr lvl="2"/>
            <a:r>
              <a:rPr lang="nb-NO" dirty="0">
                <a:latin typeface="Calibri Light" panose="020F0302020204030204" pitchFamily="34" charset="0"/>
                <a:cs typeface="Calibri Light" panose="020F0302020204030204" pitchFamily="34" charset="0"/>
              </a:rPr>
              <a:t>Gjelder visse typer fast informasjon om hvordan opplysninger blir behandlet, og</a:t>
            </a:r>
          </a:p>
          <a:p>
            <a:pPr lvl="2"/>
            <a:r>
              <a:rPr lang="nb-NO" dirty="0">
                <a:latin typeface="Calibri Light" panose="020F0302020204030204" pitchFamily="34" charset="0"/>
                <a:cs typeface="Calibri Light" panose="020F0302020204030204" pitchFamily="34" charset="0"/>
              </a:rPr>
              <a:t>opplysninger om egen person (jf. PVF art. 15)</a:t>
            </a:r>
          </a:p>
          <a:p>
            <a:pPr lvl="1"/>
            <a:r>
              <a:rPr lang="nb-NO" u="sng" dirty="0">
                <a:solidFill>
                  <a:srgbClr val="7030A0"/>
                </a:solidFill>
                <a:latin typeface="Calibri Light" panose="020F0302020204030204" pitchFamily="34" charset="0"/>
                <a:cs typeface="Calibri Light" panose="020F0302020204030204" pitchFamily="34" charset="0"/>
              </a:rPr>
              <a:t>Parter</a:t>
            </a:r>
            <a:r>
              <a:rPr lang="nb-NO" dirty="0">
                <a:latin typeface="Calibri Light" panose="020F0302020204030204" pitchFamily="34" charset="0"/>
                <a:cs typeface="Calibri Light" panose="020F0302020204030204" pitchFamily="34" charset="0"/>
              </a:rPr>
              <a:t> i forvaltningssaker («person som en avgjørelse retter seg mot eller som saken ellers direkte gjelder», jf. fvl § 2 bokstav e)</a:t>
            </a:r>
          </a:p>
        </p:txBody>
      </p:sp>
    </p:spTree>
    <p:extLst>
      <p:ext uri="{BB962C8B-B14F-4D97-AF65-F5344CB8AC3E}">
        <p14:creationId xmlns:p14="http://schemas.microsoft.com/office/powerpoint/2010/main" val="415509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D9FDB6C-132C-4704-A46F-461DE860422B}"/>
              </a:ext>
            </a:extLst>
          </p:cNvPr>
          <p:cNvGrpSpPr>
            <a:grpSpLocks/>
          </p:cNvGrpSpPr>
          <p:nvPr/>
        </p:nvGrpSpPr>
        <p:grpSpPr bwMode="auto">
          <a:xfrm>
            <a:off x="3419872" y="1557461"/>
            <a:ext cx="2819401" cy="1174750"/>
            <a:chOff x="1008" y="2448"/>
            <a:chExt cx="1776" cy="894"/>
          </a:xfrm>
          <a:noFill/>
        </p:grpSpPr>
        <p:sp>
          <p:nvSpPr>
            <p:cNvPr id="14355" name="Text Box 3">
              <a:extLst>
                <a:ext uri="{FF2B5EF4-FFF2-40B4-BE49-F238E27FC236}">
                  <a16:creationId xmlns:a16="http://schemas.microsoft.com/office/drawing/2014/main" id="{C55BCA02-124E-4B8B-BFF3-01E969946A31}"/>
                </a:ext>
              </a:extLst>
            </p:cNvPr>
            <p:cNvSpPr txBox="1">
              <a:spLocks noChangeArrowheads="1"/>
            </p:cNvSpPr>
            <p:nvPr/>
          </p:nvSpPr>
          <p:spPr bwMode="auto">
            <a:xfrm>
              <a:off x="1008" y="2448"/>
              <a:ext cx="624" cy="1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nb-NO" altLang="nb-NO" sz="1600" b="1">
                  <a:solidFill>
                    <a:srgbClr val="D60093"/>
                  </a:solidFill>
                  <a:latin typeface="Calibri Light" panose="020F0302020204030204" pitchFamily="34" charset="0"/>
                  <a:cs typeface="Calibri Light" panose="020F0302020204030204" pitchFamily="34" charset="0"/>
                </a:rPr>
                <a:t>Enhver</a:t>
              </a:r>
              <a:endParaRPr lang="nb-NO" altLang="nb-NO" sz="1000" b="1">
                <a:solidFill>
                  <a:srgbClr val="D60093"/>
                </a:solidFill>
                <a:latin typeface="Calibri Light" panose="020F0302020204030204" pitchFamily="34" charset="0"/>
                <a:cs typeface="Calibri Light" panose="020F0302020204030204" pitchFamily="34" charset="0"/>
              </a:endParaRPr>
            </a:p>
          </p:txBody>
        </p:sp>
        <p:grpSp>
          <p:nvGrpSpPr>
            <p:cNvPr id="14356" name="Group 4">
              <a:extLst>
                <a:ext uri="{FF2B5EF4-FFF2-40B4-BE49-F238E27FC236}">
                  <a16:creationId xmlns:a16="http://schemas.microsoft.com/office/drawing/2014/main" id="{2E16845C-00F1-4607-ABD7-8C0AB2D36985}"/>
                </a:ext>
              </a:extLst>
            </p:cNvPr>
            <p:cNvGrpSpPr>
              <a:grpSpLocks/>
            </p:cNvGrpSpPr>
            <p:nvPr/>
          </p:nvGrpSpPr>
          <p:grpSpPr bwMode="auto">
            <a:xfrm>
              <a:off x="1031" y="2678"/>
              <a:ext cx="1753" cy="664"/>
              <a:chOff x="1031" y="2678"/>
              <a:chExt cx="1753" cy="664"/>
            </a:xfrm>
            <a:grpFill/>
          </p:grpSpPr>
          <p:sp>
            <p:nvSpPr>
              <p:cNvPr id="14357" name="Text Box 5">
                <a:extLst>
                  <a:ext uri="{FF2B5EF4-FFF2-40B4-BE49-F238E27FC236}">
                    <a16:creationId xmlns:a16="http://schemas.microsoft.com/office/drawing/2014/main" id="{3D2DC8D6-4E15-41C6-9DB3-807105023E2B}"/>
                  </a:ext>
                </a:extLst>
              </p:cNvPr>
              <p:cNvSpPr txBox="1">
                <a:spLocks noChangeArrowheads="1"/>
              </p:cNvSpPr>
              <p:nvPr/>
            </p:nvSpPr>
            <p:spPr bwMode="auto">
              <a:xfrm>
                <a:off x="1104" y="2678"/>
                <a:ext cx="1680" cy="66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nb-NO" altLang="nb-NO" sz="1600" dirty="0">
                    <a:solidFill>
                      <a:srgbClr val="D60093"/>
                    </a:solidFill>
                    <a:latin typeface="Calibri Light" panose="020F0302020204030204" pitchFamily="34" charset="0"/>
                    <a:cs typeface="Calibri Light" panose="020F0302020204030204" pitchFamily="34" charset="0"/>
                  </a:rPr>
                  <a:t>Offentleglova §§ 3 og 9</a:t>
                </a:r>
              </a:p>
            </p:txBody>
          </p:sp>
          <p:sp>
            <p:nvSpPr>
              <p:cNvPr id="14358" name="Line 6">
                <a:extLst>
                  <a:ext uri="{FF2B5EF4-FFF2-40B4-BE49-F238E27FC236}">
                    <a16:creationId xmlns:a16="http://schemas.microsoft.com/office/drawing/2014/main" id="{ED75375D-D2F6-4AB7-A1A2-81536351CCB8}"/>
                  </a:ext>
                </a:extLst>
              </p:cNvPr>
              <p:cNvSpPr>
                <a:spLocks noChangeShapeType="1"/>
              </p:cNvSpPr>
              <p:nvPr/>
            </p:nvSpPr>
            <p:spPr bwMode="auto">
              <a:xfrm rot="21536555" flipV="1">
                <a:off x="1031" y="2710"/>
                <a:ext cx="2" cy="399"/>
              </a:xfrm>
              <a:prstGeom prst="line">
                <a:avLst/>
              </a:prstGeom>
              <a:grpFill/>
              <a:ln w="9525">
                <a:solidFill>
                  <a:srgbClr val="000000"/>
                </a:solidFill>
                <a:round/>
                <a:headEnd/>
                <a:tailEnd/>
              </a:ln>
            </p:spPr>
            <p:txBody>
              <a:bodyPr/>
              <a:lstStyle/>
              <a:p>
                <a:pPr>
                  <a:defRPr/>
                </a:pPr>
                <a:endParaRPr lang="nb-NO">
                  <a:latin typeface="Calibri Light" panose="020F0302020204030204" pitchFamily="34" charset="0"/>
                  <a:cs typeface="Calibri Light" panose="020F0302020204030204" pitchFamily="34" charset="0"/>
                </a:endParaRPr>
              </a:p>
            </p:txBody>
          </p:sp>
          <p:sp>
            <p:nvSpPr>
              <p:cNvPr id="14359" name="Line 7">
                <a:extLst>
                  <a:ext uri="{FF2B5EF4-FFF2-40B4-BE49-F238E27FC236}">
                    <a16:creationId xmlns:a16="http://schemas.microsoft.com/office/drawing/2014/main" id="{2D9048F7-B716-483B-AED0-60D6F8E33E5B}"/>
                  </a:ext>
                </a:extLst>
              </p:cNvPr>
              <p:cNvSpPr>
                <a:spLocks noChangeShapeType="1"/>
              </p:cNvSpPr>
              <p:nvPr/>
            </p:nvSpPr>
            <p:spPr bwMode="auto">
              <a:xfrm>
                <a:off x="1031" y="2710"/>
                <a:ext cx="994" cy="0"/>
              </a:xfrm>
              <a:prstGeom prst="line">
                <a:avLst/>
              </a:prstGeom>
              <a:grpFill/>
              <a:ln w="9525">
                <a:solidFill>
                  <a:srgbClr val="000000"/>
                </a:solidFill>
                <a:round/>
                <a:headEnd/>
                <a:tailEnd/>
              </a:ln>
            </p:spPr>
            <p:txBody>
              <a:bodyPr/>
              <a:lstStyle/>
              <a:p>
                <a:pPr>
                  <a:defRPr/>
                </a:pPr>
                <a:endParaRPr lang="nb-NO">
                  <a:latin typeface="Calibri Light" panose="020F0302020204030204" pitchFamily="34" charset="0"/>
                  <a:cs typeface="Calibri Light" panose="020F0302020204030204" pitchFamily="34" charset="0"/>
                </a:endParaRPr>
              </a:p>
            </p:txBody>
          </p:sp>
        </p:grpSp>
      </p:grpSp>
      <p:sp>
        <p:nvSpPr>
          <p:cNvPr id="3080" name="Rectangle 8">
            <a:extLst>
              <a:ext uri="{FF2B5EF4-FFF2-40B4-BE49-F238E27FC236}">
                <a16:creationId xmlns:a16="http://schemas.microsoft.com/office/drawing/2014/main" id="{D869164B-7EC3-4687-9C1B-0EC488A9656B}"/>
              </a:ext>
            </a:extLst>
          </p:cNvPr>
          <p:cNvSpPr>
            <a:spLocks noChangeArrowheads="1"/>
          </p:cNvSpPr>
          <p:nvPr/>
        </p:nvSpPr>
        <p:spPr bwMode="auto">
          <a:xfrm>
            <a:off x="201393" y="91170"/>
            <a:ext cx="7772400" cy="838200"/>
          </a:xfrm>
          <a:prstGeom prst="rect">
            <a:avLst/>
          </a:prstGeom>
          <a:noFill/>
          <a:ln w="9525">
            <a:noFill/>
            <a:miter lim="800000"/>
            <a:headEnd/>
            <a:tailEnd/>
          </a:ln>
          <a:effectLst/>
        </p:spPr>
        <p:txBody>
          <a:bodyPr anchor="ctr"/>
          <a:lstStyle/>
          <a:p>
            <a:pPr algn="ctr">
              <a:defRPr/>
            </a:pPr>
            <a:r>
              <a:rPr lang="nb-NO" sz="3200" dirty="0">
                <a:solidFill>
                  <a:srgbClr val="0000FF"/>
                </a:solidFill>
                <a:effectLst>
                  <a:outerShdw blurRad="38100" dist="38100" dir="2700000" algn="tl">
                    <a:srgbClr val="C0C0C0"/>
                  </a:outerShdw>
                </a:effectLst>
                <a:latin typeface="Calibri Light" panose="020F0302020204030204" pitchFamily="34" charset="0"/>
                <a:cs typeface="Calibri Light" panose="020F0302020204030204" pitchFamily="34" charset="0"/>
              </a:rPr>
              <a:t>“Innsynstrappen”</a:t>
            </a:r>
          </a:p>
        </p:txBody>
      </p:sp>
      <p:grpSp>
        <p:nvGrpSpPr>
          <p:cNvPr id="4" name="Group 9">
            <a:extLst>
              <a:ext uri="{FF2B5EF4-FFF2-40B4-BE49-F238E27FC236}">
                <a16:creationId xmlns:a16="http://schemas.microsoft.com/office/drawing/2014/main" id="{6FEFBDC4-7E21-49F1-B262-AB05A9B443FC}"/>
              </a:ext>
            </a:extLst>
          </p:cNvPr>
          <p:cNvGrpSpPr>
            <a:grpSpLocks/>
          </p:cNvGrpSpPr>
          <p:nvPr/>
        </p:nvGrpSpPr>
        <p:grpSpPr bwMode="auto">
          <a:xfrm>
            <a:off x="4858147" y="1024061"/>
            <a:ext cx="3087688" cy="877888"/>
            <a:chOff x="1914" y="2112"/>
            <a:chExt cx="1945" cy="553"/>
          </a:xfrm>
        </p:grpSpPr>
        <p:sp>
          <p:nvSpPr>
            <p:cNvPr id="18447" name="Text Box 10">
              <a:extLst>
                <a:ext uri="{FF2B5EF4-FFF2-40B4-BE49-F238E27FC236}">
                  <a16:creationId xmlns:a16="http://schemas.microsoft.com/office/drawing/2014/main" id="{C46A5AC0-CACA-4AE3-B264-46A0D136008A}"/>
                </a:ext>
              </a:extLst>
            </p:cNvPr>
            <p:cNvSpPr txBox="1">
              <a:spLocks noChangeArrowheads="1"/>
            </p:cNvSpPr>
            <p:nvPr/>
          </p:nvSpPr>
          <p:spPr bwMode="auto">
            <a:xfrm>
              <a:off x="1914" y="2112"/>
              <a:ext cx="96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600" b="1">
                  <a:solidFill>
                    <a:srgbClr val="336600"/>
                  </a:solidFill>
                  <a:latin typeface="Calibri Light" panose="020F0302020204030204" pitchFamily="34" charset="0"/>
                  <a:cs typeface="Calibri Light" panose="020F0302020204030204" pitchFamily="34" charset="0"/>
                </a:rPr>
                <a:t>Den registrerte</a:t>
              </a:r>
              <a:endParaRPr lang="nb-NO" altLang="nb-NO" sz="1000" b="1">
                <a:solidFill>
                  <a:srgbClr val="336600"/>
                </a:solidFill>
                <a:latin typeface="Calibri Light" panose="020F0302020204030204" pitchFamily="34" charset="0"/>
                <a:cs typeface="Calibri Light" panose="020F0302020204030204" pitchFamily="34" charset="0"/>
              </a:endParaRPr>
            </a:p>
          </p:txBody>
        </p:sp>
        <p:sp>
          <p:nvSpPr>
            <p:cNvPr id="18448" name="Line 11">
              <a:extLst>
                <a:ext uri="{FF2B5EF4-FFF2-40B4-BE49-F238E27FC236}">
                  <a16:creationId xmlns:a16="http://schemas.microsoft.com/office/drawing/2014/main" id="{6D9D5339-1AA8-4C1C-8707-10DFF43B3660}"/>
                </a:ext>
              </a:extLst>
            </p:cNvPr>
            <p:cNvSpPr>
              <a:spLocks noChangeShapeType="1"/>
            </p:cNvSpPr>
            <p:nvPr/>
          </p:nvSpPr>
          <p:spPr bwMode="auto">
            <a:xfrm rot="21536555" flipV="1">
              <a:off x="2017" y="2335"/>
              <a:ext cx="7"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nb-NO">
                <a:latin typeface="Calibri Light" panose="020F0302020204030204" pitchFamily="34" charset="0"/>
                <a:cs typeface="Calibri Light" panose="020F0302020204030204" pitchFamily="34" charset="0"/>
              </a:endParaRPr>
            </a:p>
          </p:txBody>
        </p:sp>
        <p:sp>
          <p:nvSpPr>
            <p:cNvPr id="18449" name="Line 12">
              <a:extLst>
                <a:ext uri="{FF2B5EF4-FFF2-40B4-BE49-F238E27FC236}">
                  <a16:creationId xmlns:a16="http://schemas.microsoft.com/office/drawing/2014/main" id="{4E4B53C8-3F07-4121-B9B3-16FFEDE535DB}"/>
                </a:ext>
              </a:extLst>
            </p:cNvPr>
            <p:cNvSpPr>
              <a:spLocks noChangeShapeType="1"/>
            </p:cNvSpPr>
            <p:nvPr/>
          </p:nvSpPr>
          <p:spPr bwMode="auto">
            <a:xfrm>
              <a:off x="2025" y="2335"/>
              <a:ext cx="9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nb-NO">
                <a:latin typeface="Calibri Light" panose="020F0302020204030204" pitchFamily="34" charset="0"/>
                <a:cs typeface="Calibri Light" panose="020F0302020204030204" pitchFamily="34" charset="0"/>
              </a:endParaRPr>
            </a:p>
          </p:txBody>
        </p:sp>
        <p:sp>
          <p:nvSpPr>
            <p:cNvPr id="18450" name="Text Box 13">
              <a:extLst>
                <a:ext uri="{FF2B5EF4-FFF2-40B4-BE49-F238E27FC236}">
                  <a16:creationId xmlns:a16="http://schemas.microsoft.com/office/drawing/2014/main" id="{EBD32A3E-C61B-49F5-A812-6DFB1A1A387B}"/>
                </a:ext>
              </a:extLst>
            </p:cNvPr>
            <p:cNvSpPr txBox="1">
              <a:spLocks noChangeArrowheads="1"/>
            </p:cNvSpPr>
            <p:nvPr/>
          </p:nvSpPr>
          <p:spPr bwMode="auto">
            <a:xfrm>
              <a:off x="2064" y="2352"/>
              <a:ext cx="179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nb-NO" altLang="nb-NO" sz="1600" dirty="0">
                  <a:solidFill>
                    <a:srgbClr val="336600"/>
                  </a:solidFill>
                  <a:latin typeface="Calibri Light" panose="020F0302020204030204" pitchFamily="34" charset="0"/>
                  <a:cs typeface="Calibri Light" panose="020F0302020204030204" pitchFamily="34" charset="0"/>
                </a:rPr>
                <a:t>Personvernforordningen  art. 15</a:t>
              </a:r>
              <a:endParaRPr lang="nb-NO" altLang="nb-NO" sz="2400" dirty="0">
                <a:solidFill>
                  <a:srgbClr val="336600"/>
                </a:solidFill>
                <a:latin typeface="Calibri Light" panose="020F0302020204030204" pitchFamily="34" charset="0"/>
                <a:cs typeface="Calibri Light" panose="020F0302020204030204" pitchFamily="34" charset="0"/>
              </a:endParaRPr>
            </a:p>
          </p:txBody>
        </p:sp>
      </p:grpSp>
      <p:grpSp>
        <p:nvGrpSpPr>
          <p:cNvPr id="5" name="Group 14">
            <a:extLst>
              <a:ext uri="{FF2B5EF4-FFF2-40B4-BE49-F238E27FC236}">
                <a16:creationId xmlns:a16="http://schemas.microsoft.com/office/drawing/2014/main" id="{DA463FD7-1C4B-4B37-A986-4627B1FB3DC3}"/>
              </a:ext>
            </a:extLst>
          </p:cNvPr>
          <p:cNvGrpSpPr>
            <a:grpSpLocks/>
          </p:cNvGrpSpPr>
          <p:nvPr/>
        </p:nvGrpSpPr>
        <p:grpSpPr bwMode="auto">
          <a:xfrm>
            <a:off x="6609160" y="338261"/>
            <a:ext cx="2160587" cy="1071563"/>
            <a:chOff x="3017" y="1680"/>
            <a:chExt cx="1361" cy="675"/>
          </a:xfrm>
        </p:grpSpPr>
        <p:sp>
          <p:nvSpPr>
            <p:cNvPr id="18443" name="Line 15">
              <a:extLst>
                <a:ext uri="{FF2B5EF4-FFF2-40B4-BE49-F238E27FC236}">
                  <a16:creationId xmlns:a16="http://schemas.microsoft.com/office/drawing/2014/main" id="{B02D97AB-25BF-472E-AB1F-1648C0885696}"/>
                </a:ext>
              </a:extLst>
            </p:cNvPr>
            <p:cNvSpPr>
              <a:spLocks noChangeShapeType="1"/>
            </p:cNvSpPr>
            <p:nvPr/>
          </p:nvSpPr>
          <p:spPr bwMode="auto">
            <a:xfrm rot="21536555" flipV="1">
              <a:off x="3017" y="1957"/>
              <a:ext cx="0" cy="39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nb-NO">
                <a:latin typeface="Calibri Light" panose="020F0302020204030204" pitchFamily="34" charset="0"/>
                <a:cs typeface="Calibri Light" panose="020F0302020204030204" pitchFamily="34" charset="0"/>
              </a:endParaRPr>
            </a:p>
          </p:txBody>
        </p:sp>
        <p:sp>
          <p:nvSpPr>
            <p:cNvPr id="18444" name="Line 16">
              <a:extLst>
                <a:ext uri="{FF2B5EF4-FFF2-40B4-BE49-F238E27FC236}">
                  <a16:creationId xmlns:a16="http://schemas.microsoft.com/office/drawing/2014/main" id="{3F53BBE1-2AB7-4707-BF9D-C99F9064F90D}"/>
                </a:ext>
              </a:extLst>
            </p:cNvPr>
            <p:cNvSpPr>
              <a:spLocks noChangeShapeType="1"/>
            </p:cNvSpPr>
            <p:nvPr/>
          </p:nvSpPr>
          <p:spPr bwMode="auto">
            <a:xfrm>
              <a:off x="3017" y="1957"/>
              <a:ext cx="9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nb-NO">
                <a:latin typeface="Calibri Light" panose="020F0302020204030204" pitchFamily="34" charset="0"/>
                <a:cs typeface="Calibri Light" panose="020F0302020204030204" pitchFamily="34" charset="0"/>
              </a:endParaRPr>
            </a:p>
          </p:txBody>
        </p:sp>
        <p:sp>
          <p:nvSpPr>
            <p:cNvPr id="18445" name="Text Box 17">
              <a:extLst>
                <a:ext uri="{FF2B5EF4-FFF2-40B4-BE49-F238E27FC236}">
                  <a16:creationId xmlns:a16="http://schemas.microsoft.com/office/drawing/2014/main" id="{DE0A3946-1D66-46A4-B3FB-B89C3420368C}"/>
                </a:ext>
              </a:extLst>
            </p:cNvPr>
            <p:cNvSpPr txBox="1">
              <a:spLocks noChangeArrowheads="1"/>
            </p:cNvSpPr>
            <p:nvPr/>
          </p:nvSpPr>
          <p:spPr bwMode="auto">
            <a:xfrm>
              <a:off x="3168" y="1680"/>
              <a:ext cx="32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600" b="1">
                  <a:solidFill>
                    <a:srgbClr val="9900CC"/>
                  </a:solidFill>
                  <a:latin typeface="Calibri Light" panose="020F0302020204030204" pitchFamily="34" charset="0"/>
                  <a:cs typeface="Calibri Light" panose="020F0302020204030204" pitchFamily="34" charset="0"/>
                </a:rPr>
                <a:t>Part</a:t>
              </a:r>
              <a:endParaRPr lang="nb-NO" altLang="nb-NO" sz="2400">
                <a:solidFill>
                  <a:srgbClr val="9900CC"/>
                </a:solidFill>
                <a:latin typeface="Calibri Light" panose="020F0302020204030204" pitchFamily="34" charset="0"/>
                <a:cs typeface="Calibri Light" panose="020F0302020204030204" pitchFamily="34" charset="0"/>
              </a:endParaRPr>
            </a:p>
          </p:txBody>
        </p:sp>
        <p:sp>
          <p:nvSpPr>
            <p:cNvPr id="18446" name="Text Box 18">
              <a:extLst>
                <a:ext uri="{FF2B5EF4-FFF2-40B4-BE49-F238E27FC236}">
                  <a16:creationId xmlns:a16="http://schemas.microsoft.com/office/drawing/2014/main" id="{94FFEA48-D6A9-4652-9049-52562E0F1916}"/>
                </a:ext>
              </a:extLst>
            </p:cNvPr>
            <p:cNvSpPr txBox="1">
              <a:spLocks noChangeArrowheads="1"/>
            </p:cNvSpPr>
            <p:nvPr/>
          </p:nvSpPr>
          <p:spPr bwMode="auto">
            <a:xfrm>
              <a:off x="3072" y="1968"/>
              <a:ext cx="130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600">
                  <a:solidFill>
                    <a:srgbClr val="9900CC"/>
                  </a:solidFill>
                  <a:latin typeface="Calibri Light" panose="020F0302020204030204" pitchFamily="34" charset="0"/>
                  <a:cs typeface="Calibri Light" panose="020F0302020204030204" pitchFamily="34" charset="0"/>
                </a:rPr>
                <a:t>Forvaltningsloven § 18</a:t>
              </a:r>
              <a:endParaRPr lang="nb-NO" altLang="nb-NO" sz="2400">
                <a:solidFill>
                  <a:srgbClr val="9900CC"/>
                </a:solidFill>
                <a:latin typeface="Calibri Light" panose="020F0302020204030204" pitchFamily="34" charset="0"/>
                <a:cs typeface="Calibri Light" panose="020F0302020204030204" pitchFamily="34" charset="0"/>
              </a:endParaRPr>
            </a:p>
          </p:txBody>
        </p:sp>
      </p:grpSp>
      <p:sp>
        <p:nvSpPr>
          <p:cNvPr id="3091" name="Text Box 19">
            <a:extLst>
              <a:ext uri="{FF2B5EF4-FFF2-40B4-BE49-F238E27FC236}">
                <a16:creationId xmlns:a16="http://schemas.microsoft.com/office/drawing/2014/main" id="{A45DD3E6-16D3-46AF-ADAC-B10230A14B40}"/>
              </a:ext>
            </a:extLst>
          </p:cNvPr>
          <p:cNvSpPr txBox="1">
            <a:spLocks noChangeArrowheads="1"/>
          </p:cNvSpPr>
          <p:nvPr/>
        </p:nvSpPr>
        <p:spPr bwMode="auto">
          <a:xfrm>
            <a:off x="93679" y="2882933"/>
            <a:ext cx="8229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nb-NO" altLang="nb-NO" sz="1800" dirty="0">
                <a:latin typeface="Calibri Light" panose="020F0302020204030204" pitchFamily="34" charset="0"/>
                <a:cs typeface="Calibri Light" panose="020F0302020204030204" pitchFamily="34" charset="0"/>
              </a:rPr>
              <a:t> Flere innsynsrettigheter kan gjelde samtidig</a:t>
            </a:r>
          </a:p>
          <a:p>
            <a:pPr>
              <a:spcBef>
                <a:spcPct val="0"/>
              </a:spcBef>
            </a:pPr>
            <a:r>
              <a:rPr lang="nb-NO" altLang="nb-NO" sz="1800" dirty="0">
                <a:latin typeface="Calibri Light" panose="020F0302020204030204" pitchFamily="34" charset="0"/>
                <a:cs typeface="Calibri Light" panose="020F0302020204030204" pitchFamily="34" charset="0"/>
              </a:rPr>
              <a:t> I offentlig forvaltning gjelder prinsippet om meroffentlighet i forhold til alle</a:t>
            </a:r>
          </a:p>
          <a:p>
            <a:pPr>
              <a:spcBef>
                <a:spcPct val="0"/>
              </a:spcBef>
              <a:buFontTx/>
              <a:buNone/>
            </a:pPr>
            <a:r>
              <a:rPr lang="nb-NO" altLang="nb-NO" sz="1800" dirty="0">
                <a:latin typeface="Calibri Light" panose="020F0302020204030204" pitchFamily="34" charset="0"/>
                <a:cs typeface="Calibri Light" panose="020F0302020204030204" pitchFamily="34" charset="0"/>
              </a:rPr>
              <a:t>   innsynsrettigheter</a:t>
            </a:r>
          </a:p>
        </p:txBody>
      </p:sp>
      <p:grpSp>
        <p:nvGrpSpPr>
          <p:cNvPr id="6" name="Gruppe 5">
            <a:extLst>
              <a:ext uri="{FF2B5EF4-FFF2-40B4-BE49-F238E27FC236}">
                <a16:creationId xmlns:a16="http://schemas.microsoft.com/office/drawing/2014/main" id="{0844B5A1-30F0-4D04-81D6-67D042D38614}"/>
              </a:ext>
            </a:extLst>
          </p:cNvPr>
          <p:cNvGrpSpPr>
            <a:grpSpLocks/>
          </p:cNvGrpSpPr>
          <p:nvPr/>
        </p:nvGrpSpPr>
        <p:grpSpPr bwMode="auto">
          <a:xfrm>
            <a:off x="33764" y="3949643"/>
            <a:ext cx="9136063" cy="2244725"/>
            <a:chOff x="76200" y="4267200"/>
            <a:chExt cx="9136155" cy="2245439"/>
          </a:xfrm>
        </p:grpSpPr>
        <p:sp>
          <p:nvSpPr>
            <p:cNvPr id="3092" name="Text Box 20">
              <a:extLst>
                <a:ext uri="{FF2B5EF4-FFF2-40B4-BE49-F238E27FC236}">
                  <a16:creationId xmlns:a16="http://schemas.microsoft.com/office/drawing/2014/main" id="{E01429BA-8BFB-463C-9F2E-3BFD4C36DFCC}"/>
                </a:ext>
              </a:extLst>
            </p:cNvPr>
            <p:cNvSpPr txBox="1">
              <a:spLocks noChangeArrowheads="1"/>
            </p:cNvSpPr>
            <p:nvPr/>
          </p:nvSpPr>
          <p:spPr bwMode="auto">
            <a:xfrm>
              <a:off x="152401" y="4267200"/>
              <a:ext cx="3576674" cy="397001"/>
            </a:xfrm>
            <a:prstGeom prst="rect">
              <a:avLst/>
            </a:prstGeom>
            <a:noFill/>
            <a:ln w="9525">
              <a:noFill/>
              <a:miter lim="800000"/>
              <a:headEnd/>
              <a:tailEnd/>
            </a:ln>
            <a:effectLst/>
          </p:spPr>
          <p:txBody>
            <a:bodyPr wrap="none">
              <a:spAutoFit/>
            </a:bodyPr>
            <a:lstStyle/>
            <a:p>
              <a:pPr>
                <a:defRPr/>
              </a:pPr>
              <a:r>
                <a:rPr lang="nb-NO" sz="2000" u="sng" dirty="0">
                  <a:solidFill>
                    <a:srgbClr val="993366"/>
                  </a:solidFill>
                  <a:effectLst>
                    <a:outerShdw blurRad="38100" dist="38100" dir="2700000" algn="tl">
                      <a:srgbClr val="C0C0C0"/>
                    </a:outerShdw>
                  </a:effectLst>
                  <a:latin typeface="Calibri Light" panose="020F0302020204030204" pitchFamily="34" charset="0"/>
                  <a:cs typeface="Calibri Light" panose="020F0302020204030204" pitchFamily="34" charset="0"/>
                </a:rPr>
                <a:t>Veiledning om innsynsrettigheter</a:t>
              </a:r>
              <a:endParaRPr lang="nb-NO" sz="2000" dirty="0">
                <a:solidFill>
                  <a:srgbClr val="993366"/>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sp>
          <p:nvSpPr>
            <p:cNvPr id="18441" name="Text Box 23">
              <a:extLst>
                <a:ext uri="{FF2B5EF4-FFF2-40B4-BE49-F238E27FC236}">
                  <a16:creationId xmlns:a16="http://schemas.microsoft.com/office/drawing/2014/main" id="{0219AB47-1141-4189-BFFB-9DAD7F9AFBFA}"/>
                </a:ext>
              </a:extLst>
            </p:cNvPr>
            <p:cNvSpPr txBox="1">
              <a:spLocks noChangeArrowheads="1"/>
            </p:cNvSpPr>
            <p:nvPr/>
          </p:nvSpPr>
          <p:spPr bwMode="auto">
            <a:xfrm>
              <a:off x="76200" y="4614624"/>
              <a:ext cx="91361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nb-NO" altLang="nb-NO" sz="2000">
                  <a:latin typeface="Calibri Light" panose="020F0302020204030204" pitchFamily="34" charset="0"/>
                  <a:cs typeface="Calibri Light" panose="020F0302020204030204" pitchFamily="34" charset="0"/>
                </a:rPr>
                <a:t> Forvaltnings alminnelige veiledningsplikt gjelder også innsynsrettigheter, se fvl § 11</a:t>
              </a:r>
            </a:p>
          </p:txBody>
        </p:sp>
        <p:sp>
          <p:nvSpPr>
            <p:cNvPr id="18442" name="TekstSylinder 2">
              <a:extLst>
                <a:ext uri="{FF2B5EF4-FFF2-40B4-BE49-F238E27FC236}">
                  <a16:creationId xmlns:a16="http://schemas.microsoft.com/office/drawing/2014/main" id="{D9C6DA96-C104-48D7-966D-6D7F90A35443}"/>
                </a:ext>
              </a:extLst>
            </p:cNvPr>
            <p:cNvSpPr txBox="1">
              <a:spLocks noChangeArrowheads="1"/>
            </p:cNvSpPr>
            <p:nvPr/>
          </p:nvSpPr>
          <p:spPr bwMode="auto">
            <a:xfrm>
              <a:off x="201394" y="5035311"/>
              <a:ext cx="8885766" cy="147732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sz="1800" u="sng">
                  <a:latin typeface="Calibri Light" panose="020F0302020204030204" pitchFamily="34" charset="0"/>
                  <a:cs typeface="Calibri Light" panose="020F0302020204030204" pitchFamily="34" charset="0"/>
                </a:rPr>
                <a:t>Fra fvl § 11 annet ledd:</a:t>
              </a:r>
            </a:p>
            <a:p>
              <a:r>
                <a:rPr lang="nb-NO" altLang="nb-NO" sz="1800">
                  <a:latin typeface="Calibri Light" panose="020F0302020204030204" pitchFamily="34" charset="0"/>
                  <a:cs typeface="Calibri Light" panose="020F0302020204030204" pitchFamily="34" charset="0"/>
                </a:rPr>
                <a:t>Etter forespørsel fra en part og ellers når sakens art eller partens forhold gir grunn til det,</a:t>
              </a:r>
              <a:br>
                <a:rPr lang="nb-NO" altLang="nb-NO" sz="1800">
                  <a:latin typeface="Calibri Light" panose="020F0302020204030204" pitchFamily="34" charset="0"/>
                  <a:cs typeface="Calibri Light" panose="020F0302020204030204" pitchFamily="34" charset="0"/>
                </a:rPr>
              </a:br>
              <a:r>
                <a:rPr lang="nb-NO" altLang="nb-NO" sz="1800">
                  <a:latin typeface="Calibri Light" panose="020F0302020204030204" pitchFamily="34" charset="0"/>
                  <a:cs typeface="Calibri Light" panose="020F0302020204030204" pitchFamily="34" charset="0"/>
                </a:rPr>
                <a:t>skal forvaltningsorganet gi veiledning om:</a:t>
              </a:r>
            </a:p>
            <a:p>
              <a:r>
                <a:rPr lang="nb-NO" altLang="nb-NO" sz="1800">
                  <a:latin typeface="Calibri Light" panose="020F0302020204030204" pitchFamily="34" charset="0"/>
                  <a:cs typeface="Calibri Light" panose="020F0302020204030204" pitchFamily="34" charset="0"/>
                </a:rPr>
                <a:t>a)  gjeldende lover og forskrifter og vanlig praksis på vedkommende sakområde, og</a:t>
              </a:r>
            </a:p>
            <a:p>
              <a:r>
                <a:rPr lang="nb-NO" altLang="nb-NO" sz="1800">
                  <a:latin typeface="Calibri Light" panose="020F0302020204030204" pitchFamily="34" charset="0"/>
                  <a:cs typeface="Calibri Light" panose="020F0302020204030204" pitchFamily="34" charset="0"/>
                </a:rPr>
                <a:t>b)  regler for saksbehandlingen, særlig om parters rettigheter og plikter etter forvaltningsloven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91"/>
                                        </p:tgtEl>
                                        <p:attrNameLst>
                                          <p:attrName>style.visibility</p:attrName>
                                        </p:attrNameLst>
                                      </p:cBhvr>
                                      <p:to>
                                        <p:strVal val="visible"/>
                                      </p:to>
                                    </p:set>
                                    <p:animEffect transition="in" filter="box(out)">
                                      <p:cBhvr>
                                        <p:cTn id="17" dur="500"/>
                                        <p:tgtEl>
                                          <p:spTgt spid="30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BAA57A0-E494-4739-BE6F-001000B0D16A}"/>
              </a:ext>
            </a:extLst>
          </p:cNvPr>
          <p:cNvSpPr>
            <a:spLocks noChangeArrowheads="1"/>
          </p:cNvSpPr>
          <p:nvPr/>
        </p:nvSpPr>
        <p:spPr bwMode="auto">
          <a:xfrm>
            <a:off x="457200" y="274638"/>
            <a:ext cx="8229600" cy="829312"/>
          </a:xfrm>
          <a:prstGeom prst="rect">
            <a:avLst/>
          </a:prstGeom>
          <a:noFill/>
          <a:ln w="9525">
            <a:noFill/>
            <a:miter lim="800000"/>
            <a:headEnd/>
            <a:tailEnd/>
          </a:ln>
          <a:effectLst/>
        </p:spPr>
        <p:txBody>
          <a:bodyPr anchor="ctr"/>
          <a:lstStyle/>
          <a:p>
            <a:pPr>
              <a:defRPr/>
            </a:pPr>
            <a:r>
              <a:rPr lang="nb-NO" sz="3200" dirty="0">
                <a:solidFill>
                  <a:srgbClr val="0000FF"/>
                </a:solidFill>
                <a:latin typeface="Calibri Light" panose="020F0302020204030204" pitchFamily="34" charset="0"/>
                <a:cs typeface="Calibri Light" panose="020F0302020204030204" pitchFamily="34" charset="0"/>
              </a:rPr>
              <a:t>Eksempler på lovgivning som gir innsyn for ulike grupper av befolkningen</a:t>
            </a:r>
            <a:endParaRPr lang="nb-NO" sz="3200" u="sng" dirty="0">
              <a:solidFill>
                <a:srgbClr val="0000FF"/>
              </a:solidFill>
              <a:latin typeface="Calibri Light" panose="020F0302020204030204" pitchFamily="34" charset="0"/>
              <a:cs typeface="Calibri Light" panose="020F0302020204030204" pitchFamily="34" charset="0"/>
            </a:endParaRPr>
          </a:p>
        </p:txBody>
      </p:sp>
      <p:sp>
        <p:nvSpPr>
          <p:cNvPr id="17411" name="Rectangle 3">
            <a:extLst>
              <a:ext uri="{FF2B5EF4-FFF2-40B4-BE49-F238E27FC236}">
                <a16:creationId xmlns:a16="http://schemas.microsoft.com/office/drawing/2014/main" id="{E80E47BB-FD39-4534-AD9E-07929769CCA6}"/>
              </a:ext>
            </a:extLst>
          </p:cNvPr>
          <p:cNvSpPr>
            <a:spLocks noChangeArrowheads="1"/>
          </p:cNvSpPr>
          <p:nvPr/>
        </p:nvSpPr>
        <p:spPr bwMode="auto">
          <a:xfrm>
            <a:off x="381000" y="1295400"/>
            <a:ext cx="83058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8191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pPr>
            <a:r>
              <a:rPr lang="nb-NO" altLang="nb-NO" sz="1800" b="1" dirty="0">
                <a:latin typeface="Calibri Light" panose="020F0302020204030204" pitchFamily="34" charset="0"/>
                <a:cs typeface="Calibri Light" panose="020F0302020204030204" pitchFamily="34" charset="0"/>
              </a:rPr>
              <a:t>Offentleglova</a:t>
            </a:r>
          </a:p>
          <a:p>
            <a:pPr lvl="1">
              <a:spcBef>
                <a:spcPts val="500"/>
              </a:spcBef>
              <a:spcAft>
                <a:spcPts val="500"/>
              </a:spcAft>
            </a:pPr>
            <a:r>
              <a:rPr lang="nb-NO" altLang="nb-NO" sz="1600" dirty="0">
                <a:latin typeface="Calibri Light" panose="020F0302020204030204" pitchFamily="34" charset="0"/>
                <a:cs typeface="Calibri Light" panose="020F0302020204030204" pitchFamily="34" charset="0"/>
              </a:rPr>
              <a:t>“Saksdokument, </a:t>
            </a:r>
            <a:r>
              <a:rPr lang="nb-NO" altLang="nb-NO" sz="1600" dirty="0" err="1">
                <a:latin typeface="Calibri Light" panose="020F0302020204030204" pitchFamily="34" charset="0"/>
                <a:cs typeface="Calibri Light" panose="020F0302020204030204" pitchFamily="34" charset="0"/>
              </a:rPr>
              <a:t>journalar</a:t>
            </a:r>
            <a:r>
              <a:rPr lang="nb-NO" altLang="nb-NO" sz="1600" dirty="0">
                <a:latin typeface="Calibri Light" panose="020F0302020204030204" pitchFamily="34" charset="0"/>
                <a:cs typeface="Calibri Light" panose="020F0302020204030204" pitchFamily="34" charset="0"/>
              </a:rPr>
              <a:t> og </a:t>
            </a:r>
            <a:r>
              <a:rPr lang="nb-NO" altLang="nb-NO" sz="1600" dirty="0" err="1">
                <a:latin typeface="Calibri Light" panose="020F0302020204030204" pitchFamily="34" charset="0"/>
                <a:cs typeface="Calibri Light" panose="020F0302020204030204" pitchFamily="34" charset="0"/>
              </a:rPr>
              <a:t>liknande</a:t>
            </a:r>
            <a:r>
              <a:rPr lang="nb-NO" altLang="nb-NO" sz="1600" dirty="0">
                <a:latin typeface="Calibri Light" panose="020F0302020204030204" pitchFamily="34" charset="0"/>
                <a:cs typeface="Calibri Light" panose="020F0302020204030204" pitchFamily="34" charset="0"/>
              </a:rPr>
              <a:t> register for organet er </a:t>
            </a:r>
            <a:r>
              <a:rPr lang="nb-NO" altLang="nb-NO" sz="1600" dirty="0" err="1">
                <a:latin typeface="Calibri Light" panose="020F0302020204030204" pitchFamily="34" charset="0"/>
                <a:cs typeface="Calibri Light" panose="020F0302020204030204" pitchFamily="34" charset="0"/>
              </a:rPr>
              <a:t>opne</a:t>
            </a:r>
            <a:r>
              <a:rPr lang="nb-NO" altLang="nb-NO" sz="1600" dirty="0">
                <a:latin typeface="Calibri Light" panose="020F0302020204030204" pitchFamily="34" charset="0"/>
                <a:cs typeface="Calibri Light" panose="020F0302020204030204" pitchFamily="34" charset="0"/>
              </a:rPr>
              <a:t> for innsyn dersom </a:t>
            </a:r>
            <a:r>
              <a:rPr lang="nb-NO" altLang="nb-NO" sz="1600" dirty="0" err="1">
                <a:latin typeface="Calibri Light" panose="020F0302020204030204" pitchFamily="34" charset="0"/>
                <a:cs typeface="Calibri Light" panose="020F0302020204030204" pitchFamily="34" charset="0"/>
              </a:rPr>
              <a:t>ikkje</a:t>
            </a:r>
            <a:r>
              <a:rPr lang="nb-NO" altLang="nb-NO" sz="1600" dirty="0">
                <a:latin typeface="Calibri Light" panose="020F0302020204030204" pitchFamily="34" charset="0"/>
                <a:cs typeface="Calibri Light" panose="020F0302020204030204" pitchFamily="34" charset="0"/>
              </a:rPr>
              <a:t> anna følgjer av lov eller forskrift med heimel i lov.” ( fra § 3)</a:t>
            </a:r>
            <a:r>
              <a:rPr lang="nb-NO" altLang="nb-NO" dirty="0">
                <a:latin typeface="Calibri Light" panose="020F0302020204030204" pitchFamily="34" charset="0"/>
                <a:cs typeface="Calibri Light" panose="020F0302020204030204" pitchFamily="34" charset="0"/>
              </a:rPr>
              <a:t> </a:t>
            </a:r>
            <a:endParaRPr lang="nb-NO" altLang="nb-NO" sz="1800" dirty="0">
              <a:latin typeface="Calibri Light" panose="020F0302020204030204" pitchFamily="34" charset="0"/>
              <a:cs typeface="Calibri Light" panose="020F0302020204030204" pitchFamily="34" charset="0"/>
            </a:endParaRPr>
          </a:p>
          <a:p>
            <a:pPr>
              <a:lnSpc>
                <a:spcPct val="90000"/>
              </a:lnSpc>
            </a:pPr>
            <a:r>
              <a:rPr lang="nb-NO" altLang="nb-NO" sz="1800" b="1" dirty="0">
                <a:latin typeface="Calibri Light" panose="020F0302020204030204" pitchFamily="34" charset="0"/>
                <a:cs typeface="Calibri Light" panose="020F0302020204030204" pitchFamily="34" charset="0"/>
              </a:rPr>
              <a:t>Kommuneloven</a:t>
            </a:r>
            <a:r>
              <a:rPr lang="nb-NO" altLang="nb-NO" sz="1800" dirty="0">
                <a:latin typeface="Calibri Light" panose="020F0302020204030204" pitchFamily="34" charset="0"/>
                <a:cs typeface="Calibri Light" panose="020F0302020204030204" pitchFamily="34" charset="0"/>
              </a:rPr>
              <a:t> §§ 4-1 (aktiv informasjon), 11-3 og 11-5 (møteoffentlighet)</a:t>
            </a:r>
          </a:p>
          <a:p>
            <a:pPr lvl="1">
              <a:spcBef>
                <a:spcPts val="500"/>
              </a:spcBef>
              <a:spcAft>
                <a:spcPts val="500"/>
              </a:spcAft>
            </a:pPr>
            <a:r>
              <a:rPr lang="nb-NO" altLang="nb-NO" sz="1600" dirty="0">
                <a:latin typeface="Calibri Light" panose="020F0302020204030204" pitchFamily="34" charset="0"/>
                <a:cs typeface="Calibri Light" panose="020F0302020204030204" pitchFamily="34" charset="0"/>
              </a:rPr>
              <a:t>“Alle har rett til å være til stede i møter i folkevalgte organer.” (fra § 11-5)</a:t>
            </a:r>
            <a:endParaRPr lang="nb-NO" altLang="nb-NO" dirty="0">
              <a:latin typeface="Calibri Light" panose="020F0302020204030204" pitchFamily="34" charset="0"/>
              <a:cs typeface="Calibri Light" panose="020F0302020204030204" pitchFamily="34" charset="0"/>
            </a:endParaRPr>
          </a:p>
          <a:p>
            <a:pPr>
              <a:lnSpc>
                <a:spcPct val="90000"/>
              </a:lnSpc>
            </a:pPr>
            <a:r>
              <a:rPr lang="nb-NO" altLang="nb-NO" sz="1800" b="1" dirty="0">
                <a:latin typeface="Calibri Light" panose="020F0302020204030204" pitchFamily="34" charset="0"/>
                <a:cs typeface="Calibri Light" panose="020F0302020204030204" pitchFamily="34" charset="0"/>
              </a:rPr>
              <a:t>Forvaltningsloven</a:t>
            </a:r>
            <a:r>
              <a:rPr lang="nb-NO" altLang="nb-NO" sz="1800" dirty="0">
                <a:latin typeface="Calibri Light" panose="020F0302020204030204" pitchFamily="34" charset="0"/>
                <a:cs typeface="Calibri Light" panose="020F0302020204030204" pitchFamily="34" charset="0"/>
              </a:rPr>
              <a:t> § 18 flg.</a:t>
            </a:r>
          </a:p>
          <a:p>
            <a:pPr lvl="1">
              <a:spcBef>
                <a:spcPts val="500"/>
              </a:spcBef>
              <a:spcAft>
                <a:spcPts val="500"/>
              </a:spcAft>
            </a:pPr>
            <a:r>
              <a:rPr lang="nb-NO" altLang="nb-NO" sz="1600" dirty="0">
                <a:latin typeface="Calibri Light" panose="020F0302020204030204" pitchFamily="34" charset="0"/>
                <a:cs typeface="Calibri Light" panose="020F0302020204030204" pitchFamily="34" charset="0"/>
              </a:rPr>
              <a:t>“En part har rett til å gjøre seg kjent med sakens dokumenter for så vidt ikke annet følger av reglene i denne paragraf eller § 19.” (fra § 18)</a:t>
            </a:r>
            <a:r>
              <a:rPr lang="nb-NO" altLang="nb-NO" dirty="0">
                <a:latin typeface="Calibri Light" panose="020F0302020204030204" pitchFamily="34" charset="0"/>
                <a:cs typeface="Calibri Light" panose="020F0302020204030204" pitchFamily="34" charset="0"/>
              </a:rPr>
              <a:t> </a:t>
            </a:r>
          </a:p>
          <a:p>
            <a:pPr>
              <a:lnSpc>
                <a:spcPct val="90000"/>
              </a:lnSpc>
            </a:pPr>
            <a:r>
              <a:rPr lang="nb-NO" altLang="nb-NO" sz="1800" b="1" dirty="0">
                <a:latin typeface="Calibri Light" panose="020F0302020204030204" pitchFamily="34" charset="0"/>
                <a:cs typeface="Calibri Light" panose="020F0302020204030204" pitchFamily="34" charset="0"/>
              </a:rPr>
              <a:t>Personforordningen</a:t>
            </a:r>
            <a:r>
              <a:rPr lang="nb-NO" altLang="nb-NO" sz="1800" dirty="0">
                <a:latin typeface="Calibri Light" panose="020F0302020204030204" pitchFamily="34" charset="0"/>
                <a:cs typeface="Calibri Light" panose="020F0302020204030204" pitchFamily="34" charset="0"/>
              </a:rPr>
              <a:t> art. 15</a:t>
            </a:r>
            <a:endParaRPr lang="nb-NO" altLang="nb-NO" sz="2000" dirty="0">
              <a:latin typeface="Calibri Light" panose="020F0302020204030204" pitchFamily="34" charset="0"/>
              <a:cs typeface="Calibri Light" panose="020F0302020204030204" pitchFamily="34" charset="0"/>
            </a:endParaRPr>
          </a:p>
          <a:p>
            <a:pPr lvl="1">
              <a:spcBef>
                <a:spcPts val="500"/>
              </a:spcBef>
              <a:spcAft>
                <a:spcPts val="500"/>
              </a:spcAft>
            </a:pPr>
            <a:r>
              <a:rPr lang="nb-NO" altLang="nb-NO" sz="1600" dirty="0">
                <a:latin typeface="Calibri Light" panose="020F0302020204030204" pitchFamily="34" charset="0"/>
                <a:cs typeface="Calibri Light" panose="020F0302020204030204" pitchFamily="34" charset="0"/>
              </a:rPr>
              <a:t>“</a:t>
            </a:r>
          </a:p>
          <a:p>
            <a:pPr lvl="1">
              <a:spcBef>
                <a:spcPts val="500"/>
              </a:spcBef>
              <a:spcAft>
                <a:spcPts val="500"/>
              </a:spcAft>
            </a:pPr>
            <a:endParaRPr lang="nb-NO" altLang="nb-NO" sz="1800" b="1" dirty="0">
              <a:latin typeface="Calibri Light" panose="020F0302020204030204" pitchFamily="34" charset="0"/>
              <a:cs typeface="Calibri Light" panose="020F0302020204030204" pitchFamily="34" charset="0"/>
            </a:endParaRPr>
          </a:p>
          <a:p>
            <a:pPr lvl="1">
              <a:spcBef>
                <a:spcPts val="500"/>
              </a:spcBef>
              <a:spcAft>
                <a:spcPts val="500"/>
              </a:spcAft>
            </a:pPr>
            <a:r>
              <a:rPr lang="nb-NO" altLang="nb-NO" sz="1800" b="1" dirty="0">
                <a:latin typeface="Calibri Light" panose="020F0302020204030204" pitchFamily="34" charset="0"/>
                <a:cs typeface="Calibri Light" panose="020F0302020204030204" pitchFamily="34" charset="0"/>
              </a:rPr>
              <a:t>Domstolloven</a:t>
            </a:r>
            <a:r>
              <a:rPr lang="nb-NO" altLang="nb-NO" sz="2000" dirty="0">
                <a:latin typeface="Calibri Light" panose="020F0302020204030204" pitchFamily="34" charset="0"/>
                <a:cs typeface="Calibri Light" panose="020F0302020204030204" pitchFamily="34" charset="0"/>
              </a:rPr>
              <a:t> § 124 flg.</a:t>
            </a:r>
          </a:p>
          <a:p>
            <a:pPr lvl="1">
              <a:spcBef>
                <a:spcPts val="500"/>
              </a:spcBef>
              <a:spcAft>
                <a:spcPts val="500"/>
              </a:spcAft>
            </a:pPr>
            <a:r>
              <a:rPr lang="nb-NO" altLang="nb-NO" sz="1600" dirty="0">
                <a:latin typeface="Calibri Light" panose="020F0302020204030204" pitchFamily="34" charset="0"/>
                <a:cs typeface="Calibri Light" panose="020F0302020204030204" pitchFamily="34" charset="0"/>
              </a:rPr>
              <a:t>“Rettsmøtene er offentlige og forhandlingene og rettsavgjørelsene kan gjengis offentlig, hvis ikke annet er bestemt i lov eller av retten i medhold av lov.” (fra § 124)</a:t>
            </a:r>
          </a:p>
        </p:txBody>
      </p:sp>
      <p:grpSp>
        <p:nvGrpSpPr>
          <p:cNvPr id="6" name="Gruppe 5">
            <a:extLst>
              <a:ext uri="{FF2B5EF4-FFF2-40B4-BE49-F238E27FC236}">
                <a16:creationId xmlns:a16="http://schemas.microsoft.com/office/drawing/2014/main" id="{4255AB3E-D8F8-4CFD-981C-B753C0EA8153}"/>
              </a:ext>
            </a:extLst>
          </p:cNvPr>
          <p:cNvGrpSpPr>
            <a:grpSpLocks/>
          </p:cNvGrpSpPr>
          <p:nvPr/>
        </p:nvGrpSpPr>
        <p:grpSpPr bwMode="auto">
          <a:xfrm>
            <a:off x="180551" y="2678747"/>
            <a:ext cx="4267204" cy="366712"/>
            <a:chOff x="304387" y="2678747"/>
            <a:chExt cx="4267733" cy="366712"/>
          </a:xfrm>
        </p:grpSpPr>
        <p:sp>
          <p:nvSpPr>
            <p:cNvPr id="17427" name="Line 10">
              <a:extLst>
                <a:ext uri="{FF2B5EF4-FFF2-40B4-BE49-F238E27FC236}">
                  <a16:creationId xmlns:a16="http://schemas.microsoft.com/office/drawing/2014/main" id="{520BECA7-AC2E-4AA0-B8B5-298FEBCD5645}"/>
                </a:ext>
              </a:extLst>
            </p:cNvPr>
            <p:cNvSpPr>
              <a:spLocks noChangeShapeType="1"/>
            </p:cNvSpPr>
            <p:nvPr/>
          </p:nvSpPr>
          <p:spPr bwMode="auto">
            <a:xfrm>
              <a:off x="4048228" y="2996951"/>
              <a:ext cx="523892" cy="1"/>
            </a:xfrm>
            <a:prstGeom prst="line">
              <a:avLst/>
            </a:prstGeom>
            <a:noFill/>
            <a:ln w="19050">
              <a:solidFill>
                <a:srgbClr val="6600CC"/>
              </a:solidFill>
              <a:round/>
              <a:headEnd/>
              <a:tailEn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sp>
          <p:nvSpPr>
            <p:cNvPr id="17428" name="Text Box 20">
              <a:extLst>
                <a:ext uri="{FF2B5EF4-FFF2-40B4-BE49-F238E27FC236}">
                  <a16:creationId xmlns:a16="http://schemas.microsoft.com/office/drawing/2014/main" id="{A33D232D-64FE-4A8F-BA66-57B770527338}"/>
                </a:ext>
              </a:extLst>
            </p:cNvPr>
            <p:cNvSpPr txBox="1">
              <a:spLocks noChangeArrowheads="1"/>
            </p:cNvSpPr>
            <p:nvPr/>
          </p:nvSpPr>
          <p:spPr bwMode="auto">
            <a:xfrm>
              <a:off x="304387" y="2678747"/>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dirty="0">
                  <a:solidFill>
                    <a:srgbClr val="0000FF"/>
                  </a:solidFill>
                  <a:latin typeface="Calibri Light" panose="020F0302020204030204" pitchFamily="34" charset="0"/>
                  <a:cs typeface="Calibri Light" panose="020F0302020204030204" pitchFamily="34" charset="0"/>
                </a:rPr>
                <a:t>enhver</a:t>
              </a:r>
            </a:p>
          </p:txBody>
        </p:sp>
      </p:grpSp>
      <p:grpSp>
        <p:nvGrpSpPr>
          <p:cNvPr id="5" name="Gruppe 4">
            <a:extLst>
              <a:ext uri="{FF2B5EF4-FFF2-40B4-BE49-F238E27FC236}">
                <a16:creationId xmlns:a16="http://schemas.microsoft.com/office/drawing/2014/main" id="{CBF720E3-5B49-4D0B-8B5D-2EAD72415218}"/>
              </a:ext>
            </a:extLst>
          </p:cNvPr>
          <p:cNvGrpSpPr>
            <a:grpSpLocks/>
          </p:cNvGrpSpPr>
          <p:nvPr/>
        </p:nvGrpSpPr>
        <p:grpSpPr bwMode="auto">
          <a:xfrm>
            <a:off x="219075" y="1663700"/>
            <a:ext cx="4810125" cy="366713"/>
            <a:chOff x="219075" y="1664463"/>
            <a:chExt cx="4810125" cy="366712"/>
          </a:xfrm>
        </p:grpSpPr>
        <p:sp>
          <p:nvSpPr>
            <p:cNvPr id="17424" name="Line 4">
              <a:extLst>
                <a:ext uri="{FF2B5EF4-FFF2-40B4-BE49-F238E27FC236}">
                  <a16:creationId xmlns:a16="http://schemas.microsoft.com/office/drawing/2014/main" id="{50341C55-C503-415B-AF63-819E196D0EBE}"/>
                </a:ext>
              </a:extLst>
            </p:cNvPr>
            <p:cNvSpPr>
              <a:spLocks noChangeShapeType="1"/>
            </p:cNvSpPr>
            <p:nvPr/>
          </p:nvSpPr>
          <p:spPr bwMode="auto">
            <a:xfrm>
              <a:off x="1367037" y="1905000"/>
              <a:ext cx="1143000" cy="0"/>
            </a:xfrm>
            <a:prstGeom prst="line">
              <a:avLst/>
            </a:prstGeom>
            <a:noFill/>
            <a:ln w="19050">
              <a:solidFill>
                <a:srgbClr val="00CC00"/>
              </a:solidFill>
              <a:round/>
              <a:headEnd/>
              <a:tailEn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sp>
          <p:nvSpPr>
            <p:cNvPr id="17425" name="Line 6">
              <a:extLst>
                <a:ext uri="{FF2B5EF4-FFF2-40B4-BE49-F238E27FC236}">
                  <a16:creationId xmlns:a16="http://schemas.microsoft.com/office/drawing/2014/main" id="{EE3B84D1-D37C-40D3-9B4A-FC107DE2C60F}"/>
                </a:ext>
              </a:extLst>
            </p:cNvPr>
            <p:cNvSpPr>
              <a:spLocks noChangeShapeType="1"/>
            </p:cNvSpPr>
            <p:nvPr/>
          </p:nvSpPr>
          <p:spPr bwMode="auto">
            <a:xfrm>
              <a:off x="2667000" y="1905000"/>
              <a:ext cx="23622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sp>
          <p:nvSpPr>
            <p:cNvPr id="17426" name="Text Box 21">
              <a:extLst>
                <a:ext uri="{FF2B5EF4-FFF2-40B4-BE49-F238E27FC236}">
                  <a16:creationId xmlns:a16="http://schemas.microsoft.com/office/drawing/2014/main" id="{5A42CCCF-9669-403B-B38E-9725A58D827F}"/>
                </a:ext>
              </a:extLst>
            </p:cNvPr>
            <p:cNvSpPr txBox="1">
              <a:spLocks noChangeArrowheads="1"/>
            </p:cNvSpPr>
            <p:nvPr/>
          </p:nvSpPr>
          <p:spPr bwMode="auto">
            <a:xfrm>
              <a:off x="219075" y="1664463"/>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a:solidFill>
                    <a:srgbClr val="0000FF"/>
                  </a:solidFill>
                  <a:latin typeface="Calibri Light" panose="020F0302020204030204" pitchFamily="34" charset="0"/>
                  <a:cs typeface="Calibri Light" panose="020F0302020204030204" pitchFamily="34" charset="0"/>
                </a:rPr>
                <a:t>enhver</a:t>
              </a:r>
            </a:p>
          </p:txBody>
        </p:sp>
      </p:grpSp>
      <p:grpSp>
        <p:nvGrpSpPr>
          <p:cNvPr id="9" name="Gruppe 8">
            <a:extLst>
              <a:ext uri="{FF2B5EF4-FFF2-40B4-BE49-F238E27FC236}">
                <a16:creationId xmlns:a16="http://schemas.microsoft.com/office/drawing/2014/main" id="{3FE22FDE-9BA9-4676-A5D3-DE33882064FC}"/>
              </a:ext>
            </a:extLst>
          </p:cNvPr>
          <p:cNvGrpSpPr>
            <a:grpSpLocks/>
          </p:cNvGrpSpPr>
          <p:nvPr/>
        </p:nvGrpSpPr>
        <p:grpSpPr bwMode="auto">
          <a:xfrm>
            <a:off x="95250" y="5661248"/>
            <a:ext cx="2289175" cy="368049"/>
            <a:chOff x="79188" y="5740354"/>
            <a:chExt cx="2289458" cy="366712"/>
          </a:xfrm>
        </p:grpSpPr>
        <p:sp>
          <p:nvSpPr>
            <p:cNvPr id="17422" name="Line 11">
              <a:extLst>
                <a:ext uri="{FF2B5EF4-FFF2-40B4-BE49-F238E27FC236}">
                  <a16:creationId xmlns:a16="http://schemas.microsoft.com/office/drawing/2014/main" id="{AFFF64B9-FA4F-4817-AC4D-EF54253D7518}"/>
                </a:ext>
              </a:extLst>
            </p:cNvPr>
            <p:cNvSpPr>
              <a:spLocks noChangeShapeType="1"/>
            </p:cNvSpPr>
            <p:nvPr/>
          </p:nvSpPr>
          <p:spPr bwMode="auto">
            <a:xfrm>
              <a:off x="1301846" y="6070590"/>
              <a:ext cx="1066800" cy="0"/>
            </a:xfrm>
            <a:prstGeom prst="line">
              <a:avLst/>
            </a:prstGeom>
            <a:noFill/>
            <a:ln w="19050">
              <a:solidFill>
                <a:srgbClr val="6600CC"/>
              </a:solidFill>
              <a:round/>
              <a:headEnd/>
              <a:tailEn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sp>
          <p:nvSpPr>
            <p:cNvPr id="17423" name="Text Box 22">
              <a:extLst>
                <a:ext uri="{FF2B5EF4-FFF2-40B4-BE49-F238E27FC236}">
                  <a16:creationId xmlns:a16="http://schemas.microsoft.com/office/drawing/2014/main" id="{F1039AA7-51B1-4C16-8C02-C7CD06E8B3D7}"/>
                </a:ext>
              </a:extLst>
            </p:cNvPr>
            <p:cNvSpPr txBox="1">
              <a:spLocks noChangeArrowheads="1"/>
            </p:cNvSpPr>
            <p:nvPr/>
          </p:nvSpPr>
          <p:spPr bwMode="auto">
            <a:xfrm>
              <a:off x="79188" y="5740354"/>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dirty="0">
                  <a:solidFill>
                    <a:srgbClr val="0000FF"/>
                  </a:solidFill>
                  <a:latin typeface="Calibri Light" panose="020F0302020204030204" pitchFamily="34" charset="0"/>
                  <a:cs typeface="Calibri Light" panose="020F0302020204030204" pitchFamily="34" charset="0"/>
                </a:rPr>
                <a:t>enhver</a:t>
              </a:r>
            </a:p>
          </p:txBody>
        </p:sp>
      </p:grpSp>
      <p:grpSp>
        <p:nvGrpSpPr>
          <p:cNvPr id="7" name="Gruppe 6">
            <a:extLst>
              <a:ext uri="{FF2B5EF4-FFF2-40B4-BE49-F238E27FC236}">
                <a16:creationId xmlns:a16="http://schemas.microsoft.com/office/drawing/2014/main" id="{8D9B9A1D-4651-478C-86FF-9CBAF291DFAE}"/>
              </a:ext>
            </a:extLst>
          </p:cNvPr>
          <p:cNvGrpSpPr>
            <a:grpSpLocks/>
          </p:cNvGrpSpPr>
          <p:nvPr/>
        </p:nvGrpSpPr>
        <p:grpSpPr bwMode="auto">
          <a:xfrm>
            <a:off x="205937" y="3369627"/>
            <a:ext cx="6037700" cy="366712"/>
            <a:chOff x="205936" y="3369627"/>
            <a:chExt cx="6038271" cy="366712"/>
          </a:xfrm>
        </p:grpSpPr>
        <p:sp>
          <p:nvSpPr>
            <p:cNvPr id="17420" name="Line 5">
              <a:extLst>
                <a:ext uri="{FF2B5EF4-FFF2-40B4-BE49-F238E27FC236}">
                  <a16:creationId xmlns:a16="http://schemas.microsoft.com/office/drawing/2014/main" id="{799402D2-B8B2-4E07-B224-FCCDDE6C7194}"/>
                </a:ext>
              </a:extLst>
            </p:cNvPr>
            <p:cNvSpPr>
              <a:spLocks noChangeShapeType="1"/>
            </p:cNvSpPr>
            <p:nvPr/>
          </p:nvSpPr>
          <p:spPr bwMode="auto">
            <a:xfrm>
              <a:off x="4644007" y="3645024"/>
              <a:ext cx="1600200" cy="0"/>
            </a:xfrm>
            <a:prstGeom prst="line">
              <a:avLst/>
            </a:prstGeom>
            <a:noFill/>
            <a:ln w="19050">
              <a:solidFill>
                <a:srgbClr val="00CC00"/>
              </a:solidFill>
              <a:round/>
              <a:headEnd/>
              <a:tailEn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sp>
          <p:nvSpPr>
            <p:cNvPr id="17421" name="Text Box 23">
              <a:extLst>
                <a:ext uri="{FF2B5EF4-FFF2-40B4-BE49-F238E27FC236}">
                  <a16:creationId xmlns:a16="http://schemas.microsoft.com/office/drawing/2014/main" id="{B1F5957E-B832-4A20-BEBC-99D200EA9834}"/>
                </a:ext>
              </a:extLst>
            </p:cNvPr>
            <p:cNvSpPr txBox="1">
              <a:spLocks noChangeArrowheads="1"/>
            </p:cNvSpPr>
            <p:nvPr/>
          </p:nvSpPr>
          <p:spPr bwMode="auto">
            <a:xfrm>
              <a:off x="205936" y="3369627"/>
              <a:ext cx="755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dirty="0">
                  <a:solidFill>
                    <a:srgbClr val="0000FF"/>
                  </a:solidFill>
                  <a:latin typeface="Calibri Light" panose="020F0302020204030204" pitchFamily="34" charset="0"/>
                  <a:cs typeface="Calibri Light" panose="020F0302020204030204" pitchFamily="34" charset="0"/>
                </a:rPr>
                <a:t>parter</a:t>
              </a:r>
            </a:p>
          </p:txBody>
        </p:sp>
      </p:grpSp>
      <p:sp>
        <p:nvSpPr>
          <p:cNvPr id="17416" name="TekstSylinder 19">
            <a:extLst>
              <a:ext uri="{FF2B5EF4-FFF2-40B4-BE49-F238E27FC236}">
                <a16:creationId xmlns:a16="http://schemas.microsoft.com/office/drawing/2014/main" id="{BC499A0B-A36E-41DB-8EBF-8433925E5DFF}"/>
              </a:ext>
            </a:extLst>
          </p:cNvPr>
          <p:cNvSpPr txBox="1">
            <a:spLocks noChangeArrowheads="1"/>
          </p:cNvSpPr>
          <p:nvPr/>
        </p:nvSpPr>
        <p:spPr bwMode="auto">
          <a:xfrm>
            <a:off x="1317757" y="4428932"/>
            <a:ext cx="734528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sz="1600" dirty="0">
                <a:latin typeface="Calibri Light" panose="020F0302020204030204" pitchFamily="34" charset="0"/>
                <a:cs typeface="Calibri Light" panose="020F0302020204030204" pitchFamily="34" charset="0"/>
              </a:rPr>
              <a:t>Den registrerte skal ha rett til å få den behandlingsansvarliges bekreftelse på om</a:t>
            </a:r>
            <a:br>
              <a:rPr lang="nb-NO" altLang="nb-NO" sz="1600" dirty="0">
                <a:latin typeface="Calibri Light" panose="020F0302020204030204" pitchFamily="34" charset="0"/>
                <a:cs typeface="Calibri Light" panose="020F0302020204030204" pitchFamily="34" charset="0"/>
              </a:rPr>
            </a:br>
            <a:r>
              <a:rPr lang="nb-NO" altLang="nb-NO" sz="1600" dirty="0">
                <a:latin typeface="Calibri Light" panose="020F0302020204030204" pitchFamily="34" charset="0"/>
                <a:cs typeface="Calibri Light" panose="020F0302020204030204" pitchFamily="34" charset="0"/>
              </a:rPr>
              <a:t>personopplysninger om vedkommende behandles, og, dersom dette er tilfellet, innsyn i</a:t>
            </a:r>
            <a:br>
              <a:rPr lang="nb-NO" altLang="nb-NO" sz="1600" dirty="0">
                <a:latin typeface="Calibri Light" panose="020F0302020204030204" pitchFamily="34" charset="0"/>
                <a:cs typeface="Calibri Light" panose="020F0302020204030204" pitchFamily="34" charset="0"/>
              </a:rPr>
            </a:br>
            <a:r>
              <a:rPr lang="nb-NO" altLang="nb-NO" sz="1600" dirty="0">
                <a:latin typeface="Calibri Light" panose="020F0302020204030204" pitchFamily="34" charset="0"/>
                <a:cs typeface="Calibri Light" panose="020F0302020204030204" pitchFamily="34" charset="0"/>
              </a:rPr>
              <a:t>personopplysningene og følgende informasjon: …"</a:t>
            </a:r>
          </a:p>
        </p:txBody>
      </p:sp>
      <p:grpSp>
        <p:nvGrpSpPr>
          <p:cNvPr id="8" name="Gruppe 7">
            <a:extLst>
              <a:ext uri="{FF2B5EF4-FFF2-40B4-BE49-F238E27FC236}">
                <a16:creationId xmlns:a16="http://schemas.microsoft.com/office/drawing/2014/main" id="{BB20DFD7-7E83-4025-A178-245EF957E82A}"/>
              </a:ext>
            </a:extLst>
          </p:cNvPr>
          <p:cNvGrpSpPr>
            <a:grpSpLocks/>
          </p:cNvGrpSpPr>
          <p:nvPr/>
        </p:nvGrpSpPr>
        <p:grpSpPr bwMode="auto">
          <a:xfrm>
            <a:off x="95250" y="4751388"/>
            <a:ext cx="3036589" cy="646112"/>
            <a:chOff x="100214" y="4826321"/>
            <a:chExt cx="3036330" cy="646331"/>
          </a:xfrm>
        </p:grpSpPr>
        <p:sp>
          <p:nvSpPr>
            <p:cNvPr id="17418" name="Line 13">
              <a:extLst>
                <a:ext uri="{FF2B5EF4-FFF2-40B4-BE49-F238E27FC236}">
                  <a16:creationId xmlns:a16="http://schemas.microsoft.com/office/drawing/2014/main" id="{5C86BE5A-B343-4224-B197-2CE89F60FC85}"/>
                </a:ext>
              </a:extLst>
            </p:cNvPr>
            <p:cNvSpPr>
              <a:spLocks noChangeShapeType="1"/>
            </p:cNvSpPr>
            <p:nvPr/>
          </p:nvSpPr>
          <p:spPr bwMode="auto">
            <a:xfrm>
              <a:off x="1408500" y="5335034"/>
              <a:ext cx="1728044" cy="0"/>
            </a:xfrm>
            <a:prstGeom prst="line">
              <a:avLst/>
            </a:prstGeom>
            <a:noFill/>
            <a:ln w="19050">
              <a:solidFill>
                <a:srgbClr val="CC00CC"/>
              </a:solidFill>
              <a:round/>
              <a:headEnd/>
              <a:tailEn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sp>
          <p:nvSpPr>
            <p:cNvPr id="17419" name="Text Box 24">
              <a:extLst>
                <a:ext uri="{FF2B5EF4-FFF2-40B4-BE49-F238E27FC236}">
                  <a16:creationId xmlns:a16="http://schemas.microsoft.com/office/drawing/2014/main" id="{F3F12C2A-A3D2-4C3E-AD8E-0E879A56A510}"/>
                </a:ext>
              </a:extLst>
            </p:cNvPr>
            <p:cNvSpPr txBox="1">
              <a:spLocks noChangeArrowheads="1"/>
            </p:cNvSpPr>
            <p:nvPr/>
          </p:nvSpPr>
          <p:spPr bwMode="auto">
            <a:xfrm>
              <a:off x="100214" y="4826321"/>
              <a:ext cx="11421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a:solidFill>
                    <a:srgbClr val="0000FF"/>
                  </a:solidFill>
                  <a:latin typeface="Calibri Light" panose="020F0302020204030204" pitchFamily="34" charset="0"/>
                  <a:cs typeface="Calibri Light" panose="020F0302020204030204" pitchFamily="34" charset="0"/>
                </a:rPr>
                <a:t>registrerte</a:t>
              </a:r>
            </a:p>
            <a:p>
              <a:pPr>
                <a:spcBef>
                  <a:spcPct val="0"/>
                </a:spcBef>
                <a:buFontTx/>
                <a:buNone/>
              </a:pPr>
              <a:r>
                <a:rPr lang="nb-NO" altLang="nb-NO" sz="1800" i="1">
                  <a:solidFill>
                    <a:srgbClr val="0000FF"/>
                  </a:solidFill>
                  <a:latin typeface="Calibri Light" panose="020F0302020204030204" pitchFamily="34" charset="0"/>
                  <a:cs typeface="Calibri Light" panose="020F0302020204030204" pitchFamily="34" charset="0"/>
                </a:rPr>
                <a:t>personer</a:t>
              </a:r>
            </a:p>
          </p:txBody>
        </p:sp>
      </p:grpSp>
      <p:cxnSp>
        <p:nvCxnSpPr>
          <p:cNvPr id="3" name="Rett linje 2">
            <a:extLst>
              <a:ext uri="{FF2B5EF4-FFF2-40B4-BE49-F238E27FC236}">
                <a16:creationId xmlns:a16="http://schemas.microsoft.com/office/drawing/2014/main" id="{8101EC52-23A0-4759-8835-DEAD7262AAAA}"/>
              </a:ext>
            </a:extLst>
          </p:cNvPr>
          <p:cNvCxnSpPr/>
          <p:nvPr/>
        </p:nvCxnSpPr>
        <p:spPr bwMode="auto">
          <a:xfrm>
            <a:off x="2987824" y="2678747"/>
            <a:ext cx="1584176" cy="0"/>
          </a:xfrm>
          <a:prstGeom prst="line">
            <a:avLst/>
          </a:prstGeom>
          <a:solidFill>
            <a:schemeClr val="accent1"/>
          </a:solidFill>
          <a:ln w="25400" cap="flat" cmpd="sng" algn="ctr">
            <a:solidFill>
              <a:srgbClr val="FF99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uppe 4">
            <a:extLst>
              <a:ext uri="{FF2B5EF4-FFF2-40B4-BE49-F238E27FC236}">
                <a16:creationId xmlns:a16="http://schemas.microsoft.com/office/drawing/2014/main" id="{C6144C03-8B76-4D51-BABA-0F046E6D3F97}"/>
              </a:ext>
            </a:extLst>
          </p:cNvPr>
          <p:cNvGrpSpPr>
            <a:grpSpLocks/>
          </p:cNvGrpSpPr>
          <p:nvPr/>
        </p:nvGrpSpPr>
        <p:grpSpPr bwMode="auto">
          <a:xfrm>
            <a:off x="2627313" y="2706688"/>
            <a:ext cx="3810000" cy="1752600"/>
            <a:chOff x="2627784" y="2706542"/>
            <a:chExt cx="3810196" cy="1752690"/>
          </a:xfrm>
        </p:grpSpPr>
        <p:pic>
          <p:nvPicPr>
            <p:cNvPr id="20518" name="Bilde 2">
              <a:extLst>
                <a:ext uri="{FF2B5EF4-FFF2-40B4-BE49-F238E27FC236}">
                  <a16:creationId xmlns:a16="http://schemas.microsoft.com/office/drawing/2014/main" id="{6FC19305-F471-4E82-8E6A-4FF461C663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706542"/>
              <a:ext cx="3810196" cy="1752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9" name="TekstSylinder 3">
              <a:extLst>
                <a:ext uri="{FF2B5EF4-FFF2-40B4-BE49-F238E27FC236}">
                  <a16:creationId xmlns:a16="http://schemas.microsoft.com/office/drawing/2014/main" id="{A41916BC-1355-4D08-A7C6-D28ED93A011E}"/>
                </a:ext>
              </a:extLst>
            </p:cNvPr>
            <p:cNvSpPr txBox="1">
              <a:spLocks noChangeArrowheads="1"/>
            </p:cNvSpPr>
            <p:nvPr/>
          </p:nvSpPr>
          <p:spPr bwMode="auto">
            <a:xfrm>
              <a:off x="4211960" y="3198167"/>
              <a:ext cx="445979" cy="76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sz="4400">
                  <a:solidFill>
                    <a:srgbClr val="C00000"/>
                  </a:solidFill>
                  <a:latin typeface="Calibri Light" panose="020F0302020204030204" pitchFamily="34" charset="0"/>
                  <a:cs typeface="Calibri Light" panose="020F0302020204030204" pitchFamily="34" charset="0"/>
                </a:rPr>
                <a:t>?</a:t>
              </a:r>
            </a:p>
          </p:txBody>
        </p:sp>
      </p:grpSp>
      <p:grpSp>
        <p:nvGrpSpPr>
          <p:cNvPr id="58" name="Gruppe 57">
            <a:extLst>
              <a:ext uri="{FF2B5EF4-FFF2-40B4-BE49-F238E27FC236}">
                <a16:creationId xmlns:a16="http://schemas.microsoft.com/office/drawing/2014/main" id="{9FBC339C-C30A-44F8-AF2B-BDE8DB4555E8}"/>
              </a:ext>
            </a:extLst>
          </p:cNvPr>
          <p:cNvGrpSpPr>
            <a:grpSpLocks/>
          </p:cNvGrpSpPr>
          <p:nvPr/>
        </p:nvGrpSpPr>
        <p:grpSpPr bwMode="auto">
          <a:xfrm>
            <a:off x="862013" y="1724025"/>
            <a:ext cx="1935162" cy="4198938"/>
            <a:chOff x="862371" y="1724545"/>
            <a:chExt cx="1934581" cy="4199075"/>
          </a:xfrm>
        </p:grpSpPr>
        <p:sp>
          <p:nvSpPr>
            <p:cNvPr id="7" name="TekstSylinder 6">
              <a:extLst>
                <a:ext uri="{FF2B5EF4-FFF2-40B4-BE49-F238E27FC236}">
                  <a16:creationId xmlns:a16="http://schemas.microsoft.com/office/drawing/2014/main" id="{A2321A51-20B5-416C-AD04-0B6FA771E5EB}"/>
                </a:ext>
              </a:extLst>
            </p:cNvPr>
            <p:cNvSpPr txBox="1"/>
            <p:nvPr/>
          </p:nvSpPr>
          <p:spPr>
            <a:xfrm>
              <a:off x="862371" y="2461169"/>
              <a:ext cx="904848"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B</a:t>
              </a:r>
            </a:p>
          </p:txBody>
        </p:sp>
        <p:sp>
          <p:nvSpPr>
            <p:cNvPr id="8" name="TekstSylinder 7">
              <a:extLst>
                <a:ext uri="{FF2B5EF4-FFF2-40B4-BE49-F238E27FC236}">
                  <a16:creationId xmlns:a16="http://schemas.microsoft.com/office/drawing/2014/main" id="{6E0C4449-A136-4CAE-803E-F068D09F43C9}"/>
                </a:ext>
              </a:extLst>
            </p:cNvPr>
            <p:cNvSpPr txBox="1"/>
            <p:nvPr/>
          </p:nvSpPr>
          <p:spPr>
            <a:xfrm>
              <a:off x="862371" y="1724545"/>
              <a:ext cx="912861"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A</a:t>
              </a:r>
            </a:p>
          </p:txBody>
        </p:sp>
        <p:sp>
          <p:nvSpPr>
            <p:cNvPr id="9" name="TekstSylinder 8">
              <a:extLst>
                <a:ext uri="{FF2B5EF4-FFF2-40B4-BE49-F238E27FC236}">
                  <a16:creationId xmlns:a16="http://schemas.microsoft.com/office/drawing/2014/main" id="{4D97948F-E6EE-48BB-8913-AFC1597C2DB0}"/>
                </a:ext>
              </a:extLst>
            </p:cNvPr>
            <p:cNvSpPr txBox="1"/>
            <p:nvPr/>
          </p:nvSpPr>
          <p:spPr>
            <a:xfrm>
              <a:off x="881415" y="3988394"/>
              <a:ext cx="927284"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D</a:t>
              </a:r>
            </a:p>
          </p:txBody>
        </p:sp>
        <p:sp>
          <p:nvSpPr>
            <p:cNvPr id="20509" name="TekstSylinder 9">
              <a:extLst>
                <a:ext uri="{FF2B5EF4-FFF2-40B4-BE49-F238E27FC236}">
                  <a16:creationId xmlns:a16="http://schemas.microsoft.com/office/drawing/2014/main" id="{C18F0F87-36C2-4492-9C95-41F36AC10EC8}"/>
                </a:ext>
              </a:extLst>
            </p:cNvPr>
            <p:cNvSpPr txBox="1">
              <a:spLocks noChangeArrowheads="1"/>
            </p:cNvSpPr>
            <p:nvPr/>
          </p:nvSpPr>
          <p:spPr bwMode="auto">
            <a:xfrm>
              <a:off x="891870" y="4725144"/>
              <a:ext cx="1149674" cy="461665"/>
            </a:xfrm>
            <a:prstGeom prst="rect">
              <a:avLst/>
            </a:prstGeom>
            <a:solidFill>
              <a:srgbClr val="8FE2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a:latin typeface="Calibri Light" panose="020F0302020204030204" pitchFamily="34" charset="0"/>
                  <a:cs typeface="Calibri Light" panose="020F0302020204030204" pitchFamily="34" charset="0"/>
                </a:rPr>
                <a:t>Privat 1</a:t>
              </a:r>
            </a:p>
          </p:txBody>
        </p:sp>
        <p:sp>
          <p:nvSpPr>
            <p:cNvPr id="20510" name="TekstSylinder 10">
              <a:extLst>
                <a:ext uri="{FF2B5EF4-FFF2-40B4-BE49-F238E27FC236}">
                  <a16:creationId xmlns:a16="http://schemas.microsoft.com/office/drawing/2014/main" id="{F86BA53D-857F-405C-B8B0-0C7CE4BDBD25}"/>
                </a:ext>
              </a:extLst>
            </p:cNvPr>
            <p:cNvSpPr txBox="1">
              <a:spLocks noChangeArrowheads="1"/>
            </p:cNvSpPr>
            <p:nvPr/>
          </p:nvSpPr>
          <p:spPr bwMode="auto">
            <a:xfrm>
              <a:off x="891870" y="5461955"/>
              <a:ext cx="1149674" cy="461665"/>
            </a:xfrm>
            <a:prstGeom prst="rect">
              <a:avLst/>
            </a:prstGeom>
            <a:solidFill>
              <a:srgbClr val="8FE2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a:latin typeface="Calibri Light" panose="020F0302020204030204" pitchFamily="34" charset="0"/>
                  <a:cs typeface="Calibri Light" panose="020F0302020204030204" pitchFamily="34" charset="0"/>
                </a:rPr>
                <a:t>Privat 2</a:t>
              </a:r>
            </a:p>
          </p:txBody>
        </p:sp>
        <p:sp>
          <p:nvSpPr>
            <p:cNvPr id="12" name="TekstSylinder 11">
              <a:extLst>
                <a:ext uri="{FF2B5EF4-FFF2-40B4-BE49-F238E27FC236}">
                  <a16:creationId xmlns:a16="http://schemas.microsoft.com/office/drawing/2014/main" id="{CE9C3D92-BD0A-4A13-A4D0-8577DD39F9B3}"/>
                </a:ext>
              </a:extLst>
            </p:cNvPr>
            <p:cNvSpPr txBox="1"/>
            <p:nvPr/>
          </p:nvSpPr>
          <p:spPr>
            <a:xfrm>
              <a:off x="862371" y="3251770"/>
              <a:ext cx="904848"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C</a:t>
              </a:r>
            </a:p>
          </p:txBody>
        </p:sp>
        <p:cxnSp>
          <p:nvCxnSpPr>
            <p:cNvPr id="20512" name="Rett pilkobling 19">
              <a:extLst>
                <a:ext uri="{FF2B5EF4-FFF2-40B4-BE49-F238E27FC236}">
                  <a16:creationId xmlns:a16="http://schemas.microsoft.com/office/drawing/2014/main" id="{9762FFFD-4908-4F31-809D-1047360D0822}"/>
                </a:ext>
              </a:extLst>
            </p:cNvPr>
            <p:cNvCxnSpPr>
              <a:cxnSpLocks/>
            </p:cNvCxnSpPr>
            <p:nvPr/>
          </p:nvCxnSpPr>
          <p:spPr bwMode="auto">
            <a:xfrm>
              <a:off x="1904736" y="2000062"/>
              <a:ext cx="795056" cy="1408093"/>
            </a:xfrm>
            <a:prstGeom prst="straightConnector1">
              <a:avLst/>
            </a:prstGeom>
            <a:noFill/>
            <a:ln w="34925" algn="ctr">
              <a:solidFill>
                <a:srgbClr val="C00000"/>
              </a:solidFill>
              <a:round/>
              <a:headEnd/>
              <a:tailEnd type="triangle" w="med" len="med"/>
            </a:ln>
          </p:spPr>
        </p:cxnSp>
        <p:cxnSp>
          <p:nvCxnSpPr>
            <p:cNvPr id="20513" name="Rett pilkobling 20">
              <a:extLst>
                <a:ext uri="{FF2B5EF4-FFF2-40B4-BE49-F238E27FC236}">
                  <a16:creationId xmlns:a16="http://schemas.microsoft.com/office/drawing/2014/main" id="{53F6D407-90FC-43DD-A4E1-D07D46AFAB52}"/>
                </a:ext>
              </a:extLst>
            </p:cNvPr>
            <p:cNvCxnSpPr>
              <a:cxnSpLocks/>
            </p:cNvCxnSpPr>
            <p:nvPr/>
          </p:nvCxnSpPr>
          <p:spPr bwMode="auto">
            <a:xfrm>
              <a:off x="1907823" y="2669596"/>
              <a:ext cx="791969" cy="812758"/>
            </a:xfrm>
            <a:prstGeom prst="straightConnector1">
              <a:avLst/>
            </a:prstGeom>
            <a:noFill/>
            <a:ln w="34925" algn="ctr">
              <a:solidFill>
                <a:srgbClr val="C00000"/>
              </a:solidFill>
              <a:round/>
              <a:headEnd/>
              <a:tailEnd type="triangle" w="med" len="med"/>
            </a:ln>
          </p:spPr>
        </p:cxnSp>
        <p:cxnSp>
          <p:nvCxnSpPr>
            <p:cNvPr id="20514" name="Rett pilkobling 21">
              <a:extLst>
                <a:ext uri="{FF2B5EF4-FFF2-40B4-BE49-F238E27FC236}">
                  <a16:creationId xmlns:a16="http://schemas.microsoft.com/office/drawing/2014/main" id="{412B0A01-6D17-4917-9E98-E21DAA611675}"/>
                </a:ext>
              </a:extLst>
            </p:cNvPr>
            <p:cNvCxnSpPr>
              <a:cxnSpLocks/>
            </p:cNvCxnSpPr>
            <p:nvPr/>
          </p:nvCxnSpPr>
          <p:spPr bwMode="auto">
            <a:xfrm>
              <a:off x="1904736" y="3522785"/>
              <a:ext cx="723048" cy="27232"/>
            </a:xfrm>
            <a:prstGeom prst="straightConnector1">
              <a:avLst/>
            </a:prstGeom>
            <a:noFill/>
            <a:ln w="34925" algn="ctr">
              <a:solidFill>
                <a:srgbClr val="C00000"/>
              </a:solidFill>
              <a:round/>
              <a:headEnd/>
              <a:tailEnd type="triangle" w="med" len="med"/>
            </a:ln>
          </p:spPr>
        </p:cxnSp>
        <p:cxnSp>
          <p:nvCxnSpPr>
            <p:cNvPr id="20515" name="Rett pilkobling 22">
              <a:extLst>
                <a:ext uri="{FF2B5EF4-FFF2-40B4-BE49-F238E27FC236}">
                  <a16:creationId xmlns:a16="http://schemas.microsoft.com/office/drawing/2014/main" id="{AB2763CA-CD34-4A8C-A300-51B6F0C56465}"/>
                </a:ext>
              </a:extLst>
            </p:cNvPr>
            <p:cNvCxnSpPr>
              <a:cxnSpLocks/>
              <a:endCxn id="20518" idx="1"/>
            </p:cNvCxnSpPr>
            <p:nvPr/>
          </p:nvCxnSpPr>
          <p:spPr bwMode="auto">
            <a:xfrm flipV="1">
              <a:off x="1973633" y="3582887"/>
              <a:ext cx="654151" cy="630612"/>
            </a:xfrm>
            <a:prstGeom prst="straightConnector1">
              <a:avLst/>
            </a:prstGeom>
            <a:noFill/>
            <a:ln w="34925" algn="ctr">
              <a:solidFill>
                <a:srgbClr val="C00000"/>
              </a:solidFill>
              <a:round/>
              <a:headEnd/>
              <a:tailEnd type="triangle" w="med" len="med"/>
            </a:ln>
          </p:spPr>
        </p:cxnSp>
        <p:cxnSp>
          <p:nvCxnSpPr>
            <p:cNvPr id="20516" name="Rett pilkobling 23">
              <a:extLst>
                <a:ext uri="{FF2B5EF4-FFF2-40B4-BE49-F238E27FC236}">
                  <a16:creationId xmlns:a16="http://schemas.microsoft.com/office/drawing/2014/main" id="{590173AA-B2B9-4845-B5E2-88F7F343C59B}"/>
                </a:ext>
              </a:extLst>
            </p:cNvPr>
            <p:cNvCxnSpPr>
              <a:cxnSpLocks/>
            </p:cNvCxnSpPr>
            <p:nvPr/>
          </p:nvCxnSpPr>
          <p:spPr bwMode="auto">
            <a:xfrm flipV="1">
              <a:off x="2113559" y="3683301"/>
              <a:ext cx="586233" cy="1304255"/>
            </a:xfrm>
            <a:prstGeom prst="straightConnector1">
              <a:avLst/>
            </a:prstGeom>
            <a:noFill/>
            <a:ln w="34925" algn="ctr">
              <a:solidFill>
                <a:srgbClr val="C00000"/>
              </a:solidFill>
              <a:round/>
              <a:headEnd/>
              <a:tailEnd type="triangle" w="med" len="med"/>
            </a:ln>
          </p:spPr>
        </p:cxnSp>
        <p:cxnSp>
          <p:nvCxnSpPr>
            <p:cNvPr id="20517" name="Rett pilkobling 24">
              <a:extLst>
                <a:ext uri="{FF2B5EF4-FFF2-40B4-BE49-F238E27FC236}">
                  <a16:creationId xmlns:a16="http://schemas.microsoft.com/office/drawing/2014/main" id="{D6869673-E650-47C4-B913-A5A047E25E03}"/>
                </a:ext>
              </a:extLst>
            </p:cNvPr>
            <p:cNvCxnSpPr>
              <a:cxnSpLocks/>
            </p:cNvCxnSpPr>
            <p:nvPr/>
          </p:nvCxnSpPr>
          <p:spPr bwMode="auto">
            <a:xfrm flipV="1">
              <a:off x="2113559" y="3778659"/>
              <a:ext cx="683393" cy="1954597"/>
            </a:xfrm>
            <a:prstGeom prst="straightConnector1">
              <a:avLst/>
            </a:prstGeom>
            <a:noFill/>
            <a:ln w="34925" algn="ctr">
              <a:solidFill>
                <a:srgbClr val="C00000"/>
              </a:solidFill>
              <a:round/>
              <a:headEnd/>
              <a:tailEnd type="triangle" w="med" len="med"/>
            </a:ln>
          </p:spPr>
        </p:cxnSp>
      </p:grpSp>
      <p:grpSp>
        <p:nvGrpSpPr>
          <p:cNvPr id="60" name="Gruppe 59">
            <a:extLst>
              <a:ext uri="{FF2B5EF4-FFF2-40B4-BE49-F238E27FC236}">
                <a16:creationId xmlns:a16="http://schemas.microsoft.com/office/drawing/2014/main" id="{3101A426-9B14-4FD0-81E2-2A9548226E6D}"/>
              </a:ext>
            </a:extLst>
          </p:cNvPr>
          <p:cNvGrpSpPr>
            <a:grpSpLocks/>
          </p:cNvGrpSpPr>
          <p:nvPr/>
        </p:nvGrpSpPr>
        <p:grpSpPr bwMode="auto">
          <a:xfrm>
            <a:off x="6424613" y="1695450"/>
            <a:ext cx="2057400" cy="4198938"/>
            <a:chOff x="6424799" y="1695463"/>
            <a:chExt cx="2056464" cy="4199075"/>
          </a:xfrm>
        </p:grpSpPr>
        <p:sp>
          <p:nvSpPr>
            <p:cNvPr id="13" name="TekstSylinder 12">
              <a:extLst>
                <a:ext uri="{FF2B5EF4-FFF2-40B4-BE49-F238E27FC236}">
                  <a16:creationId xmlns:a16="http://schemas.microsoft.com/office/drawing/2014/main" id="{58A93208-D18D-4162-9181-1F4F228FB891}"/>
                </a:ext>
              </a:extLst>
            </p:cNvPr>
            <p:cNvSpPr txBox="1"/>
            <p:nvPr/>
          </p:nvSpPr>
          <p:spPr>
            <a:xfrm>
              <a:off x="7302287" y="2432087"/>
              <a:ext cx="904708"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B</a:t>
              </a:r>
            </a:p>
          </p:txBody>
        </p:sp>
        <p:sp>
          <p:nvSpPr>
            <p:cNvPr id="14" name="TekstSylinder 13">
              <a:extLst>
                <a:ext uri="{FF2B5EF4-FFF2-40B4-BE49-F238E27FC236}">
                  <a16:creationId xmlns:a16="http://schemas.microsoft.com/office/drawing/2014/main" id="{B1DD0938-A508-4FFB-9731-494BA55B7ED2}"/>
                </a:ext>
              </a:extLst>
            </p:cNvPr>
            <p:cNvSpPr txBox="1"/>
            <p:nvPr/>
          </p:nvSpPr>
          <p:spPr>
            <a:xfrm>
              <a:off x="7302287" y="1695463"/>
              <a:ext cx="912720"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A</a:t>
              </a:r>
            </a:p>
          </p:txBody>
        </p:sp>
        <p:sp>
          <p:nvSpPr>
            <p:cNvPr id="15" name="TekstSylinder 14">
              <a:extLst>
                <a:ext uri="{FF2B5EF4-FFF2-40B4-BE49-F238E27FC236}">
                  <a16:creationId xmlns:a16="http://schemas.microsoft.com/office/drawing/2014/main" id="{5F383FF7-9D85-4D55-9307-DC94255F7F2B}"/>
                </a:ext>
              </a:extLst>
            </p:cNvPr>
            <p:cNvSpPr txBox="1"/>
            <p:nvPr/>
          </p:nvSpPr>
          <p:spPr>
            <a:xfrm>
              <a:off x="7319742" y="3959312"/>
              <a:ext cx="882276"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Z</a:t>
              </a:r>
            </a:p>
          </p:txBody>
        </p:sp>
        <p:sp>
          <p:nvSpPr>
            <p:cNvPr id="20497" name="TekstSylinder 15">
              <a:extLst>
                <a:ext uri="{FF2B5EF4-FFF2-40B4-BE49-F238E27FC236}">
                  <a16:creationId xmlns:a16="http://schemas.microsoft.com/office/drawing/2014/main" id="{9A7889CE-902A-4596-8898-B004AC8860F0}"/>
                </a:ext>
              </a:extLst>
            </p:cNvPr>
            <p:cNvSpPr txBox="1">
              <a:spLocks noChangeArrowheads="1"/>
            </p:cNvSpPr>
            <p:nvPr/>
          </p:nvSpPr>
          <p:spPr bwMode="auto">
            <a:xfrm>
              <a:off x="7331589" y="4696062"/>
              <a:ext cx="1149674" cy="461665"/>
            </a:xfrm>
            <a:prstGeom prst="rect">
              <a:avLst/>
            </a:prstGeom>
            <a:solidFill>
              <a:srgbClr val="8FE2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a:latin typeface="Calibri Light" panose="020F0302020204030204" pitchFamily="34" charset="0"/>
                  <a:cs typeface="Calibri Light" panose="020F0302020204030204" pitchFamily="34" charset="0"/>
                </a:rPr>
                <a:t>Privat 1</a:t>
              </a:r>
            </a:p>
          </p:txBody>
        </p:sp>
        <p:sp>
          <p:nvSpPr>
            <p:cNvPr id="20498" name="TekstSylinder 16">
              <a:extLst>
                <a:ext uri="{FF2B5EF4-FFF2-40B4-BE49-F238E27FC236}">
                  <a16:creationId xmlns:a16="http://schemas.microsoft.com/office/drawing/2014/main" id="{86D81F98-50F2-4640-93CE-EA15093F5EE6}"/>
                </a:ext>
              </a:extLst>
            </p:cNvPr>
            <p:cNvSpPr txBox="1">
              <a:spLocks noChangeArrowheads="1"/>
            </p:cNvSpPr>
            <p:nvPr/>
          </p:nvSpPr>
          <p:spPr bwMode="auto">
            <a:xfrm>
              <a:off x="7331589" y="5432873"/>
              <a:ext cx="1149674" cy="461665"/>
            </a:xfrm>
            <a:prstGeom prst="rect">
              <a:avLst/>
            </a:prstGeom>
            <a:solidFill>
              <a:srgbClr val="8FE2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nb-NO" altLang="nb-NO">
                  <a:latin typeface="Calibri Light" panose="020F0302020204030204" pitchFamily="34" charset="0"/>
                  <a:cs typeface="Calibri Light" panose="020F0302020204030204" pitchFamily="34" charset="0"/>
                </a:rPr>
                <a:t>Privat 5</a:t>
              </a:r>
            </a:p>
          </p:txBody>
        </p:sp>
        <p:sp>
          <p:nvSpPr>
            <p:cNvPr id="18" name="TekstSylinder 17">
              <a:extLst>
                <a:ext uri="{FF2B5EF4-FFF2-40B4-BE49-F238E27FC236}">
                  <a16:creationId xmlns:a16="http://schemas.microsoft.com/office/drawing/2014/main" id="{02EF43E8-63F3-455D-807A-8783E77C9892}"/>
                </a:ext>
              </a:extLst>
            </p:cNvPr>
            <p:cNvSpPr txBox="1"/>
            <p:nvPr/>
          </p:nvSpPr>
          <p:spPr>
            <a:xfrm>
              <a:off x="7302287" y="3222688"/>
              <a:ext cx="883879" cy="461680"/>
            </a:xfrm>
            <a:prstGeom prst="rect">
              <a:avLst/>
            </a:prstGeom>
            <a:solidFill>
              <a:schemeClr val="accent2">
                <a:lumMod val="20000"/>
                <a:lumOff val="80000"/>
              </a:schemeClr>
            </a:solidFill>
          </p:spPr>
          <p:txBody>
            <a:bodyPr wrap="none">
              <a:spAutoFit/>
            </a:bodyPr>
            <a:lstStyle/>
            <a:p>
              <a:pPr>
                <a:defRPr/>
              </a:pPr>
              <a:r>
                <a:rPr lang="nb-NO" dirty="0">
                  <a:latin typeface="Calibri Light" panose="020F0302020204030204" pitchFamily="34" charset="0"/>
                  <a:cs typeface="Calibri Light" panose="020F0302020204030204" pitchFamily="34" charset="0"/>
                </a:rPr>
                <a:t>Etat Y</a:t>
              </a:r>
            </a:p>
          </p:txBody>
        </p:sp>
        <p:cxnSp>
          <p:nvCxnSpPr>
            <p:cNvPr id="20500" name="Rett pilkobling 33">
              <a:extLst>
                <a:ext uri="{FF2B5EF4-FFF2-40B4-BE49-F238E27FC236}">
                  <a16:creationId xmlns:a16="http://schemas.microsoft.com/office/drawing/2014/main" id="{7BAD062C-4A2E-4FAA-BDB5-C076FBE1E84C}"/>
                </a:ext>
              </a:extLst>
            </p:cNvPr>
            <p:cNvCxnSpPr>
              <a:cxnSpLocks/>
              <a:stCxn id="20518" idx="3"/>
            </p:cNvCxnSpPr>
            <p:nvPr/>
          </p:nvCxnSpPr>
          <p:spPr bwMode="auto">
            <a:xfrm flipV="1">
              <a:off x="6437980" y="2005375"/>
              <a:ext cx="805283" cy="1577512"/>
            </a:xfrm>
            <a:prstGeom prst="straightConnector1">
              <a:avLst/>
            </a:prstGeom>
            <a:noFill/>
            <a:ln w="34925" algn="ctr">
              <a:solidFill>
                <a:srgbClr val="800080"/>
              </a:solidFill>
              <a:round/>
              <a:headEnd/>
              <a:tailEnd type="triangle" w="med" len="med"/>
            </a:ln>
          </p:spPr>
        </p:cxnSp>
        <p:cxnSp>
          <p:nvCxnSpPr>
            <p:cNvPr id="20501" name="Rett pilkobling 35">
              <a:extLst>
                <a:ext uri="{FF2B5EF4-FFF2-40B4-BE49-F238E27FC236}">
                  <a16:creationId xmlns:a16="http://schemas.microsoft.com/office/drawing/2014/main" id="{A98C643E-7FB0-4710-A170-DFEC6A6F74DC}"/>
                </a:ext>
              </a:extLst>
            </p:cNvPr>
            <p:cNvCxnSpPr>
              <a:cxnSpLocks/>
              <a:stCxn id="20518" idx="3"/>
            </p:cNvCxnSpPr>
            <p:nvPr/>
          </p:nvCxnSpPr>
          <p:spPr bwMode="auto">
            <a:xfrm flipV="1">
              <a:off x="6437980" y="2669596"/>
              <a:ext cx="792102" cy="913291"/>
            </a:xfrm>
            <a:prstGeom prst="straightConnector1">
              <a:avLst/>
            </a:prstGeom>
            <a:noFill/>
            <a:ln w="34925" algn="ctr">
              <a:solidFill>
                <a:srgbClr val="800080"/>
              </a:solidFill>
              <a:round/>
              <a:headEnd/>
              <a:tailEnd type="triangle" w="med" len="med"/>
            </a:ln>
          </p:spPr>
        </p:cxnSp>
        <p:cxnSp>
          <p:nvCxnSpPr>
            <p:cNvPr id="20502" name="Rett pilkobling 38">
              <a:extLst>
                <a:ext uri="{FF2B5EF4-FFF2-40B4-BE49-F238E27FC236}">
                  <a16:creationId xmlns:a16="http://schemas.microsoft.com/office/drawing/2014/main" id="{81FA7071-41E3-4CD9-8F7A-D66999F2A17D}"/>
                </a:ext>
              </a:extLst>
            </p:cNvPr>
            <p:cNvCxnSpPr>
              <a:cxnSpLocks/>
              <a:stCxn id="20518" idx="3"/>
            </p:cNvCxnSpPr>
            <p:nvPr/>
          </p:nvCxnSpPr>
          <p:spPr bwMode="auto">
            <a:xfrm>
              <a:off x="6437980" y="3582887"/>
              <a:ext cx="801284" cy="0"/>
            </a:xfrm>
            <a:prstGeom prst="straightConnector1">
              <a:avLst/>
            </a:prstGeom>
            <a:noFill/>
            <a:ln w="34925" algn="ctr">
              <a:solidFill>
                <a:srgbClr val="800080"/>
              </a:solidFill>
              <a:round/>
              <a:headEnd/>
              <a:tailEnd type="triangle" w="med" len="med"/>
            </a:ln>
          </p:spPr>
        </p:cxnSp>
        <p:cxnSp>
          <p:nvCxnSpPr>
            <p:cNvPr id="20503" name="Rett pilkobling 41">
              <a:extLst>
                <a:ext uri="{FF2B5EF4-FFF2-40B4-BE49-F238E27FC236}">
                  <a16:creationId xmlns:a16="http://schemas.microsoft.com/office/drawing/2014/main" id="{EE93A135-D047-454C-8957-8E1969669EF7}"/>
                </a:ext>
              </a:extLst>
            </p:cNvPr>
            <p:cNvCxnSpPr>
              <a:cxnSpLocks/>
              <a:stCxn id="20518" idx="3"/>
            </p:cNvCxnSpPr>
            <p:nvPr/>
          </p:nvCxnSpPr>
          <p:spPr bwMode="auto">
            <a:xfrm>
              <a:off x="6437980" y="3582887"/>
              <a:ext cx="792102" cy="630612"/>
            </a:xfrm>
            <a:prstGeom prst="straightConnector1">
              <a:avLst/>
            </a:prstGeom>
            <a:noFill/>
            <a:ln w="34925" algn="ctr">
              <a:solidFill>
                <a:srgbClr val="800080"/>
              </a:solidFill>
              <a:round/>
              <a:headEnd/>
              <a:tailEnd type="triangle" w="med" len="med"/>
            </a:ln>
          </p:spPr>
        </p:cxnSp>
        <p:cxnSp>
          <p:nvCxnSpPr>
            <p:cNvPr id="20504" name="Rett pilkobling 44">
              <a:extLst>
                <a:ext uri="{FF2B5EF4-FFF2-40B4-BE49-F238E27FC236}">
                  <a16:creationId xmlns:a16="http://schemas.microsoft.com/office/drawing/2014/main" id="{2A1EB96F-0F5D-45AA-B846-428348357D20}"/>
                </a:ext>
              </a:extLst>
            </p:cNvPr>
            <p:cNvCxnSpPr>
              <a:cxnSpLocks/>
              <a:stCxn id="20518" idx="3"/>
            </p:cNvCxnSpPr>
            <p:nvPr/>
          </p:nvCxnSpPr>
          <p:spPr bwMode="auto">
            <a:xfrm>
              <a:off x="6437980" y="3582887"/>
              <a:ext cx="801284" cy="1344007"/>
            </a:xfrm>
            <a:prstGeom prst="straightConnector1">
              <a:avLst/>
            </a:prstGeom>
            <a:noFill/>
            <a:ln w="34925" algn="ctr">
              <a:solidFill>
                <a:srgbClr val="800080"/>
              </a:solidFill>
              <a:round/>
              <a:headEnd/>
              <a:tailEnd type="triangle" w="med" len="med"/>
            </a:ln>
          </p:spPr>
        </p:cxnSp>
        <p:cxnSp>
          <p:nvCxnSpPr>
            <p:cNvPr id="20505" name="Rett pilkobling 48">
              <a:extLst>
                <a:ext uri="{FF2B5EF4-FFF2-40B4-BE49-F238E27FC236}">
                  <a16:creationId xmlns:a16="http://schemas.microsoft.com/office/drawing/2014/main" id="{E138A5B3-A2A3-4F9B-8463-CB6BD79B7105}"/>
                </a:ext>
              </a:extLst>
            </p:cNvPr>
            <p:cNvCxnSpPr>
              <a:cxnSpLocks/>
            </p:cNvCxnSpPr>
            <p:nvPr/>
          </p:nvCxnSpPr>
          <p:spPr bwMode="auto">
            <a:xfrm>
              <a:off x="6424799" y="3623614"/>
              <a:ext cx="814465" cy="1965626"/>
            </a:xfrm>
            <a:prstGeom prst="straightConnector1">
              <a:avLst/>
            </a:prstGeom>
            <a:noFill/>
            <a:ln w="34925" algn="ctr">
              <a:solidFill>
                <a:srgbClr val="800080"/>
              </a:solidFill>
              <a:round/>
              <a:headEnd/>
              <a:tailEnd type="triangle" w="med" len="med"/>
            </a:ln>
          </p:spPr>
        </p:cxnSp>
      </p:grpSp>
      <p:pic>
        <p:nvPicPr>
          <p:cNvPr id="62" name="Bilde 61">
            <a:extLst>
              <a:ext uri="{FF2B5EF4-FFF2-40B4-BE49-F238E27FC236}">
                <a16:creationId xmlns:a16="http://schemas.microsoft.com/office/drawing/2014/main" id="{11AB79B5-4799-4344-81DC-0885D4A64A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9875" y="4035425"/>
            <a:ext cx="35560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ktangel 62">
            <a:extLst>
              <a:ext uri="{FF2B5EF4-FFF2-40B4-BE49-F238E27FC236}">
                <a16:creationId xmlns:a16="http://schemas.microsoft.com/office/drawing/2014/main" id="{046BB7EF-FA8F-4AFD-9AC5-D2929E9252D7}"/>
              </a:ext>
            </a:extLst>
          </p:cNvPr>
          <p:cNvSpPr>
            <a:spLocks noChangeArrowheads="1"/>
          </p:cNvSpPr>
          <p:nvPr/>
        </p:nvSpPr>
        <p:spPr bwMode="auto">
          <a:xfrm>
            <a:off x="103982" y="1412776"/>
            <a:ext cx="8856662" cy="5256212"/>
          </a:xfrm>
          <a:prstGeom prst="rect">
            <a:avLst/>
          </a:prstGeom>
          <a:solidFill>
            <a:schemeClr val="tx1">
              <a:alpha val="81175"/>
            </a:schemeClr>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b-NO" altLang="nb-NO">
              <a:latin typeface="Calibri Light" panose="020F0302020204030204" pitchFamily="34" charset="0"/>
              <a:cs typeface="Calibri Light" panose="020F0302020204030204" pitchFamily="34" charset="0"/>
            </a:endParaRPr>
          </a:p>
        </p:txBody>
      </p:sp>
      <p:sp>
        <p:nvSpPr>
          <p:cNvPr id="2" name="TekstSylinder 1">
            <a:extLst>
              <a:ext uri="{FF2B5EF4-FFF2-40B4-BE49-F238E27FC236}">
                <a16:creationId xmlns:a16="http://schemas.microsoft.com/office/drawing/2014/main" id="{644F262A-594F-4122-B3BA-46929F4328A7}"/>
              </a:ext>
            </a:extLst>
          </p:cNvPr>
          <p:cNvSpPr txBox="1"/>
          <p:nvPr/>
        </p:nvSpPr>
        <p:spPr>
          <a:xfrm>
            <a:off x="250825" y="355914"/>
            <a:ext cx="8528297" cy="584775"/>
          </a:xfrm>
          <a:prstGeom prst="rect">
            <a:avLst/>
          </a:prstGeom>
          <a:noFill/>
        </p:spPr>
        <p:txBody>
          <a:bodyPr wrap="none" rtlCol="0">
            <a:spAutoFit/>
          </a:bodyPr>
          <a:lstStyle/>
          <a:p>
            <a:r>
              <a:rPr lang="nb-NO" sz="3200" dirty="0">
                <a:solidFill>
                  <a:srgbClr val="0000FF"/>
                </a:solidFill>
                <a:latin typeface="Calibri Light" panose="020F0302020204030204" pitchFamily="34" charset="0"/>
                <a:cs typeface="Calibri Light" panose="020F0302020204030204" pitchFamily="34" charset="0"/>
              </a:rPr>
              <a:t>Digital forvaltning og problemet med «svart boks»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6000"/>
                                        <p:tgtEl>
                                          <p:spTgt spid="63"/>
                                        </p:tgtEl>
                                      </p:cBhvr>
                                    </p:animEffect>
                                    <p:anim calcmode="lin" valueType="num">
                                      <p:cBhvr>
                                        <p:cTn id="20" dur="6000" fill="hold"/>
                                        <p:tgtEl>
                                          <p:spTgt spid="63"/>
                                        </p:tgtEl>
                                        <p:attrNameLst>
                                          <p:attrName>ppt_x</p:attrName>
                                        </p:attrNameLst>
                                      </p:cBhvr>
                                      <p:tavLst>
                                        <p:tav tm="0">
                                          <p:val>
                                            <p:strVal val="#ppt_x"/>
                                          </p:val>
                                        </p:tav>
                                        <p:tav tm="100000">
                                          <p:val>
                                            <p:strVal val="#ppt_x"/>
                                          </p:val>
                                        </p:tav>
                                      </p:tavLst>
                                    </p:anim>
                                    <p:anim calcmode="lin" valueType="num">
                                      <p:cBhvr>
                                        <p:cTn id="21" dur="6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FC0938-DA6B-4013-9255-00B4E56FA389}"/>
              </a:ext>
            </a:extLst>
          </p:cNvPr>
          <p:cNvSpPr>
            <a:spLocks noGrp="1"/>
          </p:cNvSpPr>
          <p:nvPr>
            <p:ph type="title"/>
          </p:nvPr>
        </p:nvSpPr>
        <p:spPr/>
        <p:txBody>
          <a:bodyPr/>
          <a:lstStyle/>
          <a:p>
            <a:r>
              <a:rPr lang="nb-NO" sz="3200" dirty="0">
                <a:solidFill>
                  <a:srgbClr val="0000FF"/>
                </a:solidFill>
                <a:latin typeface="Calibri Light" panose="020F0302020204030204" pitchFamily="34" charset="0"/>
                <a:cs typeface="Calibri Light" panose="020F0302020204030204" pitchFamily="34" charset="0"/>
              </a:rPr>
              <a:t>Dokumentasjonsplikter?</a:t>
            </a:r>
          </a:p>
        </p:txBody>
      </p:sp>
      <p:sp>
        <p:nvSpPr>
          <p:cNvPr id="3" name="Plassholder for innhold 2">
            <a:extLst>
              <a:ext uri="{FF2B5EF4-FFF2-40B4-BE49-F238E27FC236}">
                <a16:creationId xmlns:a16="http://schemas.microsoft.com/office/drawing/2014/main" id="{CEE71BFB-984B-4490-965D-7DAF98FFA0DD}"/>
              </a:ext>
            </a:extLst>
          </p:cNvPr>
          <p:cNvSpPr>
            <a:spLocks noGrp="1"/>
          </p:cNvSpPr>
          <p:nvPr>
            <p:ph idx="1"/>
          </p:nvPr>
        </p:nvSpPr>
        <p:spPr>
          <a:xfrm>
            <a:off x="685799" y="1981200"/>
            <a:ext cx="7806397" cy="4114800"/>
          </a:xfrm>
        </p:spPr>
        <p:txBody>
          <a:bodyPr>
            <a:normAutofit/>
          </a:bodyPr>
          <a:lstStyle/>
          <a:p>
            <a:r>
              <a:rPr lang="nb-NO" sz="2400" dirty="0">
                <a:latin typeface="Calibri Light" panose="020F0302020204030204" pitchFamily="34" charset="0"/>
                <a:cs typeface="Calibri Light" panose="020F0302020204030204" pitchFamily="34" charset="0"/>
              </a:rPr>
              <a:t>For at offentlighet og åpenhet i forvaltningen kan eksistere, må det finnes informasjonskilder</a:t>
            </a:r>
          </a:p>
          <a:p>
            <a:r>
              <a:rPr lang="nb-NO" sz="2400" dirty="0">
                <a:latin typeface="Calibri Light" panose="020F0302020204030204" pitchFamily="34" charset="0"/>
                <a:cs typeface="Calibri Light" panose="020F0302020204030204" pitchFamily="34" charset="0"/>
              </a:rPr>
              <a:t>Hvilke kilder som finnes er i stor grad avhengig av om det oppstår/eksisterer «dokumenter», jf. det vide dokumentbegrepet i offentleglova § 3</a:t>
            </a:r>
          </a:p>
          <a:p>
            <a:r>
              <a:rPr lang="nb-NO" sz="2400" dirty="0">
                <a:latin typeface="Calibri Light" panose="020F0302020204030204" pitchFamily="34" charset="0"/>
                <a:cs typeface="Calibri Light" panose="020F0302020204030204" pitchFamily="34" charset="0"/>
              </a:rPr>
              <a:t>Både Forvaltningslovutvalget (NOU 2019: 5) og Arkivlovutvalget (NOU 2019: 9) har foreslått dokumentasjonsplikter for å ivareta åpenhet i digital forvaltning</a:t>
            </a:r>
          </a:p>
        </p:txBody>
      </p:sp>
    </p:spTree>
    <p:extLst>
      <p:ext uri="{BB962C8B-B14F-4D97-AF65-F5344CB8AC3E}">
        <p14:creationId xmlns:p14="http://schemas.microsoft.com/office/powerpoint/2010/main" val="373902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6FFC46-A341-4699-810C-A75C0625C35C}"/>
              </a:ext>
            </a:extLst>
          </p:cNvPr>
          <p:cNvSpPr>
            <a:spLocks noGrp="1"/>
          </p:cNvSpPr>
          <p:nvPr>
            <p:ph type="title"/>
          </p:nvPr>
        </p:nvSpPr>
        <p:spPr/>
        <p:txBody>
          <a:bodyPr/>
          <a:lstStyle/>
          <a:p>
            <a:r>
              <a:rPr lang="nb-NO" sz="3200" dirty="0">
                <a:solidFill>
                  <a:srgbClr val="0000FF"/>
                </a:solidFill>
                <a:latin typeface="Calibri Light" panose="020F0302020204030204" pitchFamily="34" charset="0"/>
                <a:cs typeface="Calibri Light" panose="020F0302020204030204" pitchFamily="34" charset="0"/>
              </a:rPr>
              <a:t>Hovedpunkter fra lovforslagene</a:t>
            </a:r>
          </a:p>
        </p:txBody>
      </p:sp>
      <p:sp>
        <p:nvSpPr>
          <p:cNvPr id="4" name="Rektangel 3">
            <a:extLst>
              <a:ext uri="{FF2B5EF4-FFF2-40B4-BE49-F238E27FC236}">
                <a16:creationId xmlns:a16="http://schemas.microsoft.com/office/drawing/2014/main" id="{86742A95-5927-4C56-836D-779C58AF2404}"/>
              </a:ext>
            </a:extLst>
          </p:cNvPr>
          <p:cNvSpPr/>
          <p:nvPr/>
        </p:nvSpPr>
        <p:spPr>
          <a:xfrm>
            <a:off x="685800" y="3663077"/>
            <a:ext cx="7616687" cy="2585323"/>
          </a:xfrm>
          <a:prstGeom prst="rect">
            <a:avLst/>
          </a:prstGeom>
        </p:spPr>
        <p:txBody>
          <a:bodyPr wrap="square">
            <a:spAutoFit/>
          </a:bodyPr>
          <a:lstStyle/>
          <a:p>
            <a:r>
              <a:rPr lang="nb-NO" sz="1800" b="1" dirty="0">
                <a:solidFill>
                  <a:srgbClr val="7030A0"/>
                </a:solidFill>
                <a:latin typeface="Calibri Light" panose="020F0302020204030204" pitchFamily="34" charset="0"/>
                <a:cs typeface="Calibri Light" panose="020F0302020204030204" pitchFamily="34" charset="0"/>
              </a:rPr>
              <a:t>Forslag om </a:t>
            </a:r>
            <a:r>
              <a:rPr lang="nb-NO" sz="1800" b="1" u="sng" dirty="0">
                <a:solidFill>
                  <a:srgbClr val="7030A0"/>
                </a:solidFill>
                <a:latin typeface="Calibri Light" panose="020F0302020204030204" pitchFamily="34" charset="0"/>
                <a:cs typeface="Calibri Light" panose="020F0302020204030204" pitchFamily="34" charset="0"/>
              </a:rPr>
              <a:t>plikt til å dokumentere</a:t>
            </a:r>
            <a:r>
              <a:rPr lang="nb-NO" sz="1800" b="1" dirty="0">
                <a:solidFill>
                  <a:srgbClr val="7030A0"/>
                </a:solidFill>
                <a:latin typeface="Calibri Light" panose="020F0302020204030204" pitchFamily="34" charset="0"/>
                <a:cs typeface="Calibri Light" panose="020F0302020204030204" pitchFamily="34" charset="0"/>
              </a:rPr>
              <a:t> og </a:t>
            </a:r>
            <a:r>
              <a:rPr lang="nb-NO" sz="1800" b="1" u="sng" dirty="0">
                <a:solidFill>
                  <a:srgbClr val="7030A0"/>
                </a:solidFill>
                <a:latin typeface="Calibri Light" panose="020F0302020204030204" pitchFamily="34" charset="0"/>
                <a:cs typeface="Calibri Light" panose="020F0302020204030204" pitchFamily="34" charset="0"/>
              </a:rPr>
              <a:t>offentliggjøring</a:t>
            </a:r>
            <a:r>
              <a:rPr lang="nb-NO" sz="1800" b="1" dirty="0">
                <a:solidFill>
                  <a:srgbClr val="7030A0"/>
                </a:solidFill>
                <a:latin typeface="Calibri Light" panose="020F0302020204030204" pitchFamily="34" charset="0"/>
                <a:cs typeface="Calibri Light" panose="020F0302020204030204" pitchFamily="34" charset="0"/>
              </a:rPr>
              <a:t> av dokumentasjonen i NOU 2019: 5 – Forvaltningslovutvalget</a:t>
            </a:r>
          </a:p>
          <a:p>
            <a:endParaRPr lang="nb-NO" sz="1800" b="1" dirty="0">
              <a:latin typeface="Calibri Light" panose="020F0302020204030204" pitchFamily="34" charset="0"/>
              <a:cs typeface="Calibri Light" panose="020F0302020204030204" pitchFamily="34" charset="0"/>
            </a:endParaRPr>
          </a:p>
          <a:p>
            <a:r>
              <a:rPr lang="nb-NO" sz="1800" b="1" dirty="0">
                <a:latin typeface="Calibri Light" panose="020F0302020204030204" pitchFamily="34" charset="0"/>
                <a:cs typeface="Calibri Light" panose="020F0302020204030204" pitchFamily="34" charset="0"/>
              </a:rPr>
              <a:t>§ 12. Automatiserte saksbehandlingssystemer</a:t>
            </a:r>
          </a:p>
          <a:p>
            <a:r>
              <a:rPr lang="nb-NO" sz="1800" dirty="0">
                <a:latin typeface="Calibri Light" panose="020F0302020204030204" pitchFamily="34" charset="0"/>
                <a:cs typeface="Calibri Light" panose="020F0302020204030204" pitchFamily="34" charset="0"/>
              </a:rPr>
              <a:t>(1) Forvaltningsorganet skal dokumentere det rettslige innholdet i automatiserte saksbehandlingssystemer. Dokumentasjonen skal offentliggjøres, hvis ikke annet følger av lov eller særlige hensyn taler mot det.</a:t>
            </a:r>
          </a:p>
          <a:p>
            <a:r>
              <a:rPr lang="nb-NO" sz="1800" dirty="0">
                <a:latin typeface="Calibri Light" panose="020F0302020204030204" pitchFamily="34" charset="0"/>
                <a:cs typeface="Calibri Light" panose="020F0302020204030204" pitchFamily="34" charset="0"/>
              </a:rPr>
              <a:t>(2) Kongen kan gi forskrift om krav til systemer og om offentliggjøring etter denne paragrafen.</a:t>
            </a:r>
          </a:p>
        </p:txBody>
      </p:sp>
      <p:sp>
        <p:nvSpPr>
          <p:cNvPr id="5" name="Rektangel 4">
            <a:extLst>
              <a:ext uri="{FF2B5EF4-FFF2-40B4-BE49-F238E27FC236}">
                <a16:creationId xmlns:a16="http://schemas.microsoft.com/office/drawing/2014/main" id="{0515A954-0396-4701-A61D-286237C2171C}"/>
              </a:ext>
            </a:extLst>
          </p:cNvPr>
          <p:cNvSpPr/>
          <p:nvPr/>
        </p:nvSpPr>
        <p:spPr>
          <a:xfrm>
            <a:off x="670382" y="1844824"/>
            <a:ext cx="7335077" cy="1584176"/>
          </a:xfrm>
          <a:prstGeom prst="rect">
            <a:avLst/>
          </a:prstGeom>
        </p:spPr>
        <p:txBody>
          <a:bodyPr wrap="square">
            <a:normAutofit lnSpcReduction="10000"/>
          </a:bodyPr>
          <a:lstStyle/>
          <a:p>
            <a:r>
              <a:rPr lang="nb-NO" sz="1800" b="1" dirty="0">
                <a:solidFill>
                  <a:srgbClr val="7030A0"/>
                </a:solidFill>
                <a:latin typeface="Calibri Light" panose="020F0302020204030204" pitchFamily="34" charset="0"/>
                <a:cs typeface="Calibri Light" panose="020F0302020204030204" pitchFamily="34" charset="0"/>
              </a:rPr>
              <a:t>Forslag om </a:t>
            </a:r>
            <a:r>
              <a:rPr lang="nb-NO" sz="1800" b="1" u="sng" dirty="0">
                <a:solidFill>
                  <a:srgbClr val="7030A0"/>
                </a:solidFill>
                <a:latin typeface="Calibri Light" panose="020F0302020204030204" pitchFamily="34" charset="0"/>
                <a:cs typeface="Calibri Light" panose="020F0302020204030204" pitchFamily="34" charset="0"/>
              </a:rPr>
              <a:t>plikter til å dokumentere</a:t>
            </a:r>
            <a:r>
              <a:rPr lang="nb-NO" sz="1800" b="1" dirty="0">
                <a:solidFill>
                  <a:srgbClr val="7030A0"/>
                </a:solidFill>
                <a:latin typeface="Calibri Light" panose="020F0302020204030204" pitchFamily="34" charset="0"/>
                <a:cs typeface="Calibri Light" panose="020F0302020204030204" pitchFamily="34" charset="0"/>
              </a:rPr>
              <a:t> i NOU 2019: 9 – Arkivlovutvalget</a:t>
            </a:r>
          </a:p>
          <a:p>
            <a:endParaRPr lang="nb-NO" sz="1800" b="1" dirty="0">
              <a:solidFill>
                <a:srgbClr val="7030A0"/>
              </a:solidFill>
              <a:latin typeface="Calibri Light" panose="020F0302020204030204" pitchFamily="34" charset="0"/>
              <a:cs typeface="Calibri Light" panose="020F0302020204030204" pitchFamily="34" charset="0"/>
            </a:endParaRPr>
          </a:p>
          <a:p>
            <a:r>
              <a:rPr lang="nb-NO" sz="1800" b="1" dirty="0">
                <a:latin typeface="Calibri Light" panose="020F0302020204030204" pitchFamily="34" charset="0"/>
                <a:cs typeface="Calibri Light" panose="020F0302020204030204" pitchFamily="34" charset="0"/>
              </a:rPr>
              <a:t>§ 8. Plikt til å dokumentere virksomhetens kommunikasjon</a:t>
            </a:r>
          </a:p>
          <a:p>
            <a:r>
              <a:rPr lang="nb-NO" sz="1800" b="1" dirty="0">
                <a:latin typeface="Calibri Light" panose="020F0302020204030204" pitchFamily="34" charset="0"/>
                <a:cs typeface="Calibri Light" panose="020F0302020204030204" pitchFamily="34" charset="0"/>
              </a:rPr>
              <a:t>§ 9. Plikt til å dokumentere informasjonssystemer, databaser, registre mv</a:t>
            </a:r>
          </a:p>
          <a:p>
            <a:r>
              <a:rPr lang="nb-NO" sz="1800" b="1" dirty="0">
                <a:latin typeface="Calibri Light" panose="020F0302020204030204" pitchFamily="34" charset="0"/>
                <a:cs typeface="Calibri Light" panose="020F0302020204030204" pitchFamily="34" charset="0"/>
              </a:rPr>
              <a:t>§ 10. Plikt til å dokumentere ved automatisert rettsanvendelse </a:t>
            </a:r>
          </a:p>
          <a:p>
            <a:r>
              <a:rPr lang="nb-NO" sz="1800" b="1" dirty="0">
                <a:latin typeface="Calibri Light" panose="020F0302020204030204" pitchFamily="34" charset="0"/>
                <a:cs typeface="Calibri Light" panose="020F0302020204030204" pitchFamily="34" charset="0"/>
              </a:rPr>
              <a:t>§ 11. Plikt til å dokumentere avgjørelser mv</a:t>
            </a:r>
          </a:p>
        </p:txBody>
      </p:sp>
    </p:spTree>
    <p:extLst>
      <p:ext uri="{BB962C8B-B14F-4D97-AF65-F5344CB8AC3E}">
        <p14:creationId xmlns:p14="http://schemas.microsoft.com/office/powerpoint/2010/main" val="174299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A7A865-CB46-43C2-ACB9-9ED0599BBF32}"/>
              </a:ext>
            </a:extLst>
          </p:cNvPr>
          <p:cNvSpPr>
            <a:spLocks noChangeArrowheads="1"/>
          </p:cNvSpPr>
          <p:nvPr/>
        </p:nvSpPr>
        <p:spPr bwMode="auto">
          <a:xfrm>
            <a:off x="685800" y="304800"/>
            <a:ext cx="7772400" cy="762000"/>
          </a:xfrm>
          <a:prstGeom prst="rect">
            <a:avLst/>
          </a:prstGeom>
          <a:noFill/>
          <a:ln w="9525">
            <a:noFill/>
            <a:miter lim="800000"/>
            <a:headEnd/>
            <a:tailEnd/>
          </a:ln>
          <a:effectLst/>
        </p:spPr>
        <p:txBody>
          <a:bodyPr anchor="ctr"/>
          <a:lstStyle/>
          <a:p>
            <a:pPr algn="ctr">
              <a:defRPr/>
            </a:pPr>
            <a:r>
              <a:rPr lang="nb-NO" sz="2800" dirty="0">
                <a:solidFill>
                  <a:schemeClr val="accent2"/>
                </a:solidFill>
                <a:effectLst>
                  <a:outerShdw blurRad="38100" dist="38100" dir="2700000" algn="tl">
                    <a:srgbClr val="C0C0C0"/>
                  </a:outerShdw>
                </a:effectLst>
                <a:latin typeface="Calibri Light" panose="020F0302020204030204" pitchFamily="34" charset="0"/>
                <a:cs typeface="Calibri Light" panose="020F0302020204030204" pitchFamily="34" charset="0"/>
              </a:rPr>
              <a:t>Et utgangspunkt i menneskerettighetene</a:t>
            </a:r>
          </a:p>
        </p:txBody>
      </p:sp>
      <p:sp>
        <p:nvSpPr>
          <p:cNvPr id="9219" name="Rectangle 3">
            <a:extLst>
              <a:ext uri="{FF2B5EF4-FFF2-40B4-BE49-F238E27FC236}">
                <a16:creationId xmlns:a16="http://schemas.microsoft.com/office/drawing/2014/main" id="{54F46AB3-856E-49F6-AFA1-11232E019E96}"/>
              </a:ext>
            </a:extLst>
          </p:cNvPr>
          <p:cNvSpPr>
            <a:spLocks noChangeArrowheads="1"/>
          </p:cNvSpPr>
          <p:nvPr/>
        </p:nvSpPr>
        <p:spPr bwMode="auto">
          <a:xfrm>
            <a:off x="539750" y="1268413"/>
            <a:ext cx="7848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62000" indent="-7620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ts val="500"/>
              </a:spcBef>
              <a:spcAft>
                <a:spcPts val="500"/>
              </a:spcAft>
              <a:buFontTx/>
              <a:buNone/>
            </a:pPr>
            <a:r>
              <a:rPr lang="nb-NO" altLang="nb-NO" sz="1800" b="1" dirty="0">
                <a:solidFill>
                  <a:srgbClr val="800080"/>
                </a:solidFill>
                <a:latin typeface="Calibri Light" panose="020F0302020204030204" pitchFamily="34" charset="0"/>
                <a:cs typeface="Calibri Light" panose="020F0302020204030204" pitchFamily="34" charset="0"/>
              </a:rPr>
              <a:t>	</a:t>
            </a:r>
            <a:r>
              <a:rPr lang="nb-NO" altLang="nb-NO" sz="2200" dirty="0">
                <a:latin typeface="Calibri Light" panose="020F0302020204030204" pitchFamily="34" charset="0"/>
                <a:cs typeface="Calibri Light" panose="020F0302020204030204" pitchFamily="34" charset="0"/>
              </a:rPr>
              <a:t>Ytrings-/informasjonsfrihet og personvern er begge menneskerettigheter som er beskyttet av EMK</a:t>
            </a:r>
            <a:r>
              <a:rPr lang="nb-NO" altLang="nb-NO" sz="1800" b="1" dirty="0">
                <a:solidFill>
                  <a:srgbClr val="800080"/>
                </a:solidFill>
                <a:latin typeface="Calibri Light" panose="020F0302020204030204" pitchFamily="34" charset="0"/>
                <a:cs typeface="Calibri Light" panose="020F0302020204030204" pitchFamily="34" charset="0"/>
              </a:rPr>
              <a:t> </a:t>
            </a:r>
          </a:p>
          <a:p>
            <a:pPr>
              <a:spcBef>
                <a:spcPts val="500"/>
              </a:spcBef>
              <a:spcAft>
                <a:spcPts val="500"/>
              </a:spcAft>
              <a:buFontTx/>
              <a:buNone/>
            </a:pPr>
            <a:r>
              <a:rPr lang="nb-NO" altLang="nb-NO" sz="1800" b="1" dirty="0">
                <a:solidFill>
                  <a:srgbClr val="800080"/>
                </a:solidFill>
                <a:latin typeface="Calibri Light" panose="020F0302020204030204" pitchFamily="34" charset="0"/>
                <a:cs typeface="Calibri Light" panose="020F0302020204030204" pitchFamily="34" charset="0"/>
              </a:rPr>
              <a:t>	Art 10.</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i="1" dirty="0" err="1">
                <a:solidFill>
                  <a:srgbClr val="800080"/>
                </a:solidFill>
                <a:latin typeface="Calibri Light" panose="020F0302020204030204" pitchFamily="34" charset="0"/>
                <a:cs typeface="Calibri Light" panose="020F0302020204030204" pitchFamily="34" charset="0"/>
              </a:rPr>
              <a:t>Freedom</a:t>
            </a:r>
            <a:r>
              <a:rPr lang="nb-NO" altLang="nb-NO" sz="1800" i="1" dirty="0">
                <a:solidFill>
                  <a:srgbClr val="800080"/>
                </a:solidFill>
                <a:latin typeface="Calibri Light" panose="020F0302020204030204" pitchFamily="34" charset="0"/>
                <a:cs typeface="Calibri Light" panose="020F0302020204030204" pitchFamily="34" charset="0"/>
              </a:rPr>
              <a:t> </a:t>
            </a:r>
            <a:r>
              <a:rPr lang="nb-NO" altLang="nb-NO" sz="1800" i="1" dirty="0" err="1">
                <a:solidFill>
                  <a:srgbClr val="800080"/>
                </a:solidFill>
                <a:latin typeface="Calibri Light" panose="020F0302020204030204" pitchFamily="34" charset="0"/>
                <a:cs typeface="Calibri Light" panose="020F0302020204030204" pitchFamily="34" charset="0"/>
              </a:rPr>
              <a:t>of</a:t>
            </a:r>
            <a:r>
              <a:rPr lang="nb-NO" altLang="nb-NO" sz="1800" i="1" dirty="0">
                <a:solidFill>
                  <a:srgbClr val="800080"/>
                </a:solidFill>
                <a:latin typeface="Calibri Light" panose="020F0302020204030204" pitchFamily="34" charset="0"/>
                <a:cs typeface="Calibri Light" panose="020F0302020204030204" pitchFamily="34" charset="0"/>
              </a:rPr>
              <a:t> </a:t>
            </a:r>
            <a:r>
              <a:rPr lang="nb-NO" altLang="nb-NO" sz="1800" i="1" dirty="0" err="1">
                <a:solidFill>
                  <a:srgbClr val="800080"/>
                </a:solidFill>
                <a:latin typeface="Calibri Light" panose="020F0302020204030204" pitchFamily="34" charset="0"/>
                <a:cs typeface="Calibri Light" panose="020F0302020204030204" pitchFamily="34" charset="0"/>
              </a:rPr>
              <a:t>expression</a:t>
            </a:r>
            <a:r>
              <a:rPr lang="nb-NO" altLang="nb-NO" sz="1800" dirty="0">
                <a:solidFill>
                  <a:srgbClr val="800080"/>
                </a:solidFill>
                <a:latin typeface="Calibri Light" panose="020F0302020204030204" pitchFamily="34" charset="0"/>
                <a:cs typeface="Calibri Light" panose="020F0302020204030204" pitchFamily="34" charset="0"/>
              </a:rPr>
              <a:t> </a:t>
            </a:r>
            <a:br>
              <a:rPr lang="nb-NO" altLang="nb-NO" sz="1800" dirty="0">
                <a:solidFill>
                  <a:srgbClr val="800080"/>
                </a:solidFill>
                <a:latin typeface="Calibri Light" panose="020F0302020204030204" pitchFamily="34" charset="0"/>
                <a:cs typeface="Calibri Light" panose="020F0302020204030204" pitchFamily="34" charset="0"/>
              </a:rPr>
            </a:br>
            <a:r>
              <a:rPr lang="nb-NO" altLang="nb-NO" sz="1800" dirty="0">
                <a:solidFill>
                  <a:srgbClr val="800080"/>
                </a:solidFill>
                <a:latin typeface="Calibri Light" panose="020F0302020204030204" pitchFamily="34" charset="0"/>
                <a:cs typeface="Calibri Light" panose="020F0302020204030204" pitchFamily="34" charset="0"/>
              </a:rPr>
              <a:t>“1. </a:t>
            </a:r>
            <a:r>
              <a:rPr lang="nb-NO" altLang="nb-NO" sz="1800" dirty="0" err="1">
                <a:solidFill>
                  <a:srgbClr val="800080"/>
                </a:solidFill>
                <a:latin typeface="Calibri Light" panose="020F0302020204030204" pitchFamily="34" charset="0"/>
                <a:cs typeface="Calibri Light" panose="020F0302020204030204" pitchFamily="34" charset="0"/>
              </a:rPr>
              <a:t>Everyone</a:t>
            </a:r>
            <a:r>
              <a:rPr lang="nb-NO" altLang="nb-NO" sz="1800" dirty="0">
                <a:solidFill>
                  <a:srgbClr val="800080"/>
                </a:solidFill>
                <a:latin typeface="Calibri Light" panose="020F0302020204030204" pitchFamily="34" charset="0"/>
                <a:cs typeface="Calibri Light" panose="020F0302020204030204" pitchFamily="34" charset="0"/>
              </a:rPr>
              <a:t> has </a:t>
            </a:r>
            <a:r>
              <a:rPr lang="nb-NO" altLang="nb-NO" sz="1800" dirty="0" err="1">
                <a:solidFill>
                  <a:srgbClr val="800080"/>
                </a:solidFill>
                <a:latin typeface="Calibri Light" panose="020F0302020204030204" pitchFamily="34" charset="0"/>
                <a:cs typeface="Calibri Light" panose="020F0302020204030204" pitchFamily="34" charset="0"/>
              </a:rPr>
              <a:t>the</a:t>
            </a:r>
            <a:r>
              <a:rPr lang="nb-NO" altLang="nb-NO" sz="1800" dirty="0">
                <a:solidFill>
                  <a:srgbClr val="800080"/>
                </a:solidFill>
                <a:latin typeface="Calibri Light" panose="020F0302020204030204" pitchFamily="34" charset="0"/>
                <a:cs typeface="Calibri Light" panose="020F0302020204030204" pitchFamily="34" charset="0"/>
              </a:rPr>
              <a:t> right to </a:t>
            </a:r>
            <a:r>
              <a:rPr lang="nb-NO" altLang="nb-NO" sz="1800" dirty="0" err="1">
                <a:solidFill>
                  <a:srgbClr val="800080"/>
                </a:solidFill>
                <a:latin typeface="Calibri Light" panose="020F0302020204030204" pitchFamily="34" charset="0"/>
                <a:cs typeface="Calibri Light" panose="020F0302020204030204" pitchFamily="34" charset="0"/>
              </a:rPr>
              <a:t>freedom</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of</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expression</a:t>
            </a:r>
            <a:r>
              <a:rPr lang="nb-NO" altLang="nb-NO" sz="1800" dirty="0">
                <a:solidFill>
                  <a:srgbClr val="800080"/>
                </a:solidFill>
                <a:latin typeface="Calibri Light" panose="020F0302020204030204" pitchFamily="34" charset="0"/>
                <a:cs typeface="Calibri Light" panose="020F0302020204030204" pitchFamily="34" charset="0"/>
              </a:rPr>
              <a:t>. This right </a:t>
            </a:r>
            <a:r>
              <a:rPr lang="nb-NO" altLang="nb-NO" sz="1800" dirty="0" err="1">
                <a:solidFill>
                  <a:srgbClr val="800080"/>
                </a:solidFill>
                <a:latin typeface="Calibri Light" panose="020F0302020204030204" pitchFamily="34" charset="0"/>
                <a:cs typeface="Calibri Light" panose="020F0302020204030204" pitchFamily="34" charset="0"/>
              </a:rPr>
              <a:t>shall</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include</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freedom</a:t>
            </a:r>
            <a:r>
              <a:rPr lang="nb-NO" altLang="nb-NO" sz="1800" dirty="0">
                <a:solidFill>
                  <a:srgbClr val="800080"/>
                </a:solidFill>
                <a:latin typeface="Calibri Light" panose="020F0302020204030204" pitchFamily="34" charset="0"/>
                <a:cs typeface="Calibri Light" panose="020F0302020204030204" pitchFamily="34" charset="0"/>
              </a:rPr>
              <a:t> to hold opinions and to </a:t>
            </a:r>
            <a:r>
              <a:rPr lang="nb-NO" altLang="nb-NO" sz="1800" dirty="0" err="1">
                <a:solidFill>
                  <a:srgbClr val="800080"/>
                </a:solidFill>
                <a:latin typeface="Calibri Light" panose="020F0302020204030204" pitchFamily="34" charset="0"/>
                <a:cs typeface="Calibri Light" panose="020F0302020204030204" pitchFamily="34" charset="0"/>
              </a:rPr>
              <a:t>receive</a:t>
            </a:r>
            <a:r>
              <a:rPr lang="nb-NO" altLang="nb-NO" sz="1800" dirty="0">
                <a:solidFill>
                  <a:srgbClr val="800080"/>
                </a:solidFill>
                <a:latin typeface="Calibri Light" panose="020F0302020204030204" pitchFamily="34" charset="0"/>
                <a:cs typeface="Calibri Light" panose="020F0302020204030204" pitchFamily="34" charset="0"/>
              </a:rPr>
              <a:t> and </a:t>
            </a:r>
            <a:r>
              <a:rPr lang="nb-NO" altLang="nb-NO" sz="1800" dirty="0" err="1">
                <a:solidFill>
                  <a:srgbClr val="800080"/>
                </a:solidFill>
                <a:latin typeface="Calibri Light" panose="020F0302020204030204" pitchFamily="34" charset="0"/>
                <a:cs typeface="Calibri Light" panose="020F0302020204030204" pitchFamily="34" charset="0"/>
              </a:rPr>
              <a:t>impart</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information</a:t>
            </a:r>
            <a:r>
              <a:rPr lang="nb-NO" altLang="nb-NO" sz="1800" dirty="0">
                <a:solidFill>
                  <a:srgbClr val="800080"/>
                </a:solidFill>
                <a:latin typeface="Calibri Light" panose="020F0302020204030204" pitchFamily="34" charset="0"/>
                <a:cs typeface="Calibri Light" panose="020F0302020204030204" pitchFamily="34" charset="0"/>
              </a:rPr>
              <a:t> and </a:t>
            </a:r>
            <a:r>
              <a:rPr lang="nb-NO" altLang="nb-NO" sz="1800" dirty="0" err="1">
                <a:solidFill>
                  <a:srgbClr val="800080"/>
                </a:solidFill>
                <a:latin typeface="Calibri Light" panose="020F0302020204030204" pitchFamily="34" charset="0"/>
                <a:cs typeface="Calibri Light" panose="020F0302020204030204" pitchFamily="34" charset="0"/>
              </a:rPr>
              <a:t>ideas</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without</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interference</a:t>
            </a:r>
            <a:r>
              <a:rPr lang="nb-NO" altLang="nb-NO" sz="1800" dirty="0">
                <a:solidFill>
                  <a:srgbClr val="800080"/>
                </a:solidFill>
                <a:latin typeface="Calibri Light" panose="020F0302020204030204" pitchFamily="34" charset="0"/>
                <a:cs typeface="Calibri Light" panose="020F0302020204030204" pitchFamily="34" charset="0"/>
              </a:rPr>
              <a:t> by </a:t>
            </a:r>
            <a:r>
              <a:rPr lang="nb-NO" altLang="nb-NO" sz="1800" dirty="0" err="1">
                <a:solidFill>
                  <a:srgbClr val="800080"/>
                </a:solidFill>
                <a:latin typeface="Calibri Light" panose="020F0302020204030204" pitchFamily="34" charset="0"/>
                <a:cs typeface="Calibri Light" panose="020F0302020204030204" pitchFamily="34" charset="0"/>
              </a:rPr>
              <a:t>public</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authority</a:t>
            </a:r>
            <a:r>
              <a:rPr lang="nb-NO" altLang="nb-NO" sz="1800" dirty="0">
                <a:solidFill>
                  <a:srgbClr val="800080"/>
                </a:solidFill>
                <a:latin typeface="Calibri Light" panose="020F0302020204030204" pitchFamily="34" charset="0"/>
                <a:cs typeface="Calibri Light" panose="020F0302020204030204" pitchFamily="34" charset="0"/>
              </a:rPr>
              <a:t> and </a:t>
            </a:r>
            <a:r>
              <a:rPr lang="nb-NO" altLang="nb-NO" sz="1800" dirty="0" err="1">
                <a:solidFill>
                  <a:srgbClr val="800080"/>
                </a:solidFill>
                <a:latin typeface="Calibri Light" panose="020F0302020204030204" pitchFamily="34" charset="0"/>
                <a:cs typeface="Calibri Light" panose="020F0302020204030204" pitchFamily="34" charset="0"/>
              </a:rPr>
              <a:t>regardless</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of</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frontiers</a:t>
            </a:r>
            <a:r>
              <a:rPr lang="nb-NO" altLang="nb-NO" sz="1800" dirty="0">
                <a:solidFill>
                  <a:srgbClr val="800080"/>
                </a:solidFill>
                <a:latin typeface="Calibri Light" panose="020F0302020204030204" pitchFamily="34" charset="0"/>
                <a:cs typeface="Calibri Light" panose="020F0302020204030204" pitchFamily="34" charset="0"/>
              </a:rPr>
              <a:t>. […].</a:t>
            </a:r>
            <a:br>
              <a:rPr lang="nb-NO" altLang="nb-NO" sz="1800" dirty="0">
                <a:solidFill>
                  <a:srgbClr val="800080"/>
                </a:solidFill>
                <a:latin typeface="Calibri Light" panose="020F0302020204030204" pitchFamily="34" charset="0"/>
                <a:cs typeface="Calibri Light" panose="020F0302020204030204" pitchFamily="34" charset="0"/>
              </a:rPr>
            </a:br>
            <a:r>
              <a:rPr lang="nb-NO" altLang="nb-NO" sz="1800" dirty="0">
                <a:solidFill>
                  <a:srgbClr val="800080"/>
                </a:solidFill>
                <a:latin typeface="Calibri Light" panose="020F0302020204030204" pitchFamily="34" charset="0"/>
                <a:cs typeface="Calibri Light" panose="020F0302020204030204" pitchFamily="34" charset="0"/>
              </a:rPr>
              <a:t>2. […]”</a:t>
            </a:r>
            <a:endParaRPr lang="nb-NO" altLang="nb-NO" dirty="0">
              <a:latin typeface="Calibri Light" panose="020F0302020204030204" pitchFamily="34" charset="0"/>
              <a:cs typeface="Calibri Light" panose="020F0302020204030204" pitchFamily="34" charset="0"/>
            </a:endParaRPr>
          </a:p>
          <a:p>
            <a:pPr>
              <a:buFontTx/>
              <a:buNone/>
            </a:pPr>
            <a:endParaRPr lang="nb-NO" altLang="nb-NO" sz="2200" dirty="0">
              <a:latin typeface="Calibri Light" panose="020F0302020204030204" pitchFamily="34" charset="0"/>
              <a:cs typeface="Calibri Light" panose="020F0302020204030204" pitchFamily="34" charset="0"/>
            </a:endParaRPr>
          </a:p>
          <a:p>
            <a:pPr>
              <a:spcBef>
                <a:spcPts val="500"/>
              </a:spcBef>
              <a:spcAft>
                <a:spcPts val="500"/>
              </a:spcAft>
              <a:buFontTx/>
              <a:buNone/>
            </a:pPr>
            <a:r>
              <a:rPr lang="nb-NO" altLang="nb-NO" sz="1800" b="1" dirty="0">
                <a:solidFill>
                  <a:srgbClr val="800080"/>
                </a:solidFill>
                <a:latin typeface="Calibri Light" panose="020F0302020204030204" pitchFamily="34" charset="0"/>
                <a:cs typeface="Calibri Light" panose="020F0302020204030204" pitchFamily="34" charset="0"/>
              </a:rPr>
              <a:t>              “Art 8.</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i="1" dirty="0">
                <a:solidFill>
                  <a:srgbClr val="800080"/>
                </a:solidFill>
                <a:latin typeface="Calibri Light" panose="020F0302020204030204" pitchFamily="34" charset="0"/>
                <a:cs typeface="Calibri Light" panose="020F0302020204030204" pitchFamily="34" charset="0"/>
              </a:rPr>
              <a:t>Right to </a:t>
            </a:r>
            <a:r>
              <a:rPr lang="nb-NO" altLang="nb-NO" sz="1800" i="1" dirty="0" err="1">
                <a:solidFill>
                  <a:srgbClr val="800080"/>
                </a:solidFill>
                <a:latin typeface="Calibri Light" panose="020F0302020204030204" pitchFamily="34" charset="0"/>
                <a:cs typeface="Calibri Light" panose="020F0302020204030204" pitchFamily="34" charset="0"/>
              </a:rPr>
              <a:t>respect</a:t>
            </a:r>
            <a:r>
              <a:rPr lang="nb-NO" altLang="nb-NO" sz="1800" i="1" dirty="0">
                <a:solidFill>
                  <a:srgbClr val="800080"/>
                </a:solidFill>
                <a:latin typeface="Calibri Light" panose="020F0302020204030204" pitchFamily="34" charset="0"/>
                <a:cs typeface="Calibri Light" panose="020F0302020204030204" pitchFamily="34" charset="0"/>
              </a:rPr>
              <a:t> for private and </a:t>
            </a:r>
            <a:r>
              <a:rPr lang="nb-NO" altLang="nb-NO" sz="1800" i="1" dirty="0" err="1">
                <a:solidFill>
                  <a:srgbClr val="800080"/>
                </a:solidFill>
                <a:latin typeface="Calibri Light" panose="020F0302020204030204" pitchFamily="34" charset="0"/>
                <a:cs typeface="Calibri Light" panose="020F0302020204030204" pitchFamily="34" charset="0"/>
              </a:rPr>
              <a:t>family</a:t>
            </a:r>
            <a:r>
              <a:rPr lang="nb-NO" altLang="nb-NO" sz="1800" i="1" dirty="0">
                <a:solidFill>
                  <a:srgbClr val="800080"/>
                </a:solidFill>
                <a:latin typeface="Calibri Light" panose="020F0302020204030204" pitchFamily="34" charset="0"/>
                <a:cs typeface="Calibri Light" panose="020F0302020204030204" pitchFamily="34" charset="0"/>
              </a:rPr>
              <a:t> </a:t>
            </a:r>
            <a:r>
              <a:rPr lang="nb-NO" altLang="nb-NO" sz="1800" i="1" dirty="0" err="1">
                <a:solidFill>
                  <a:srgbClr val="800080"/>
                </a:solidFill>
                <a:latin typeface="Calibri Light" panose="020F0302020204030204" pitchFamily="34" charset="0"/>
                <a:cs typeface="Calibri Light" panose="020F0302020204030204" pitchFamily="34" charset="0"/>
              </a:rPr>
              <a:t>life</a:t>
            </a:r>
            <a:br>
              <a:rPr lang="nb-NO" altLang="nb-NO" sz="1800" dirty="0">
                <a:solidFill>
                  <a:srgbClr val="800080"/>
                </a:solidFill>
                <a:latin typeface="Calibri Light" panose="020F0302020204030204" pitchFamily="34" charset="0"/>
                <a:cs typeface="Calibri Light" panose="020F0302020204030204" pitchFamily="34" charset="0"/>
              </a:rPr>
            </a:br>
            <a:r>
              <a:rPr lang="nb-NO" altLang="nb-NO" sz="1800" dirty="0">
                <a:solidFill>
                  <a:srgbClr val="800080"/>
                </a:solidFill>
                <a:latin typeface="Calibri Light" panose="020F0302020204030204" pitchFamily="34" charset="0"/>
                <a:cs typeface="Calibri Light" panose="020F0302020204030204" pitchFamily="34" charset="0"/>
              </a:rPr>
              <a:t>1. </a:t>
            </a:r>
            <a:r>
              <a:rPr lang="nb-NO" altLang="nb-NO" sz="1800" dirty="0" err="1">
                <a:solidFill>
                  <a:srgbClr val="800080"/>
                </a:solidFill>
                <a:latin typeface="Calibri Light" panose="020F0302020204030204" pitchFamily="34" charset="0"/>
                <a:cs typeface="Calibri Light" panose="020F0302020204030204" pitchFamily="34" charset="0"/>
              </a:rPr>
              <a:t>Everyone</a:t>
            </a:r>
            <a:r>
              <a:rPr lang="nb-NO" altLang="nb-NO" sz="1800" dirty="0">
                <a:solidFill>
                  <a:srgbClr val="800080"/>
                </a:solidFill>
                <a:latin typeface="Calibri Light" panose="020F0302020204030204" pitchFamily="34" charset="0"/>
                <a:cs typeface="Calibri Light" panose="020F0302020204030204" pitchFamily="34" charset="0"/>
              </a:rPr>
              <a:t> has </a:t>
            </a:r>
            <a:r>
              <a:rPr lang="nb-NO" altLang="nb-NO" sz="1800" dirty="0" err="1">
                <a:solidFill>
                  <a:srgbClr val="800080"/>
                </a:solidFill>
                <a:latin typeface="Calibri Light" panose="020F0302020204030204" pitchFamily="34" charset="0"/>
                <a:cs typeface="Calibri Light" panose="020F0302020204030204" pitchFamily="34" charset="0"/>
              </a:rPr>
              <a:t>the</a:t>
            </a:r>
            <a:r>
              <a:rPr lang="nb-NO" altLang="nb-NO" sz="1800" dirty="0">
                <a:solidFill>
                  <a:srgbClr val="800080"/>
                </a:solidFill>
                <a:latin typeface="Calibri Light" panose="020F0302020204030204" pitchFamily="34" charset="0"/>
                <a:cs typeface="Calibri Light" panose="020F0302020204030204" pitchFamily="34" charset="0"/>
              </a:rPr>
              <a:t> right to </a:t>
            </a:r>
            <a:r>
              <a:rPr lang="nb-NO" altLang="nb-NO" sz="1800" dirty="0" err="1">
                <a:solidFill>
                  <a:srgbClr val="800080"/>
                </a:solidFill>
                <a:latin typeface="Calibri Light" panose="020F0302020204030204" pitchFamily="34" charset="0"/>
                <a:cs typeface="Calibri Light" panose="020F0302020204030204" pitchFamily="34" charset="0"/>
              </a:rPr>
              <a:t>respect</a:t>
            </a:r>
            <a:r>
              <a:rPr lang="nb-NO" altLang="nb-NO" sz="1800" dirty="0">
                <a:solidFill>
                  <a:srgbClr val="800080"/>
                </a:solidFill>
                <a:latin typeface="Calibri Light" panose="020F0302020204030204" pitchFamily="34" charset="0"/>
                <a:cs typeface="Calibri Light" panose="020F0302020204030204" pitchFamily="34" charset="0"/>
              </a:rPr>
              <a:t> for his private and </a:t>
            </a:r>
            <a:r>
              <a:rPr lang="nb-NO" altLang="nb-NO" sz="1800" dirty="0" err="1">
                <a:solidFill>
                  <a:srgbClr val="800080"/>
                </a:solidFill>
                <a:latin typeface="Calibri Light" panose="020F0302020204030204" pitchFamily="34" charset="0"/>
                <a:cs typeface="Calibri Light" panose="020F0302020204030204" pitchFamily="34" charset="0"/>
              </a:rPr>
              <a:t>family</a:t>
            </a: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1800" dirty="0" err="1">
                <a:solidFill>
                  <a:srgbClr val="800080"/>
                </a:solidFill>
                <a:latin typeface="Calibri Light" panose="020F0302020204030204" pitchFamily="34" charset="0"/>
                <a:cs typeface="Calibri Light" panose="020F0302020204030204" pitchFamily="34" charset="0"/>
              </a:rPr>
              <a:t>life</a:t>
            </a:r>
            <a:r>
              <a:rPr lang="nb-NO" altLang="nb-NO" sz="1800" dirty="0">
                <a:solidFill>
                  <a:srgbClr val="800080"/>
                </a:solidFill>
                <a:latin typeface="Calibri Light" panose="020F0302020204030204" pitchFamily="34" charset="0"/>
                <a:cs typeface="Calibri Light" panose="020F0302020204030204" pitchFamily="34" charset="0"/>
              </a:rPr>
              <a:t>, his </a:t>
            </a:r>
            <a:r>
              <a:rPr lang="nb-NO" altLang="nb-NO" sz="1800" dirty="0" err="1">
                <a:solidFill>
                  <a:srgbClr val="800080"/>
                </a:solidFill>
                <a:latin typeface="Calibri Light" panose="020F0302020204030204" pitchFamily="34" charset="0"/>
                <a:cs typeface="Calibri Light" panose="020F0302020204030204" pitchFamily="34" charset="0"/>
              </a:rPr>
              <a:t>home</a:t>
            </a:r>
            <a:r>
              <a:rPr lang="nb-NO" altLang="nb-NO" sz="1800" dirty="0">
                <a:solidFill>
                  <a:srgbClr val="800080"/>
                </a:solidFill>
                <a:latin typeface="Calibri Light" panose="020F0302020204030204" pitchFamily="34" charset="0"/>
                <a:cs typeface="Calibri Light" panose="020F0302020204030204" pitchFamily="34" charset="0"/>
              </a:rPr>
              <a:t> and his </a:t>
            </a:r>
            <a:r>
              <a:rPr lang="nb-NO" altLang="nb-NO" sz="1800" dirty="0" err="1">
                <a:solidFill>
                  <a:srgbClr val="800080"/>
                </a:solidFill>
                <a:latin typeface="Calibri Light" panose="020F0302020204030204" pitchFamily="34" charset="0"/>
                <a:cs typeface="Calibri Light" panose="020F0302020204030204" pitchFamily="34" charset="0"/>
              </a:rPr>
              <a:t>correspondence</a:t>
            </a:r>
            <a:br>
              <a:rPr lang="nb-NO" altLang="nb-NO" sz="1800" dirty="0">
                <a:solidFill>
                  <a:srgbClr val="800080"/>
                </a:solidFill>
                <a:latin typeface="Calibri Light" panose="020F0302020204030204" pitchFamily="34" charset="0"/>
                <a:cs typeface="Calibri Light" panose="020F0302020204030204" pitchFamily="34" charset="0"/>
              </a:rPr>
            </a:br>
            <a:r>
              <a:rPr lang="nb-NO" altLang="nb-NO" sz="1800" dirty="0">
                <a:solidFill>
                  <a:srgbClr val="800080"/>
                </a:solidFill>
                <a:latin typeface="Calibri Light" panose="020F0302020204030204" pitchFamily="34" charset="0"/>
                <a:cs typeface="Calibri Light" panose="020F0302020204030204" pitchFamily="34" charset="0"/>
              </a:rPr>
              <a:t>2. […]”</a:t>
            </a:r>
          </a:p>
          <a:p>
            <a:pPr>
              <a:spcBef>
                <a:spcPts val="500"/>
              </a:spcBef>
              <a:spcAft>
                <a:spcPts val="500"/>
              </a:spcAft>
              <a:buFontTx/>
              <a:buNone/>
            </a:pPr>
            <a:r>
              <a:rPr lang="nb-NO" altLang="nb-NO" sz="1800" dirty="0">
                <a:solidFill>
                  <a:srgbClr val="800080"/>
                </a:solidFill>
                <a:latin typeface="Calibri Light" panose="020F0302020204030204" pitchFamily="34" charset="0"/>
                <a:cs typeface="Calibri Light" panose="020F0302020204030204" pitchFamily="34" charset="0"/>
              </a:rPr>
              <a:t>	</a:t>
            </a:r>
            <a:r>
              <a:rPr lang="nb-NO" altLang="nb-NO" sz="2200" dirty="0">
                <a:latin typeface="Calibri Light" panose="020F0302020204030204" pitchFamily="34" charset="0"/>
                <a:cs typeface="Calibri Light" panose="020F0302020204030204" pitchFamily="34" charset="0"/>
              </a:rPr>
              <a:t>Den ene rettigheten kan ikke settes foran den andre, og det må derfor skje en avveining dersom det oppstår konflikt</a:t>
            </a:r>
          </a:p>
          <a:p>
            <a:pPr>
              <a:buFontTx/>
              <a:buNone/>
            </a:pPr>
            <a:endParaRPr lang="nb-NO" altLang="nb-NO" sz="2200" dirty="0">
              <a:latin typeface="Calibri Light" panose="020F0302020204030204" pitchFamily="34" charset="0"/>
              <a:cs typeface="Calibri Light" panose="020F0302020204030204" pitchFamily="34" charset="0"/>
            </a:endParaRPr>
          </a:p>
          <a:p>
            <a:endParaRPr lang="nb-NO" altLang="nb-NO" sz="2200" dirty="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181F20B-1C8C-4A47-8FF5-02A29CD995C4}"/>
              </a:ext>
            </a:extLst>
          </p:cNvPr>
          <p:cNvSpPr>
            <a:spLocks noGrp="1" noChangeArrowheads="1"/>
          </p:cNvSpPr>
          <p:nvPr>
            <p:ph type="title"/>
          </p:nvPr>
        </p:nvSpPr>
        <p:spPr>
          <a:xfrm>
            <a:off x="609600" y="0"/>
            <a:ext cx="7772400" cy="1143000"/>
          </a:xfrm>
        </p:spPr>
        <p:txBody>
          <a:bodyPr/>
          <a:lstStyle/>
          <a:p>
            <a:pPr>
              <a:defRPr/>
            </a:pPr>
            <a:r>
              <a:rPr lang="nb-NO" sz="2800" u="sng" dirty="0">
                <a:solidFill>
                  <a:srgbClr val="0000FF"/>
                </a:solidFill>
                <a:effectLst>
                  <a:outerShdw blurRad="38100" dist="38100" dir="2700000" algn="tl">
                    <a:srgbClr val="C0C0C0"/>
                  </a:outerShdw>
                </a:effectLst>
              </a:rPr>
              <a:t>Grunnloven § </a:t>
            </a:r>
            <a:r>
              <a:rPr lang="nb-NO" sz="2800" u="sng" dirty="0">
                <a:solidFill>
                  <a:srgbClr val="0000FF"/>
                </a:solidFill>
                <a:effectLst>
                  <a:outerShdw blurRad="38100" dist="38100" dir="2700000" algn="tl">
                    <a:srgbClr val="C0C0C0"/>
                  </a:outerShdw>
                </a:effectLst>
                <a:latin typeface="Calibri Light" panose="020F0302020204030204" pitchFamily="34" charset="0"/>
                <a:cs typeface="Calibri Light" panose="020F0302020204030204" pitchFamily="34" charset="0"/>
              </a:rPr>
              <a:t>100</a:t>
            </a:r>
          </a:p>
        </p:txBody>
      </p:sp>
      <p:sp>
        <p:nvSpPr>
          <p:cNvPr id="7171" name="Text Box 3">
            <a:extLst>
              <a:ext uri="{FF2B5EF4-FFF2-40B4-BE49-F238E27FC236}">
                <a16:creationId xmlns:a16="http://schemas.microsoft.com/office/drawing/2014/main" id="{003672FA-CBED-4484-B04A-A5AA46B20DBD}"/>
              </a:ext>
            </a:extLst>
          </p:cNvPr>
          <p:cNvSpPr txBox="1">
            <a:spLocks noChangeArrowheads="1"/>
          </p:cNvSpPr>
          <p:nvPr/>
        </p:nvSpPr>
        <p:spPr bwMode="auto">
          <a:xfrm>
            <a:off x="685800" y="1066800"/>
            <a:ext cx="8267700" cy="5354638"/>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nb-NO" altLang="nb-NO" sz="1800" dirty="0">
                <a:latin typeface="Calibri Light" panose="020F0302020204030204" pitchFamily="34" charset="0"/>
                <a:cs typeface="Calibri Light" panose="020F0302020204030204" pitchFamily="34" charset="0"/>
              </a:rPr>
              <a:t>Ytringsfrihet bør finne sted.</a:t>
            </a:r>
          </a:p>
          <a:p>
            <a:pPr>
              <a:buFontTx/>
              <a:buNone/>
            </a:pPr>
            <a:r>
              <a:rPr lang="nb-NO" altLang="nb-NO" sz="1800" dirty="0">
                <a:latin typeface="Calibri Light" panose="020F0302020204030204" pitchFamily="34" charset="0"/>
                <a:cs typeface="Calibri Light" panose="020F0302020204030204" pitchFamily="34" charset="0"/>
              </a:rPr>
              <a:t>Ingen kan holdes rettslig ansvarlig for å ha meddelt eller mottatt opplysninger, ideer og budskap med mindre det lar seg forsvare holdt opp imot ytringsfrihetens begrunnelse i sannhetssøken, demokrati og individets frie meningsdannelse. Det rettslige ansvar bør være foreskrevet i lov.</a:t>
            </a:r>
          </a:p>
          <a:p>
            <a:pPr>
              <a:buFontTx/>
              <a:buNone/>
            </a:pPr>
            <a:r>
              <a:rPr lang="nb-NO" altLang="nb-NO" sz="1800" dirty="0">
                <a:latin typeface="Calibri Light" panose="020F0302020204030204" pitchFamily="34" charset="0"/>
                <a:cs typeface="Calibri Light" panose="020F0302020204030204" pitchFamily="34" charset="0"/>
              </a:rPr>
              <a:t>Frimodige ytringer om statsstyret og hvilken som helst annen gjenstand er tillatt for enhver. Det kan bare settes klart definerte grenser for denne rett der særlig tungtveiende hensyn gjør det forsvarlig holdt opp imot ytringsfrihetens begrunnelser.</a:t>
            </a:r>
          </a:p>
          <a:p>
            <a:pPr>
              <a:buFontTx/>
              <a:buNone/>
            </a:pPr>
            <a:r>
              <a:rPr lang="nb-NO" altLang="nb-NO" sz="1800" dirty="0">
                <a:latin typeface="Calibri Light" panose="020F0302020204030204" pitchFamily="34" charset="0"/>
                <a:cs typeface="Calibri Light" panose="020F0302020204030204" pitchFamily="34" charset="0"/>
              </a:rPr>
              <a:t>Forhåndssensur og andre forebyggende forholdsregler kan ikke benyttes med mindre det er nødvendig for å beskytte barn og unge mot skadelig påvirkning fra levende bilder. Brevsensur kan ikke settes i verk utenfor anstalter.</a:t>
            </a:r>
            <a:r>
              <a:rPr lang="nb-NO" altLang="nb-NO" sz="1800" baseline="30000" dirty="0">
                <a:latin typeface="Calibri Light" panose="020F0302020204030204" pitchFamily="34" charset="0"/>
                <a:cs typeface="Calibri Light" panose="020F0302020204030204" pitchFamily="34" charset="0"/>
              </a:rPr>
              <a:t> </a:t>
            </a:r>
          </a:p>
          <a:p>
            <a:pPr>
              <a:buFontTx/>
              <a:buNone/>
            </a:pPr>
            <a:r>
              <a:rPr lang="nb-NO" altLang="nb-NO" sz="1800" dirty="0">
                <a:latin typeface="Calibri Light" panose="020F0302020204030204" pitchFamily="34" charset="0"/>
                <a:cs typeface="Calibri Light" panose="020F0302020204030204" pitchFamily="34" charset="0"/>
              </a:rPr>
              <a:t>Enhver har rett til innsyn i statens og kommunenes dokumenter og til å følge forhandlingene i rettsmøter og folkevalgte organer. Det kan i lov fastsettes begrensninger i denne rett ut fra hensyn til personvern og av andre tungtveiende grunner.</a:t>
            </a:r>
          </a:p>
          <a:p>
            <a:pPr>
              <a:buFontTx/>
              <a:buNone/>
            </a:pPr>
            <a:r>
              <a:rPr lang="nb-NO" altLang="nb-NO" sz="1800" dirty="0">
                <a:latin typeface="Calibri Light" panose="020F0302020204030204" pitchFamily="34" charset="0"/>
                <a:cs typeface="Calibri Light" panose="020F0302020204030204" pitchFamily="34" charset="0"/>
              </a:rPr>
              <a:t>Det påligger statens myndigheter å legge forholdene til rette for en åpen og opplyst offentlig samtale.</a:t>
            </a:r>
          </a:p>
          <a:p>
            <a:pPr>
              <a:spcBef>
                <a:spcPct val="0"/>
              </a:spcBef>
              <a:buFontTx/>
              <a:buNone/>
            </a:pPr>
            <a:endParaRPr lang="nb-NO" altLang="nb-NO" sz="1800" dirty="0">
              <a:latin typeface="Calibri Light" panose="020F0302020204030204" pitchFamily="34" charset="0"/>
              <a:cs typeface="Calibri Light" panose="020F0302020204030204" pitchFamily="34" charset="0"/>
            </a:endParaRPr>
          </a:p>
        </p:txBody>
      </p:sp>
      <p:sp>
        <p:nvSpPr>
          <p:cNvPr id="12292" name="AutoShape 4">
            <a:extLst>
              <a:ext uri="{FF2B5EF4-FFF2-40B4-BE49-F238E27FC236}">
                <a16:creationId xmlns:a16="http://schemas.microsoft.com/office/drawing/2014/main" id="{CF88E774-1F3E-49D2-ADB3-6C1C8AC6D9B6}"/>
              </a:ext>
            </a:extLst>
          </p:cNvPr>
          <p:cNvSpPr>
            <a:spLocks noChangeArrowheads="1"/>
          </p:cNvSpPr>
          <p:nvPr/>
        </p:nvSpPr>
        <p:spPr bwMode="auto">
          <a:xfrm>
            <a:off x="228600" y="4365625"/>
            <a:ext cx="381000" cy="381000"/>
          </a:xfrm>
          <a:prstGeom prst="rightArrow">
            <a:avLst>
              <a:gd name="adj1" fmla="val 50000"/>
              <a:gd name="adj2" fmla="val 25000"/>
            </a:avLst>
          </a:prstGeom>
          <a:solidFill>
            <a:srgbClr val="FF00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out)">
                                      <p:cBhvr>
                                        <p:cTn id="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8C79D40-1EEC-4B90-AD5A-94702552ED4B}"/>
              </a:ext>
            </a:extLst>
          </p:cNvPr>
          <p:cNvSpPr>
            <a:spLocks noGrp="1" noChangeArrowheads="1"/>
          </p:cNvSpPr>
          <p:nvPr>
            <p:ph type="title"/>
          </p:nvPr>
        </p:nvSpPr>
        <p:spPr>
          <a:xfrm>
            <a:off x="685800" y="381000"/>
            <a:ext cx="7772400" cy="533400"/>
          </a:xfrm>
        </p:spPr>
        <p:txBody>
          <a:bodyPr/>
          <a:lstStyle/>
          <a:p>
            <a:pPr>
              <a:defRPr/>
            </a:pPr>
            <a:r>
              <a:rPr lang="nb-NO" sz="2800" b="1"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Offentlighetsprinsippet – hensyn </a:t>
            </a:r>
            <a:r>
              <a:rPr lang="nb-NO" sz="2800" b="1" u="sng"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for</a:t>
            </a:r>
            <a:r>
              <a:rPr lang="nb-NO" sz="2800" b="1"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 og </a:t>
            </a:r>
            <a:r>
              <a:rPr lang="nb-NO" sz="2800" b="1" u="sng"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mot</a:t>
            </a:r>
            <a:endParaRPr lang="nb-NO" b="1"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grpSp>
        <p:nvGrpSpPr>
          <p:cNvPr id="9219" name="Gruppe 2">
            <a:extLst>
              <a:ext uri="{FF2B5EF4-FFF2-40B4-BE49-F238E27FC236}">
                <a16:creationId xmlns:a16="http://schemas.microsoft.com/office/drawing/2014/main" id="{66E69B87-7E58-400F-B501-DF54A8298281}"/>
              </a:ext>
            </a:extLst>
          </p:cNvPr>
          <p:cNvGrpSpPr>
            <a:grpSpLocks/>
          </p:cNvGrpSpPr>
          <p:nvPr/>
        </p:nvGrpSpPr>
        <p:grpSpPr bwMode="auto">
          <a:xfrm>
            <a:off x="609600" y="2184400"/>
            <a:ext cx="3582988" cy="2260600"/>
            <a:chOff x="609600" y="1295400"/>
            <a:chExt cx="3583437" cy="2260598"/>
          </a:xfrm>
        </p:grpSpPr>
        <p:sp>
          <p:nvSpPr>
            <p:cNvPr id="9223" name="Text Box 6">
              <a:extLst>
                <a:ext uri="{FF2B5EF4-FFF2-40B4-BE49-F238E27FC236}">
                  <a16:creationId xmlns:a16="http://schemas.microsoft.com/office/drawing/2014/main" id="{2B896FDF-7BCB-4CF7-ACCF-A07B95A67CEB}"/>
                </a:ext>
              </a:extLst>
            </p:cNvPr>
            <p:cNvSpPr txBox="1">
              <a:spLocks noChangeArrowheads="1"/>
            </p:cNvSpPr>
            <p:nvPr/>
          </p:nvSpPr>
          <p:spPr bwMode="auto">
            <a:xfrm>
              <a:off x="685800" y="2245272"/>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000">
                <a:latin typeface="Calibri Light" panose="020F0302020204030204" pitchFamily="34" charset="0"/>
                <a:cs typeface="Calibri Light" panose="020F0302020204030204" pitchFamily="34" charset="0"/>
              </a:endParaRPr>
            </a:p>
          </p:txBody>
        </p:sp>
        <p:sp>
          <p:nvSpPr>
            <p:cNvPr id="9224" name="Text Box 7">
              <a:extLst>
                <a:ext uri="{FF2B5EF4-FFF2-40B4-BE49-F238E27FC236}">
                  <a16:creationId xmlns:a16="http://schemas.microsoft.com/office/drawing/2014/main" id="{02C7EA27-41E7-4F93-8441-7A2B54672A35}"/>
                </a:ext>
              </a:extLst>
            </p:cNvPr>
            <p:cNvSpPr txBox="1">
              <a:spLocks noChangeArrowheads="1"/>
            </p:cNvSpPr>
            <p:nvPr/>
          </p:nvSpPr>
          <p:spPr bwMode="auto">
            <a:xfrm>
              <a:off x="609600" y="1862137"/>
              <a:ext cx="25519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latin typeface="Calibri Light" panose="020F0302020204030204" pitchFamily="34" charset="0"/>
                  <a:cs typeface="Calibri Light" panose="020F0302020204030204" pitchFamily="34" charset="0"/>
                </a:rPr>
                <a:t> </a:t>
              </a:r>
            </a:p>
          </p:txBody>
        </p:sp>
        <p:sp>
          <p:nvSpPr>
            <p:cNvPr id="9225" name="Text Box 8">
              <a:extLst>
                <a:ext uri="{FF2B5EF4-FFF2-40B4-BE49-F238E27FC236}">
                  <a16:creationId xmlns:a16="http://schemas.microsoft.com/office/drawing/2014/main" id="{BC7961F2-6742-41D3-85F5-AD82A7FB5011}"/>
                </a:ext>
              </a:extLst>
            </p:cNvPr>
            <p:cNvSpPr txBox="1">
              <a:spLocks noChangeArrowheads="1"/>
            </p:cNvSpPr>
            <p:nvPr/>
          </p:nvSpPr>
          <p:spPr bwMode="auto">
            <a:xfrm>
              <a:off x="693054" y="2620379"/>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000">
                <a:latin typeface="Calibri Light" panose="020F0302020204030204" pitchFamily="34" charset="0"/>
                <a:cs typeface="Calibri Light" panose="020F0302020204030204" pitchFamily="34" charset="0"/>
              </a:endParaRPr>
            </a:p>
          </p:txBody>
        </p:sp>
        <p:sp>
          <p:nvSpPr>
            <p:cNvPr id="9226" name="Text Box 9">
              <a:extLst>
                <a:ext uri="{FF2B5EF4-FFF2-40B4-BE49-F238E27FC236}">
                  <a16:creationId xmlns:a16="http://schemas.microsoft.com/office/drawing/2014/main" id="{3116E030-C0B5-4B5F-B060-58493AD93B93}"/>
                </a:ext>
              </a:extLst>
            </p:cNvPr>
            <p:cNvSpPr txBox="1">
              <a:spLocks noChangeArrowheads="1"/>
            </p:cNvSpPr>
            <p:nvPr/>
          </p:nvSpPr>
          <p:spPr bwMode="auto">
            <a:xfrm>
              <a:off x="718431" y="1924782"/>
              <a:ext cx="347460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nb-NO" altLang="nb-NO" sz="2000">
                  <a:latin typeface="Calibri Light" panose="020F0302020204030204" pitchFamily="34" charset="0"/>
                  <a:cs typeface="Calibri Light" panose="020F0302020204030204" pitchFamily="34" charset="0"/>
                </a:rPr>
                <a:t>Demokratihensyn</a:t>
              </a:r>
            </a:p>
            <a:p>
              <a:pPr>
                <a:spcBef>
                  <a:spcPct val="0"/>
                </a:spcBef>
              </a:pPr>
              <a:r>
                <a:rPr lang="nb-NO" altLang="nb-NO" sz="2000">
                  <a:latin typeface="Calibri Light" panose="020F0302020204030204" pitchFamily="34" charset="0"/>
                  <a:cs typeface="Calibri Light" panose="020F0302020204030204" pitchFamily="34" charset="0"/>
                </a:rPr>
                <a:t>Rettssikkerhetshensyn</a:t>
              </a:r>
            </a:p>
            <a:p>
              <a:pPr>
                <a:spcBef>
                  <a:spcPct val="0"/>
                </a:spcBef>
              </a:pPr>
              <a:r>
                <a:rPr lang="nb-NO" altLang="nb-NO" sz="2000">
                  <a:latin typeface="Calibri Light" panose="020F0302020204030204" pitchFamily="34" charset="0"/>
                  <a:cs typeface="Calibri Light" panose="020F0302020204030204" pitchFamily="34" charset="0"/>
                </a:rPr>
                <a:t>Kontrollhensyn</a:t>
              </a:r>
            </a:p>
            <a:p>
              <a:pPr>
                <a:spcBef>
                  <a:spcPct val="0"/>
                </a:spcBef>
              </a:pPr>
              <a:r>
                <a:rPr lang="nb-NO" altLang="nb-NO" sz="2000">
                  <a:latin typeface="Calibri Light" panose="020F0302020204030204" pitchFamily="34" charset="0"/>
                  <a:cs typeface="Calibri Light" panose="020F0302020204030204" pitchFamily="34" charset="0"/>
                </a:rPr>
                <a:t>Tillits- og legitimitetshensyn</a:t>
              </a:r>
            </a:p>
            <a:p>
              <a:pPr>
                <a:spcBef>
                  <a:spcPct val="0"/>
                </a:spcBef>
              </a:pPr>
              <a:r>
                <a:rPr lang="nb-NO" altLang="nb-NO" sz="2000">
                  <a:latin typeface="Calibri Light" panose="020F0302020204030204" pitchFamily="34" charset="0"/>
                  <a:cs typeface="Calibri Light" panose="020F0302020204030204" pitchFamily="34" charset="0"/>
                </a:rPr>
                <a:t>Kunnskapsspredning</a:t>
              </a:r>
            </a:p>
          </p:txBody>
        </p:sp>
        <p:sp>
          <p:nvSpPr>
            <p:cNvPr id="8203" name="Text Box 11">
              <a:extLst>
                <a:ext uri="{FF2B5EF4-FFF2-40B4-BE49-F238E27FC236}">
                  <a16:creationId xmlns:a16="http://schemas.microsoft.com/office/drawing/2014/main" id="{D725F7D4-3F18-491B-A688-D4A1CE6E3CD5}"/>
                </a:ext>
              </a:extLst>
            </p:cNvPr>
            <p:cNvSpPr txBox="1">
              <a:spLocks noChangeArrowheads="1"/>
            </p:cNvSpPr>
            <p:nvPr/>
          </p:nvSpPr>
          <p:spPr bwMode="auto">
            <a:xfrm>
              <a:off x="1295486" y="1295400"/>
              <a:ext cx="678669" cy="461665"/>
            </a:xfrm>
            <a:prstGeom prst="rect">
              <a:avLst/>
            </a:prstGeom>
            <a:noFill/>
            <a:ln w="9525">
              <a:noFill/>
              <a:miter lim="800000"/>
              <a:headEnd/>
              <a:tailEnd/>
            </a:ln>
            <a:effectLst/>
          </p:spPr>
          <p:txBody>
            <a:bodyPr wrap="none">
              <a:spAutoFit/>
            </a:bodyPr>
            <a:lstStyle/>
            <a:p>
              <a:pPr>
                <a:defRPr/>
              </a:pPr>
              <a:r>
                <a:rPr lang="nb-NO" b="1">
                  <a:solidFill>
                    <a:schemeClr val="accent2"/>
                  </a:solidFill>
                  <a:effectLst>
                    <a:outerShdw blurRad="38100" dist="38100" dir="2700000" algn="tl">
                      <a:srgbClr val="C0C0C0"/>
                    </a:outerShdw>
                  </a:effectLst>
                  <a:latin typeface="Calibri Light" panose="020F0302020204030204" pitchFamily="34" charset="0"/>
                  <a:cs typeface="Calibri Light" panose="020F0302020204030204" pitchFamily="34" charset="0"/>
                </a:rPr>
                <a:t>FOR</a:t>
              </a:r>
              <a:endParaRPr lang="nb-NO" b="1">
                <a:solidFill>
                  <a:schemeClr val="accent2"/>
                </a:solidFill>
                <a:latin typeface="Calibri Light" panose="020F0302020204030204" pitchFamily="34" charset="0"/>
                <a:cs typeface="Calibri Light" panose="020F0302020204030204" pitchFamily="34" charset="0"/>
              </a:endParaRPr>
            </a:p>
          </p:txBody>
        </p:sp>
      </p:grpSp>
      <p:grpSp>
        <p:nvGrpSpPr>
          <p:cNvPr id="4" name="Gruppe 3">
            <a:extLst>
              <a:ext uri="{FF2B5EF4-FFF2-40B4-BE49-F238E27FC236}">
                <a16:creationId xmlns:a16="http://schemas.microsoft.com/office/drawing/2014/main" id="{58DA3DEE-F877-493F-8DAC-2E97A27BE34A}"/>
              </a:ext>
            </a:extLst>
          </p:cNvPr>
          <p:cNvGrpSpPr>
            <a:grpSpLocks/>
          </p:cNvGrpSpPr>
          <p:nvPr/>
        </p:nvGrpSpPr>
        <p:grpSpPr bwMode="auto">
          <a:xfrm>
            <a:off x="4859338" y="2184400"/>
            <a:ext cx="3886200" cy="3151188"/>
            <a:chOff x="4860032" y="2184523"/>
            <a:chExt cx="3886000" cy="3150950"/>
          </a:xfrm>
        </p:grpSpPr>
        <p:sp>
          <p:nvSpPr>
            <p:cNvPr id="9222" name="Text Box 16">
              <a:extLst>
                <a:ext uri="{FF2B5EF4-FFF2-40B4-BE49-F238E27FC236}">
                  <a16:creationId xmlns:a16="http://schemas.microsoft.com/office/drawing/2014/main" id="{CDC0BD0D-3932-4128-AFC5-42B70A052FCE}"/>
                </a:ext>
              </a:extLst>
            </p:cNvPr>
            <p:cNvSpPr txBox="1">
              <a:spLocks noChangeArrowheads="1"/>
            </p:cNvSpPr>
            <p:nvPr/>
          </p:nvSpPr>
          <p:spPr bwMode="auto">
            <a:xfrm>
              <a:off x="4860032" y="2781378"/>
              <a:ext cx="3886000" cy="255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defRPr/>
              </a:pPr>
              <a:r>
                <a:rPr lang="nb-NO" altLang="nb-NO" sz="2000" dirty="0">
                  <a:latin typeface="Calibri Light" panose="020F0302020204030204" pitchFamily="34" charset="0"/>
                  <a:cs typeface="Calibri Light" panose="020F0302020204030204" pitchFamily="34" charset="0"/>
                </a:rPr>
                <a:t>Hensynet til samfunns-</a:t>
              </a:r>
              <a:br>
                <a:rPr lang="nb-NO" altLang="nb-NO" sz="2000" dirty="0">
                  <a:latin typeface="Calibri Light" panose="020F0302020204030204" pitchFamily="34" charset="0"/>
                  <a:cs typeface="Calibri Light" panose="020F0302020204030204" pitchFamily="34" charset="0"/>
                </a:rPr>
              </a:br>
              <a:r>
                <a:rPr lang="nb-NO" altLang="nb-NO" sz="2000" dirty="0">
                  <a:latin typeface="Calibri Light" panose="020F0302020204030204" pitchFamily="34" charset="0"/>
                  <a:cs typeface="Calibri Light" panose="020F0302020204030204" pitchFamily="34" charset="0"/>
                </a:rPr>
                <a:t>sikkerhet mv</a:t>
              </a:r>
            </a:p>
            <a:p>
              <a:pPr marL="342900" indent="-342900">
                <a:spcBef>
                  <a:spcPct val="0"/>
                </a:spcBef>
                <a:defRPr/>
              </a:pPr>
              <a:r>
                <a:rPr lang="nb-NO" altLang="nb-NO" sz="2000" dirty="0">
                  <a:latin typeface="Calibri Light" panose="020F0302020204030204" pitchFamily="34" charset="0"/>
                  <a:cs typeface="Calibri Light" panose="020F0302020204030204" pitchFamily="34" charset="0"/>
                </a:rPr>
                <a:t>Effektiv beslutningsprosess</a:t>
              </a:r>
            </a:p>
            <a:p>
              <a:pPr marL="342900" indent="-342900">
                <a:spcBef>
                  <a:spcPct val="0"/>
                </a:spcBef>
                <a:defRPr/>
              </a:pPr>
              <a:r>
                <a:rPr lang="nb-NO" altLang="nb-NO" sz="2000" dirty="0">
                  <a:latin typeface="Calibri Light" panose="020F0302020204030204" pitchFamily="34" charset="0"/>
                  <a:cs typeface="Calibri Light" panose="020F0302020204030204" pitchFamily="34" charset="0"/>
                </a:rPr>
                <a:t>Kostnadseffektivitet</a:t>
              </a:r>
            </a:p>
            <a:p>
              <a:pPr marL="342900" indent="-342900">
                <a:spcBef>
                  <a:spcPct val="0"/>
                </a:spcBef>
                <a:defRPr/>
              </a:pPr>
              <a:r>
                <a:rPr lang="nb-NO" altLang="nb-NO" sz="2000" dirty="0">
                  <a:latin typeface="Calibri Light" panose="020F0302020204030204" pitchFamily="34" charset="0"/>
                  <a:cs typeface="Calibri Light" panose="020F0302020204030204" pitchFamily="34" charset="0"/>
                </a:rPr>
                <a:t>Hensynsfull forvaltning (person-</a:t>
              </a:r>
              <a:br>
                <a:rPr lang="nb-NO" altLang="nb-NO" sz="2000" dirty="0">
                  <a:latin typeface="Calibri Light" panose="020F0302020204030204" pitchFamily="34" charset="0"/>
                  <a:cs typeface="Calibri Light" panose="020F0302020204030204" pitchFamily="34" charset="0"/>
                </a:rPr>
              </a:br>
              <a:r>
                <a:rPr lang="nb-NO" altLang="nb-NO" sz="2000" dirty="0" err="1">
                  <a:latin typeface="Calibri Light" panose="020F0302020204030204" pitchFamily="34" charset="0"/>
                  <a:cs typeface="Calibri Light" panose="020F0302020204030204" pitchFamily="34" charset="0"/>
                </a:rPr>
                <a:t>vernhensyn</a:t>
              </a:r>
              <a:r>
                <a:rPr lang="nb-NO" altLang="nb-NO" sz="2000" dirty="0">
                  <a:latin typeface="Calibri Light" panose="020F0302020204030204" pitchFamily="34" charset="0"/>
                  <a:cs typeface="Calibri Light" panose="020F0302020204030204" pitchFamily="34" charset="0"/>
                </a:rPr>
                <a:t> mv)</a:t>
              </a:r>
            </a:p>
            <a:p>
              <a:pPr marL="342900" indent="-342900">
                <a:spcBef>
                  <a:spcPct val="0"/>
                </a:spcBef>
                <a:defRPr/>
              </a:pPr>
              <a:r>
                <a:rPr lang="nb-NO" altLang="nb-NO" sz="2000" dirty="0">
                  <a:latin typeface="Calibri Light" panose="020F0302020204030204" pitchFamily="34" charset="0"/>
                  <a:cs typeface="Calibri Light" panose="020F0302020204030204" pitchFamily="34" charset="0"/>
                </a:rPr>
                <a:t>Hensynet til konkurranse</a:t>
              </a:r>
            </a:p>
            <a:p>
              <a:pPr>
                <a:spcBef>
                  <a:spcPct val="0"/>
                </a:spcBef>
                <a:buFontTx/>
                <a:buNone/>
                <a:defRPr/>
              </a:pPr>
              <a:endParaRPr lang="nb-NO" altLang="nb-NO" sz="2000" dirty="0">
                <a:latin typeface="Calibri Light" panose="020F0302020204030204" pitchFamily="34" charset="0"/>
                <a:cs typeface="Calibri Light" panose="020F0302020204030204" pitchFamily="34" charset="0"/>
              </a:endParaRPr>
            </a:p>
          </p:txBody>
        </p:sp>
        <p:sp>
          <p:nvSpPr>
            <p:cNvPr id="19" name="Text Box 12">
              <a:extLst>
                <a:ext uri="{FF2B5EF4-FFF2-40B4-BE49-F238E27FC236}">
                  <a16:creationId xmlns:a16="http://schemas.microsoft.com/office/drawing/2014/main" id="{02EF20F0-E4A8-4299-AE77-78E52005F6D9}"/>
                </a:ext>
              </a:extLst>
            </p:cNvPr>
            <p:cNvSpPr txBox="1">
              <a:spLocks noChangeArrowheads="1"/>
            </p:cNvSpPr>
            <p:nvPr/>
          </p:nvSpPr>
          <p:spPr bwMode="auto">
            <a:xfrm>
              <a:off x="5723588" y="2184523"/>
              <a:ext cx="773505" cy="461630"/>
            </a:xfrm>
            <a:prstGeom prst="rect">
              <a:avLst/>
            </a:prstGeom>
            <a:noFill/>
            <a:ln w="9525">
              <a:noFill/>
              <a:miter lim="800000"/>
              <a:headEnd/>
              <a:tailEnd/>
            </a:ln>
            <a:effectLst/>
          </p:spPr>
          <p:txBody>
            <a:bodyPr wrap="none">
              <a:spAutoFit/>
            </a:bodyPr>
            <a:lstStyle/>
            <a:p>
              <a:pPr>
                <a:defRPr/>
              </a:pPr>
              <a:r>
                <a:rPr lang="nb-NO" b="1" dirty="0">
                  <a:solidFill>
                    <a:schemeClr val="accent2"/>
                  </a:solidFill>
                  <a:effectLst>
                    <a:outerShdw blurRad="38100" dist="38100" dir="2700000" algn="tl">
                      <a:srgbClr val="C0C0C0"/>
                    </a:outerShdw>
                  </a:effectLst>
                  <a:latin typeface="Calibri Light" panose="020F0302020204030204" pitchFamily="34" charset="0"/>
                  <a:cs typeface="Calibri Light" panose="020F0302020204030204" pitchFamily="34" charset="0"/>
                </a:rPr>
                <a:t>MOT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3DE31D3-111A-437C-9D16-C62CB44A0F55}"/>
              </a:ext>
            </a:extLst>
          </p:cNvPr>
          <p:cNvSpPr>
            <a:spLocks noGrp="1" noChangeArrowheads="1"/>
          </p:cNvSpPr>
          <p:nvPr>
            <p:ph type="title"/>
          </p:nvPr>
        </p:nvSpPr>
        <p:spPr>
          <a:xfrm>
            <a:off x="685800" y="304800"/>
            <a:ext cx="7772400" cy="533400"/>
          </a:xfrm>
        </p:spPr>
        <p:txBody>
          <a:bodyPr/>
          <a:lstStyle/>
          <a:p>
            <a:pPr>
              <a:defRPr/>
            </a:pPr>
            <a:r>
              <a:rPr lang="nb-NO" sz="2800" b="1" u="sng">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Hvor</a:t>
            </a:r>
            <a:r>
              <a:rPr lang="nb-NO" sz="280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 gjelder prinsippet?</a:t>
            </a:r>
            <a:endParaRPr lang="nb-NO">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grpSp>
        <p:nvGrpSpPr>
          <p:cNvPr id="5" name="Group 19">
            <a:extLst>
              <a:ext uri="{FF2B5EF4-FFF2-40B4-BE49-F238E27FC236}">
                <a16:creationId xmlns:a16="http://schemas.microsoft.com/office/drawing/2014/main" id="{C2F2017E-9460-494B-990C-1F8C51BE3094}"/>
              </a:ext>
            </a:extLst>
          </p:cNvPr>
          <p:cNvGrpSpPr>
            <a:grpSpLocks/>
          </p:cNvGrpSpPr>
          <p:nvPr/>
        </p:nvGrpSpPr>
        <p:grpSpPr bwMode="auto">
          <a:xfrm>
            <a:off x="739775" y="5357819"/>
            <a:ext cx="8212146" cy="1281114"/>
            <a:chOff x="672" y="3648"/>
            <a:chExt cx="5173" cy="807"/>
          </a:xfrm>
          <a:solidFill>
            <a:srgbClr val="FFFFCC"/>
          </a:solidFill>
        </p:grpSpPr>
        <p:sp>
          <p:nvSpPr>
            <p:cNvPr id="13334" name="Text Box 16">
              <a:extLst>
                <a:ext uri="{FF2B5EF4-FFF2-40B4-BE49-F238E27FC236}">
                  <a16:creationId xmlns:a16="http://schemas.microsoft.com/office/drawing/2014/main" id="{4F1BDF6C-0975-4806-8EB1-977314783009}"/>
                </a:ext>
              </a:extLst>
            </p:cNvPr>
            <p:cNvSpPr txBox="1">
              <a:spLocks noChangeArrowheads="1"/>
            </p:cNvSpPr>
            <p:nvPr/>
          </p:nvSpPr>
          <p:spPr bwMode="auto">
            <a:xfrm>
              <a:off x="672" y="3648"/>
              <a:ext cx="657"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nb-NO" altLang="nb-NO" sz="1800" dirty="0">
                  <a:solidFill>
                    <a:schemeClr val="accent2"/>
                  </a:solidFill>
                  <a:latin typeface="Calibri Light" panose="020F0302020204030204" pitchFamily="34" charset="0"/>
                  <a:cs typeface="Calibri Light" panose="020F0302020204030204" pitchFamily="34" charset="0"/>
                </a:rPr>
                <a:t>PRIVATE?</a:t>
              </a:r>
              <a:endParaRPr lang="nb-NO" altLang="nb-NO" sz="1600" dirty="0">
                <a:solidFill>
                  <a:schemeClr val="accent2"/>
                </a:solidFill>
                <a:latin typeface="Calibri Light" panose="020F0302020204030204" pitchFamily="34" charset="0"/>
                <a:cs typeface="Calibri Light" panose="020F0302020204030204" pitchFamily="34" charset="0"/>
              </a:endParaRPr>
            </a:p>
          </p:txBody>
        </p:sp>
        <p:sp>
          <p:nvSpPr>
            <p:cNvPr id="13335" name="Text Box 17">
              <a:extLst>
                <a:ext uri="{FF2B5EF4-FFF2-40B4-BE49-F238E27FC236}">
                  <a16:creationId xmlns:a16="http://schemas.microsoft.com/office/drawing/2014/main" id="{5E77B8E4-F023-4431-961B-B19CC01B5431}"/>
                </a:ext>
              </a:extLst>
            </p:cNvPr>
            <p:cNvSpPr txBox="1">
              <a:spLocks noChangeArrowheads="1"/>
            </p:cNvSpPr>
            <p:nvPr/>
          </p:nvSpPr>
          <p:spPr bwMode="auto">
            <a:xfrm>
              <a:off x="672" y="3873"/>
              <a:ext cx="5173" cy="5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nb-NO" altLang="nb-NO" sz="1800" dirty="0">
                  <a:latin typeface="Calibri Light" panose="020F0302020204030204" pitchFamily="34" charset="0"/>
                  <a:cs typeface="Calibri Light" panose="020F0302020204030204" pitchFamily="34" charset="0"/>
                </a:rPr>
                <a:t>Gjelder ikke offentlighetsprinsipp i privat sektor, men private kan ved lov ha særskilt</a:t>
              </a:r>
            </a:p>
            <a:p>
              <a:pPr>
                <a:spcBef>
                  <a:spcPct val="0"/>
                </a:spcBef>
                <a:buFontTx/>
                <a:buNone/>
                <a:defRPr/>
              </a:pPr>
              <a:r>
                <a:rPr lang="nb-NO" altLang="nb-NO" sz="1800" dirty="0">
                  <a:latin typeface="Calibri Light" panose="020F0302020204030204" pitchFamily="34" charset="0"/>
                  <a:cs typeface="Calibri Light" panose="020F0302020204030204" pitchFamily="34" charset="0"/>
                </a:rPr>
                <a:t>plikt til offentlighet på utvalgte punkter, bl.a. vedrørende hvem som er aksjeeiere, ting-</a:t>
              </a:r>
              <a:br>
                <a:rPr lang="nb-NO" altLang="nb-NO" sz="1800" dirty="0">
                  <a:latin typeface="Calibri Light" panose="020F0302020204030204" pitchFamily="34" charset="0"/>
                  <a:cs typeface="Calibri Light" panose="020F0302020204030204" pitchFamily="34" charset="0"/>
                </a:rPr>
              </a:br>
              <a:r>
                <a:rPr lang="nb-NO" altLang="nb-NO" sz="1800" dirty="0">
                  <a:latin typeface="Calibri Light" panose="020F0302020204030204" pitchFamily="34" charset="0"/>
                  <a:cs typeface="Calibri Light" panose="020F0302020204030204" pitchFamily="34" charset="0"/>
                </a:rPr>
                <a:t>lyste dokumenter i grunnboken, opplysning om eiendomsforhold i matrikkelen, mv.</a:t>
              </a:r>
              <a:endParaRPr lang="nb-NO" altLang="nb-NO" sz="1600" dirty="0">
                <a:latin typeface="Calibri Light" panose="020F0302020204030204" pitchFamily="34" charset="0"/>
                <a:cs typeface="Calibri Light" panose="020F0302020204030204" pitchFamily="34" charset="0"/>
              </a:endParaRPr>
            </a:p>
          </p:txBody>
        </p:sp>
      </p:grpSp>
      <p:grpSp>
        <p:nvGrpSpPr>
          <p:cNvPr id="8" name="Gruppe 7">
            <a:extLst>
              <a:ext uri="{FF2B5EF4-FFF2-40B4-BE49-F238E27FC236}">
                <a16:creationId xmlns:a16="http://schemas.microsoft.com/office/drawing/2014/main" id="{340B1100-15D1-4ECF-9F72-1A470CB2E958}"/>
              </a:ext>
            </a:extLst>
          </p:cNvPr>
          <p:cNvGrpSpPr>
            <a:grpSpLocks/>
          </p:cNvGrpSpPr>
          <p:nvPr/>
        </p:nvGrpSpPr>
        <p:grpSpPr bwMode="auto">
          <a:xfrm>
            <a:off x="6543675" y="1066800"/>
            <a:ext cx="2600325" cy="3902075"/>
            <a:chOff x="6543675" y="1066800"/>
            <a:chExt cx="2600325" cy="3902075"/>
          </a:xfrm>
        </p:grpSpPr>
        <p:grpSp>
          <p:nvGrpSpPr>
            <p:cNvPr id="13329" name="Group 11">
              <a:extLst>
                <a:ext uri="{FF2B5EF4-FFF2-40B4-BE49-F238E27FC236}">
                  <a16:creationId xmlns:a16="http://schemas.microsoft.com/office/drawing/2014/main" id="{1B6BB1C3-131A-4E9C-AF23-ABE81240300C}"/>
                </a:ext>
              </a:extLst>
            </p:cNvPr>
            <p:cNvGrpSpPr>
              <a:grpSpLocks/>
            </p:cNvGrpSpPr>
            <p:nvPr/>
          </p:nvGrpSpPr>
          <p:grpSpPr bwMode="auto">
            <a:xfrm>
              <a:off x="6553200" y="1066800"/>
              <a:ext cx="1981200" cy="1878013"/>
              <a:chOff x="3216" y="912"/>
              <a:chExt cx="1248" cy="1183"/>
            </a:xfrm>
          </p:grpSpPr>
          <p:pic>
            <p:nvPicPr>
              <p:cNvPr id="13332" name="Picture 9">
                <a:extLst>
                  <a:ext uri="{FF2B5EF4-FFF2-40B4-BE49-F238E27FC236}">
                    <a16:creationId xmlns:a16="http://schemas.microsoft.com/office/drawing/2014/main" id="{D910CCFF-1027-4D3F-B08B-6D401CDCAE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3604" t="24707" r="46608" b="65918"/>
              <a:stretch>
                <a:fillRect/>
              </a:stretch>
            </p:blipFill>
            <p:spPr bwMode="auto">
              <a:xfrm>
                <a:off x="3216" y="912"/>
                <a:ext cx="1248"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3" name="Text Box 10">
                <a:extLst>
                  <a:ext uri="{FF2B5EF4-FFF2-40B4-BE49-F238E27FC236}">
                    <a16:creationId xmlns:a16="http://schemas.microsoft.com/office/drawing/2014/main" id="{B3B34B4E-175F-44E0-8568-95A2C64E3CAE}"/>
                  </a:ext>
                </a:extLst>
              </p:cNvPr>
              <p:cNvSpPr txBox="1">
                <a:spLocks noChangeArrowheads="1"/>
              </p:cNvSpPr>
              <p:nvPr/>
            </p:nvSpPr>
            <p:spPr bwMode="auto">
              <a:xfrm>
                <a:off x="3360" y="1824"/>
                <a:ext cx="98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latin typeface="Calibri Light" panose="020F0302020204030204" pitchFamily="34" charset="0"/>
                    <a:cs typeface="Calibri Light" panose="020F0302020204030204" pitchFamily="34" charset="0"/>
                  </a:rPr>
                  <a:t>Domstolene</a:t>
                </a:r>
              </a:p>
            </p:txBody>
          </p:sp>
        </p:grpSp>
        <p:sp>
          <p:nvSpPr>
            <p:cNvPr id="13330" name="Text Box 15">
              <a:extLst>
                <a:ext uri="{FF2B5EF4-FFF2-40B4-BE49-F238E27FC236}">
                  <a16:creationId xmlns:a16="http://schemas.microsoft.com/office/drawing/2014/main" id="{ED4A228A-48C8-408F-BBDF-A9FEF35B7672}"/>
                </a:ext>
              </a:extLst>
            </p:cNvPr>
            <p:cNvSpPr txBox="1">
              <a:spLocks noChangeArrowheads="1"/>
            </p:cNvSpPr>
            <p:nvPr/>
          </p:nvSpPr>
          <p:spPr bwMode="auto">
            <a:xfrm>
              <a:off x="6629400" y="2895600"/>
              <a:ext cx="216168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solidFill>
                    <a:schemeClr val="accent2"/>
                  </a:solidFill>
                  <a:latin typeface="Calibri Light" panose="020F0302020204030204" pitchFamily="34" charset="0"/>
                  <a:cs typeface="Calibri Light" panose="020F0302020204030204" pitchFamily="34" charset="0"/>
                </a:rPr>
                <a:t>Høyesterett</a:t>
              </a:r>
            </a:p>
            <a:p>
              <a:pPr>
                <a:spcBef>
                  <a:spcPct val="0"/>
                </a:spcBef>
                <a:buFontTx/>
                <a:buNone/>
              </a:pPr>
              <a:r>
                <a:rPr lang="nb-NO" altLang="nb-NO" sz="2200">
                  <a:solidFill>
                    <a:schemeClr val="accent2"/>
                  </a:solidFill>
                  <a:latin typeface="Calibri Light" panose="020F0302020204030204" pitchFamily="34" charset="0"/>
                  <a:cs typeface="Calibri Light" panose="020F0302020204030204" pitchFamily="34" charset="0"/>
                </a:rPr>
                <a:t>Lagmannsrettene</a:t>
              </a:r>
            </a:p>
            <a:p>
              <a:pPr>
                <a:spcBef>
                  <a:spcPct val="0"/>
                </a:spcBef>
                <a:buFontTx/>
                <a:buNone/>
              </a:pPr>
              <a:r>
                <a:rPr lang="nb-NO" altLang="nb-NO" sz="2200">
                  <a:solidFill>
                    <a:schemeClr val="accent2"/>
                  </a:solidFill>
                  <a:latin typeface="Calibri Light" panose="020F0302020204030204" pitchFamily="34" charset="0"/>
                  <a:cs typeface="Calibri Light" panose="020F0302020204030204" pitchFamily="34" charset="0"/>
                </a:rPr>
                <a:t>Tingrettene</a:t>
              </a:r>
            </a:p>
          </p:txBody>
        </p:sp>
        <p:sp>
          <p:nvSpPr>
            <p:cNvPr id="13331" name="Text Box 20">
              <a:extLst>
                <a:ext uri="{FF2B5EF4-FFF2-40B4-BE49-F238E27FC236}">
                  <a16:creationId xmlns:a16="http://schemas.microsoft.com/office/drawing/2014/main" id="{8B6CFE6A-A6FF-4005-8B1C-F99A2ECC0DAE}"/>
                </a:ext>
              </a:extLst>
            </p:cNvPr>
            <p:cNvSpPr txBox="1">
              <a:spLocks noChangeArrowheads="1"/>
            </p:cNvSpPr>
            <p:nvPr/>
          </p:nvSpPr>
          <p:spPr bwMode="auto">
            <a:xfrm>
              <a:off x="6543675" y="4267200"/>
              <a:ext cx="2600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a:solidFill>
                    <a:srgbClr val="800080"/>
                  </a:solidFill>
                  <a:latin typeface="Calibri Light" panose="020F0302020204030204" pitchFamily="34" charset="0"/>
                  <a:cs typeface="Calibri Light" panose="020F0302020204030204" pitchFamily="34" charset="0"/>
                </a:rPr>
                <a:t>Reguleres hovedsakelig</a:t>
              </a:r>
            </a:p>
            <a:p>
              <a:pPr>
                <a:spcBef>
                  <a:spcPct val="0"/>
                </a:spcBef>
                <a:buFontTx/>
                <a:buNone/>
              </a:pPr>
              <a:r>
                <a:rPr lang="nb-NO" altLang="nb-NO" sz="2000">
                  <a:solidFill>
                    <a:srgbClr val="800080"/>
                  </a:solidFill>
                  <a:latin typeface="Calibri Light" panose="020F0302020204030204" pitchFamily="34" charset="0"/>
                  <a:cs typeface="Calibri Light" panose="020F0302020204030204" pitchFamily="34" charset="0"/>
                </a:rPr>
                <a:t>i prosesslovgivningen</a:t>
              </a:r>
            </a:p>
          </p:txBody>
        </p:sp>
      </p:grpSp>
      <p:grpSp>
        <p:nvGrpSpPr>
          <p:cNvPr id="6" name="Gruppe 5">
            <a:extLst>
              <a:ext uri="{FF2B5EF4-FFF2-40B4-BE49-F238E27FC236}">
                <a16:creationId xmlns:a16="http://schemas.microsoft.com/office/drawing/2014/main" id="{6F07FBF9-9D9E-4632-8A59-43440A56264E}"/>
              </a:ext>
            </a:extLst>
          </p:cNvPr>
          <p:cNvGrpSpPr>
            <a:grpSpLocks/>
          </p:cNvGrpSpPr>
          <p:nvPr/>
        </p:nvGrpSpPr>
        <p:grpSpPr bwMode="auto">
          <a:xfrm>
            <a:off x="3214688" y="990600"/>
            <a:ext cx="2994025" cy="3676650"/>
            <a:chOff x="3214688" y="990600"/>
            <a:chExt cx="2994025" cy="3676710"/>
          </a:xfrm>
        </p:grpSpPr>
        <p:grpSp>
          <p:nvGrpSpPr>
            <p:cNvPr id="13324" name="Group 12">
              <a:extLst>
                <a:ext uri="{FF2B5EF4-FFF2-40B4-BE49-F238E27FC236}">
                  <a16:creationId xmlns:a16="http://schemas.microsoft.com/office/drawing/2014/main" id="{4E868868-7629-42B5-B77E-519F823B1770}"/>
                </a:ext>
              </a:extLst>
            </p:cNvPr>
            <p:cNvGrpSpPr>
              <a:grpSpLocks/>
            </p:cNvGrpSpPr>
            <p:nvPr/>
          </p:nvGrpSpPr>
          <p:grpSpPr bwMode="auto">
            <a:xfrm>
              <a:off x="3657600" y="990600"/>
              <a:ext cx="1752600" cy="2027238"/>
              <a:chOff x="2304" y="864"/>
              <a:chExt cx="1104" cy="1277"/>
            </a:xfrm>
          </p:grpSpPr>
          <p:pic>
            <p:nvPicPr>
              <p:cNvPr id="13327" name="Picture 6">
                <a:extLst>
                  <a:ext uri="{FF2B5EF4-FFF2-40B4-BE49-F238E27FC236}">
                    <a16:creationId xmlns:a16="http://schemas.microsoft.com/office/drawing/2014/main" id="{6C744EF3-9EF9-4342-B949-D0A3B136A7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2693" t="47986" r="36183" b="30165"/>
              <a:stretch>
                <a:fillRect/>
              </a:stretch>
            </p:blipFill>
            <p:spPr bwMode="auto">
              <a:xfrm>
                <a:off x="2496" y="864"/>
                <a:ext cx="733"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8" name="Text Box 7">
                <a:extLst>
                  <a:ext uri="{FF2B5EF4-FFF2-40B4-BE49-F238E27FC236}">
                    <a16:creationId xmlns:a16="http://schemas.microsoft.com/office/drawing/2014/main" id="{11519F21-20B7-4207-994D-0DA714E36791}"/>
                  </a:ext>
                </a:extLst>
              </p:cNvPr>
              <p:cNvSpPr txBox="1">
                <a:spLocks noChangeArrowheads="1"/>
              </p:cNvSpPr>
              <p:nvPr/>
            </p:nvSpPr>
            <p:spPr bwMode="auto">
              <a:xfrm>
                <a:off x="2304" y="1872"/>
                <a:ext cx="11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latin typeface="Calibri Light" panose="020F0302020204030204" pitchFamily="34" charset="0"/>
                    <a:cs typeface="Calibri Light" panose="020F0302020204030204" pitchFamily="34" charset="0"/>
                  </a:rPr>
                  <a:t>Forvaltningen</a:t>
                </a:r>
              </a:p>
            </p:txBody>
          </p:sp>
        </p:grpSp>
        <p:sp>
          <p:nvSpPr>
            <p:cNvPr id="13325" name="Text Box 14">
              <a:extLst>
                <a:ext uri="{FF2B5EF4-FFF2-40B4-BE49-F238E27FC236}">
                  <a16:creationId xmlns:a16="http://schemas.microsoft.com/office/drawing/2014/main" id="{01393DA8-2E01-4247-B9A4-406DDE44A2A1}"/>
                </a:ext>
              </a:extLst>
            </p:cNvPr>
            <p:cNvSpPr txBox="1">
              <a:spLocks noChangeArrowheads="1"/>
            </p:cNvSpPr>
            <p:nvPr/>
          </p:nvSpPr>
          <p:spPr bwMode="auto">
            <a:xfrm>
              <a:off x="3214688" y="3000375"/>
              <a:ext cx="29940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solidFill>
                    <a:schemeClr val="accent2"/>
                  </a:solidFill>
                  <a:latin typeface="Calibri Light" panose="020F0302020204030204" pitchFamily="34" charset="0"/>
                  <a:cs typeface="Calibri Light" panose="020F0302020204030204" pitchFamily="34" charset="0"/>
                </a:rPr>
                <a:t>Stat/kommune</a:t>
              </a:r>
            </a:p>
            <a:p>
              <a:pPr>
                <a:spcBef>
                  <a:spcPct val="0"/>
                </a:spcBef>
                <a:buFontTx/>
                <a:buNone/>
              </a:pPr>
              <a:r>
                <a:rPr lang="nb-NO" altLang="nb-NO" sz="2200">
                  <a:solidFill>
                    <a:schemeClr val="accent2"/>
                  </a:solidFill>
                  <a:latin typeface="Calibri Light" panose="020F0302020204030204" pitchFamily="34" charset="0"/>
                  <a:cs typeface="Calibri Light" panose="020F0302020204030204" pitchFamily="34" charset="0"/>
                </a:rPr>
                <a:t>+“gråsonen” mellom</a:t>
              </a:r>
            </a:p>
            <a:p>
              <a:pPr>
                <a:spcBef>
                  <a:spcPct val="0"/>
                </a:spcBef>
                <a:buFontTx/>
                <a:buNone/>
              </a:pPr>
              <a:r>
                <a:rPr lang="nb-NO" altLang="nb-NO" sz="2200">
                  <a:solidFill>
                    <a:schemeClr val="accent2"/>
                  </a:solidFill>
                  <a:latin typeface="Calibri Light" panose="020F0302020204030204" pitchFamily="34" charset="0"/>
                  <a:cs typeface="Calibri Light" panose="020F0302020204030204" pitchFamily="34" charset="0"/>
                </a:rPr>
                <a:t>offentlig og privat sektor</a:t>
              </a:r>
              <a:endParaRPr lang="nb-NO" altLang="nb-NO" sz="2400">
                <a:latin typeface="Calibri Light" panose="020F0302020204030204" pitchFamily="34" charset="0"/>
                <a:cs typeface="Calibri Light" panose="020F0302020204030204" pitchFamily="34" charset="0"/>
              </a:endParaRPr>
            </a:p>
          </p:txBody>
        </p:sp>
        <p:sp>
          <p:nvSpPr>
            <p:cNvPr id="13326" name="Text Box 21">
              <a:extLst>
                <a:ext uri="{FF2B5EF4-FFF2-40B4-BE49-F238E27FC236}">
                  <a16:creationId xmlns:a16="http://schemas.microsoft.com/office/drawing/2014/main" id="{6B9FF960-0386-4E88-B214-3222340B0267}"/>
                </a:ext>
              </a:extLst>
            </p:cNvPr>
            <p:cNvSpPr txBox="1">
              <a:spLocks noChangeArrowheads="1"/>
            </p:cNvSpPr>
            <p:nvPr/>
          </p:nvSpPr>
          <p:spPr bwMode="auto">
            <a:xfrm>
              <a:off x="3347864" y="4267200"/>
              <a:ext cx="28083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a:solidFill>
                    <a:srgbClr val="800080"/>
                  </a:solidFill>
                  <a:latin typeface="Calibri Light" panose="020F0302020204030204" pitchFamily="34" charset="0"/>
                  <a:cs typeface="Calibri Light" panose="020F0302020204030204" pitchFamily="34" charset="0"/>
                </a:rPr>
                <a:t>Reguleres i offentleglova</a:t>
              </a:r>
            </a:p>
          </p:txBody>
        </p:sp>
      </p:grpSp>
      <p:grpSp>
        <p:nvGrpSpPr>
          <p:cNvPr id="7" name="Gruppe 6">
            <a:extLst>
              <a:ext uri="{FF2B5EF4-FFF2-40B4-BE49-F238E27FC236}">
                <a16:creationId xmlns:a16="http://schemas.microsoft.com/office/drawing/2014/main" id="{D378955B-CAEC-4005-A680-783BB3DA7C98}"/>
              </a:ext>
            </a:extLst>
          </p:cNvPr>
          <p:cNvGrpSpPr>
            <a:grpSpLocks/>
          </p:cNvGrpSpPr>
          <p:nvPr/>
        </p:nvGrpSpPr>
        <p:grpSpPr bwMode="auto">
          <a:xfrm>
            <a:off x="230188" y="990600"/>
            <a:ext cx="2867773" cy="4277957"/>
            <a:chOff x="230188" y="990600"/>
            <a:chExt cx="2867773" cy="4277878"/>
          </a:xfrm>
        </p:grpSpPr>
        <p:grpSp>
          <p:nvGrpSpPr>
            <p:cNvPr id="13319" name="Group 5">
              <a:extLst>
                <a:ext uri="{FF2B5EF4-FFF2-40B4-BE49-F238E27FC236}">
                  <a16:creationId xmlns:a16="http://schemas.microsoft.com/office/drawing/2014/main" id="{24F15014-4A74-442F-8A39-0E0AB2D3DCA0}"/>
                </a:ext>
              </a:extLst>
            </p:cNvPr>
            <p:cNvGrpSpPr>
              <a:grpSpLocks/>
            </p:cNvGrpSpPr>
            <p:nvPr/>
          </p:nvGrpSpPr>
          <p:grpSpPr bwMode="auto">
            <a:xfrm>
              <a:off x="457200" y="990600"/>
              <a:ext cx="2438400" cy="1954213"/>
              <a:chOff x="240" y="864"/>
              <a:chExt cx="1536" cy="1231"/>
            </a:xfrm>
          </p:grpSpPr>
          <p:pic>
            <p:nvPicPr>
              <p:cNvPr id="13322" name="Picture 3">
                <a:extLst>
                  <a:ext uri="{FF2B5EF4-FFF2-40B4-BE49-F238E27FC236}">
                    <a16:creationId xmlns:a16="http://schemas.microsoft.com/office/drawing/2014/main" id="{60DA2978-73BA-4638-93ED-FA551B49BD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5213" t="24152" r="43199" b="57375"/>
              <a:stretch>
                <a:fillRect/>
              </a:stretch>
            </p:blipFill>
            <p:spPr bwMode="auto">
              <a:xfrm>
                <a:off x="240" y="864"/>
                <a:ext cx="1536" cy="1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3" name="Text Box 4">
                <a:extLst>
                  <a:ext uri="{FF2B5EF4-FFF2-40B4-BE49-F238E27FC236}">
                    <a16:creationId xmlns:a16="http://schemas.microsoft.com/office/drawing/2014/main" id="{82A58156-AC5A-4180-8BEA-37BDF6D61ADB}"/>
                  </a:ext>
                </a:extLst>
              </p:cNvPr>
              <p:cNvSpPr txBox="1">
                <a:spLocks noChangeArrowheads="1"/>
              </p:cNvSpPr>
              <p:nvPr/>
            </p:nvSpPr>
            <p:spPr bwMode="auto">
              <a:xfrm>
                <a:off x="528" y="1824"/>
                <a:ext cx="82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latin typeface="Calibri Light" panose="020F0302020204030204" pitchFamily="34" charset="0"/>
                    <a:cs typeface="Calibri Light" panose="020F0302020204030204" pitchFamily="34" charset="0"/>
                  </a:rPr>
                  <a:t>Stortinget</a:t>
                </a:r>
              </a:p>
            </p:txBody>
          </p:sp>
        </p:grpSp>
        <p:sp>
          <p:nvSpPr>
            <p:cNvPr id="13320" name="Text Box 13">
              <a:extLst>
                <a:ext uri="{FF2B5EF4-FFF2-40B4-BE49-F238E27FC236}">
                  <a16:creationId xmlns:a16="http://schemas.microsoft.com/office/drawing/2014/main" id="{BABECE61-29CE-4888-995A-00F29B179504}"/>
                </a:ext>
              </a:extLst>
            </p:cNvPr>
            <p:cNvSpPr txBox="1">
              <a:spLocks noChangeArrowheads="1"/>
            </p:cNvSpPr>
            <p:nvPr/>
          </p:nvSpPr>
          <p:spPr bwMode="auto">
            <a:xfrm>
              <a:off x="381000" y="2895600"/>
              <a:ext cx="2473754" cy="11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u="sng" dirty="0">
                  <a:solidFill>
                    <a:schemeClr val="accent2"/>
                  </a:solidFill>
                  <a:latin typeface="Calibri Light" panose="020F0302020204030204" pitchFamily="34" charset="0"/>
                  <a:cs typeface="Calibri Light" panose="020F0302020204030204" pitchFamily="34" charset="0"/>
                </a:rPr>
                <a:t>Stortingets organer:</a:t>
              </a:r>
              <a:endParaRPr lang="nb-NO" altLang="nb-NO" sz="2200" dirty="0">
                <a:solidFill>
                  <a:schemeClr val="accent2"/>
                </a:solidFill>
                <a:latin typeface="Calibri Light" panose="020F0302020204030204" pitchFamily="34" charset="0"/>
                <a:cs typeface="Calibri Light" panose="020F0302020204030204" pitchFamily="34" charset="0"/>
              </a:endParaRPr>
            </a:p>
            <a:p>
              <a:pPr>
                <a:spcBef>
                  <a:spcPct val="0"/>
                </a:spcBef>
                <a:buFontTx/>
                <a:buNone/>
              </a:pPr>
              <a:r>
                <a:rPr lang="nb-NO" altLang="nb-NO" sz="2200" dirty="0">
                  <a:solidFill>
                    <a:schemeClr val="accent2"/>
                  </a:solidFill>
                  <a:latin typeface="Calibri Light" panose="020F0302020204030204" pitchFamily="34" charset="0"/>
                  <a:cs typeface="Calibri Light" panose="020F0302020204030204" pitchFamily="34" charset="0"/>
                </a:rPr>
                <a:t>Riksrevisjonen</a:t>
              </a:r>
            </a:p>
            <a:p>
              <a:pPr>
                <a:spcBef>
                  <a:spcPct val="0"/>
                </a:spcBef>
                <a:buFontTx/>
                <a:buNone/>
              </a:pPr>
              <a:r>
                <a:rPr lang="nb-NO" altLang="nb-NO" sz="2200" dirty="0">
                  <a:solidFill>
                    <a:schemeClr val="accent2"/>
                  </a:solidFill>
                  <a:latin typeface="Calibri Light" panose="020F0302020204030204" pitchFamily="34" charset="0"/>
                  <a:cs typeface="Calibri Light" panose="020F0302020204030204" pitchFamily="34" charset="0"/>
                </a:rPr>
                <a:t>Sivilombudsmannen</a:t>
              </a:r>
              <a:endParaRPr lang="nb-NO" altLang="nb-NO" sz="2400" dirty="0">
                <a:solidFill>
                  <a:schemeClr val="accent2"/>
                </a:solidFill>
                <a:latin typeface="Calibri Light" panose="020F0302020204030204" pitchFamily="34" charset="0"/>
                <a:cs typeface="Calibri Light" panose="020F0302020204030204" pitchFamily="34" charset="0"/>
              </a:endParaRPr>
            </a:p>
          </p:txBody>
        </p:sp>
        <p:sp>
          <p:nvSpPr>
            <p:cNvPr id="13321" name="Text Box 22">
              <a:extLst>
                <a:ext uri="{FF2B5EF4-FFF2-40B4-BE49-F238E27FC236}">
                  <a16:creationId xmlns:a16="http://schemas.microsoft.com/office/drawing/2014/main" id="{65C07A39-23AE-4709-BC76-7990AF533E3E}"/>
                </a:ext>
              </a:extLst>
            </p:cNvPr>
            <p:cNvSpPr txBox="1">
              <a:spLocks noChangeArrowheads="1"/>
            </p:cNvSpPr>
            <p:nvPr/>
          </p:nvSpPr>
          <p:spPr bwMode="auto">
            <a:xfrm>
              <a:off x="230188" y="4252834"/>
              <a:ext cx="2867773" cy="101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a:solidFill>
                    <a:srgbClr val="800080"/>
                  </a:solidFill>
                  <a:latin typeface="Calibri Light" panose="020F0302020204030204" pitchFamily="34" charset="0"/>
                  <a:cs typeface="Calibri Light" panose="020F0302020204030204" pitchFamily="34" charset="0"/>
                </a:rPr>
                <a:t>Reguleres av Stortinget og</a:t>
              </a:r>
            </a:p>
            <a:p>
              <a:pPr>
                <a:spcBef>
                  <a:spcPct val="0"/>
                </a:spcBef>
                <a:buFontTx/>
                <a:buNone/>
              </a:pPr>
              <a:r>
                <a:rPr lang="nb-NO" altLang="nb-NO" sz="2000">
                  <a:solidFill>
                    <a:srgbClr val="800080"/>
                  </a:solidFill>
                  <a:latin typeface="Calibri Light" panose="020F0302020204030204" pitchFamily="34" charset="0"/>
                  <a:cs typeface="Calibri Light" panose="020F0302020204030204" pitchFamily="34" charset="0"/>
                </a:rPr>
                <a:t>dets organer, men følger i </a:t>
              </a:r>
            </a:p>
            <a:p>
              <a:pPr>
                <a:spcBef>
                  <a:spcPct val="0"/>
                </a:spcBef>
                <a:buFontTx/>
                <a:buNone/>
              </a:pPr>
              <a:r>
                <a:rPr lang="nb-NO" altLang="nb-NO" sz="2000">
                  <a:solidFill>
                    <a:srgbClr val="800080"/>
                  </a:solidFill>
                  <a:latin typeface="Calibri Light" panose="020F0302020204030204" pitchFamily="34" charset="0"/>
                  <a:cs typeface="Calibri Light" panose="020F0302020204030204" pitchFamily="34" charset="0"/>
                </a:rPr>
                <a:t>stor grad offentleglova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3F8299-CCED-48FF-84E3-F685F0883A67}"/>
              </a:ext>
            </a:extLst>
          </p:cNvPr>
          <p:cNvSpPr>
            <a:spLocks noGrp="1" noChangeArrowheads="1"/>
          </p:cNvSpPr>
          <p:nvPr>
            <p:ph type="title"/>
          </p:nvPr>
        </p:nvSpPr>
        <p:spPr>
          <a:xfrm>
            <a:off x="810460" y="224533"/>
            <a:ext cx="7846640" cy="685800"/>
          </a:xfrm>
        </p:spPr>
        <p:txBody>
          <a:bodyPr/>
          <a:lstStyle/>
          <a:p>
            <a:pPr>
              <a:defRPr/>
            </a:pPr>
            <a:r>
              <a:rPr lang="nb-NO" sz="3200"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Offentlighetsprinsippet: Hovedregel og unntak</a:t>
            </a:r>
          </a:p>
        </p:txBody>
      </p:sp>
      <p:grpSp>
        <p:nvGrpSpPr>
          <p:cNvPr id="10243" name="Group 8">
            <a:extLst>
              <a:ext uri="{FF2B5EF4-FFF2-40B4-BE49-F238E27FC236}">
                <a16:creationId xmlns:a16="http://schemas.microsoft.com/office/drawing/2014/main" id="{BCE60A5B-2739-4D16-A8F4-E549DA01B9F1}"/>
              </a:ext>
            </a:extLst>
          </p:cNvPr>
          <p:cNvGrpSpPr>
            <a:grpSpLocks/>
          </p:cNvGrpSpPr>
          <p:nvPr/>
        </p:nvGrpSpPr>
        <p:grpSpPr bwMode="auto">
          <a:xfrm>
            <a:off x="474663" y="1066800"/>
            <a:ext cx="6763849" cy="403225"/>
            <a:chOff x="470" y="1080"/>
            <a:chExt cx="4477" cy="254"/>
          </a:xfrm>
        </p:grpSpPr>
        <p:sp>
          <p:nvSpPr>
            <p:cNvPr id="10253" name="Text Box 3">
              <a:extLst>
                <a:ext uri="{FF2B5EF4-FFF2-40B4-BE49-F238E27FC236}">
                  <a16:creationId xmlns:a16="http://schemas.microsoft.com/office/drawing/2014/main" id="{A60840D1-1092-43CF-8518-C095E842FEC2}"/>
                </a:ext>
              </a:extLst>
            </p:cNvPr>
            <p:cNvSpPr txBox="1">
              <a:spLocks noChangeArrowheads="1"/>
            </p:cNvSpPr>
            <p:nvPr/>
          </p:nvSpPr>
          <p:spPr bwMode="auto">
            <a:xfrm>
              <a:off x="470" y="1082"/>
              <a:ext cx="237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dirty="0">
                  <a:solidFill>
                    <a:schemeClr val="accent2"/>
                  </a:solidFill>
                  <a:latin typeface="Calibri Light" panose="020F0302020204030204" pitchFamily="34" charset="0"/>
                  <a:cs typeface="Calibri Light" panose="020F0302020204030204" pitchFamily="34" charset="0"/>
                </a:rPr>
                <a:t>“Prinsipp</a:t>
              </a:r>
              <a:r>
                <a:rPr lang="nb-NO" altLang="nb-NO" sz="2000" dirty="0">
                  <a:latin typeface="Calibri Light" panose="020F0302020204030204" pitchFamily="34" charset="0"/>
                  <a:cs typeface="Calibri Light" panose="020F0302020204030204" pitchFamily="34" charset="0"/>
                </a:rPr>
                <a:t>” = generell grunnregel  </a:t>
              </a:r>
            </a:p>
          </p:txBody>
        </p:sp>
        <p:sp>
          <p:nvSpPr>
            <p:cNvPr id="10254" name="AutoShape 5">
              <a:extLst>
                <a:ext uri="{FF2B5EF4-FFF2-40B4-BE49-F238E27FC236}">
                  <a16:creationId xmlns:a16="http://schemas.microsoft.com/office/drawing/2014/main" id="{B6500416-ED5A-4EE1-8F1E-6FCD62D6D61E}"/>
                </a:ext>
              </a:extLst>
            </p:cNvPr>
            <p:cNvSpPr>
              <a:spLocks noChangeArrowheads="1"/>
            </p:cNvSpPr>
            <p:nvPr/>
          </p:nvSpPr>
          <p:spPr bwMode="auto">
            <a:xfrm>
              <a:off x="2814" y="1172"/>
              <a:ext cx="288" cy="96"/>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000">
                <a:latin typeface="Calibri Light" panose="020F0302020204030204" pitchFamily="34" charset="0"/>
                <a:cs typeface="Calibri Light" panose="020F0302020204030204" pitchFamily="34" charset="0"/>
              </a:endParaRPr>
            </a:p>
          </p:txBody>
        </p:sp>
        <p:sp>
          <p:nvSpPr>
            <p:cNvPr id="10255" name="Text Box 7">
              <a:extLst>
                <a:ext uri="{FF2B5EF4-FFF2-40B4-BE49-F238E27FC236}">
                  <a16:creationId xmlns:a16="http://schemas.microsoft.com/office/drawing/2014/main" id="{32C7C82E-CE6C-47DD-87B6-CDA50DDDFB59}"/>
                </a:ext>
              </a:extLst>
            </p:cNvPr>
            <p:cNvSpPr txBox="1">
              <a:spLocks noChangeArrowheads="1"/>
            </p:cNvSpPr>
            <p:nvPr/>
          </p:nvSpPr>
          <p:spPr bwMode="auto">
            <a:xfrm>
              <a:off x="3134" y="1080"/>
              <a:ext cx="181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a:latin typeface="Calibri Light" panose="020F0302020204030204" pitchFamily="34" charset="0"/>
                  <a:cs typeface="Calibri Light" panose="020F0302020204030204" pitchFamily="34" charset="0"/>
                </a:rPr>
                <a:t>annet ses på som unntak</a:t>
              </a:r>
            </a:p>
          </p:txBody>
        </p:sp>
      </p:grpSp>
      <p:sp>
        <p:nvSpPr>
          <p:cNvPr id="10244" name="Text Box 9">
            <a:extLst>
              <a:ext uri="{FF2B5EF4-FFF2-40B4-BE49-F238E27FC236}">
                <a16:creationId xmlns:a16="http://schemas.microsoft.com/office/drawing/2014/main" id="{97660566-BB92-40DF-A960-BD76D983F8EE}"/>
              </a:ext>
            </a:extLst>
          </p:cNvPr>
          <p:cNvSpPr txBox="1">
            <a:spLocks noChangeArrowheads="1"/>
          </p:cNvSpPr>
          <p:nvPr/>
        </p:nvSpPr>
        <p:spPr bwMode="auto">
          <a:xfrm>
            <a:off x="468313" y="1541463"/>
            <a:ext cx="67222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a:solidFill>
                  <a:schemeClr val="accent2"/>
                </a:solidFill>
                <a:latin typeface="Calibri Light" panose="020F0302020204030204" pitchFamily="34" charset="0"/>
                <a:cs typeface="Calibri Light" panose="020F0302020204030204" pitchFamily="34" charset="0"/>
              </a:rPr>
              <a:t>“Offentlighet”</a:t>
            </a:r>
            <a:r>
              <a:rPr lang="nb-NO" altLang="nb-NO" sz="2000">
                <a:latin typeface="Calibri Light" panose="020F0302020204030204" pitchFamily="34" charset="0"/>
                <a:cs typeface="Calibri Light" panose="020F0302020204030204" pitchFamily="34" charset="0"/>
              </a:rPr>
              <a:t> sier at prinsippet gjelder </a:t>
            </a:r>
            <a:r>
              <a:rPr lang="nb-NO" altLang="nb-NO" sz="2000" i="1">
                <a:latin typeface="Calibri Light" panose="020F0302020204030204" pitchFamily="34" charset="0"/>
                <a:cs typeface="Calibri Light" panose="020F0302020204030204" pitchFamily="34" charset="0"/>
              </a:rPr>
              <a:t>alle</a:t>
            </a:r>
            <a:r>
              <a:rPr lang="nb-NO" altLang="nb-NO" sz="2000">
                <a:latin typeface="Calibri Light" panose="020F0302020204030204" pitchFamily="34" charset="0"/>
                <a:cs typeface="Calibri Light" panose="020F0302020204030204" pitchFamily="34" charset="0"/>
              </a:rPr>
              <a:t>, uten diskriminering</a:t>
            </a:r>
          </a:p>
        </p:txBody>
      </p:sp>
      <p:sp>
        <p:nvSpPr>
          <p:cNvPr id="10245" name="Text Box 11">
            <a:extLst>
              <a:ext uri="{FF2B5EF4-FFF2-40B4-BE49-F238E27FC236}">
                <a16:creationId xmlns:a16="http://schemas.microsoft.com/office/drawing/2014/main" id="{85295F7A-E1BA-4DA0-A272-AD70A00324F9}"/>
              </a:ext>
            </a:extLst>
          </p:cNvPr>
          <p:cNvSpPr txBox="1">
            <a:spLocks noChangeArrowheads="1"/>
          </p:cNvSpPr>
          <p:nvPr/>
        </p:nvSpPr>
        <p:spPr bwMode="auto">
          <a:xfrm>
            <a:off x="468313" y="1928813"/>
            <a:ext cx="7531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a:solidFill>
                  <a:schemeClr val="accent2"/>
                </a:solidFill>
                <a:latin typeface="Calibri Light" panose="020F0302020204030204" pitchFamily="34" charset="0"/>
                <a:cs typeface="Calibri Light" panose="020F0302020204030204" pitchFamily="34" charset="0"/>
              </a:rPr>
              <a:t>“Offentlighetsprinsippet”</a:t>
            </a:r>
            <a:r>
              <a:rPr lang="nb-NO" altLang="nb-NO" sz="2000">
                <a:latin typeface="Calibri Light" panose="020F0302020204030204" pitchFamily="34" charset="0"/>
                <a:cs typeface="Calibri Light" panose="020F0302020204030204" pitchFamily="34" charset="0"/>
              </a:rPr>
              <a:t> sier at grunnregelen er at </a:t>
            </a:r>
            <a:r>
              <a:rPr lang="nb-NO" altLang="nb-NO" sz="2000" i="1">
                <a:latin typeface="Calibri Light" panose="020F0302020204030204" pitchFamily="34" charset="0"/>
                <a:cs typeface="Calibri Light" panose="020F0302020204030204" pitchFamily="34" charset="0"/>
              </a:rPr>
              <a:t>alle </a:t>
            </a:r>
            <a:r>
              <a:rPr lang="nb-NO" altLang="nb-NO" sz="2000">
                <a:latin typeface="Calibri Light" panose="020F0302020204030204" pitchFamily="34" charset="0"/>
                <a:cs typeface="Calibri Light" panose="020F0302020204030204" pitchFamily="34" charset="0"/>
              </a:rPr>
              <a:t>skal ha tilgang til informasjonen</a:t>
            </a:r>
          </a:p>
        </p:txBody>
      </p:sp>
      <p:grpSp>
        <p:nvGrpSpPr>
          <p:cNvPr id="5" name="Gruppe 4">
            <a:extLst>
              <a:ext uri="{FF2B5EF4-FFF2-40B4-BE49-F238E27FC236}">
                <a16:creationId xmlns:a16="http://schemas.microsoft.com/office/drawing/2014/main" id="{45069F29-5DF5-4F0D-8B04-8CC86737F540}"/>
              </a:ext>
            </a:extLst>
          </p:cNvPr>
          <p:cNvGrpSpPr/>
          <p:nvPr/>
        </p:nvGrpSpPr>
        <p:grpSpPr>
          <a:xfrm>
            <a:off x="395536" y="3140968"/>
            <a:ext cx="8669338" cy="2103458"/>
            <a:chOff x="395536" y="3140968"/>
            <a:chExt cx="8669338" cy="2103458"/>
          </a:xfrm>
        </p:grpSpPr>
        <p:grpSp>
          <p:nvGrpSpPr>
            <p:cNvPr id="3" name="Gruppe 2">
              <a:extLst>
                <a:ext uri="{FF2B5EF4-FFF2-40B4-BE49-F238E27FC236}">
                  <a16:creationId xmlns:a16="http://schemas.microsoft.com/office/drawing/2014/main" id="{2E8A1694-9A8F-493E-83D2-FC635331C2A1}"/>
                </a:ext>
              </a:extLst>
            </p:cNvPr>
            <p:cNvGrpSpPr>
              <a:grpSpLocks/>
            </p:cNvGrpSpPr>
            <p:nvPr/>
          </p:nvGrpSpPr>
          <p:grpSpPr bwMode="auto">
            <a:xfrm>
              <a:off x="395536" y="3140968"/>
              <a:ext cx="8669338" cy="2103458"/>
              <a:chOff x="708836" y="3962400"/>
              <a:chExt cx="8228735" cy="2104091"/>
            </a:xfrm>
          </p:grpSpPr>
          <p:sp>
            <p:nvSpPr>
              <p:cNvPr id="10248" name="Text Box 12">
                <a:extLst>
                  <a:ext uri="{FF2B5EF4-FFF2-40B4-BE49-F238E27FC236}">
                    <a16:creationId xmlns:a16="http://schemas.microsoft.com/office/drawing/2014/main" id="{4F965577-4464-4E21-AB52-AB2A2057C2EE}"/>
                  </a:ext>
                </a:extLst>
              </p:cNvPr>
              <p:cNvSpPr txBox="1">
                <a:spLocks noChangeArrowheads="1"/>
              </p:cNvSpPr>
              <p:nvPr/>
            </p:nvSpPr>
            <p:spPr bwMode="auto">
              <a:xfrm>
                <a:off x="762000" y="3962400"/>
                <a:ext cx="4389956" cy="38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900" u="sng" dirty="0">
                    <a:solidFill>
                      <a:schemeClr val="accent2"/>
                    </a:solidFill>
                    <a:latin typeface="Calibri Light" panose="020F0302020204030204" pitchFamily="34" charset="0"/>
                    <a:cs typeface="Calibri Light" panose="020F0302020204030204" pitchFamily="34" charset="0"/>
                  </a:rPr>
                  <a:t>Unntak</a:t>
                </a:r>
                <a:r>
                  <a:rPr lang="nb-NO" altLang="nb-NO" sz="1900" u="sng" dirty="0">
                    <a:latin typeface="Calibri Light" panose="020F0302020204030204" pitchFamily="34" charset="0"/>
                    <a:cs typeface="Calibri Light" panose="020F0302020204030204" pitchFamily="34" charset="0"/>
                  </a:rPr>
                  <a:t> fra offentlighetsprinsippet kan gjelde:</a:t>
                </a:r>
                <a:endParaRPr lang="nb-NO" altLang="nb-NO" sz="1900" dirty="0">
                  <a:latin typeface="Calibri Light" panose="020F0302020204030204" pitchFamily="34" charset="0"/>
                  <a:cs typeface="Calibri Light" panose="020F0302020204030204" pitchFamily="34" charset="0"/>
                </a:endParaRPr>
              </a:p>
            </p:txBody>
          </p:sp>
          <p:sp>
            <p:nvSpPr>
              <p:cNvPr id="10249" name="Text Box 15">
                <a:extLst>
                  <a:ext uri="{FF2B5EF4-FFF2-40B4-BE49-F238E27FC236}">
                    <a16:creationId xmlns:a16="http://schemas.microsoft.com/office/drawing/2014/main" id="{B0C42419-26BC-4928-BCCA-70FAB5ABDA29}"/>
                  </a:ext>
                </a:extLst>
              </p:cNvPr>
              <p:cNvSpPr txBox="1">
                <a:spLocks noChangeArrowheads="1"/>
              </p:cNvSpPr>
              <p:nvPr/>
            </p:nvSpPr>
            <p:spPr bwMode="auto">
              <a:xfrm>
                <a:off x="708836" y="5681654"/>
                <a:ext cx="7518315" cy="3848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900" dirty="0">
                    <a:latin typeface="Calibri Light" panose="020F0302020204030204" pitchFamily="34" charset="0"/>
                    <a:cs typeface="Calibri Light" panose="020F0302020204030204" pitchFamily="34" charset="0"/>
                  </a:rPr>
                  <a:t>Offentlighetsprinsippet er basert på likebehandling             bare generelle unntak </a:t>
                </a:r>
              </a:p>
            </p:txBody>
          </p:sp>
          <p:sp>
            <p:nvSpPr>
              <p:cNvPr id="10250" name="Text Box 16">
                <a:extLst>
                  <a:ext uri="{FF2B5EF4-FFF2-40B4-BE49-F238E27FC236}">
                    <a16:creationId xmlns:a16="http://schemas.microsoft.com/office/drawing/2014/main" id="{37BF1EE7-EA13-4A87-90A7-763A670A0E8B}"/>
                  </a:ext>
                </a:extLst>
              </p:cNvPr>
              <p:cNvSpPr txBox="1">
                <a:spLocks noChangeArrowheads="1"/>
              </p:cNvSpPr>
              <p:nvPr/>
            </p:nvSpPr>
            <p:spPr bwMode="auto">
              <a:xfrm>
                <a:off x="738812" y="4753885"/>
                <a:ext cx="8175571" cy="38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900">
                    <a:solidFill>
                      <a:schemeClr val="accent2"/>
                    </a:solidFill>
                    <a:latin typeface="Calibri Light" panose="020F0302020204030204" pitchFamily="34" charset="0"/>
                    <a:cs typeface="Calibri Light" panose="020F0302020204030204" pitchFamily="34" charset="0"/>
                  </a:rPr>
                  <a:t>Hvordan </a:t>
                </a:r>
                <a:r>
                  <a:rPr lang="nb-NO" altLang="nb-NO" sz="1900">
                    <a:latin typeface="Calibri Light" panose="020F0302020204030204" pitchFamily="34" charset="0"/>
                    <a:cs typeface="Calibri Light" panose="020F0302020204030204" pitchFamily="34" charset="0"/>
                  </a:rPr>
                  <a:t>innsyn kan skje (innsyn i papirdokument eller elektronisk innsyn)</a:t>
                </a:r>
              </a:p>
            </p:txBody>
          </p:sp>
          <p:sp>
            <p:nvSpPr>
              <p:cNvPr id="10251" name="Text Box 17">
                <a:extLst>
                  <a:ext uri="{FF2B5EF4-FFF2-40B4-BE49-F238E27FC236}">
                    <a16:creationId xmlns:a16="http://schemas.microsoft.com/office/drawing/2014/main" id="{7DF53F89-4F3C-414F-8969-6015752018C4}"/>
                  </a:ext>
                </a:extLst>
              </p:cNvPr>
              <p:cNvSpPr txBox="1">
                <a:spLocks noChangeArrowheads="1"/>
              </p:cNvSpPr>
              <p:nvPr/>
            </p:nvSpPr>
            <p:spPr bwMode="auto">
              <a:xfrm>
                <a:off x="754975" y="5138702"/>
                <a:ext cx="3659311" cy="38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900">
                    <a:solidFill>
                      <a:schemeClr val="accent2"/>
                    </a:solidFill>
                    <a:latin typeface="Calibri Light" panose="020F0302020204030204" pitchFamily="34" charset="0"/>
                    <a:cs typeface="Calibri Light" panose="020F0302020204030204" pitchFamily="34" charset="0"/>
                  </a:rPr>
                  <a:t>Når </a:t>
                </a:r>
                <a:r>
                  <a:rPr lang="nb-NO" altLang="nb-NO" sz="1900">
                    <a:latin typeface="Calibri Light" panose="020F0302020204030204" pitchFamily="34" charset="0"/>
                    <a:cs typeface="Calibri Light" panose="020F0302020204030204" pitchFamily="34" charset="0"/>
                  </a:rPr>
                  <a:t>innsyn kan skje (jf. utsatt innsyn)</a:t>
                </a:r>
              </a:p>
            </p:txBody>
          </p:sp>
          <p:sp>
            <p:nvSpPr>
              <p:cNvPr id="10252" name="Text Box 13">
                <a:extLst>
                  <a:ext uri="{FF2B5EF4-FFF2-40B4-BE49-F238E27FC236}">
                    <a16:creationId xmlns:a16="http://schemas.microsoft.com/office/drawing/2014/main" id="{F0F2C9DF-58B1-4172-BD08-DDCBE592D0F6}"/>
                  </a:ext>
                </a:extLst>
              </p:cNvPr>
              <p:cNvSpPr txBox="1">
                <a:spLocks noChangeArrowheads="1"/>
              </p:cNvSpPr>
              <p:nvPr/>
            </p:nvSpPr>
            <p:spPr bwMode="auto">
              <a:xfrm>
                <a:off x="762000" y="4403341"/>
                <a:ext cx="8175571" cy="38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900" dirty="0">
                    <a:solidFill>
                      <a:schemeClr val="accent2"/>
                    </a:solidFill>
                    <a:latin typeface="Calibri Light" panose="020F0302020204030204" pitchFamily="34" charset="0"/>
                    <a:cs typeface="Calibri Light" panose="020F0302020204030204" pitchFamily="34" charset="0"/>
                  </a:rPr>
                  <a:t>Hva/hvilket </a:t>
                </a:r>
                <a:r>
                  <a:rPr lang="nb-NO" altLang="nb-NO" sz="1900" dirty="0">
                    <a:latin typeface="Calibri Light" panose="020F0302020204030204" pitchFamily="34" charset="0"/>
                    <a:cs typeface="Calibri Light" panose="020F0302020204030204" pitchFamily="34" charset="0"/>
                  </a:rPr>
                  <a:t>innhold som kan omfattes (unntak for dokumenter, enkeltopplysninger)</a:t>
                </a:r>
              </a:p>
            </p:txBody>
          </p:sp>
        </p:grpSp>
        <p:pic>
          <p:nvPicPr>
            <p:cNvPr id="4" name="Bilde 3">
              <a:extLst>
                <a:ext uri="{FF2B5EF4-FFF2-40B4-BE49-F238E27FC236}">
                  <a16:creationId xmlns:a16="http://schemas.microsoft.com/office/drawing/2014/main" id="{C93A6E35-5100-4899-906F-98FD920089BB}"/>
                </a:ext>
              </a:extLst>
            </p:cNvPr>
            <p:cNvPicPr>
              <a:picLocks noChangeAspect="1"/>
            </p:cNvPicPr>
            <p:nvPr/>
          </p:nvPicPr>
          <p:blipFill>
            <a:blip r:embed="rId3"/>
            <a:stretch>
              <a:fillRect/>
            </a:stretch>
          </p:blipFill>
          <p:spPr>
            <a:xfrm>
              <a:off x="5508104" y="4963665"/>
              <a:ext cx="451143" cy="176799"/>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6">
            <a:extLst>
              <a:ext uri="{FF2B5EF4-FFF2-40B4-BE49-F238E27FC236}">
                <a16:creationId xmlns:a16="http://schemas.microsoft.com/office/drawing/2014/main" id="{890FE73A-556B-4D73-B235-9CE73BC96838}"/>
              </a:ext>
            </a:extLst>
          </p:cNvPr>
          <p:cNvGrpSpPr>
            <a:grpSpLocks/>
          </p:cNvGrpSpPr>
          <p:nvPr/>
        </p:nvGrpSpPr>
        <p:grpSpPr bwMode="auto">
          <a:xfrm>
            <a:off x="2743200" y="1828800"/>
            <a:ext cx="5080000" cy="3703638"/>
            <a:chOff x="1728" y="1152"/>
            <a:chExt cx="3200" cy="2333"/>
          </a:xfrm>
        </p:grpSpPr>
        <p:sp>
          <p:nvSpPr>
            <p:cNvPr id="12303" name="Oval 5">
              <a:extLst>
                <a:ext uri="{FF2B5EF4-FFF2-40B4-BE49-F238E27FC236}">
                  <a16:creationId xmlns:a16="http://schemas.microsoft.com/office/drawing/2014/main" id="{56C7ABA0-736B-4C4A-BF0F-34C147F785E2}"/>
                </a:ext>
              </a:extLst>
            </p:cNvPr>
            <p:cNvSpPr>
              <a:spLocks noChangeArrowheads="1"/>
            </p:cNvSpPr>
            <p:nvPr/>
          </p:nvSpPr>
          <p:spPr bwMode="auto">
            <a:xfrm>
              <a:off x="1728" y="1152"/>
              <a:ext cx="1824" cy="1872"/>
            </a:xfrm>
            <a:prstGeom prst="ellipse">
              <a:avLst/>
            </a:prstGeom>
            <a:solidFill>
              <a:srgbClr val="33CC33"/>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latin typeface="Calibri Light" panose="020F0302020204030204" pitchFamily="34" charset="0"/>
                <a:cs typeface="Calibri Light" panose="020F0302020204030204" pitchFamily="34" charset="0"/>
              </a:endParaRPr>
            </a:p>
          </p:txBody>
        </p:sp>
        <p:sp>
          <p:nvSpPr>
            <p:cNvPr id="12304" name="Text Box 12">
              <a:extLst>
                <a:ext uri="{FF2B5EF4-FFF2-40B4-BE49-F238E27FC236}">
                  <a16:creationId xmlns:a16="http://schemas.microsoft.com/office/drawing/2014/main" id="{86732D4B-4575-41D0-B150-D31BAF0D7757}"/>
                </a:ext>
              </a:extLst>
            </p:cNvPr>
            <p:cNvSpPr txBox="1">
              <a:spLocks noChangeArrowheads="1"/>
            </p:cNvSpPr>
            <p:nvPr/>
          </p:nvSpPr>
          <p:spPr bwMode="auto">
            <a:xfrm>
              <a:off x="3600" y="3216"/>
              <a:ext cx="13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latin typeface="Calibri Light" panose="020F0302020204030204" pitchFamily="34" charset="0"/>
                  <a:cs typeface="Calibri Light" panose="020F0302020204030204" pitchFamily="34" charset="0"/>
                </a:rPr>
                <a:t>Opplysningsplikt</a:t>
              </a:r>
            </a:p>
          </p:txBody>
        </p:sp>
        <p:sp>
          <p:nvSpPr>
            <p:cNvPr id="12305" name="Line 13">
              <a:extLst>
                <a:ext uri="{FF2B5EF4-FFF2-40B4-BE49-F238E27FC236}">
                  <a16:creationId xmlns:a16="http://schemas.microsoft.com/office/drawing/2014/main" id="{4E565CA5-9622-42E8-8E60-8F357ADE9A50}"/>
                </a:ext>
              </a:extLst>
            </p:cNvPr>
            <p:cNvSpPr>
              <a:spLocks noChangeShapeType="1"/>
            </p:cNvSpPr>
            <p:nvPr/>
          </p:nvSpPr>
          <p:spPr bwMode="auto">
            <a:xfrm flipH="1" flipV="1">
              <a:off x="3360" y="2784"/>
              <a:ext cx="384" cy="384"/>
            </a:xfrm>
            <a:prstGeom prst="line">
              <a:avLst/>
            </a:prstGeom>
            <a:noFill/>
            <a:ln w="28575">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grpSp>
      <p:sp>
        <p:nvSpPr>
          <p:cNvPr id="6146" name="Rectangle 2">
            <a:extLst>
              <a:ext uri="{FF2B5EF4-FFF2-40B4-BE49-F238E27FC236}">
                <a16:creationId xmlns:a16="http://schemas.microsoft.com/office/drawing/2014/main" id="{6E9F4ABF-99D7-4898-AACC-57D791E996E0}"/>
              </a:ext>
            </a:extLst>
          </p:cNvPr>
          <p:cNvSpPr>
            <a:spLocks noGrp="1" noChangeArrowheads="1"/>
          </p:cNvSpPr>
          <p:nvPr>
            <p:ph type="title"/>
          </p:nvPr>
        </p:nvSpPr>
        <p:spPr>
          <a:xfrm>
            <a:off x="609600" y="228600"/>
            <a:ext cx="7772400" cy="609600"/>
          </a:xfrm>
        </p:spPr>
        <p:txBody>
          <a:bodyPr/>
          <a:lstStyle/>
          <a:p>
            <a:pPr>
              <a:defRPr/>
            </a:pPr>
            <a:r>
              <a:rPr lang="nb-NO" sz="280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Ulike grader av gjennomslag for prinsippet ved begjæring om offentlig innsyn </a:t>
            </a:r>
            <a:endParaRPr lang="nb-NO" sz="2800">
              <a:solidFill>
                <a:schemeClr val="accent2"/>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grpSp>
        <p:nvGrpSpPr>
          <p:cNvPr id="3" name="Group 15">
            <a:extLst>
              <a:ext uri="{FF2B5EF4-FFF2-40B4-BE49-F238E27FC236}">
                <a16:creationId xmlns:a16="http://schemas.microsoft.com/office/drawing/2014/main" id="{A8B13900-6C3D-4DFE-9B0D-53F8128CFA29}"/>
              </a:ext>
            </a:extLst>
          </p:cNvPr>
          <p:cNvGrpSpPr>
            <a:grpSpLocks/>
          </p:cNvGrpSpPr>
          <p:nvPr/>
        </p:nvGrpSpPr>
        <p:grpSpPr bwMode="auto">
          <a:xfrm>
            <a:off x="365125" y="2286000"/>
            <a:ext cx="4816475" cy="1981200"/>
            <a:chOff x="230" y="1440"/>
            <a:chExt cx="3034" cy="1248"/>
          </a:xfrm>
        </p:grpSpPr>
        <p:sp>
          <p:nvSpPr>
            <p:cNvPr id="12299" name="Oval 4">
              <a:extLst>
                <a:ext uri="{FF2B5EF4-FFF2-40B4-BE49-F238E27FC236}">
                  <a16:creationId xmlns:a16="http://schemas.microsoft.com/office/drawing/2014/main" id="{A7A70339-2AA3-4089-B51F-1EEFF2C66F19}"/>
                </a:ext>
              </a:extLst>
            </p:cNvPr>
            <p:cNvSpPr>
              <a:spLocks noChangeArrowheads="1"/>
            </p:cNvSpPr>
            <p:nvPr/>
          </p:nvSpPr>
          <p:spPr bwMode="auto">
            <a:xfrm>
              <a:off x="2064" y="1440"/>
              <a:ext cx="1200" cy="1248"/>
            </a:xfrm>
            <a:prstGeom prst="ellipse">
              <a:avLst/>
            </a:prstGeom>
            <a:solidFill>
              <a:srgbClr val="6666FF"/>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latin typeface="Calibri Light" panose="020F0302020204030204" pitchFamily="34" charset="0"/>
                <a:cs typeface="Calibri Light" panose="020F0302020204030204" pitchFamily="34" charset="0"/>
              </a:endParaRPr>
            </a:p>
          </p:txBody>
        </p:sp>
        <p:grpSp>
          <p:nvGrpSpPr>
            <p:cNvPr id="12300" name="Group 11">
              <a:extLst>
                <a:ext uri="{FF2B5EF4-FFF2-40B4-BE49-F238E27FC236}">
                  <a16:creationId xmlns:a16="http://schemas.microsoft.com/office/drawing/2014/main" id="{B4BC2BD7-A1DE-41E8-BDBF-4DAC2A6A0E45}"/>
                </a:ext>
              </a:extLst>
            </p:cNvPr>
            <p:cNvGrpSpPr>
              <a:grpSpLocks/>
            </p:cNvGrpSpPr>
            <p:nvPr/>
          </p:nvGrpSpPr>
          <p:grpSpPr bwMode="auto">
            <a:xfrm>
              <a:off x="230" y="1817"/>
              <a:ext cx="1834" cy="698"/>
              <a:chOff x="230" y="1817"/>
              <a:chExt cx="1834" cy="698"/>
            </a:xfrm>
          </p:grpSpPr>
          <p:sp>
            <p:nvSpPr>
              <p:cNvPr id="12301" name="Text Box 9">
                <a:extLst>
                  <a:ext uri="{FF2B5EF4-FFF2-40B4-BE49-F238E27FC236}">
                    <a16:creationId xmlns:a16="http://schemas.microsoft.com/office/drawing/2014/main" id="{ACCBA04D-362D-4A74-8B2D-C09186605FB3}"/>
                  </a:ext>
                </a:extLst>
              </p:cNvPr>
              <p:cNvSpPr txBox="1">
                <a:spLocks noChangeArrowheads="1"/>
              </p:cNvSpPr>
              <p:nvPr/>
            </p:nvSpPr>
            <p:spPr bwMode="auto">
              <a:xfrm>
                <a:off x="230" y="1817"/>
                <a:ext cx="1279"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dirty="0">
                    <a:latin typeface="Calibri Light" panose="020F0302020204030204" pitchFamily="34" charset="0"/>
                    <a:cs typeface="Calibri Light" panose="020F0302020204030204" pitchFamily="34" charset="0"/>
                  </a:rPr>
                  <a:t>Taushetsrett</a:t>
                </a:r>
              </a:p>
              <a:p>
                <a:pPr>
                  <a:spcBef>
                    <a:spcPct val="0"/>
                  </a:spcBef>
                  <a:buFontTx/>
                  <a:buNone/>
                </a:pPr>
                <a:r>
                  <a:rPr lang="nb-NO" altLang="nb-NO" sz="2200" dirty="0">
                    <a:latin typeface="Calibri Light" panose="020F0302020204030204" pitchFamily="34" charset="0"/>
                    <a:cs typeface="Calibri Light" panose="020F0302020204030204" pitchFamily="34" charset="0"/>
                  </a:rPr>
                  <a:t>(jf. merinnsyn/</a:t>
                </a:r>
              </a:p>
              <a:p>
                <a:pPr>
                  <a:spcBef>
                    <a:spcPct val="0"/>
                  </a:spcBef>
                  <a:buFontTx/>
                  <a:buNone/>
                </a:pPr>
                <a:r>
                  <a:rPr lang="nb-NO" altLang="nb-NO" sz="2200" dirty="0">
                    <a:latin typeface="Calibri Light" panose="020F0302020204030204" pitchFamily="34" charset="0"/>
                    <a:cs typeface="Calibri Light" panose="020F0302020204030204" pitchFamily="34" charset="0"/>
                  </a:rPr>
                  <a:t>meroffentlighet)</a:t>
                </a:r>
              </a:p>
            </p:txBody>
          </p:sp>
          <p:sp>
            <p:nvSpPr>
              <p:cNvPr id="12302" name="Line 10">
                <a:extLst>
                  <a:ext uri="{FF2B5EF4-FFF2-40B4-BE49-F238E27FC236}">
                    <a16:creationId xmlns:a16="http://schemas.microsoft.com/office/drawing/2014/main" id="{32C7EC77-D754-4ED5-B6ED-DC33AB5518D7}"/>
                  </a:ext>
                </a:extLst>
              </p:cNvPr>
              <p:cNvSpPr>
                <a:spLocks noChangeShapeType="1"/>
              </p:cNvSpPr>
              <p:nvPr/>
            </p:nvSpPr>
            <p:spPr bwMode="auto">
              <a:xfrm>
                <a:off x="1344" y="1968"/>
                <a:ext cx="720"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grpSp>
      </p:grpSp>
      <p:grpSp>
        <p:nvGrpSpPr>
          <p:cNvPr id="5" name="Group 14">
            <a:extLst>
              <a:ext uri="{FF2B5EF4-FFF2-40B4-BE49-F238E27FC236}">
                <a16:creationId xmlns:a16="http://schemas.microsoft.com/office/drawing/2014/main" id="{AA9FD6A1-9A16-4129-801A-392127EB3C7D}"/>
              </a:ext>
            </a:extLst>
          </p:cNvPr>
          <p:cNvGrpSpPr>
            <a:grpSpLocks/>
          </p:cNvGrpSpPr>
          <p:nvPr/>
        </p:nvGrpSpPr>
        <p:grpSpPr bwMode="auto">
          <a:xfrm>
            <a:off x="3809999" y="1447800"/>
            <a:ext cx="3413125" cy="2209800"/>
            <a:chOff x="2400" y="912"/>
            <a:chExt cx="2150" cy="1392"/>
          </a:xfrm>
        </p:grpSpPr>
        <p:sp>
          <p:nvSpPr>
            <p:cNvPr id="12295" name="Oval 3">
              <a:extLst>
                <a:ext uri="{FF2B5EF4-FFF2-40B4-BE49-F238E27FC236}">
                  <a16:creationId xmlns:a16="http://schemas.microsoft.com/office/drawing/2014/main" id="{EB19DFC8-FBD4-495D-BBED-2101D8C5B338}"/>
                </a:ext>
              </a:extLst>
            </p:cNvPr>
            <p:cNvSpPr>
              <a:spLocks noChangeArrowheads="1"/>
            </p:cNvSpPr>
            <p:nvPr/>
          </p:nvSpPr>
          <p:spPr bwMode="auto">
            <a:xfrm>
              <a:off x="2400" y="1824"/>
              <a:ext cx="528" cy="480"/>
            </a:xfrm>
            <a:prstGeom prst="ellipse">
              <a:avLst/>
            </a:prstGeom>
            <a:solidFill>
              <a:srgbClr val="FFCC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latin typeface="Calibri Light" panose="020F0302020204030204" pitchFamily="34" charset="0"/>
                <a:cs typeface="Calibri Light" panose="020F0302020204030204" pitchFamily="34" charset="0"/>
              </a:endParaRPr>
            </a:p>
          </p:txBody>
        </p:sp>
        <p:grpSp>
          <p:nvGrpSpPr>
            <p:cNvPr id="12296" name="Group 8">
              <a:extLst>
                <a:ext uri="{FF2B5EF4-FFF2-40B4-BE49-F238E27FC236}">
                  <a16:creationId xmlns:a16="http://schemas.microsoft.com/office/drawing/2014/main" id="{F1615CF5-F60F-4C47-846E-853EF8B0FE5C}"/>
                </a:ext>
              </a:extLst>
            </p:cNvPr>
            <p:cNvGrpSpPr>
              <a:grpSpLocks/>
            </p:cNvGrpSpPr>
            <p:nvPr/>
          </p:nvGrpSpPr>
          <p:grpSpPr bwMode="auto">
            <a:xfrm>
              <a:off x="2832" y="912"/>
              <a:ext cx="1718" cy="967"/>
              <a:chOff x="3408" y="473"/>
              <a:chExt cx="1718" cy="967"/>
            </a:xfrm>
          </p:grpSpPr>
          <p:sp>
            <p:nvSpPr>
              <p:cNvPr id="12297" name="Text Box 6">
                <a:extLst>
                  <a:ext uri="{FF2B5EF4-FFF2-40B4-BE49-F238E27FC236}">
                    <a16:creationId xmlns:a16="http://schemas.microsoft.com/office/drawing/2014/main" id="{EE8CC550-8171-4DCE-BB55-80943B979D20}"/>
                  </a:ext>
                </a:extLst>
              </p:cNvPr>
              <p:cNvSpPr txBox="1">
                <a:spLocks noChangeArrowheads="1"/>
              </p:cNvSpPr>
              <p:nvPr/>
            </p:nvSpPr>
            <p:spPr bwMode="auto">
              <a:xfrm>
                <a:off x="3878" y="473"/>
                <a:ext cx="1248"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a:latin typeface="Calibri Light" panose="020F0302020204030204" pitchFamily="34" charset="0"/>
                    <a:cs typeface="Calibri Light" panose="020F0302020204030204" pitchFamily="34" charset="0"/>
                  </a:rPr>
                  <a:t>Taushetsplikt</a:t>
                </a:r>
              </a:p>
              <a:p>
                <a:pPr>
                  <a:spcBef>
                    <a:spcPct val="0"/>
                  </a:spcBef>
                  <a:buFontTx/>
                  <a:buNone/>
                </a:pPr>
                <a:r>
                  <a:rPr lang="nb-NO" altLang="nb-NO" sz="2200">
                    <a:latin typeface="Calibri Light" panose="020F0302020204030204" pitchFamily="34" charset="0"/>
                    <a:cs typeface="Calibri Light" panose="020F0302020204030204" pitchFamily="34" charset="0"/>
                  </a:rPr>
                  <a:t>“aktiv”, “passiv”</a:t>
                </a:r>
              </a:p>
            </p:txBody>
          </p:sp>
          <p:sp>
            <p:nvSpPr>
              <p:cNvPr id="12298" name="Line 7">
                <a:extLst>
                  <a:ext uri="{FF2B5EF4-FFF2-40B4-BE49-F238E27FC236}">
                    <a16:creationId xmlns:a16="http://schemas.microsoft.com/office/drawing/2014/main" id="{53EAC9F7-C99B-4A64-9ACC-0BB1C3044F37}"/>
                  </a:ext>
                </a:extLst>
              </p:cNvPr>
              <p:cNvSpPr>
                <a:spLocks noChangeShapeType="1"/>
              </p:cNvSpPr>
              <p:nvPr/>
            </p:nvSpPr>
            <p:spPr bwMode="auto">
              <a:xfrm flipH="1">
                <a:off x="3408" y="912"/>
                <a:ext cx="480" cy="528"/>
              </a:xfrm>
              <a:prstGeom prst="line">
                <a:avLst/>
              </a:prstGeom>
              <a:noFill/>
              <a:ln w="38100">
                <a:solidFill>
                  <a:srgbClr val="FFCC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nb-NO">
                  <a:latin typeface="Calibri Light" panose="020F0302020204030204" pitchFamily="34" charset="0"/>
                  <a:cs typeface="Calibri Light" panose="020F0302020204030204"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ou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10ADF0E-0755-4E3C-B852-CAEF146788D8}"/>
              </a:ext>
            </a:extLst>
          </p:cNvPr>
          <p:cNvSpPr>
            <a:spLocks noGrp="1" noChangeArrowheads="1"/>
          </p:cNvSpPr>
          <p:nvPr>
            <p:ph type="title"/>
          </p:nvPr>
        </p:nvSpPr>
        <p:spPr>
          <a:xfrm>
            <a:off x="609600" y="381000"/>
            <a:ext cx="7772400" cy="533400"/>
          </a:xfrm>
        </p:spPr>
        <p:txBody>
          <a:bodyPr/>
          <a:lstStyle/>
          <a:p>
            <a:pPr>
              <a:defRPr/>
            </a:pPr>
            <a:r>
              <a:rPr lang="nb-NO" sz="2800" b="1" u="sng"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Hva</a:t>
            </a:r>
            <a:r>
              <a:rPr lang="nb-NO" sz="2800"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rPr>
              <a:t> er omfattet av offentlighet/åpenhet?</a:t>
            </a:r>
            <a:endParaRPr lang="nb-NO" dirty="0">
              <a:solidFill>
                <a:schemeClr val="hlink"/>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sp>
        <p:nvSpPr>
          <p:cNvPr id="14339" name="Text Box 3">
            <a:extLst>
              <a:ext uri="{FF2B5EF4-FFF2-40B4-BE49-F238E27FC236}">
                <a16:creationId xmlns:a16="http://schemas.microsoft.com/office/drawing/2014/main" id="{BB480AEB-4685-4EA8-98C7-8C8F6451D6A2}"/>
              </a:ext>
            </a:extLst>
          </p:cNvPr>
          <p:cNvSpPr txBox="1">
            <a:spLocks noChangeArrowheads="1"/>
          </p:cNvSpPr>
          <p:nvPr/>
        </p:nvSpPr>
        <p:spPr bwMode="auto">
          <a:xfrm>
            <a:off x="436579" y="1422797"/>
            <a:ext cx="7924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dirty="0">
                <a:solidFill>
                  <a:schemeClr val="accent2"/>
                </a:solidFill>
                <a:latin typeface="Calibri Light" panose="020F0302020204030204" pitchFamily="34" charset="0"/>
                <a:cs typeface="Calibri Light" panose="020F0302020204030204" pitchFamily="34" charset="0"/>
              </a:rPr>
              <a:t>Dokumenter</a:t>
            </a:r>
            <a:r>
              <a:rPr lang="nb-NO" altLang="nb-NO" sz="2200" dirty="0">
                <a:latin typeface="Calibri Light" panose="020F0302020204030204" pitchFamily="34" charset="0"/>
                <a:cs typeface="Calibri Light" panose="020F0302020204030204" pitchFamily="34" charset="0"/>
              </a:rPr>
              <a:t>: “en logisk avgrenset informasjonsmengde som er</a:t>
            </a:r>
          </a:p>
          <a:p>
            <a:pPr>
              <a:spcBef>
                <a:spcPct val="0"/>
              </a:spcBef>
              <a:buFontTx/>
              <a:buNone/>
            </a:pPr>
            <a:r>
              <a:rPr lang="nb-NO" altLang="nb-NO" sz="2200" dirty="0">
                <a:latin typeface="Calibri Light" panose="020F0302020204030204" pitchFamily="34" charset="0"/>
                <a:cs typeface="Calibri Light" panose="020F0302020204030204" pitchFamily="34" charset="0"/>
              </a:rPr>
              <a:t>lagret på et medium for senere lesing, lytting, fremvisning</a:t>
            </a:r>
          </a:p>
          <a:p>
            <a:pPr>
              <a:spcBef>
                <a:spcPct val="0"/>
              </a:spcBef>
              <a:buFontTx/>
              <a:buNone/>
            </a:pPr>
            <a:r>
              <a:rPr lang="nb-NO" altLang="nb-NO" sz="2200" dirty="0">
                <a:latin typeface="Calibri Light" panose="020F0302020204030204" pitchFamily="34" charset="0"/>
                <a:cs typeface="Calibri Light" panose="020F0302020204030204" pitchFamily="34" charset="0"/>
              </a:rPr>
              <a:t>eller overføring” (</a:t>
            </a:r>
            <a:r>
              <a:rPr lang="nb-NO" altLang="nb-NO" sz="2200" dirty="0" err="1">
                <a:latin typeface="Calibri Light" panose="020F0302020204030204" pitchFamily="34" charset="0"/>
                <a:cs typeface="Calibri Light" panose="020F0302020204030204" pitchFamily="34" charset="0"/>
              </a:rPr>
              <a:t>offl</a:t>
            </a:r>
            <a:r>
              <a:rPr lang="nb-NO" altLang="nb-NO" sz="2200" dirty="0">
                <a:latin typeface="Calibri Light" panose="020F0302020204030204" pitchFamily="34" charset="0"/>
                <a:cs typeface="Calibri Light" panose="020F0302020204030204" pitchFamily="34" charset="0"/>
              </a:rPr>
              <a:t>. § 3).</a:t>
            </a:r>
          </a:p>
        </p:txBody>
      </p:sp>
      <p:sp>
        <p:nvSpPr>
          <p:cNvPr id="5124" name="Text Box 4">
            <a:extLst>
              <a:ext uri="{FF2B5EF4-FFF2-40B4-BE49-F238E27FC236}">
                <a16:creationId xmlns:a16="http://schemas.microsoft.com/office/drawing/2014/main" id="{5EB1BD87-6A21-4ECB-89E9-23DBB5E9C01B}"/>
              </a:ext>
            </a:extLst>
          </p:cNvPr>
          <p:cNvSpPr txBox="1">
            <a:spLocks noChangeArrowheads="1"/>
          </p:cNvSpPr>
          <p:nvPr/>
        </p:nvSpPr>
        <p:spPr bwMode="auto">
          <a:xfrm>
            <a:off x="436579" y="2606675"/>
            <a:ext cx="759201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dirty="0">
                <a:solidFill>
                  <a:schemeClr val="accent2"/>
                </a:solidFill>
                <a:latin typeface="Calibri Light" panose="020F0302020204030204" pitchFamily="34" charset="0"/>
                <a:cs typeface="Calibri Light" panose="020F0302020204030204" pitchFamily="34" charset="0"/>
              </a:rPr>
              <a:t>Enkeltopplysninger</a:t>
            </a:r>
            <a:r>
              <a:rPr lang="nb-NO" altLang="nb-NO" sz="2200" dirty="0">
                <a:latin typeface="Calibri Light" panose="020F0302020204030204" pitchFamily="34" charset="0"/>
                <a:cs typeface="Calibri Light" panose="020F0302020204030204" pitchFamily="34" charset="0"/>
              </a:rPr>
              <a:t>, jf. journaler, faste opplysninger om hvorledes</a:t>
            </a:r>
          </a:p>
          <a:p>
            <a:pPr>
              <a:spcBef>
                <a:spcPct val="0"/>
              </a:spcBef>
              <a:buFontTx/>
              <a:buNone/>
            </a:pPr>
            <a:r>
              <a:rPr lang="nb-NO" altLang="nb-NO" sz="2200" dirty="0">
                <a:latin typeface="Calibri Light" panose="020F0302020204030204" pitchFamily="34" charset="0"/>
                <a:cs typeface="Calibri Light" panose="020F0302020204030204" pitchFamily="34" charset="0"/>
              </a:rPr>
              <a:t>personopplysninger blir behandlet mv.</a:t>
            </a:r>
          </a:p>
        </p:txBody>
      </p:sp>
      <p:grpSp>
        <p:nvGrpSpPr>
          <p:cNvPr id="2" name="Gruppe 1">
            <a:extLst>
              <a:ext uri="{FF2B5EF4-FFF2-40B4-BE49-F238E27FC236}">
                <a16:creationId xmlns:a16="http://schemas.microsoft.com/office/drawing/2014/main" id="{1E8298C9-FCBF-4859-B62E-C04997A61C06}"/>
              </a:ext>
            </a:extLst>
          </p:cNvPr>
          <p:cNvGrpSpPr/>
          <p:nvPr/>
        </p:nvGrpSpPr>
        <p:grpSpPr>
          <a:xfrm>
            <a:off x="436579" y="4641796"/>
            <a:ext cx="7690823" cy="1532601"/>
            <a:chOff x="436579" y="4641796"/>
            <a:chExt cx="7690823" cy="1532601"/>
          </a:xfrm>
        </p:grpSpPr>
        <p:sp>
          <p:nvSpPr>
            <p:cNvPr id="5125" name="Text Box 5">
              <a:extLst>
                <a:ext uri="{FF2B5EF4-FFF2-40B4-BE49-F238E27FC236}">
                  <a16:creationId xmlns:a16="http://schemas.microsoft.com/office/drawing/2014/main" id="{F282E355-D01A-4FE8-93B6-EA55CBA1BBA5}"/>
                </a:ext>
              </a:extLst>
            </p:cNvPr>
            <p:cNvSpPr txBox="1">
              <a:spLocks noChangeArrowheads="1"/>
            </p:cNvSpPr>
            <p:nvPr/>
          </p:nvSpPr>
          <p:spPr bwMode="auto">
            <a:xfrm>
              <a:off x="436579" y="4641796"/>
              <a:ext cx="769082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dirty="0">
                  <a:solidFill>
                    <a:schemeClr val="accent2"/>
                  </a:solidFill>
                  <a:latin typeface="Calibri Light" panose="020F0302020204030204" pitchFamily="34" charset="0"/>
                  <a:cs typeface="Calibri Light" panose="020F0302020204030204" pitchFamily="34" charset="0"/>
                </a:rPr>
                <a:t>Møter</a:t>
              </a:r>
              <a:r>
                <a:rPr lang="nb-NO" altLang="nb-NO" sz="2200" dirty="0">
                  <a:latin typeface="Calibri Light" panose="020F0302020204030204" pitchFamily="34" charset="0"/>
                  <a:cs typeface="Calibri Light" panose="020F0302020204030204" pitchFamily="34" charset="0"/>
                </a:rPr>
                <a:t>, jf. Stortingets møter, møter i kommunale offentlige organer,</a:t>
              </a:r>
            </a:p>
            <a:p>
              <a:pPr>
                <a:spcBef>
                  <a:spcPct val="0"/>
                </a:spcBef>
                <a:buFontTx/>
                <a:buNone/>
              </a:pPr>
              <a:r>
                <a:rPr lang="nb-NO" altLang="nb-NO" sz="2200" dirty="0">
                  <a:latin typeface="Calibri Light" panose="020F0302020204030204" pitchFamily="34" charset="0"/>
                  <a:cs typeface="Calibri Light" panose="020F0302020204030204" pitchFamily="34" charset="0"/>
                </a:rPr>
                <a:t>rettsmøter mv.</a:t>
              </a:r>
            </a:p>
          </p:txBody>
        </p:sp>
        <p:sp>
          <p:nvSpPr>
            <p:cNvPr id="5126" name="Text Box 6">
              <a:extLst>
                <a:ext uri="{FF2B5EF4-FFF2-40B4-BE49-F238E27FC236}">
                  <a16:creationId xmlns:a16="http://schemas.microsoft.com/office/drawing/2014/main" id="{0B1E6877-61F6-4CB2-AB62-81EBA787D16E}"/>
                </a:ext>
              </a:extLst>
            </p:cNvPr>
            <p:cNvSpPr txBox="1">
              <a:spLocks noChangeArrowheads="1"/>
            </p:cNvSpPr>
            <p:nvPr/>
          </p:nvSpPr>
          <p:spPr bwMode="auto">
            <a:xfrm>
              <a:off x="723105" y="5404956"/>
              <a:ext cx="708078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dirty="0">
                  <a:latin typeface="Calibri Light" panose="020F0302020204030204" pitchFamily="34" charset="0"/>
                  <a:cs typeface="Calibri Light" panose="020F0302020204030204" pitchFamily="34" charset="0"/>
                </a:rPr>
                <a:t>Jf. </a:t>
              </a:r>
              <a:r>
                <a:rPr lang="nb-NO" altLang="nb-NO" sz="2200" dirty="0">
                  <a:solidFill>
                    <a:schemeClr val="accent2"/>
                  </a:solidFill>
                  <a:latin typeface="Calibri Light" panose="020F0302020204030204" pitchFamily="34" charset="0"/>
                  <a:cs typeface="Calibri Light" panose="020F0302020204030204" pitchFamily="34" charset="0"/>
                </a:rPr>
                <a:t>“referatadgang”</a:t>
              </a:r>
              <a:r>
                <a:rPr lang="nb-NO" altLang="nb-NO" sz="2200" dirty="0">
                  <a:latin typeface="Calibri Light" panose="020F0302020204030204" pitchFamily="34" charset="0"/>
                  <a:cs typeface="Calibri Light" panose="020F0302020204030204" pitchFamily="34" charset="0"/>
                </a:rPr>
                <a:t>, dvs. retten til å ta referat og </a:t>
              </a:r>
              <a:r>
                <a:rPr lang="nb-NO" altLang="nb-NO" sz="2200" dirty="0" err="1">
                  <a:latin typeface="Calibri Light" panose="020F0302020204030204" pitchFamily="34" charset="0"/>
                  <a:cs typeface="Calibri Light" panose="020F0302020204030204" pitchFamily="34" charset="0"/>
                </a:rPr>
                <a:t>viderebringe</a:t>
              </a:r>
              <a:endParaRPr lang="nb-NO" altLang="nb-NO" sz="2200" dirty="0">
                <a:latin typeface="Calibri Light" panose="020F0302020204030204" pitchFamily="34" charset="0"/>
                <a:cs typeface="Calibri Light" panose="020F0302020204030204" pitchFamily="34" charset="0"/>
              </a:endParaRPr>
            </a:p>
            <a:p>
              <a:pPr>
                <a:spcBef>
                  <a:spcPct val="0"/>
                </a:spcBef>
                <a:buFontTx/>
                <a:buNone/>
              </a:pPr>
              <a:r>
                <a:rPr lang="nb-NO" altLang="nb-NO" sz="2200" dirty="0">
                  <a:latin typeface="Calibri Light" panose="020F0302020204030204" pitchFamily="34" charset="0"/>
                  <a:cs typeface="Calibri Light" panose="020F0302020204030204" pitchFamily="34" charset="0"/>
                </a:rPr>
                <a:t>opplysninger i møter, dokumenter mv</a:t>
              </a:r>
            </a:p>
          </p:txBody>
        </p:sp>
      </p:grpSp>
      <p:sp>
        <p:nvSpPr>
          <p:cNvPr id="7" name="Text Box 5">
            <a:extLst>
              <a:ext uri="{FF2B5EF4-FFF2-40B4-BE49-F238E27FC236}">
                <a16:creationId xmlns:a16="http://schemas.microsoft.com/office/drawing/2014/main" id="{D4D8A1EC-00E8-4080-9CC9-39F86A4B87E5}"/>
              </a:ext>
            </a:extLst>
          </p:cNvPr>
          <p:cNvSpPr txBox="1">
            <a:spLocks noChangeArrowheads="1"/>
          </p:cNvSpPr>
          <p:nvPr/>
        </p:nvSpPr>
        <p:spPr bwMode="auto">
          <a:xfrm>
            <a:off x="436579" y="3429000"/>
            <a:ext cx="825251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200" dirty="0">
                <a:solidFill>
                  <a:schemeClr val="accent2"/>
                </a:solidFill>
                <a:latin typeface="Calibri Light" panose="020F0302020204030204" pitchFamily="34" charset="0"/>
                <a:cs typeface="Calibri Light" panose="020F0302020204030204" pitchFamily="34" charset="0"/>
              </a:rPr>
              <a:t>Databaser</a:t>
            </a:r>
            <a:r>
              <a:rPr lang="nb-NO" altLang="nb-NO" sz="2200" dirty="0">
                <a:latin typeface="Calibri Light" panose="020F0302020204030204" pitchFamily="34" charset="0"/>
                <a:cs typeface="Calibri Light" panose="020F0302020204030204" pitchFamily="34" charset="0"/>
              </a:rPr>
              <a:t>, jf. «databaseinnsyn» i </a:t>
            </a:r>
            <a:r>
              <a:rPr lang="nb-NO" altLang="nb-NO" sz="2200" dirty="0" err="1">
                <a:latin typeface="Calibri Light" panose="020F0302020204030204" pitchFamily="34" charset="0"/>
                <a:cs typeface="Calibri Light" panose="020F0302020204030204" pitchFamily="34" charset="0"/>
              </a:rPr>
              <a:t>offl</a:t>
            </a:r>
            <a:r>
              <a:rPr lang="nb-NO" altLang="nb-NO" sz="2200" dirty="0">
                <a:latin typeface="Calibri Light" panose="020F0302020204030204" pitchFamily="34" charset="0"/>
                <a:cs typeface="Calibri Light" panose="020F0302020204030204" pitchFamily="34" charset="0"/>
              </a:rPr>
              <a:t>. § 9; dvs. innsyn i strukturerte</a:t>
            </a:r>
          </a:p>
          <a:p>
            <a:pPr>
              <a:spcBef>
                <a:spcPct val="0"/>
              </a:spcBef>
              <a:buFontTx/>
              <a:buNone/>
            </a:pPr>
            <a:r>
              <a:rPr lang="nb-NO" altLang="nb-NO" sz="2200" dirty="0">
                <a:latin typeface="Calibri Light" panose="020F0302020204030204" pitchFamily="34" charset="0"/>
                <a:cs typeface="Calibri Light" panose="020F0302020204030204" pitchFamily="34" charset="0"/>
              </a:rPr>
              <a:t>samlinger av relaterte data. Gir ikke bare tilgang til enkeltopplysninger,</a:t>
            </a:r>
          </a:p>
          <a:p>
            <a:pPr>
              <a:spcBef>
                <a:spcPct val="0"/>
              </a:spcBef>
              <a:buFontTx/>
              <a:buNone/>
            </a:pPr>
            <a:r>
              <a:rPr lang="nb-NO" altLang="nb-NO" sz="2200" dirty="0">
                <a:latin typeface="Calibri Light" panose="020F0302020204030204" pitchFamily="34" charset="0"/>
                <a:cs typeface="Calibri Light" panose="020F0302020204030204" pitchFamily="34" charset="0"/>
              </a:rPr>
              <a:t>men til informasjon om sammenhenger mellom opplysninger i basen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2000"/>
                                        <p:tgtEl>
                                          <p:spTgt spid="512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4">
                                            <p:txEl>
                                              <p:pRg st="1" end="1"/>
                                            </p:txEl>
                                          </p:spTgt>
                                        </p:tgtEl>
                                        <p:attrNameLst>
                                          <p:attrName>style.visibility</p:attrName>
                                        </p:attrNameLst>
                                      </p:cBhvr>
                                      <p:to>
                                        <p:strVal val="visible"/>
                                      </p:to>
                                    </p:set>
                                    <p:animEffect transition="in" filter="fade">
                                      <p:cBhvr>
                                        <p:cTn id="10" dur="2000"/>
                                        <p:tgtEl>
                                          <p:spTgt spid="512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D332ECB-CFC1-4682-ABC2-E33120D14CE2}"/>
              </a:ext>
            </a:extLst>
          </p:cNvPr>
          <p:cNvSpPr>
            <a:spLocks noGrp="1" noChangeArrowheads="1"/>
          </p:cNvSpPr>
          <p:nvPr>
            <p:ph type="title"/>
          </p:nvPr>
        </p:nvSpPr>
        <p:spPr>
          <a:xfrm>
            <a:off x="685800" y="333375"/>
            <a:ext cx="7772400" cy="1143000"/>
          </a:xfrm>
        </p:spPr>
        <p:txBody>
          <a:bodyPr/>
          <a:lstStyle/>
          <a:p>
            <a:pPr>
              <a:defRPr/>
            </a:pPr>
            <a:r>
              <a:rPr lang="nb-NO" altLang="nb-NO" sz="2800" dirty="0">
                <a:solidFill>
                  <a:schemeClr val="hlink"/>
                </a:solidFill>
                <a:latin typeface="Calibri Light" panose="020F0302020204030204" pitchFamily="34" charset="0"/>
                <a:cs typeface="Calibri Light" panose="020F0302020204030204" pitchFamily="34" charset="0"/>
              </a:rPr>
              <a:t>Eksempler på </a:t>
            </a:r>
            <a:r>
              <a:rPr lang="nb-NO" altLang="nb-NO" sz="2800" b="1" u="sng" dirty="0">
                <a:solidFill>
                  <a:schemeClr val="hlink"/>
                </a:solidFill>
                <a:latin typeface="Calibri Light" panose="020F0302020204030204" pitchFamily="34" charset="0"/>
                <a:cs typeface="Calibri Light" panose="020F0302020204030204" pitchFamily="34" charset="0"/>
              </a:rPr>
              <a:t>hvordan</a:t>
            </a:r>
            <a:r>
              <a:rPr lang="nb-NO" altLang="nb-NO" sz="2800" b="1" dirty="0">
                <a:solidFill>
                  <a:schemeClr val="hlink"/>
                </a:solidFill>
                <a:latin typeface="Calibri Light" panose="020F0302020204030204" pitchFamily="34" charset="0"/>
                <a:cs typeface="Calibri Light" panose="020F0302020204030204" pitchFamily="34" charset="0"/>
              </a:rPr>
              <a:t> </a:t>
            </a:r>
            <a:r>
              <a:rPr lang="nb-NO" altLang="nb-NO" sz="2800" dirty="0">
                <a:solidFill>
                  <a:schemeClr val="hlink"/>
                </a:solidFill>
                <a:latin typeface="Calibri Light" panose="020F0302020204030204" pitchFamily="34" charset="0"/>
                <a:cs typeface="Calibri Light" panose="020F0302020204030204" pitchFamily="34" charset="0"/>
              </a:rPr>
              <a:t>offentlighet blir realisert</a:t>
            </a:r>
            <a:endParaRPr lang="nb-NO" sz="2800" dirty="0">
              <a:solidFill>
                <a:schemeClr val="accent2"/>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sp>
        <p:nvSpPr>
          <p:cNvPr id="15363" name="Plassholder for innhold 1">
            <a:extLst>
              <a:ext uri="{FF2B5EF4-FFF2-40B4-BE49-F238E27FC236}">
                <a16:creationId xmlns:a16="http://schemas.microsoft.com/office/drawing/2014/main" id="{6DBE5D00-F15E-49E6-83BE-CC53C23A6BE8}"/>
              </a:ext>
            </a:extLst>
          </p:cNvPr>
          <p:cNvSpPr>
            <a:spLocks noGrp="1" noChangeArrowheads="1"/>
          </p:cNvSpPr>
          <p:nvPr>
            <p:ph idx="1"/>
          </p:nvPr>
        </p:nvSpPr>
        <p:spPr>
          <a:xfrm>
            <a:off x="685800" y="1727200"/>
            <a:ext cx="7772400" cy="4535488"/>
          </a:xfrm>
        </p:spPr>
        <p:txBody>
          <a:bodyPr/>
          <a:lstStyle/>
          <a:p>
            <a:r>
              <a:rPr lang="nb-NO" altLang="nb-NO" sz="2400" dirty="0">
                <a:latin typeface="Calibri Light" panose="020F0302020204030204" pitchFamily="34" charset="0"/>
                <a:cs typeface="Calibri Light" panose="020F0302020204030204" pitchFamily="34" charset="0"/>
              </a:rPr>
              <a:t>Rettslig regulering (rettslige virkemidler)</a:t>
            </a:r>
          </a:p>
          <a:p>
            <a:pPr lvl="1"/>
            <a:r>
              <a:rPr lang="nb-NO" altLang="nb-NO" sz="2000" dirty="0">
                <a:latin typeface="Calibri Light" panose="020F0302020204030204" pitchFamily="34" charset="0"/>
                <a:cs typeface="Calibri Light" panose="020F0302020204030204" pitchFamily="34" charset="0"/>
              </a:rPr>
              <a:t>Rett til </a:t>
            </a:r>
            <a:r>
              <a:rPr lang="nb-NO" altLang="nb-NO" sz="2000" dirty="0">
                <a:solidFill>
                  <a:schemeClr val="accent2"/>
                </a:solidFill>
                <a:latin typeface="Calibri Light" panose="020F0302020204030204" pitchFamily="34" charset="0"/>
                <a:cs typeface="Calibri Light" panose="020F0302020204030204" pitchFamily="34" charset="0"/>
              </a:rPr>
              <a:t>innsyn</a:t>
            </a:r>
            <a:r>
              <a:rPr lang="nb-NO" altLang="nb-NO" sz="2000" dirty="0">
                <a:latin typeface="Calibri Light" panose="020F0302020204030204" pitchFamily="34" charset="0"/>
                <a:cs typeface="Calibri Light" panose="020F0302020204030204" pitchFamily="34" charset="0"/>
              </a:rPr>
              <a:t> (etter krav/begjæring)</a:t>
            </a:r>
          </a:p>
          <a:p>
            <a:pPr lvl="1"/>
            <a:r>
              <a:rPr lang="nb-NO" altLang="nb-NO" sz="2000" dirty="0">
                <a:latin typeface="Calibri Light" panose="020F0302020204030204" pitchFamily="34" charset="0"/>
                <a:cs typeface="Calibri Light" panose="020F0302020204030204" pitchFamily="34" charset="0"/>
              </a:rPr>
              <a:t>Plikt til å ha </a:t>
            </a:r>
            <a:r>
              <a:rPr lang="nb-NO" altLang="nb-NO" sz="2000" dirty="0">
                <a:solidFill>
                  <a:schemeClr val="accent2"/>
                </a:solidFill>
                <a:latin typeface="Calibri Light" panose="020F0302020204030204" pitchFamily="34" charset="0"/>
                <a:cs typeface="Calibri Light" panose="020F0302020204030204" pitchFamily="34" charset="0"/>
              </a:rPr>
              <a:t>informasjon tilgjengelig</a:t>
            </a:r>
          </a:p>
          <a:p>
            <a:pPr lvl="1"/>
            <a:r>
              <a:rPr lang="nb-NO" altLang="nb-NO" sz="2000" dirty="0">
                <a:latin typeface="Calibri Light" panose="020F0302020204030204" pitchFamily="34" charset="0"/>
                <a:cs typeface="Calibri Light" panose="020F0302020204030204" pitchFamily="34" charset="0"/>
              </a:rPr>
              <a:t>Adgang/plikt til å </a:t>
            </a:r>
            <a:r>
              <a:rPr lang="nb-NO" altLang="nb-NO" sz="2000" dirty="0">
                <a:solidFill>
                  <a:schemeClr val="accent2"/>
                </a:solidFill>
                <a:latin typeface="Calibri Light" panose="020F0302020204030204" pitchFamily="34" charset="0"/>
                <a:cs typeface="Calibri Light" panose="020F0302020204030204" pitchFamily="34" charset="0"/>
              </a:rPr>
              <a:t>publisere</a:t>
            </a:r>
            <a:r>
              <a:rPr lang="nb-NO" altLang="nb-NO" sz="2000" dirty="0">
                <a:latin typeface="Calibri Light" panose="020F0302020204030204" pitchFamily="34" charset="0"/>
                <a:cs typeface="Calibri Light" panose="020F0302020204030204" pitchFamily="34" charset="0"/>
              </a:rPr>
              <a:t>, for eksempel på nettet, </a:t>
            </a:r>
          </a:p>
          <a:p>
            <a:pPr lvl="1"/>
            <a:r>
              <a:rPr lang="nb-NO" altLang="nb-NO" sz="2000" dirty="0">
                <a:latin typeface="Calibri Light" panose="020F0302020204030204" pitchFamily="34" charset="0"/>
                <a:cs typeface="Calibri Light" panose="020F0302020204030204" pitchFamily="34" charset="0"/>
              </a:rPr>
              <a:t>Plikt til å </a:t>
            </a:r>
            <a:r>
              <a:rPr lang="nb-NO" altLang="nb-NO" sz="2000" dirty="0">
                <a:solidFill>
                  <a:schemeClr val="accent2"/>
                </a:solidFill>
                <a:latin typeface="Calibri Light" panose="020F0302020204030204" pitchFamily="34" charset="0"/>
                <a:cs typeface="Calibri Light" panose="020F0302020204030204" pitchFamily="34" charset="0"/>
              </a:rPr>
              <a:t>informere</a:t>
            </a:r>
            <a:endParaRPr lang="nb-NO" altLang="nb-NO" dirty="0">
              <a:latin typeface="Calibri Light" panose="020F0302020204030204" pitchFamily="34" charset="0"/>
              <a:cs typeface="Calibri Light" panose="020F0302020204030204" pitchFamily="34" charset="0"/>
            </a:endParaRPr>
          </a:p>
          <a:p>
            <a:r>
              <a:rPr lang="nb-NO" altLang="nb-NO" sz="2400" dirty="0">
                <a:latin typeface="Calibri Light" panose="020F0302020204030204" pitchFamily="34" charset="0"/>
                <a:cs typeface="Calibri Light" panose="020F0302020204030204" pitchFamily="34" charset="0"/>
              </a:rPr>
              <a:t>Ikke rettslig regulering (pedagogiske virkemidler)</a:t>
            </a:r>
          </a:p>
          <a:p>
            <a:pPr lvl="1"/>
            <a:r>
              <a:rPr lang="nb-NO" altLang="nb-NO" sz="2000" dirty="0">
                <a:latin typeface="Calibri Light" panose="020F0302020204030204" pitchFamily="34" charset="0"/>
                <a:cs typeface="Calibri Light" panose="020F0302020204030204" pitchFamily="34" charset="0"/>
              </a:rPr>
              <a:t>Statens informasjonspolitikk</a:t>
            </a:r>
          </a:p>
          <a:p>
            <a:pPr lvl="1"/>
            <a:r>
              <a:rPr lang="nb-NO" altLang="nb-NO" sz="2000" dirty="0">
                <a:latin typeface="Calibri Light" panose="020F0302020204030204" pitchFamily="34" charset="0"/>
                <a:cs typeface="Calibri Light" panose="020F0302020204030204" pitchFamily="34" charset="0"/>
              </a:rPr>
              <a:t>Veiledere om bruk av sosiale medier</a:t>
            </a:r>
          </a:p>
          <a:p>
            <a:r>
              <a:rPr lang="nb-NO" altLang="nb-NO" sz="2400" dirty="0">
                <a:latin typeface="Calibri Light" panose="020F0302020204030204" pitchFamily="34" charset="0"/>
                <a:cs typeface="Calibri Light" panose="020F0302020204030204" pitchFamily="34" charset="0"/>
              </a:rPr>
              <a:t>Teknisk tilrettelegging (teknologiske virkemidler)</a:t>
            </a:r>
          </a:p>
          <a:p>
            <a:pPr lvl="1"/>
            <a:r>
              <a:rPr lang="nb-NO" altLang="nb-NO" sz="2000" dirty="0">
                <a:latin typeface="Calibri Light" panose="020F0302020204030204" pitchFamily="34" charset="0"/>
                <a:cs typeface="Calibri Light" panose="020F0302020204030204" pitchFamily="34" charset="0"/>
              </a:rPr>
              <a:t>Offentlige elektroniske postjournaler</a:t>
            </a:r>
          </a:p>
          <a:p>
            <a:pPr lvl="2"/>
            <a:r>
              <a:rPr lang="nb-NO" altLang="nb-NO" sz="1800" dirty="0">
                <a:latin typeface="Calibri Light" panose="020F0302020204030204" pitchFamily="34" charset="0"/>
                <a:cs typeface="Calibri Light" panose="020F0302020204030204" pitchFamily="34" charset="0"/>
              </a:rPr>
              <a:t>I offentlige organer (f.eks. kommuner)</a:t>
            </a:r>
          </a:p>
          <a:p>
            <a:pPr lvl="2"/>
            <a:r>
              <a:rPr lang="nb-NO" altLang="nb-NO" sz="1800" dirty="0">
                <a:latin typeface="Calibri Light" panose="020F0302020204030204" pitchFamily="34" charset="0"/>
                <a:cs typeface="Calibri Light" panose="020F0302020204030204" pitchFamily="34" charset="0"/>
              </a:rPr>
              <a:t>Samlet innsynstjeneste for staten og Oslo kommune: </a:t>
            </a:r>
            <a:r>
              <a:rPr lang="nb-NO" altLang="nb-NO" sz="1800" dirty="0">
                <a:latin typeface="Calibri Light" panose="020F0302020204030204" pitchFamily="34" charset="0"/>
                <a:cs typeface="Calibri Light" panose="020F0302020204030204" pitchFamily="34" charset="0"/>
                <a:hlinkClick r:id="rId2"/>
              </a:rPr>
              <a:t>eInnsyn.no </a:t>
            </a:r>
            <a:endParaRPr lang="nb-NO" altLang="nb-NO" sz="1800" dirty="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te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Skjermfremvisning (4:3)</PresentationFormat>
  <Paragraphs>173</Paragraphs>
  <Slides>16</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16</vt:i4>
      </vt:variant>
    </vt:vector>
  </HeadingPairs>
  <TitlesOfParts>
    <vt:vector size="21" baseType="lpstr">
      <vt:lpstr>Arial</vt:lpstr>
      <vt:lpstr>Calibri</vt:lpstr>
      <vt:lpstr>Calibri Light</vt:lpstr>
      <vt:lpstr>Times New Roman</vt:lpstr>
      <vt:lpstr>Office-tema</vt:lpstr>
      <vt:lpstr>Offentlighetsprinsippet (og annen form for åpenhet) </vt:lpstr>
      <vt:lpstr>PowerPoint-presentasjon</vt:lpstr>
      <vt:lpstr>Grunnloven § 100</vt:lpstr>
      <vt:lpstr>Offentlighetsprinsippet – hensyn for og mot</vt:lpstr>
      <vt:lpstr>Hvor gjelder prinsippet?</vt:lpstr>
      <vt:lpstr>Offentlighetsprinsippet: Hovedregel og unntak</vt:lpstr>
      <vt:lpstr>Ulike grader av gjennomslag for prinsippet ved begjæring om offentlig innsyn </vt:lpstr>
      <vt:lpstr>Hva er omfattet av offentlighet/åpenhet?</vt:lpstr>
      <vt:lpstr>Eksempler på hvordan offentlighet blir realisert</vt:lpstr>
      <vt:lpstr>PowerPoint-presentasjon</vt:lpstr>
      <vt:lpstr>Innsyn for «enhver», «registrert», «part»</vt:lpstr>
      <vt:lpstr>PowerPoint-presentasjon</vt:lpstr>
      <vt:lpstr>PowerPoint-presentasjon</vt:lpstr>
      <vt:lpstr>PowerPoint-presentasjon</vt:lpstr>
      <vt:lpstr>Dokumentasjonsplikter?</vt:lpstr>
      <vt:lpstr>Hovedpunkter fra lovforslagene</vt:lpstr>
    </vt:vector>
  </TitlesOfParts>
  <Company>uio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Offentlighetsprinsippet Forelesning 20.09.04, “Digital forvaltning”, DRI 1001</dc:title>
  <dc:creator>Administrator</dc:creator>
  <cp:lastModifiedBy>dag wiese schartum</cp:lastModifiedBy>
  <cp:revision>78</cp:revision>
  <cp:lastPrinted>2015-10-19T20:55:33Z</cp:lastPrinted>
  <dcterms:created xsi:type="dcterms:W3CDTF">2004-09-19T20:29:06Z</dcterms:created>
  <dcterms:modified xsi:type="dcterms:W3CDTF">2020-10-12T12:27:53Z</dcterms:modified>
</cp:coreProperties>
</file>