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85" r:id="rId2"/>
    <p:sldId id="284" r:id="rId3"/>
    <p:sldId id="258" r:id="rId4"/>
    <p:sldId id="263" r:id="rId5"/>
    <p:sldId id="262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FFFFCC"/>
    <a:srgbClr val="FFFFFF"/>
    <a:srgbClr val="CCECFF"/>
    <a:srgbClr val="006600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9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19430BAC-21BD-4D87-B842-969B31E0D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E8E55CB-AFE5-4482-9342-1F1D597BCC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D78F77-0756-4D2A-BFD1-FB89B0AE5757}" type="datetimeFigureOut">
              <a:rPr lang="en-GB"/>
              <a:pPr>
                <a:defRPr/>
              </a:pPr>
              <a:t>22/10/2020</a:t>
            </a:fld>
            <a:endParaRPr lang="en-GB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3F2C7EDE-984E-4A4F-AF18-C8930244E9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1D4967EA-E188-450F-9FFC-4C225FDEF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en-GB" noProof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3D6FD05-BDFC-4D0E-A767-C81FC5A79A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B1CEDE2-7BEE-44D8-A91E-8AF182C7F1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B0ABA4-A9BF-42FF-888F-3C1E6376BD20}" type="slidenum">
              <a:rPr lang="en-GB" altLang="nb-NO"/>
              <a:pPr/>
              <a:t>‹#›</a:t>
            </a:fld>
            <a:endParaRPr lang="en-GB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E3BC6A-17A5-459A-A8C1-54E83066A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5D4739-510F-4892-B531-23516FCF22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D16CB2-9DA0-4C6B-9C3E-FBC2E96D8F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AC1F7-7068-4C6A-94C0-FF4D4E5E1E9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1151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163654-0AF3-4193-B68C-85A1ABEF6C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443034-2241-4B01-9D06-41097E3E02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0AC603-3688-4EB7-95DC-7CC099DB6C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1D6CB-CFD6-432C-B9ED-4EB7152DDB1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6127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CF51DD-2463-4032-BD24-804B97D18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B3D412-CAEB-41BD-B9FA-53207E26F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230A76-FCEB-420D-B1E7-6AE1CFC2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9DF66-5FC4-489F-9B2E-751FE767BD0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689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974939-DC42-4E6E-BCE2-77E31CA8E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DCBC7E-76E0-406F-99B2-FAB4E82E5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03836-2E04-4426-8C25-B2BEBBCF7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CB865-5F08-4861-BF61-CEC15E11084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8059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2B2676-F759-454C-97A0-B1792766D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5072EB-79B1-4814-8860-E7DACBBB21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9CB995-BE28-4490-BAB1-5A583062D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744AE-4F37-4985-BDFD-0A3862CC70E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1932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62DD1D-33AC-486D-955F-329B7FF017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0A0FE-38FA-4E17-83B2-A70CAD927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FD80EB-5E41-4915-9992-608803A76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9040B-A55A-4169-8EE7-86562AC209F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8814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3B7CE5-1858-43F1-8EEC-ADFFB2F08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9CBA9A-CCF5-4F7B-89B6-ECCF425309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9A6D71-2FF8-4AD2-8F3B-98257A6990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F221F-345D-4842-B190-9D0475C00EA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4069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AFD457-51A5-418F-BA40-770D952CFE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A8F347-1B53-4BCE-BC83-778DDDCEA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78347E-E25A-45F6-8C63-F94A034DE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E4900-7861-445E-B64B-F02B38D78E8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6222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C8016E-44D4-4CA8-A132-C7313A1E4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BEC256-E17B-473B-A123-954C7F0DE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8A11FE-2B39-4DA1-BB7F-EF09DE341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059FD-7687-4F01-B56F-784F13D338C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9941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D4D2D0-D0E8-47FC-AC20-B9D913CE8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DF5F0C-1ADA-4076-AF98-E3F542504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5219FB-7381-489E-B1D4-706DAC8CF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DF303-5EAE-4B61-9C25-AA7A6A55443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2396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84798D-EF53-4483-B3E9-E1FF0A7D7E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60AF60-4A57-4DA5-A0C0-7422CE134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787732-80F8-4316-BEC1-D5F2AE376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B0BD9-FAFF-48B9-8CD5-E1672B1C2DC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4653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D094E1-230B-479F-A5B3-675A96887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13A97B-BAD5-4439-85A2-EB23A1B29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583862-C1A7-4BD3-93AE-F99F4D85B2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EEFCCCD-3728-483F-B670-5C02859860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70126B-2854-453F-BFA3-952F7C6B0B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EA90E9-95CE-4E4A-9733-65E5057A2CD8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jus/afin/FINF1001/tidligere-eksamensoppgaver/" TargetMode="External"/><Relationship Id="rId2" Type="http://schemas.openxmlformats.org/officeDocument/2006/relationships/hyperlink" Target="http://www.uio.no/studier/emner/jus/afin/DRI1001/oppgaver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A5D92E-78D2-47AF-B882-1E7BA8380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dirty="0"/>
              <a:t>FINF1001</a:t>
            </a:r>
            <a:br>
              <a:rPr lang="nb-NO" sz="3600" dirty="0"/>
            </a:br>
            <a:r>
              <a:rPr lang="nb-NO" sz="3600" dirty="0"/>
              <a:t>Oppsummering og råd om eksamen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D6AEE2-7670-410B-A619-06E77843AD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1600" dirty="0"/>
              <a:t>Dag Wiese Schartum,</a:t>
            </a:r>
          </a:p>
          <a:p>
            <a:r>
              <a:rPr lang="nb-NO" sz="1600" dirty="0"/>
              <a:t>SERI</a:t>
            </a:r>
          </a:p>
        </p:txBody>
      </p:sp>
    </p:spTree>
    <p:extLst>
      <p:ext uri="{BB962C8B-B14F-4D97-AF65-F5344CB8AC3E}">
        <p14:creationId xmlns:p14="http://schemas.microsoft.com/office/powerpoint/2010/main" val="212407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0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b-NO" sz="3200" b="1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Grunnskisse av FINF1001</a:t>
            </a:r>
            <a:endParaRPr lang="nb-NO" sz="4400" kern="0" dirty="0">
              <a:solidFill>
                <a:srgbClr val="0033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222" name="Text Box 3"/>
          <p:cNvSpPr txBox="1">
            <a:spLocks noChangeArrowheads="1"/>
          </p:cNvSpPr>
          <p:nvPr/>
        </p:nvSpPr>
        <p:spPr bwMode="auto">
          <a:xfrm>
            <a:off x="1085653" y="2018185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/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647758" y="2567460"/>
            <a:ext cx="1389301" cy="1812924"/>
            <a:chOff x="2160" y="1872"/>
            <a:chExt cx="1152" cy="1440"/>
          </a:xfrm>
        </p:grpSpPr>
        <p:sp>
          <p:nvSpPr>
            <p:cNvPr id="8214" name="AutoShape 52"/>
            <p:cNvSpPr>
              <a:spLocks noChangeArrowheads="1"/>
            </p:cNvSpPr>
            <p:nvPr/>
          </p:nvSpPr>
          <p:spPr bwMode="auto">
            <a:xfrm>
              <a:off x="2160" y="1872"/>
              <a:ext cx="1152" cy="1440"/>
            </a:xfrm>
            <a:prstGeom prst="flowChartMagneticDisk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15" name="Text Box 53"/>
            <p:cNvSpPr txBox="1">
              <a:spLocks noChangeArrowheads="1"/>
            </p:cNvSpPr>
            <p:nvPr/>
          </p:nvSpPr>
          <p:spPr bwMode="auto">
            <a:xfrm>
              <a:off x="2436" y="2496"/>
              <a:ext cx="684" cy="34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200" dirty="0"/>
                <a:t>IKT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E50B7CFA-2736-4892-9F3F-FD2CB886B087}"/>
              </a:ext>
            </a:extLst>
          </p:cNvPr>
          <p:cNvGrpSpPr/>
          <p:nvPr/>
        </p:nvGrpSpPr>
        <p:grpSpPr>
          <a:xfrm>
            <a:off x="518775" y="3783629"/>
            <a:ext cx="3554262" cy="1563256"/>
            <a:chOff x="495241" y="3742210"/>
            <a:chExt cx="3658792" cy="1543050"/>
          </a:xfrm>
        </p:grpSpPr>
        <p:sp>
          <p:nvSpPr>
            <p:cNvPr id="24" name="Line 54"/>
            <p:cNvSpPr>
              <a:spLocks noChangeShapeType="1"/>
            </p:cNvSpPr>
            <p:nvPr/>
          </p:nvSpPr>
          <p:spPr bwMode="auto">
            <a:xfrm flipV="1">
              <a:off x="1969395" y="3742210"/>
              <a:ext cx="2184638" cy="1096863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9" name="Text Box 49"/>
            <p:cNvSpPr txBox="1">
              <a:spLocks noChangeArrowheads="1"/>
            </p:cNvSpPr>
            <p:nvPr/>
          </p:nvSpPr>
          <p:spPr bwMode="auto">
            <a:xfrm>
              <a:off x="495241" y="4828060"/>
              <a:ext cx="19256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1">
                      <a:lumMod val="75000"/>
                    </a:schemeClr>
                  </a:solidFill>
                </a:rPr>
                <a:t>Rettssikkerhet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0D8DA3C8-F893-4A58-80DA-BB2338F5323E}"/>
              </a:ext>
            </a:extLst>
          </p:cNvPr>
          <p:cNvGrpSpPr/>
          <p:nvPr/>
        </p:nvGrpSpPr>
        <p:grpSpPr>
          <a:xfrm>
            <a:off x="5290044" y="3074033"/>
            <a:ext cx="2890945" cy="2504753"/>
            <a:chOff x="5290044" y="3074033"/>
            <a:chExt cx="2890945" cy="2504753"/>
          </a:xfrm>
        </p:grpSpPr>
        <p:sp>
          <p:nvSpPr>
            <p:cNvPr id="25" name="Line 55"/>
            <p:cNvSpPr>
              <a:spLocks noChangeShapeType="1"/>
            </p:cNvSpPr>
            <p:nvPr/>
          </p:nvSpPr>
          <p:spPr bwMode="auto">
            <a:xfrm rot="13670411" flipV="1">
              <a:off x="4484634" y="3879443"/>
              <a:ext cx="2504753" cy="893933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0" name="Text Box 50"/>
            <p:cNvSpPr txBox="1">
              <a:spLocks noChangeArrowheads="1"/>
            </p:cNvSpPr>
            <p:nvPr/>
          </p:nvSpPr>
          <p:spPr bwMode="auto">
            <a:xfrm>
              <a:off x="6625239" y="4989475"/>
              <a:ext cx="1555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1">
                      <a:lumMod val="75000"/>
                    </a:schemeClr>
                  </a:solidFill>
                </a:rPr>
                <a:t>Personvern</a:t>
              </a: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F5F17667-B901-4BA2-8704-8113E32E0193}"/>
              </a:ext>
            </a:extLst>
          </p:cNvPr>
          <p:cNvGrpSpPr/>
          <p:nvPr/>
        </p:nvGrpSpPr>
        <p:grpSpPr>
          <a:xfrm>
            <a:off x="2838253" y="548160"/>
            <a:ext cx="3008313" cy="2804900"/>
            <a:chOff x="2838253" y="548160"/>
            <a:chExt cx="3008313" cy="2804900"/>
          </a:xfrm>
        </p:grpSpPr>
        <p:sp>
          <p:nvSpPr>
            <p:cNvPr id="18" name="Text Box 48"/>
            <p:cNvSpPr txBox="1">
              <a:spLocks noChangeArrowheads="1"/>
            </p:cNvSpPr>
            <p:nvPr/>
          </p:nvSpPr>
          <p:spPr bwMode="auto">
            <a:xfrm>
              <a:off x="2838253" y="548160"/>
              <a:ext cx="30083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1">
                      <a:lumMod val="75000"/>
                    </a:schemeClr>
                  </a:solidFill>
                </a:rPr>
                <a:t>Offentlighetsprinsippet</a:t>
              </a:r>
            </a:p>
          </p:txBody>
        </p:sp>
        <p:sp>
          <p:nvSpPr>
            <p:cNvPr id="30" name="Line 60"/>
            <p:cNvSpPr>
              <a:spLocks noChangeShapeType="1"/>
            </p:cNvSpPr>
            <p:nvPr/>
          </p:nvSpPr>
          <p:spPr bwMode="auto">
            <a:xfrm>
              <a:off x="4342409" y="951386"/>
              <a:ext cx="0" cy="240167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2961960" y="4343144"/>
            <a:ext cx="2661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800" u="sng" dirty="0">
                <a:solidFill>
                  <a:srgbClr val="0000FF"/>
                </a:solidFill>
              </a:rPr>
              <a:t>Enkeltvedtak</a:t>
            </a:r>
            <a:r>
              <a:rPr lang="nb-NO" sz="1800" dirty="0">
                <a:solidFill>
                  <a:srgbClr val="0000FF"/>
                </a:solidFill>
              </a:rPr>
              <a:t> ved hjelp av</a:t>
            </a:r>
          </a:p>
          <a:p>
            <a:r>
              <a:rPr lang="nb-NO" sz="1800" dirty="0">
                <a:solidFill>
                  <a:srgbClr val="0000FF"/>
                </a:solidFill>
              </a:rPr>
              <a:t>                    IKT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C7FF0394-CD32-4E5C-A718-BFFCFCBEFC06}"/>
              </a:ext>
            </a:extLst>
          </p:cNvPr>
          <p:cNvGrpSpPr/>
          <p:nvPr/>
        </p:nvGrpSpPr>
        <p:grpSpPr>
          <a:xfrm>
            <a:off x="5074928" y="3631563"/>
            <a:ext cx="3907937" cy="1138773"/>
            <a:chOff x="5074928" y="3631563"/>
            <a:chExt cx="3907937" cy="1138773"/>
          </a:xfrm>
        </p:grpSpPr>
        <p:sp>
          <p:nvSpPr>
            <p:cNvPr id="8209" name="Text Box 63"/>
            <p:cNvSpPr txBox="1">
              <a:spLocks noChangeArrowheads="1"/>
            </p:cNvSpPr>
            <p:nvPr/>
          </p:nvSpPr>
          <p:spPr bwMode="auto">
            <a:xfrm>
              <a:off x="6464227" y="3631563"/>
              <a:ext cx="2518638" cy="1138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700" dirty="0">
                  <a:solidFill>
                    <a:srgbClr val="0000CC"/>
                  </a:solidFill>
                </a:rPr>
                <a:t>¤ Transformering fra</a:t>
              </a:r>
              <a:br>
                <a:rPr lang="nb-NO" sz="1700" dirty="0">
                  <a:solidFill>
                    <a:srgbClr val="0000CC"/>
                  </a:solidFill>
                </a:rPr>
              </a:br>
              <a:r>
                <a:rPr lang="nb-NO" sz="1700" dirty="0">
                  <a:solidFill>
                    <a:srgbClr val="0000CC"/>
                  </a:solidFill>
                </a:rPr>
                <a:t>rettsregler til programkode</a:t>
              </a:r>
            </a:p>
            <a:p>
              <a:r>
                <a:rPr lang="nb-NO" sz="1700" dirty="0">
                  <a:solidFill>
                    <a:srgbClr val="0000CC"/>
                  </a:solidFill>
                </a:rPr>
                <a:t>¤ Vekt på rettslige</a:t>
              </a:r>
              <a:br>
                <a:rPr lang="nb-NO" sz="1700" dirty="0">
                  <a:solidFill>
                    <a:srgbClr val="0000CC"/>
                  </a:solidFill>
                </a:rPr>
              </a:br>
              <a:r>
                <a:rPr lang="nb-NO" sz="1700" dirty="0">
                  <a:solidFill>
                    <a:srgbClr val="0000CC"/>
                  </a:solidFill>
                </a:rPr>
                <a:t>beslutningssystemer</a:t>
              </a:r>
            </a:p>
          </p:txBody>
        </p:sp>
        <p:sp>
          <p:nvSpPr>
            <p:cNvPr id="8210" name="Line 64"/>
            <p:cNvSpPr>
              <a:spLocks noChangeShapeType="1"/>
            </p:cNvSpPr>
            <p:nvPr/>
          </p:nvSpPr>
          <p:spPr bwMode="auto">
            <a:xfrm flipV="1">
              <a:off x="5074928" y="4258043"/>
              <a:ext cx="1389300" cy="51229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 sz="1800"/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BA19642C-D6D6-4973-A834-F1535C02C108}"/>
              </a:ext>
            </a:extLst>
          </p:cNvPr>
          <p:cNvGrpSpPr/>
          <p:nvPr/>
        </p:nvGrpSpPr>
        <p:grpSpPr>
          <a:xfrm>
            <a:off x="399853" y="951385"/>
            <a:ext cx="8147050" cy="5743667"/>
            <a:chOff x="399853" y="951385"/>
            <a:chExt cx="8147050" cy="5743667"/>
          </a:xfrm>
        </p:grpSpPr>
        <p:sp>
          <p:nvSpPr>
            <p:cNvPr id="8224" name="Text Box 5"/>
            <p:cNvSpPr txBox="1">
              <a:spLocks noChangeArrowheads="1"/>
            </p:cNvSpPr>
            <p:nvPr/>
          </p:nvSpPr>
          <p:spPr bwMode="auto">
            <a:xfrm>
              <a:off x="399853" y="951385"/>
              <a:ext cx="19923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Departementer</a:t>
              </a:r>
            </a:p>
          </p:txBody>
        </p:sp>
        <p:sp>
          <p:nvSpPr>
            <p:cNvPr id="8225" name="Text Box 6"/>
            <p:cNvSpPr txBox="1">
              <a:spLocks noChangeArrowheads="1"/>
            </p:cNvSpPr>
            <p:nvPr/>
          </p:nvSpPr>
          <p:spPr bwMode="auto">
            <a:xfrm>
              <a:off x="5962453" y="951385"/>
              <a:ext cx="25844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Direktorater / tilsyn</a:t>
              </a:r>
            </a:p>
          </p:txBody>
        </p:sp>
        <p:sp>
          <p:nvSpPr>
            <p:cNvPr id="8226" name="Text Box 7"/>
            <p:cNvSpPr txBox="1">
              <a:spLocks noChangeArrowheads="1"/>
            </p:cNvSpPr>
            <p:nvPr/>
          </p:nvSpPr>
          <p:spPr bwMode="auto">
            <a:xfrm>
              <a:off x="3496808" y="6237852"/>
              <a:ext cx="15716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Kommuner</a:t>
              </a:r>
            </a:p>
          </p:txBody>
        </p:sp>
        <p:sp>
          <p:nvSpPr>
            <p:cNvPr id="4" name="Likebent trekant 3">
              <a:extLst>
                <a:ext uri="{FF2B5EF4-FFF2-40B4-BE49-F238E27FC236}">
                  <a16:creationId xmlns:a16="http://schemas.microsoft.com/office/drawing/2014/main" id="{F17FAABB-E81A-4BA0-9A1B-00CA6E810A24}"/>
                </a:ext>
              </a:extLst>
            </p:cNvPr>
            <p:cNvSpPr/>
            <p:nvPr/>
          </p:nvSpPr>
          <p:spPr bwMode="auto">
            <a:xfrm rot="10800000">
              <a:off x="539552" y="1484784"/>
              <a:ext cx="7676083" cy="4882278"/>
            </a:xfrm>
            <a:prstGeom prst="triangle">
              <a:avLst/>
            </a:prstGeom>
            <a:noFill/>
            <a:ln w="22225" cap="flat" cmpd="tri" algn="ctr">
              <a:solidFill>
                <a:srgbClr val="66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Likebent trekant 8">
            <a:extLst>
              <a:ext uri="{FF2B5EF4-FFF2-40B4-BE49-F238E27FC236}">
                <a16:creationId xmlns:a16="http://schemas.microsoft.com/office/drawing/2014/main" id="{F2560E21-83F2-4292-8619-D69E09A8C11B}"/>
              </a:ext>
            </a:extLst>
          </p:cNvPr>
          <p:cNvSpPr/>
          <p:nvPr/>
        </p:nvSpPr>
        <p:spPr bwMode="auto">
          <a:xfrm>
            <a:off x="2838253" y="1542530"/>
            <a:ext cx="3008313" cy="2837854"/>
          </a:xfrm>
          <a:prstGeom prst="triangle">
            <a:avLst/>
          </a:prstGeom>
          <a:noFill/>
          <a:ln w="25400" cap="flat" cmpd="tri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 Box 67">
            <a:extLst>
              <a:ext uri="{FF2B5EF4-FFF2-40B4-BE49-F238E27FC236}">
                <a16:creationId xmlns:a16="http://schemas.microsoft.com/office/drawing/2014/main" id="{D0F6F145-0DD0-410C-AC57-1E62E6159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31" y="4909688"/>
            <a:ext cx="3625111" cy="1323439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600" dirty="0"/>
              <a:t>Riktig rettsanvendelse og skjønnsutøvelse, forutberegnelighet, upartiskhet, betryggende beslutnings-grunnlag, hensynsfullt/raskt unngå umyndiggjøring, demokratisk kontroll</a:t>
            </a:r>
          </a:p>
        </p:txBody>
      </p:sp>
      <p:sp>
        <p:nvSpPr>
          <p:cNvPr id="29" name="Text Box 68">
            <a:extLst>
              <a:ext uri="{FF2B5EF4-FFF2-40B4-BE49-F238E27FC236}">
                <a16:creationId xmlns:a16="http://schemas.microsoft.com/office/drawing/2014/main" id="{86402502-1603-4E0E-AEA2-8958E1CB6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316" y="4948922"/>
            <a:ext cx="3625111" cy="107721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600" dirty="0"/>
              <a:t>Selvbestemmelse, innsyn og kunnskap, opplysnings- og behandlingskvalitet, forholdsmessig kontroll brukervennlig behandling</a:t>
            </a:r>
          </a:p>
        </p:txBody>
      </p:sp>
      <p:sp>
        <p:nvSpPr>
          <p:cNvPr id="32" name="Text Box 69">
            <a:extLst>
              <a:ext uri="{FF2B5EF4-FFF2-40B4-BE49-F238E27FC236}">
                <a16:creationId xmlns:a16="http://schemas.microsoft.com/office/drawing/2014/main" id="{D71AC96E-B9C4-4F06-A835-48132E12F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031" y="564955"/>
            <a:ext cx="3692003" cy="5847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600" dirty="0"/>
              <a:t>Offentlighet for dokumenter, </a:t>
            </a:r>
            <a:r>
              <a:rPr lang="nb-NO" altLang="nb-NO" sz="1600" dirty="0" err="1"/>
              <a:t>enkeltopply-sninger</a:t>
            </a:r>
            <a:r>
              <a:rPr lang="nb-NO" altLang="nb-NO" sz="1600" dirty="0"/>
              <a:t>, møter og informasjonssystemer</a:t>
            </a:r>
          </a:p>
        </p:txBody>
      </p:sp>
    </p:spTree>
    <p:extLst>
      <p:ext uri="{BB962C8B-B14F-4D97-AF65-F5344CB8AC3E}">
        <p14:creationId xmlns:p14="http://schemas.microsoft.com/office/powerpoint/2010/main" val="358143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9" grpId="0" animBg="1"/>
      <p:bldP spid="28" grpId="0" animBg="1" autoUpdateAnimBg="0"/>
      <p:bldP spid="29" grpId="0" animBg="1" autoUpdateAnimBg="0"/>
      <p:bldP spid="3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>
            <a:extLst>
              <a:ext uri="{FF2B5EF4-FFF2-40B4-BE49-F238E27FC236}">
                <a16:creationId xmlns:a16="http://schemas.microsoft.com/office/drawing/2014/main" id="{16A49139-3513-4FC6-B9B5-BC695D65E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44624"/>
            <a:ext cx="8229600" cy="908720"/>
          </a:xfrm>
        </p:spPr>
        <p:txBody>
          <a:bodyPr/>
          <a:lstStyle/>
          <a:p>
            <a:r>
              <a:rPr lang="nb-NO" altLang="nb-NO" sz="3200" dirty="0">
                <a:solidFill>
                  <a:srgbClr val="7030A0"/>
                </a:solidFill>
              </a:rPr>
              <a:t>Tid, eksamensform og forberedelser</a:t>
            </a:r>
          </a:p>
        </p:txBody>
      </p:sp>
      <p:sp>
        <p:nvSpPr>
          <p:cNvPr id="4099" name="Plassholder for innhold 2">
            <a:extLst>
              <a:ext uri="{FF2B5EF4-FFF2-40B4-BE49-F238E27FC236}">
                <a16:creationId xmlns:a16="http://schemas.microsoft.com/office/drawing/2014/main" id="{0F72825D-DC96-40D7-B4CF-8F74ED5313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953344"/>
            <a:ext cx="8572500" cy="5211959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nb-NO" altLang="nb-NO" sz="1800" dirty="0"/>
              <a:t>Eksamen skjer tirsdag 10. november kl. 09:00 – 13:00 (4 timer)</a:t>
            </a:r>
          </a:p>
          <a:p>
            <a:r>
              <a:rPr lang="nb-NO" altLang="nb-NO" sz="1600" dirty="0"/>
              <a:t>Prøven åpner 15 minutter før (08.45) og stenger 30 min senere (13.30) slik at det er ekstra tid ved eventuelle tekniske problemer</a:t>
            </a:r>
          </a:p>
          <a:p>
            <a:pPr marL="0" indent="0">
              <a:buNone/>
            </a:pPr>
            <a:r>
              <a:rPr lang="nb-NO" altLang="nb-NO" sz="1800" dirty="0"/>
              <a:t>Pga. Corona-situasjonen arrangeres den som hjemmeeksamen, jf. nedenfor</a:t>
            </a:r>
          </a:p>
          <a:p>
            <a:endParaRPr lang="nb-NO" altLang="nb-NO" sz="1800" dirty="0"/>
          </a:p>
          <a:p>
            <a:pPr marL="0" indent="0">
              <a:buNone/>
            </a:pPr>
            <a:r>
              <a:rPr lang="nb-NO" altLang="nb-NO" sz="1800" u="sng" dirty="0"/>
              <a:t>Anbefalte forberedelser</a:t>
            </a:r>
            <a:endParaRPr lang="nb-NO" altLang="nb-NO" sz="1800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b-NO" altLang="nb-NO" sz="1800" dirty="0"/>
              <a:t>Bruk tidligere oppgaver fra FINF1001 og DRI1001 (samme emnet, annen kode) som eksamenstrening! Oppgavene </a:t>
            </a:r>
            <a:r>
              <a:rPr lang="nb-NO" altLang="nb-NO" sz="1800"/>
              <a:t>med sensorveiledninger er </a:t>
            </a:r>
            <a:r>
              <a:rPr lang="nb-NO" altLang="nb-NO" sz="1800" dirty="0"/>
              <a:t>tilgjengelig </a:t>
            </a:r>
            <a:r>
              <a:rPr lang="nb-NO" altLang="nb-NO" sz="1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</a:t>
            </a:r>
            <a:endParaRPr lang="nb-NO" altLang="nb-NO" sz="1800" dirty="0">
              <a:solidFill>
                <a:srgbClr val="0070C0"/>
              </a:solidFill>
            </a:endParaRPr>
          </a:p>
          <a:p>
            <a:pPr lvl="1"/>
            <a:r>
              <a:rPr lang="nb-NO" altLang="nb-NO" sz="1800" dirty="0"/>
              <a:t>Pga. av hjemmeeksamen kan typen spørsmål imidlertid være litt forskjellig ift. tidligere</a:t>
            </a:r>
          </a:p>
          <a:p>
            <a:r>
              <a:rPr lang="nb-NO" sz="1800" dirty="0"/>
              <a:t>Lære seg figurer fra pensum og forelesninger – det er uansett en fin måte å huske/formidle stoffet.  Lag gjerne dine egne figurer også (flytskjemaer mv.) men kombiner alltid med tekst</a:t>
            </a:r>
          </a:p>
          <a:p>
            <a:endParaRPr lang="nb-NO" alt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088E8AE8-CADC-4FC2-BE72-6CD64102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7030A0"/>
                </a:solidFill>
              </a:rPr>
              <a:t>Om eksamensspørsmålene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3DFCAD-143A-4B56-A40F-8FF9C6EB59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5800" y="2225676"/>
            <a:ext cx="7772400" cy="2879725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r>
              <a:rPr lang="nb-NO" altLang="nb-NO" sz="2900" dirty="0"/>
              <a:t>Oppgaver har gjerne 2 – 4 deler som alle må besvares</a:t>
            </a:r>
          </a:p>
          <a:p>
            <a:r>
              <a:rPr lang="nb-NO" altLang="nb-NO" sz="2900" dirty="0"/>
              <a:t>Det gis ikke oppgaver som kun er basert på forelesningspresentasjoner, men slike presentasjoner er klart relevante å trekke inn i svaret</a:t>
            </a:r>
          </a:p>
          <a:p>
            <a:r>
              <a:rPr lang="nb-NO" altLang="nb-NO" sz="2900" dirty="0"/>
              <a:t>Vektlegging av emner ved eksamen vil gjenspeile vektleggingen i undervisning/pensum</a:t>
            </a:r>
          </a:p>
          <a:p>
            <a:r>
              <a:rPr lang="nb-NO" altLang="nb-NO" sz="2900" dirty="0"/>
              <a:t>Det forventes ikke henvisninger til pensum og litteratur</a:t>
            </a:r>
          </a:p>
          <a:p>
            <a:r>
              <a:rPr lang="nb-NO" altLang="nb-NO" sz="2900" dirty="0"/>
              <a:t>Oppgaven vil ikke forutsette at dere har tilgang til andre kilder enn relevante rettskilder</a:t>
            </a:r>
          </a:p>
          <a:p>
            <a:pPr marL="0" indent="0">
              <a:buNone/>
            </a:pPr>
            <a:endParaRPr lang="nb-NO" altLang="nb-NO" sz="4300" dirty="0"/>
          </a:p>
          <a:p>
            <a:endParaRPr lang="nb-NO" sz="4300" dirty="0"/>
          </a:p>
        </p:txBody>
      </p:sp>
    </p:spTree>
    <p:extLst>
      <p:ext uri="{BB962C8B-B14F-4D97-AF65-F5344CB8AC3E}">
        <p14:creationId xmlns:p14="http://schemas.microsoft.com/office/powerpoint/2010/main" val="314002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9C871EA-B99E-4142-9F26-672413571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803176"/>
          </a:xfrm>
        </p:spPr>
        <p:txBody>
          <a:bodyPr/>
          <a:lstStyle/>
          <a:p>
            <a:r>
              <a:rPr lang="nb-NO" sz="3200" dirty="0">
                <a:solidFill>
                  <a:srgbClr val="7030A0"/>
                </a:solidFill>
              </a:rPr>
              <a:t>Om arbeidet med oppgaven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2B696B-9C10-48DF-AA02-315A9B9259B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4031" y="1268761"/>
            <a:ext cx="8135938" cy="3456384"/>
          </a:xfrm>
          <a:solidFill>
            <a:srgbClr val="FFFFCC"/>
          </a:solidFill>
        </p:spPr>
        <p:txBody>
          <a:bodyPr>
            <a:normAutofit/>
          </a:bodyPr>
          <a:lstStyle/>
          <a:p>
            <a:pPr lvl="1"/>
            <a:endParaRPr lang="nb-NO" sz="1500" dirty="0"/>
          </a:p>
          <a:p>
            <a:r>
              <a:rPr lang="nb-NO" sz="2000" dirty="0"/>
              <a:t>Husk å les oppgaveteksten godt, og bruk tid på å disponere før du skriver besvarelsen</a:t>
            </a:r>
          </a:p>
          <a:p>
            <a:r>
              <a:rPr lang="nb-NO" sz="2000" dirty="0"/>
              <a:t>Er oppgaveteksten uklar: Prøv alltid å forstå den slik at den gjelder sentrale spørsmål  i pensum; forklar og begrunn din fortolkning</a:t>
            </a:r>
          </a:p>
          <a:p>
            <a:r>
              <a:rPr lang="nb-NO" sz="2000" dirty="0"/>
              <a:t>Er du tvil om hvordan spørsmålet skal forstås, er det alltid trygt å forstå det som noe som er sentralt i pensum</a:t>
            </a:r>
          </a:p>
          <a:p>
            <a:r>
              <a:rPr lang="nb-NO" sz="2000" dirty="0"/>
              <a:t>Det blir uansett anledning til å stille spørsmål til oppgaven på «digital trøsterunde», jf. nedenfor</a:t>
            </a:r>
          </a:p>
        </p:txBody>
      </p:sp>
    </p:spTree>
    <p:extLst>
      <p:ext uri="{BB962C8B-B14F-4D97-AF65-F5344CB8AC3E}">
        <p14:creationId xmlns:p14="http://schemas.microsoft.com/office/powerpoint/2010/main" val="374655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ADA924-6624-47F6-8CA9-F62C6A5D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7030A0"/>
                </a:solidFill>
              </a:rPr>
              <a:t>Om arbeidet med oppgaven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64B278-0C53-4A48-AA13-A2F907C19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80048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r>
              <a:rPr lang="nb-NO" sz="2600" dirty="0"/>
              <a:t>Kjernen i svaret må alltid gjelde det spørsmålene i oppgaven direkte handler om</a:t>
            </a:r>
          </a:p>
          <a:p>
            <a:r>
              <a:rPr lang="nb-NO" sz="2600" dirty="0"/>
              <a:t>Du bør likevel alltid kort redegjøre for den sammenhengen spørsmålet og svaret står i (kontekst), og de eventuelle forutsetninger du legger til grunn for svaret</a:t>
            </a:r>
          </a:p>
          <a:p>
            <a:r>
              <a:rPr lang="nb-NO" sz="2600" dirty="0"/>
              <a:t>Unngå et «nærsynt» forhold til pensum og forelesningspresentasjoner: Selvstendighet blir verdsatt; det bør være tydelig at du har arbeidet med og forstått stoffet</a:t>
            </a:r>
          </a:p>
          <a:p>
            <a:r>
              <a:rPr lang="nb-NO" sz="2600" dirty="0"/>
              <a:t>Bruk gjerne figurer fra pensum eller forelesninger. Lag gjerne dine egne figurer også (flytskjemaer mv.), men kombiner alltid med tekst (figurer må alltid forklares)</a:t>
            </a:r>
          </a:p>
          <a:p>
            <a:r>
              <a:rPr lang="nb-NO" sz="2600" dirty="0"/>
              <a:t>Eksempler (virkelige eller konstruerte) er alltid lurt i tillegg til generelle forklaringer og drøftelser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480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98E4C2-F002-401B-8791-69111084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7030A0"/>
                </a:solidFill>
              </a:rPr>
              <a:t>Om arbeidet med oppgaven (3)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81879D-2132-4718-B6F5-F153CAF6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752056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nb-NO" sz="2000" dirty="0"/>
              <a:t>Legg vekt på å skrive klart og enkelt språk (korte setninger, ikke jål dere til med «fine ord»)</a:t>
            </a:r>
          </a:p>
          <a:p>
            <a:r>
              <a:rPr lang="nb-NO" sz="2000" dirty="0"/>
              <a:t>Unngå å skrive «ordlister»; det er som regel best å integrere begrepsforklaring i den øvrige teksten</a:t>
            </a:r>
          </a:p>
          <a:p>
            <a:r>
              <a:rPr lang="nb-NO" sz="2000" dirty="0"/>
              <a:t>Skulle du være så uheldig at du ikke vet hvordan du skal svare, er det alltid bedre å skrive noe som er så relevant som mulig, enn å levere blankt</a:t>
            </a:r>
          </a:p>
          <a:p>
            <a:r>
              <a:rPr lang="nb-NO" sz="2000" dirty="0"/>
              <a:t>Skulle du få for liten tid til å gi fullstendig svar på alt, bør du gjengi disposisjonen i svaret ditt. En detaljert og god disposisjon kan gi god uttelling på karakteren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0980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C363EF1D-AF01-4D12-A85A-81A53DD397A0}"/>
              </a:ext>
            </a:extLst>
          </p:cNvPr>
          <p:cNvSpPr txBox="1"/>
          <p:nvPr/>
        </p:nvSpPr>
        <p:spPr>
          <a:xfrm>
            <a:off x="685800" y="1556792"/>
            <a:ext cx="7630616" cy="3508653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r>
              <a:rPr lang="nb-NO" sz="2200" dirty="0"/>
              <a:t>Dag er tilgjengelig på «digital trøsterunde» mellom 9.15 og 9.30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000" dirty="0"/>
              <a:t>Dette innebærer at dere i nevnte tidsrom kan sende mail til </a:t>
            </a:r>
            <a:r>
              <a:rPr lang="nb-NO" sz="2000" u="sng" dirty="0">
                <a:solidFill>
                  <a:srgbClr val="0070C0"/>
                </a:solidFill>
              </a:rPr>
              <a:t>d.w.schartum@jus.uio.no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/>
              <a:t>for å få svar på eventuelle uklarheter i oppgaveteksten mv.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000" dirty="0"/>
              <a:t>Dag svarer fortløpende i den rekkefølge spørsmålene kommer inn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000" dirty="0"/>
              <a:t>Svarene vil normalt kun bli gitt til den som spør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000" dirty="0"/>
              <a:t>Dersom det er grunn til å tro at spørsmål og svar har betydning for alle, blir svar gitt til alle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000" dirty="0"/>
              <a:t>Blir du usikker på forståelsen av eksamensspørsmål etter at ordningen med trøsterunde er avsluttet, bør du skrive i oppgaven hvordan du har forstått teksten og gi en kort begrunnelse for dette</a:t>
            </a:r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60F88BE6-90FE-46A6-820A-9132DEAB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nb-NO" sz="3200" dirty="0">
                <a:solidFill>
                  <a:srgbClr val="7030A0"/>
                </a:solidFill>
              </a:rPr>
              <a:t>Digital trøsterunde</a:t>
            </a:r>
          </a:p>
        </p:txBody>
      </p:sp>
    </p:spTree>
    <p:extLst>
      <p:ext uri="{BB962C8B-B14F-4D97-AF65-F5344CB8AC3E}">
        <p14:creationId xmlns:p14="http://schemas.microsoft.com/office/powerpoint/2010/main" val="95847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Skjermfremvisning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Office-tema</vt:lpstr>
      <vt:lpstr>FINF1001 Oppsummering og råd om eksamen</vt:lpstr>
      <vt:lpstr>PowerPoint-presentasjon</vt:lpstr>
      <vt:lpstr>Tid, eksamensform og forberedelser</vt:lpstr>
      <vt:lpstr>Om eksamensspørsmålene </vt:lpstr>
      <vt:lpstr>Om arbeidet med oppgaven</vt:lpstr>
      <vt:lpstr>Om arbeidet med oppgaven (2)</vt:lpstr>
      <vt:lpstr>Om arbeidet med oppgaven (3)</vt:lpstr>
      <vt:lpstr>Digital trøsterunde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- DRI</dc:title>
  <dc:creator>Administrator</dc:creator>
  <cp:lastModifiedBy>dag wiese schartum</cp:lastModifiedBy>
  <cp:revision>44</cp:revision>
  <cp:lastPrinted>2008-11-10T21:56:28Z</cp:lastPrinted>
  <dcterms:created xsi:type="dcterms:W3CDTF">2003-11-30T20:30:02Z</dcterms:created>
  <dcterms:modified xsi:type="dcterms:W3CDTF">2020-10-22T20:56:35Z</dcterms:modified>
</cp:coreProperties>
</file>