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1"/>
  </p:handoutMasterIdLst>
  <p:sldIdLst>
    <p:sldId id="256" r:id="rId2"/>
    <p:sldId id="266" r:id="rId3"/>
    <p:sldId id="258" r:id="rId4"/>
    <p:sldId id="259" r:id="rId5"/>
    <p:sldId id="267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3300"/>
    <a:srgbClr val="0033CC"/>
    <a:srgbClr val="FFCCFF"/>
    <a:srgbClr val="990000"/>
    <a:srgbClr val="00FF00"/>
    <a:srgbClr val="99CCFF"/>
    <a:srgbClr val="3399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6B81093-CC9E-425F-A9B2-37D118D11A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7E2FF56-9F52-4ED8-9ACA-A8F8B18F1E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99B37E-3078-4E50-8948-8C9554ADC105}" type="datetimeFigureOut">
              <a:rPr lang="nb-NO"/>
              <a:pPr>
                <a:defRPr/>
              </a:pPr>
              <a:t>03.09.2020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7C0493A-4011-4790-B5F9-58441E8F8B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18110B3-A88B-4794-9B77-1D9B147269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E30043-852B-4593-9AB6-1B039587A435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0A82C-6192-4D4E-AACB-7A1515FBE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BABBA8-BD60-4750-A486-7E06902FD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BE8A61-2466-4167-B78F-5A015EC03C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59263-EBF7-42E2-8610-C4949233227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975489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0FACAE-9676-488B-8E01-CB4C0E93A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58C8FB-6E26-426F-BAC5-2A87895340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16C54B-EEF6-4381-9A91-C973913DC6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F88C8-C515-47CB-B35E-4F5EFA8BDDC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08427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AA12E3-EE96-4357-9217-83D2A2C75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27789C-D886-40E7-872B-15649F182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ABBD9B-5B17-4E00-B619-A18D496EBA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94578-5B1F-415D-B156-7CDA7E91CF9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767433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56D02D-9E43-47F8-83D4-A02EF4061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5F1A1-4AF7-4B52-B07E-05A362552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A7D913-63CC-49AB-86AD-C0EAB3228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19559-6EF3-439A-B9C8-B451CDDE93E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254675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2DDB38-6A8F-405F-80A2-2A2C2CFCF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6C0113-86D8-4B8E-A0C6-5113325948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D56306-7839-40A0-B339-858EC8307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23F49-B95B-4736-B468-E6E148AC462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781196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57914-29C2-4CE7-ABBE-224E04C3D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09BB8E-0774-4A16-83E8-D27E194C4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BA55B-11FA-484A-AEFB-913E40046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E134B-F6FD-4002-A8E8-9BD0FBBA6B2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007253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AFA9C3-3DE3-4CCA-BC10-D79F4B969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886951-93A0-4BA3-AC0E-11C59024B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4F7D427-6139-49A5-A906-54255D782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818D7-FB3C-4526-8E63-86B9A80925E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99672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F4B00C-FE05-4DB5-8F21-A846CE5572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ECBE50-DDBA-47C6-99D7-F94BC3B2A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2F5505-1CA3-4551-BE35-875B88B77A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4A446-AF2D-45CC-8BE6-7DE1D2DCA6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055307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05A206-EF83-4012-8990-C144B8C80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ACA5DE-EA50-4A3D-B85F-6A5B93F02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15E1AF-ADA6-423D-AF49-39D3C36E9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2CA1C-6FAE-443F-BFC1-E4238216D49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78384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93A783-DC00-41BD-86EE-C34819773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6403D4-3B33-43C7-A12B-FC9DE279C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46DEF-973C-4B2F-B694-E210CDE06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819D9-887D-44C1-8AD2-EC82562D268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491176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8D43E1-D004-446B-8567-D6CB64B6A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015916-76A3-4FC8-9C6B-1427058C5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7B62B-588F-4CEB-8965-65D579BDA9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73F44-B99C-4182-89C2-EE1DFB30330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93892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F06461-9E1B-42B9-AA25-57DEC8F39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4A44E5-F816-43D0-8AB1-6595B7CC0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172917-6AC0-418F-8227-8CBA56F414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3AD2A9-8811-4DAC-ADF2-CEE34818C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B141A3-DCE9-47E6-A021-97A9D063B9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749AE5-6D26-4005-A332-118A8E1F76BA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B45DD43-946E-4650-8CE5-16332C8AD7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848600" cy="1752600"/>
          </a:xfrm>
        </p:spPr>
        <p:txBody>
          <a:bodyPr/>
          <a:lstStyle/>
          <a:p>
            <a:r>
              <a:rPr lang="nb-NO" altLang="nb-NO" sz="3200" b="1">
                <a:solidFill>
                  <a:schemeClr val="hlink"/>
                </a:solidFill>
              </a:rPr>
              <a:t>Rettssikkerhet i digital forvaltning</a:t>
            </a:r>
            <a:br>
              <a:rPr lang="nb-NO" altLang="nb-NO" sz="3200" b="1">
                <a:solidFill>
                  <a:schemeClr val="hlink"/>
                </a:solidFill>
              </a:rPr>
            </a:br>
            <a:r>
              <a:rPr lang="nb-NO" altLang="nb-NO" sz="3200">
                <a:solidFill>
                  <a:schemeClr val="hlink"/>
                </a:solidFill>
              </a:rPr>
              <a:t>- og litt om forholdet til personvern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55C454-7775-455E-8E5C-9873D6B80F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nb-NO" altLang="nb-NO" sz="2000"/>
              <a:t>Dag Wiese Schartum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C90AF1FD-6D1E-4B5C-8C91-E0D39F8C6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568" y="3729105"/>
            <a:ext cx="3767655" cy="2828789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EEFE451D-1CD0-42E4-9806-CCB7EE510986}"/>
              </a:ext>
            </a:extLst>
          </p:cNvPr>
          <p:cNvSpPr/>
          <p:nvPr/>
        </p:nvSpPr>
        <p:spPr bwMode="auto">
          <a:xfrm>
            <a:off x="2723751" y="5661248"/>
            <a:ext cx="1296144" cy="288032"/>
          </a:xfrm>
          <a:prstGeom prst="ellipse">
            <a:avLst/>
          </a:prstGeom>
          <a:noFill/>
          <a:ln w="444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AF5BB23-F361-4474-91EE-422D3282FE89}"/>
              </a:ext>
            </a:extLst>
          </p:cNvPr>
          <p:cNvGrpSpPr/>
          <p:nvPr/>
        </p:nvGrpSpPr>
        <p:grpSpPr>
          <a:xfrm>
            <a:off x="3779912" y="3933056"/>
            <a:ext cx="2592288" cy="2132856"/>
            <a:chOff x="3779912" y="3933056"/>
            <a:chExt cx="2592288" cy="2132856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3BB0C6BC-EA47-4DDD-8DC7-D12F89AEDA40}"/>
                </a:ext>
              </a:extLst>
            </p:cNvPr>
            <p:cNvSpPr/>
            <p:nvPr/>
          </p:nvSpPr>
          <p:spPr bwMode="auto">
            <a:xfrm>
              <a:off x="3779912" y="3933056"/>
              <a:ext cx="1512168" cy="288032"/>
            </a:xfrm>
            <a:prstGeom prst="ellips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E6DC4307-ED54-4476-88E9-7A7B09D08D28}"/>
                </a:ext>
              </a:extLst>
            </p:cNvPr>
            <p:cNvSpPr/>
            <p:nvPr/>
          </p:nvSpPr>
          <p:spPr bwMode="auto">
            <a:xfrm>
              <a:off x="5220072" y="5777880"/>
              <a:ext cx="1152128" cy="288032"/>
            </a:xfrm>
            <a:prstGeom prst="ellips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E7788AE2-B538-4437-8844-D65211B8960D}"/>
              </a:ext>
            </a:extLst>
          </p:cNvPr>
          <p:cNvCxnSpPr>
            <a:cxnSpLocks/>
          </p:cNvCxnSpPr>
          <p:nvPr/>
        </p:nvCxnSpPr>
        <p:spPr bwMode="auto">
          <a:xfrm>
            <a:off x="4067944" y="5877272"/>
            <a:ext cx="108012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>
            <a:extLst>
              <a:ext uri="{FF2B5EF4-FFF2-40B4-BE49-F238E27FC236}">
                <a16:creationId xmlns:a16="http://schemas.microsoft.com/office/drawing/2014/main" id="{8960AD74-66B8-45C1-B692-3E27EE7C9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58813"/>
          </a:xfrm>
        </p:spPr>
        <p:txBody>
          <a:bodyPr/>
          <a:lstStyle/>
          <a:p>
            <a:r>
              <a:rPr lang="nb-NO" altLang="nb-NO" sz="3200">
                <a:solidFill>
                  <a:srgbClr val="0070C0"/>
                </a:solidFill>
              </a:rPr>
              <a:t>«Rettsstat»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20A6AB-E47E-48E3-8574-E92B5DB90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760"/>
            <a:ext cx="8208962" cy="468052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nb-NO" i="1" dirty="0">
                <a:solidFill>
                  <a:srgbClr val="990000"/>
                </a:solidFill>
              </a:rPr>
              <a:t>Innbyggerne er bundet</a:t>
            </a:r>
            <a:r>
              <a:rPr lang="nb-NO" dirty="0">
                <a:solidFill>
                  <a:srgbClr val="990000"/>
                </a:solidFill>
              </a:rPr>
              <a:t> av myndighetenes lover</a:t>
            </a:r>
          </a:p>
          <a:p>
            <a:pPr lvl="1">
              <a:defRPr/>
            </a:pPr>
            <a:r>
              <a:rPr lang="nb-NO" dirty="0"/>
              <a:t>som er fastsatt innenfor rammene av et demokratisk politisk system, og er</a:t>
            </a:r>
          </a:p>
          <a:p>
            <a:pPr lvl="1">
              <a:defRPr/>
            </a:pPr>
            <a:r>
              <a:rPr lang="nb-NO" dirty="0"/>
              <a:t>basert på informasjonsfrihet og fri meningsdannelse, og</a:t>
            </a:r>
          </a:p>
          <a:p>
            <a:pPr lvl="1">
              <a:defRPr/>
            </a:pPr>
            <a:r>
              <a:rPr lang="nb-NO" dirty="0"/>
              <a:t>som derfor har legitimitet, og</a:t>
            </a:r>
          </a:p>
          <a:p>
            <a:pPr lvl="1">
              <a:defRPr/>
            </a:pPr>
            <a:r>
              <a:rPr lang="nb-NO" dirty="0"/>
              <a:t>som er offentlige (jf. «</a:t>
            </a:r>
            <a:r>
              <a:rPr lang="nb-NO" dirty="0" err="1"/>
              <a:t>publicatio</a:t>
            </a:r>
            <a:r>
              <a:rPr lang="nb-NO" dirty="0"/>
              <a:t> </a:t>
            </a:r>
            <a:r>
              <a:rPr lang="nb-NO" dirty="0" err="1"/>
              <a:t>legis</a:t>
            </a:r>
            <a:r>
              <a:rPr lang="nb-NO" dirty="0"/>
              <a:t>»), og som</a:t>
            </a:r>
          </a:p>
          <a:p>
            <a:pPr lvl="1">
              <a:defRPr/>
            </a:pPr>
            <a:r>
              <a:rPr lang="nb-NO" dirty="0"/>
              <a:t>derfor gir forutberegnelighet for innbyggerne</a:t>
            </a:r>
          </a:p>
          <a:p>
            <a:pPr>
              <a:defRPr/>
            </a:pPr>
            <a:r>
              <a:rPr lang="nb-NO" dirty="0">
                <a:solidFill>
                  <a:srgbClr val="990000"/>
                </a:solidFill>
              </a:rPr>
              <a:t>På den annen side er </a:t>
            </a:r>
            <a:r>
              <a:rPr lang="nb-NO" i="1" dirty="0">
                <a:solidFill>
                  <a:srgbClr val="990000"/>
                </a:solidFill>
              </a:rPr>
              <a:t>myndighetene bundet </a:t>
            </a:r>
            <a:r>
              <a:rPr lang="nb-NO" dirty="0">
                <a:solidFill>
                  <a:srgbClr val="990000"/>
                </a:solidFill>
              </a:rPr>
              <a:t>av de samme lovene</a:t>
            </a:r>
          </a:p>
          <a:p>
            <a:pPr lvl="1">
              <a:defRPr/>
            </a:pPr>
            <a:r>
              <a:rPr lang="nb-NO" dirty="0"/>
              <a:t>og kan således ikke endre regler som er fastsatt ved lov uten å vedta ny lov;</a:t>
            </a:r>
          </a:p>
          <a:p>
            <a:pPr lvl="1">
              <a:defRPr/>
            </a:pPr>
            <a:r>
              <a:rPr lang="nb-NO" dirty="0"/>
              <a:t>og plikter å praktisere lovene i samsvar med grunnleggende rettsprinsipper (jf. rettskildelæren, dvs. rettslig metode);</a:t>
            </a:r>
          </a:p>
          <a:p>
            <a:pPr lvl="1">
              <a:defRPr/>
            </a:pPr>
            <a:r>
              <a:rPr lang="nb-NO" dirty="0"/>
              <a:t>noe som gir forutberegnelighet for innbyggerne</a:t>
            </a:r>
          </a:p>
          <a:p>
            <a:pPr>
              <a:defRPr/>
            </a:pP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17220B7-F46E-4272-9371-729C37086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1039813"/>
            <a:ext cx="24495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400" i="1"/>
              <a:t>Jf. også forskrifter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8D16F6D-5B37-4BC5-BA08-493ABEF035BE}"/>
              </a:ext>
            </a:extLst>
          </p:cNvPr>
          <p:cNvSpPr txBox="1"/>
          <p:nvPr/>
        </p:nvSpPr>
        <p:spPr>
          <a:xfrm>
            <a:off x="860425" y="5824214"/>
            <a:ext cx="7278688" cy="708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000"/>
              <a:t>Rettsstaten bygger mao på en gjensidig bindende forpliktelse mellom</a:t>
            </a:r>
          </a:p>
          <a:p>
            <a:pPr>
              <a:defRPr/>
            </a:pPr>
            <a:r>
              <a:rPr lang="nb-NO" sz="2000"/>
              <a:t>myndigheter og innbyggere: «Rettsstatskontrakten»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8CAF996-F4B9-48C4-9F87-A5102B010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250" y="123825"/>
            <a:ext cx="7772400" cy="609600"/>
          </a:xfrm>
        </p:spPr>
        <p:txBody>
          <a:bodyPr/>
          <a:lstStyle/>
          <a:p>
            <a:r>
              <a:rPr lang="nb-NO" altLang="nb-NO" sz="3200" b="1">
                <a:solidFill>
                  <a:schemeClr val="hlink"/>
                </a:solidFill>
              </a:rPr>
              <a:t>Rettssikkerhet</a:t>
            </a:r>
            <a:endParaRPr lang="nb-NO" altLang="nb-NO"/>
          </a:p>
        </p:txBody>
      </p:sp>
      <p:sp>
        <p:nvSpPr>
          <p:cNvPr id="6147" name="Text Box 55">
            <a:extLst>
              <a:ext uri="{FF2B5EF4-FFF2-40B4-BE49-F238E27FC236}">
                <a16:creationId xmlns:a16="http://schemas.microsoft.com/office/drawing/2014/main" id="{3AD3B62B-0DB7-4A64-9960-6DC7115F5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75" y="1701014"/>
            <a:ext cx="2879725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chemeClr val="hlink"/>
                </a:solidFill>
              </a:rPr>
              <a:t>Når myndighetene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chemeClr val="hlink"/>
                </a:solidFill>
              </a:rPr>
              <a:t>etterlever sin del av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chemeClr val="hlink"/>
                </a:solidFill>
              </a:rPr>
              <a:t>«rettsstatskontrakten»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olidFill>
                  <a:schemeClr val="hlink"/>
                </a:solidFill>
              </a:rPr>
              <a:t>kan vi si at det råder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2000" i="1">
                <a:solidFill>
                  <a:schemeClr val="hlink"/>
                </a:solidFill>
              </a:rPr>
              <a:t>rettssikkerhet</a:t>
            </a:r>
          </a:p>
        </p:txBody>
      </p:sp>
      <p:sp>
        <p:nvSpPr>
          <p:cNvPr id="6148" name="Text Box 65">
            <a:extLst>
              <a:ext uri="{FF2B5EF4-FFF2-40B4-BE49-F238E27FC236}">
                <a16:creationId xmlns:a16="http://schemas.microsoft.com/office/drawing/2014/main" id="{8B4DD8EF-47AE-492D-ADB2-D210810D4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30275" y="-187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6154" name="Group 44">
            <a:extLst>
              <a:ext uri="{FF2B5EF4-FFF2-40B4-BE49-F238E27FC236}">
                <a16:creationId xmlns:a16="http://schemas.microsoft.com/office/drawing/2014/main" id="{7610F8B7-0CB2-4514-8476-4FC8FD3070E2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4897438"/>
            <a:ext cx="5268913" cy="838200"/>
            <a:chOff x="2016" y="3072"/>
            <a:chExt cx="3319" cy="528"/>
          </a:xfrm>
        </p:grpSpPr>
        <p:grpSp>
          <p:nvGrpSpPr>
            <p:cNvPr id="6175" name="Group 28">
              <a:extLst>
                <a:ext uri="{FF2B5EF4-FFF2-40B4-BE49-F238E27FC236}">
                  <a16:creationId xmlns:a16="http://schemas.microsoft.com/office/drawing/2014/main" id="{15691389-4D5B-48F8-8885-A2E5700A69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3072"/>
              <a:ext cx="1536" cy="528"/>
              <a:chOff x="2016" y="3072"/>
              <a:chExt cx="1536" cy="528"/>
            </a:xfrm>
          </p:grpSpPr>
          <p:sp>
            <p:nvSpPr>
              <p:cNvPr id="6177" name="Rectangle 27">
                <a:extLst>
                  <a:ext uri="{FF2B5EF4-FFF2-40B4-BE49-F238E27FC236}">
                    <a16:creationId xmlns:a16="http://schemas.microsoft.com/office/drawing/2014/main" id="{D777F8E6-5AD7-4D60-8C78-FBCB985BA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3072"/>
                <a:ext cx="1536" cy="528"/>
              </a:xfrm>
              <a:prstGeom prst="rect">
                <a:avLst/>
              </a:prstGeom>
              <a:solidFill>
                <a:srgbClr val="99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78" name="Text Box 25">
                <a:extLst>
                  <a:ext uri="{FF2B5EF4-FFF2-40B4-BE49-F238E27FC236}">
                    <a16:creationId xmlns:a16="http://schemas.microsoft.com/office/drawing/2014/main" id="{5451F07A-9567-493B-BA1A-FDDF528A51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3072"/>
                <a:ext cx="153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Andre rettssikkerhets-</a:t>
                </a:r>
              </a:p>
            </p:txBody>
          </p:sp>
          <p:sp>
            <p:nvSpPr>
              <p:cNvPr id="6179" name="Text Box 26">
                <a:extLst>
                  <a:ext uri="{FF2B5EF4-FFF2-40B4-BE49-F238E27FC236}">
                    <a16:creationId xmlns:a16="http://schemas.microsoft.com/office/drawing/2014/main" id="{E365A328-63E4-4398-9193-C4B9B5355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3264"/>
                <a:ext cx="44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tiltak</a:t>
                </a:r>
                <a:endParaRPr lang="nb-NO" altLang="nb-NO" sz="2400"/>
              </a:p>
            </p:txBody>
          </p:sp>
        </p:grpSp>
        <p:sp>
          <p:nvSpPr>
            <p:cNvPr id="6176" name="Text Box 41">
              <a:extLst>
                <a:ext uri="{FF2B5EF4-FFF2-40B4-BE49-F238E27FC236}">
                  <a16:creationId xmlns:a16="http://schemas.microsoft.com/office/drawing/2014/main" id="{6DEE17AB-6432-4001-863E-B7BD45FF4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20"/>
              <a:ext cx="163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Andre ting vi kan gjøre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 å ivareta rettssikkerhet</a:t>
              </a:r>
              <a:endParaRPr lang="nb-NO" altLang="nb-NO" sz="2400"/>
            </a:p>
          </p:txBody>
        </p:sp>
      </p:grpSp>
      <p:sp>
        <p:nvSpPr>
          <p:cNvPr id="56" name="Text Box 55">
            <a:extLst>
              <a:ext uri="{FF2B5EF4-FFF2-40B4-BE49-F238E27FC236}">
                <a16:creationId xmlns:a16="http://schemas.microsoft.com/office/drawing/2014/main" id="{A99238F4-4A4F-4519-BB57-3EA090DA0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56" y="275432"/>
            <a:ext cx="288290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nb-NO" altLang="nb-NO" sz="2000" dirty="0">
                <a:solidFill>
                  <a:schemeClr val="hlink"/>
                </a:solidFill>
              </a:rPr>
              <a:t>Rettssikkerhet handler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nb-NO" altLang="nb-NO" sz="2000" dirty="0" err="1">
                <a:solidFill>
                  <a:schemeClr val="hlink"/>
                </a:solidFill>
              </a:rPr>
              <a:t>mao</a:t>
            </a:r>
            <a:r>
              <a:rPr lang="nb-NO" altLang="nb-NO" sz="2000" dirty="0">
                <a:solidFill>
                  <a:schemeClr val="hlink"/>
                </a:solidFill>
              </a:rPr>
              <a:t>. om forholdet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nb-NO" altLang="nb-NO" sz="2000" dirty="0">
                <a:solidFill>
                  <a:schemeClr val="hlink"/>
                </a:solidFill>
              </a:rPr>
              <a:t>mellom myndigheter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nb-NO" altLang="nb-NO" sz="2000" dirty="0">
                <a:solidFill>
                  <a:schemeClr val="hlink"/>
                </a:solidFill>
              </a:rPr>
              <a:t>og innbyggere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3D4E0AB7-0D28-4397-BCF0-6DB1EED8E76A}"/>
              </a:ext>
            </a:extLst>
          </p:cNvPr>
          <p:cNvGrpSpPr/>
          <p:nvPr/>
        </p:nvGrpSpPr>
        <p:grpSpPr>
          <a:xfrm>
            <a:off x="234950" y="2535238"/>
            <a:ext cx="8625721" cy="4038600"/>
            <a:chOff x="234950" y="2535238"/>
            <a:chExt cx="8625721" cy="4038600"/>
          </a:xfrm>
        </p:grpSpPr>
        <p:grpSp>
          <p:nvGrpSpPr>
            <p:cNvPr id="6153" name="Group 40">
              <a:extLst>
                <a:ext uri="{FF2B5EF4-FFF2-40B4-BE49-F238E27FC236}">
                  <a16:creationId xmlns:a16="http://schemas.microsoft.com/office/drawing/2014/main" id="{C7614235-6247-4F5F-AD14-BDE53096F7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5375" y="3613152"/>
              <a:ext cx="4949826" cy="1284288"/>
              <a:chOff x="2016" y="2263"/>
              <a:chExt cx="3118" cy="809"/>
            </a:xfrm>
          </p:grpSpPr>
          <p:sp>
            <p:nvSpPr>
              <p:cNvPr id="6180" name="Rectangle 24">
                <a:extLst>
                  <a:ext uri="{FF2B5EF4-FFF2-40B4-BE49-F238E27FC236}">
                    <a16:creationId xmlns:a16="http://schemas.microsoft.com/office/drawing/2014/main" id="{CBD093F2-8831-4A81-83ED-9944F9FFF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352"/>
                <a:ext cx="1536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81" name="Text Box 22">
                <a:extLst>
                  <a:ext uri="{FF2B5EF4-FFF2-40B4-BE49-F238E27FC236}">
                    <a16:creationId xmlns:a16="http://schemas.microsoft.com/office/drawing/2014/main" id="{4E4FC9C4-5FC0-4FC6-99D4-C22ECA140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4" y="2409"/>
                <a:ext cx="130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Rettssikkerhets-</a:t>
                </a:r>
                <a:endParaRPr lang="nb-NO" altLang="nb-NO" sz="2400"/>
              </a:p>
            </p:txBody>
          </p:sp>
          <p:sp>
            <p:nvSpPr>
              <p:cNvPr id="6182" name="Text Box 23">
                <a:extLst>
                  <a:ext uri="{FF2B5EF4-FFF2-40B4-BE49-F238E27FC236}">
                    <a16:creationId xmlns:a16="http://schemas.microsoft.com/office/drawing/2014/main" id="{FD8727E8-B6BD-42E3-B915-A349F24398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592"/>
                <a:ext cx="6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garantier</a:t>
                </a:r>
                <a:endParaRPr lang="nb-NO" altLang="nb-NO" sz="2400"/>
              </a:p>
            </p:txBody>
          </p:sp>
          <p:sp>
            <p:nvSpPr>
              <p:cNvPr id="6183" name="Line 30">
                <a:extLst>
                  <a:ext uri="{FF2B5EF4-FFF2-40B4-BE49-F238E27FC236}">
                    <a16:creationId xmlns:a16="http://schemas.microsoft.com/office/drawing/2014/main" id="{700C51A7-AF93-481D-9961-67DBEA3D1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grpSp>
            <p:nvGrpSpPr>
              <p:cNvPr id="6184" name="Group 39">
                <a:extLst>
                  <a:ext uri="{FF2B5EF4-FFF2-40B4-BE49-F238E27FC236}">
                    <a16:creationId xmlns:a16="http://schemas.microsoft.com/office/drawing/2014/main" id="{F9B01632-D94E-498C-BF7A-D0A2703F34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4" y="2263"/>
                <a:ext cx="1490" cy="756"/>
                <a:chOff x="3644" y="2311"/>
                <a:chExt cx="1490" cy="756"/>
              </a:xfrm>
            </p:grpSpPr>
            <p:sp>
              <p:nvSpPr>
                <p:cNvPr id="6185" name="Text Box 36">
                  <a:extLst>
                    <a:ext uri="{FF2B5EF4-FFF2-40B4-BE49-F238E27FC236}">
                      <a16:creationId xmlns:a16="http://schemas.microsoft.com/office/drawing/2014/main" id="{2021AEE6-7A81-4DA6-B950-C9E24A77F2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4" y="2311"/>
                  <a:ext cx="149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800"/>
                    <a:t>Det myndighetene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800"/>
                    <a:t>garanterer som minste-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800"/>
                    <a:t>mål for ivaretagelse av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800"/>
                    <a:t>rettssikkerhet</a:t>
                  </a:r>
                  <a:endParaRPr lang="nb-NO" altLang="nb-NO" sz="2400"/>
                </a:p>
              </p:txBody>
            </p:sp>
            <p:sp>
              <p:nvSpPr>
                <p:cNvPr id="6186" name="Text Box 38">
                  <a:extLst>
                    <a:ext uri="{FF2B5EF4-FFF2-40B4-BE49-F238E27FC236}">
                      <a16:creationId xmlns:a16="http://schemas.microsoft.com/office/drawing/2014/main" id="{922A89C5-6DB8-4650-A4A5-A4CBD5598E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8" y="2736"/>
                  <a:ext cx="11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nb-NO" altLang="nb-NO" sz="2400"/>
                </a:p>
              </p:txBody>
            </p:sp>
          </p:grpSp>
        </p:grpSp>
        <p:grpSp>
          <p:nvGrpSpPr>
            <p:cNvPr id="6156" name="Gruppe 58">
              <a:extLst>
                <a:ext uri="{FF2B5EF4-FFF2-40B4-BE49-F238E27FC236}">
                  <a16:creationId xmlns:a16="http://schemas.microsoft.com/office/drawing/2014/main" id="{B0197E16-2394-4612-A629-43EBB7C0B1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5375" y="2535238"/>
              <a:ext cx="5225296" cy="1219200"/>
              <a:chOff x="3200400" y="2514600"/>
              <a:chExt cx="5225313" cy="1219200"/>
            </a:xfrm>
          </p:grpSpPr>
          <p:grpSp>
            <p:nvGrpSpPr>
              <p:cNvPr id="6157" name="Group 35">
                <a:extLst>
                  <a:ext uri="{FF2B5EF4-FFF2-40B4-BE49-F238E27FC236}">
                    <a16:creationId xmlns:a16="http://schemas.microsoft.com/office/drawing/2014/main" id="{9FABC7A0-8F49-4E53-9DBE-EFA9A7CDA0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00400" y="2514600"/>
                <a:ext cx="2438400" cy="1219200"/>
                <a:chOff x="2016" y="1584"/>
                <a:chExt cx="1536" cy="768"/>
              </a:xfrm>
            </p:grpSpPr>
            <p:grpSp>
              <p:nvGrpSpPr>
                <p:cNvPr id="6159" name="Group 21">
                  <a:extLst>
                    <a:ext uri="{FF2B5EF4-FFF2-40B4-BE49-F238E27FC236}">
                      <a16:creationId xmlns:a16="http://schemas.microsoft.com/office/drawing/2014/main" id="{41DA6CD1-5631-43D0-9E93-B37478EE2B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16" y="1584"/>
                  <a:ext cx="1536" cy="624"/>
                  <a:chOff x="2016" y="1632"/>
                  <a:chExt cx="1536" cy="624"/>
                </a:xfrm>
              </p:grpSpPr>
              <p:sp>
                <p:nvSpPr>
                  <p:cNvPr id="6161" name="Rectangle 19">
                    <a:extLst>
                      <a:ext uri="{FF2B5EF4-FFF2-40B4-BE49-F238E27FC236}">
                        <a16:creationId xmlns:a16="http://schemas.microsoft.com/office/drawing/2014/main" id="{15671C7C-F665-4976-B7FC-E8E0495AA9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632"/>
                    <a:ext cx="1536" cy="624"/>
                  </a:xfrm>
                  <a:prstGeom prst="rect">
                    <a:avLst/>
                  </a:prstGeom>
                  <a:solidFill>
                    <a:srgbClr val="33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nb-NO" altLang="nb-NO" sz="2400"/>
                  </a:p>
                </p:txBody>
              </p:sp>
              <p:sp>
                <p:nvSpPr>
                  <p:cNvPr id="6162" name="Text Box 15">
                    <a:extLst>
                      <a:ext uri="{FF2B5EF4-FFF2-40B4-BE49-F238E27FC236}">
                        <a16:creationId xmlns:a16="http://schemas.microsoft.com/office/drawing/2014/main" id="{FEB867A6-1E5E-4DBC-900F-64FCD69DDED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728"/>
                    <a:ext cx="1388" cy="250"/>
                  </a:xfrm>
                  <a:prstGeom prst="rect">
                    <a:avLst/>
                  </a:prstGeom>
                  <a:solidFill>
                    <a:srgbClr val="33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nb-NO" altLang="nb-NO" sz="2000"/>
                      <a:t>Rettssikkerhets-</a:t>
                    </a:r>
                    <a:endParaRPr lang="nb-NO" altLang="nb-NO" sz="2400"/>
                  </a:p>
                </p:txBody>
              </p:sp>
              <p:sp>
                <p:nvSpPr>
                  <p:cNvPr id="6163" name="Text Box 16">
                    <a:extLst>
                      <a:ext uri="{FF2B5EF4-FFF2-40B4-BE49-F238E27FC236}">
                        <a16:creationId xmlns:a16="http://schemas.microsoft.com/office/drawing/2014/main" id="{BD98B811-635C-41E7-AFA1-EF6988E2F3F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920"/>
                    <a:ext cx="1388" cy="250"/>
                  </a:xfrm>
                  <a:prstGeom prst="rect">
                    <a:avLst/>
                  </a:prstGeom>
                  <a:solidFill>
                    <a:srgbClr val="339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2000"/>
                      <a:t>krav</a:t>
                    </a:r>
                  </a:p>
                </p:txBody>
              </p:sp>
            </p:grpSp>
            <p:sp>
              <p:nvSpPr>
                <p:cNvPr id="6160" name="Line 29">
                  <a:extLst>
                    <a:ext uri="{FF2B5EF4-FFF2-40B4-BE49-F238E27FC236}">
                      <a16:creationId xmlns:a16="http://schemas.microsoft.com/office/drawing/2014/main" id="{5C5267F9-FD5F-478C-B90B-664D2D8BD7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6158" name="TekstSylinder 57">
                <a:extLst>
                  <a:ext uri="{FF2B5EF4-FFF2-40B4-BE49-F238E27FC236}">
                    <a16:creationId xmlns:a16="http://schemas.microsoft.com/office/drawing/2014/main" id="{A2A1D237-0BF5-426B-9B01-772579B349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6955" y="2694543"/>
                <a:ext cx="269875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nb-NO" sz="1800"/>
                  <a:t>Konkretiseringer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nb-NO" sz="1800"/>
                  <a:t>av idealet</a:t>
                </a:r>
              </a:p>
            </p:txBody>
          </p:sp>
        </p:grp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B1AB24B8-B967-4306-B3E8-1FBC1E98D6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950" y="4943475"/>
              <a:ext cx="2901950" cy="163036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Ut i fra idealet kan vi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utlede «krav», og myndig-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hetene kan gi «garantier»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for at rettssikkerhet skal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gjelde</a:t>
              </a:r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E74ED017-8F55-44D1-BC88-87804474947A}"/>
              </a:ext>
            </a:extLst>
          </p:cNvPr>
          <p:cNvGrpSpPr/>
          <p:nvPr/>
        </p:nvGrpSpPr>
        <p:grpSpPr>
          <a:xfrm>
            <a:off x="234950" y="1011238"/>
            <a:ext cx="5991225" cy="3756025"/>
            <a:chOff x="234950" y="1011238"/>
            <a:chExt cx="5991225" cy="3756025"/>
          </a:xfrm>
        </p:grpSpPr>
        <p:grpSp>
          <p:nvGrpSpPr>
            <p:cNvPr id="6155" name="Group 47">
              <a:extLst>
                <a:ext uri="{FF2B5EF4-FFF2-40B4-BE49-F238E27FC236}">
                  <a16:creationId xmlns:a16="http://schemas.microsoft.com/office/drawing/2014/main" id="{1672C423-9EC8-4A8E-A654-9F4F2CA86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2975" y="1011238"/>
              <a:ext cx="2743200" cy="1447800"/>
              <a:chOff x="1920" y="624"/>
              <a:chExt cx="1728" cy="912"/>
            </a:xfrm>
          </p:grpSpPr>
          <p:sp>
            <p:nvSpPr>
              <p:cNvPr id="6164" name="Oval 3">
                <a:extLst>
                  <a:ext uri="{FF2B5EF4-FFF2-40B4-BE49-F238E27FC236}">
                    <a16:creationId xmlns:a16="http://schemas.microsoft.com/office/drawing/2014/main" id="{FB2D443F-C051-4268-BCEE-0783C48DD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624"/>
                <a:ext cx="663" cy="304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65" name="Oval 4">
                <a:extLst>
                  <a:ext uri="{FF2B5EF4-FFF2-40B4-BE49-F238E27FC236}">
                    <a16:creationId xmlns:a16="http://schemas.microsoft.com/office/drawing/2014/main" id="{5B70FAA3-E3D1-489B-BE10-3B99C222C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3" y="795"/>
                <a:ext cx="402" cy="399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66" name="Oval 5">
                <a:extLst>
                  <a:ext uri="{FF2B5EF4-FFF2-40B4-BE49-F238E27FC236}">
                    <a16:creationId xmlns:a16="http://schemas.microsoft.com/office/drawing/2014/main" id="{7ED19A43-7E99-4396-B8B7-4B89F1EC8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7" y="776"/>
                <a:ext cx="639" cy="399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67" name="Oval 6">
                <a:extLst>
                  <a:ext uri="{FF2B5EF4-FFF2-40B4-BE49-F238E27FC236}">
                    <a16:creationId xmlns:a16="http://schemas.microsoft.com/office/drawing/2014/main" id="{2711F165-6605-430B-8DCB-F1A0D6555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9" y="833"/>
                <a:ext cx="757" cy="399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68" name="Oval 7">
                <a:extLst>
                  <a:ext uri="{FF2B5EF4-FFF2-40B4-BE49-F238E27FC236}">
                    <a16:creationId xmlns:a16="http://schemas.microsoft.com/office/drawing/2014/main" id="{555157EE-750B-4A35-9AA2-EDACC3F31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890"/>
                <a:ext cx="379" cy="266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69" name="Oval 8">
                <a:extLst>
                  <a:ext uri="{FF2B5EF4-FFF2-40B4-BE49-F238E27FC236}">
                    <a16:creationId xmlns:a16="http://schemas.microsoft.com/office/drawing/2014/main" id="{9D4CE4BA-23D8-4E50-8FDF-1617B2911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9" y="871"/>
                <a:ext cx="379" cy="266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70" name="Oval 9">
                <a:extLst>
                  <a:ext uri="{FF2B5EF4-FFF2-40B4-BE49-F238E27FC236}">
                    <a16:creationId xmlns:a16="http://schemas.microsoft.com/office/drawing/2014/main" id="{0A2DDEF5-290D-4142-907E-3375C7AD8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738"/>
                <a:ext cx="379" cy="266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71" name="Oval 10">
                <a:extLst>
                  <a:ext uri="{FF2B5EF4-FFF2-40B4-BE49-F238E27FC236}">
                    <a16:creationId xmlns:a16="http://schemas.microsoft.com/office/drawing/2014/main" id="{50ACFAF2-4686-42B7-8C49-57CF615270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1099"/>
                <a:ext cx="379" cy="266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72" name="Oval 11">
                <a:extLst>
                  <a:ext uri="{FF2B5EF4-FFF2-40B4-BE49-F238E27FC236}">
                    <a16:creationId xmlns:a16="http://schemas.microsoft.com/office/drawing/2014/main" id="{6756BE31-6B52-48F0-A9C3-4236FBCC3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6" y="1346"/>
                <a:ext cx="237" cy="190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6173" name="Text Box 13">
                <a:extLst>
                  <a:ext uri="{FF2B5EF4-FFF2-40B4-BE49-F238E27FC236}">
                    <a16:creationId xmlns:a16="http://schemas.microsoft.com/office/drawing/2014/main" id="{AB3EAA21-70A1-41A2-975B-6F2B93507B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768"/>
                <a:ext cx="114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Rettssikkerhets-</a:t>
                </a:r>
                <a:endParaRPr lang="nb-NO" altLang="nb-NO" sz="2400"/>
              </a:p>
            </p:txBody>
          </p:sp>
          <p:sp>
            <p:nvSpPr>
              <p:cNvPr id="6174" name="Text Box 46">
                <a:extLst>
                  <a:ext uri="{FF2B5EF4-FFF2-40B4-BE49-F238E27FC236}">
                    <a16:creationId xmlns:a16="http://schemas.microsoft.com/office/drawing/2014/main" id="{CDD17D6D-A6A7-431C-8A87-2EAD1037FE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960"/>
                <a:ext cx="5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/>
                  <a:t>idealet</a:t>
                </a:r>
                <a:endParaRPr lang="nb-NO" altLang="nb-NO" sz="2400"/>
              </a:p>
            </p:txBody>
          </p:sp>
        </p:grpSp>
        <p:sp>
          <p:nvSpPr>
            <p:cNvPr id="58" name="Text Box 55">
              <a:extLst>
                <a:ext uri="{FF2B5EF4-FFF2-40B4-BE49-F238E27FC236}">
                  <a16:creationId xmlns:a16="http://schemas.microsoft.com/office/drawing/2014/main" id="{DD111453-3E9F-4044-A4E0-DF044E925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950" y="3443288"/>
              <a:ext cx="2900363" cy="13239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Rettssikkerhets</a:t>
              </a:r>
              <a:r>
                <a:rPr lang="nb-NO" altLang="nb-NO" sz="2000" i="1">
                  <a:solidFill>
                    <a:schemeClr val="hlink"/>
                  </a:solidFill>
                </a:rPr>
                <a:t>idealet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betegner en situasjon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der det råder full retts-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hlink"/>
                  </a:solidFill>
                </a:rPr>
                <a:t>sikkerhet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CA39C95-6932-4664-81D7-04ED9F76B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457200"/>
          </a:xfrm>
        </p:spPr>
        <p:txBody>
          <a:bodyPr/>
          <a:lstStyle/>
          <a:p>
            <a:r>
              <a:rPr lang="nb-NO" altLang="nb-NO" sz="3200" b="1">
                <a:solidFill>
                  <a:schemeClr val="hlink"/>
                </a:solidFill>
              </a:rPr>
              <a:t>Rettssikkerhet:</a:t>
            </a:r>
            <a:r>
              <a:rPr lang="nb-NO" altLang="nb-NO" sz="3200" b="1"/>
              <a:t> </a:t>
            </a:r>
            <a:endParaRPr lang="nb-NO" altLang="nb-NO"/>
          </a:p>
        </p:txBody>
      </p:sp>
      <p:grpSp>
        <p:nvGrpSpPr>
          <p:cNvPr id="7171" name="Group 31">
            <a:extLst>
              <a:ext uri="{FF2B5EF4-FFF2-40B4-BE49-F238E27FC236}">
                <a16:creationId xmlns:a16="http://schemas.microsoft.com/office/drawing/2014/main" id="{53C59170-49B3-4887-AFE0-2440EE970DDD}"/>
              </a:ext>
            </a:extLst>
          </p:cNvPr>
          <p:cNvGrpSpPr>
            <a:grpSpLocks/>
          </p:cNvGrpSpPr>
          <p:nvPr/>
        </p:nvGrpSpPr>
        <p:grpSpPr bwMode="auto">
          <a:xfrm>
            <a:off x="503238" y="754063"/>
            <a:ext cx="7802562" cy="830262"/>
            <a:chOff x="317" y="475"/>
            <a:chExt cx="4915" cy="523"/>
          </a:xfrm>
        </p:grpSpPr>
        <p:sp>
          <p:nvSpPr>
            <p:cNvPr id="6178" name="Text Box 8">
              <a:extLst>
                <a:ext uri="{FF2B5EF4-FFF2-40B4-BE49-F238E27FC236}">
                  <a16:creationId xmlns:a16="http://schemas.microsoft.com/office/drawing/2014/main" id="{F6C771E2-DAF3-4605-9811-0CEF786BE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" y="576"/>
              <a:ext cx="1258" cy="2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400"/>
                <a:t>Krav:</a:t>
              </a:r>
            </a:p>
          </p:txBody>
        </p:sp>
        <p:sp>
          <p:nvSpPr>
            <p:cNvPr id="7206" name="Text Box 9">
              <a:extLst>
                <a:ext uri="{FF2B5EF4-FFF2-40B4-BE49-F238E27FC236}">
                  <a16:creationId xmlns:a16="http://schemas.microsoft.com/office/drawing/2014/main" id="{0EC9BC3C-6D80-4D7B-9E0E-2650C7D041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9" y="475"/>
              <a:ext cx="1248" cy="5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Dagens garantier:</a:t>
              </a:r>
            </a:p>
          </p:txBody>
        </p:sp>
        <p:sp>
          <p:nvSpPr>
            <p:cNvPr id="7207" name="Text Box 16">
              <a:extLst>
                <a:ext uri="{FF2B5EF4-FFF2-40B4-BE49-F238E27FC236}">
                  <a16:creationId xmlns:a16="http://schemas.microsoft.com/office/drawing/2014/main" id="{A282B638-94DA-404D-8CC0-F1999CC63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" y="562"/>
              <a:ext cx="1090" cy="288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Andre tiltak:</a:t>
              </a:r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349992A4-6E90-4AB6-855A-0AAFAB3F2A86}"/>
              </a:ext>
            </a:extLst>
          </p:cNvPr>
          <p:cNvGrpSpPr>
            <a:grpSpLocks/>
          </p:cNvGrpSpPr>
          <p:nvPr/>
        </p:nvGrpSpPr>
        <p:grpSpPr bwMode="auto">
          <a:xfrm>
            <a:off x="3959225" y="3970338"/>
            <a:ext cx="4894263" cy="384175"/>
            <a:chOff x="3973515" y="4294193"/>
            <a:chExt cx="4894266" cy="384175"/>
          </a:xfrm>
        </p:grpSpPr>
        <p:sp>
          <p:nvSpPr>
            <p:cNvPr id="7203" name="Text Box 20">
              <a:extLst>
                <a:ext uri="{FF2B5EF4-FFF2-40B4-BE49-F238E27FC236}">
                  <a16:creationId xmlns:a16="http://schemas.microsoft.com/office/drawing/2014/main" id="{4F6EFC05-6B05-49D0-8F6E-DF23EEF82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3515" y="4294193"/>
              <a:ext cx="903288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fvl § 17</a:t>
              </a:r>
            </a:p>
          </p:txBody>
        </p:sp>
        <p:sp>
          <p:nvSpPr>
            <p:cNvPr id="7204" name="Text Box 28">
              <a:extLst>
                <a:ext uri="{FF2B5EF4-FFF2-40B4-BE49-F238E27FC236}">
                  <a16:creationId xmlns:a16="http://schemas.microsoft.com/office/drawing/2014/main" id="{F89869FB-785A-415E-8CB8-08D2EB53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0192" y="4308480"/>
              <a:ext cx="2287589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Samkjøring av registre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728864DD-DDF1-454B-A86D-C662848C9728}"/>
              </a:ext>
            </a:extLst>
          </p:cNvPr>
          <p:cNvGrpSpPr>
            <a:grpSpLocks/>
          </p:cNvGrpSpPr>
          <p:nvPr/>
        </p:nvGrpSpPr>
        <p:grpSpPr bwMode="auto">
          <a:xfrm>
            <a:off x="3965575" y="4443413"/>
            <a:ext cx="4238625" cy="404812"/>
            <a:chOff x="3979865" y="4767278"/>
            <a:chExt cx="4238628" cy="404813"/>
          </a:xfrm>
        </p:grpSpPr>
        <p:sp>
          <p:nvSpPr>
            <p:cNvPr id="7201" name="Text Box 24">
              <a:extLst>
                <a:ext uri="{FF2B5EF4-FFF2-40B4-BE49-F238E27FC236}">
                  <a16:creationId xmlns:a16="http://schemas.microsoft.com/office/drawing/2014/main" id="{1BFFB703-AAD1-4CD3-BEB6-F2BEC32F6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865" y="4767278"/>
              <a:ext cx="1946276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fvl §§11a og 13 flg</a:t>
              </a:r>
            </a:p>
          </p:txBody>
        </p:sp>
        <p:sp>
          <p:nvSpPr>
            <p:cNvPr id="7202" name="Text Box 29">
              <a:extLst>
                <a:ext uri="{FF2B5EF4-FFF2-40B4-BE49-F238E27FC236}">
                  <a16:creationId xmlns:a16="http://schemas.microsoft.com/office/drawing/2014/main" id="{FD0323CE-6B6E-4E21-8566-EDED1D3D60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97654" y="4802203"/>
              <a:ext cx="1620839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Automatisering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31B785D7-2C15-4E28-8BCF-AEE2FA0D5C0D}"/>
              </a:ext>
            </a:extLst>
          </p:cNvPr>
          <p:cNvGrpSpPr>
            <a:grpSpLocks/>
          </p:cNvGrpSpPr>
          <p:nvPr/>
        </p:nvGrpSpPr>
        <p:grpSpPr bwMode="auto">
          <a:xfrm>
            <a:off x="3930650" y="3486150"/>
            <a:ext cx="4251325" cy="369888"/>
            <a:chOff x="3944940" y="3810005"/>
            <a:chExt cx="4251327" cy="369888"/>
          </a:xfrm>
        </p:grpSpPr>
        <p:sp>
          <p:nvSpPr>
            <p:cNvPr id="7199" name="Text Box 19">
              <a:extLst>
                <a:ext uri="{FF2B5EF4-FFF2-40B4-BE49-F238E27FC236}">
                  <a16:creationId xmlns:a16="http://schemas.microsoft.com/office/drawing/2014/main" id="{3DB6ACF8-D25C-4BDB-AC3E-DC77E11C7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940" y="3810005"/>
              <a:ext cx="1101726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fvl § 6 flg</a:t>
              </a:r>
            </a:p>
          </p:txBody>
        </p:sp>
        <p:sp>
          <p:nvSpPr>
            <p:cNvPr id="7200" name="Text Box 30">
              <a:extLst>
                <a:ext uri="{FF2B5EF4-FFF2-40B4-BE49-F238E27FC236}">
                  <a16:creationId xmlns:a16="http://schemas.microsoft.com/office/drawing/2014/main" id="{FEDA3ED0-9890-4EE2-8C86-17BCED6F2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5429" y="3810005"/>
              <a:ext cx="1620838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Automatisering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2BE1A60A-4A74-4B92-A313-AF18B5670ACB}"/>
              </a:ext>
            </a:extLst>
          </p:cNvPr>
          <p:cNvGrpSpPr>
            <a:grpSpLocks/>
          </p:cNvGrpSpPr>
          <p:nvPr/>
        </p:nvGrpSpPr>
        <p:grpSpPr bwMode="auto">
          <a:xfrm>
            <a:off x="503238" y="1704975"/>
            <a:ext cx="2820987" cy="4427538"/>
            <a:chOff x="503486" y="1704183"/>
            <a:chExt cx="2820003" cy="4428277"/>
          </a:xfrm>
        </p:grpSpPr>
        <p:sp>
          <p:nvSpPr>
            <p:cNvPr id="6176" name="Text Box 17">
              <a:extLst>
                <a:ext uri="{FF2B5EF4-FFF2-40B4-BE49-F238E27FC236}">
                  <a16:creationId xmlns:a16="http://schemas.microsoft.com/office/drawing/2014/main" id="{3E97275A-CE51-48B7-B793-DF506F375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877" y="5762510"/>
              <a:ext cx="2185224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hlink"/>
                  </a:solidFill>
                </a:rPr>
                <a:t>Demokratisk kontroll</a:t>
              </a:r>
              <a:endParaRPr lang="nb-NO" altLang="nb-NO" sz="1800"/>
            </a:p>
          </p:txBody>
        </p:sp>
        <p:sp>
          <p:nvSpPr>
            <p:cNvPr id="6174" name="Text Box 7">
              <a:extLst>
                <a:ext uri="{FF2B5EF4-FFF2-40B4-BE49-F238E27FC236}">
                  <a16:creationId xmlns:a16="http://schemas.microsoft.com/office/drawing/2014/main" id="{5F514E33-0A83-484D-8188-76094253C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768" y="5003559"/>
              <a:ext cx="2382007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hlink"/>
                  </a:solidFill>
                </a:rPr>
                <a:t>Unngå umyndiggjøring</a:t>
              </a:r>
            </a:p>
          </p:txBody>
        </p:sp>
        <p:sp>
          <p:nvSpPr>
            <p:cNvPr id="6171" name="Text Box 4">
              <a:extLst>
                <a:ext uri="{FF2B5EF4-FFF2-40B4-BE49-F238E27FC236}">
                  <a16:creationId xmlns:a16="http://schemas.microsoft.com/office/drawing/2014/main" id="{DD021470-ED1F-469B-897D-CAEFF79BF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637" y="3982626"/>
              <a:ext cx="1652012" cy="369949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hlink"/>
                  </a:solidFill>
                </a:rPr>
                <a:t>Saklig grunnlag</a:t>
              </a:r>
            </a:p>
          </p:txBody>
        </p:sp>
        <p:sp>
          <p:nvSpPr>
            <p:cNvPr id="6168" name="Text Box 6">
              <a:extLst>
                <a:ext uri="{FF2B5EF4-FFF2-40B4-BE49-F238E27FC236}">
                  <a16:creationId xmlns:a16="http://schemas.microsoft.com/office/drawing/2014/main" id="{9F5EBC59-02EC-4B8D-AD12-002D403F4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768" y="4457367"/>
              <a:ext cx="2159834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hlink"/>
                  </a:solidFill>
                </a:rPr>
                <a:t>Hensynsfullt og raskt</a:t>
              </a:r>
            </a:p>
          </p:txBody>
        </p:sp>
        <p:sp>
          <p:nvSpPr>
            <p:cNvPr id="6165" name="Text Box 3">
              <a:extLst>
                <a:ext uri="{FF2B5EF4-FFF2-40B4-BE49-F238E27FC236}">
                  <a16:creationId xmlns:a16="http://schemas.microsoft.com/office/drawing/2014/main" id="{B8FAC893-15DA-4FAD-934A-32FC7D4C5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768" y="3484068"/>
              <a:ext cx="1967813" cy="369949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hlink"/>
                  </a:solidFill>
                </a:rPr>
                <a:t>Upartisk og uhildet</a:t>
              </a:r>
            </a:p>
          </p:txBody>
        </p:sp>
        <p:sp>
          <p:nvSpPr>
            <p:cNvPr id="6163" name="Text Box 12">
              <a:extLst>
                <a:ext uri="{FF2B5EF4-FFF2-40B4-BE49-F238E27FC236}">
                  <a16:creationId xmlns:a16="http://schemas.microsoft.com/office/drawing/2014/main" id="{40B5B806-C9D3-4E01-95CB-C6EFDE4CD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486" y="1704183"/>
              <a:ext cx="2380419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 b="1">
                  <a:solidFill>
                    <a:schemeClr val="hlink"/>
                  </a:solidFill>
                </a:rPr>
                <a:t>Riktig rettsanvendelse</a:t>
              </a:r>
            </a:p>
          </p:txBody>
        </p:sp>
        <p:sp>
          <p:nvSpPr>
            <p:cNvPr id="6164" name="Text Box 13">
              <a:extLst>
                <a:ext uri="{FF2B5EF4-FFF2-40B4-BE49-F238E27FC236}">
                  <a16:creationId xmlns:a16="http://schemas.microsoft.com/office/drawing/2014/main" id="{9E928FCD-CFA5-437F-9AF6-0F864656E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486" y="2193215"/>
              <a:ext cx="2820003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 b="1">
                  <a:solidFill>
                    <a:schemeClr val="hlink"/>
                  </a:solidFill>
                </a:rPr>
                <a:t>Forsvarlig skjønnsutøvelse</a:t>
              </a:r>
            </a:p>
          </p:txBody>
        </p:sp>
        <p:sp>
          <p:nvSpPr>
            <p:cNvPr id="6159" name="Text Box 23">
              <a:extLst>
                <a:ext uri="{FF2B5EF4-FFF2-40B4-BE49-F238E27FC236}">
                  <a16:creationId xmlns:a16="http://schemas.microsoft.com/office/drawing/2014/main" id="{28CB5D30-1AAA-49DC-A5CE-5C52843B8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72" y="2682246"/>
              <a:ext cx="2078900" cy="369950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 b="1">
                  <a:solidFill>
                    <a:schemeClr val="hlink"/>
                  </a:solidFill>
                </a:rPr>
                <a:t>Forutberegnelighet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A27A5969-6728-4CD8-8954-815F3E2E7258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197100"/>
            <a:ext cx="4983163" cy="369888"/>
            <a:chOff x="3886449" y="2196308"/>
            <a:chExt cx="4983164" cy="369888"/>
          </a:xfrm>
        </p:grpSpPr>
        <p:sp>
          <p:nvSpPr>
            <p:cNvPr id="7189" name="Text Box 26">
              <a:extLst>
                <a:ext uri="{FF2B5EF4-FFF2-40B4-BE49-F238E27FC236}">
                  <a16:creationId xmlns:a16="http://schemas.microsoft.com/office/drawing/2014/main" id="{D0F65DCD-92A1-49D5-811B-CC627BBF5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5675" y="2196308"/>
              <a:ext cx="2293938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Maskinassistert skjønn</a:t>
              </a:r>
            </a:p>
          </p:txBody>
        </p:sp>
        <p:sp>
          <p:nvSpPr>
            <p:cNvPr id="7190" name="Text Box 39">
              <a:extLst>
                <a:ext uri="{FF2B5EF4-FFF2-40B4-BE49-F238E27FC236}">
                  <a16:creationId xmlns:a16="http://schemas.microsoft.com/office/drawing/2014/main" id="{2969CF0B-F077-4D41-94A3-9491A5FEE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449" y="2196308"/>
              <a:ext cx="1066800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fvl § 17</a:t>
              </a: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29875D75-2C14-4F47-BC3F-C50853805AC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708150"/>
            <a:ext cx="5156200" cy="369888"/>
            <a:chOff x="3886449" y="1707358"/>
            <a:chExt cx="5156201" cy="369888"/>
          </a:xfrm>
        </p:grpSpPr>
        <p:sp>
          <p:nvSpPr>
            <p:cNvPr id="7187" name="Text Box 27">
              <a:extLst>
                <a:ext uri="{FF2B5EF4-FFF2-40B4-BE49-F238E27FC236}">
                  <a16:creationId xmlns:a16="http://schemas.microsoft.com/office/drawing/2014/main" id="{F3977905-9449-4C29-9AB2-0556A0779B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5675" y="1707358"/>
              <a:ext cx="2466975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Systemutviklingsmetode</a:t>
              </a:r>
            </a:p>
          </p:txBody>
        </p:sp>
        <p:sp>
          <p:nvSpPr>
            <p:cNvPr id="7188" name="Text Box 40">
              <a:extLst>
                <a:ext uri="{FF2B5EF4-FFF2-40B4-BE49-F238E27FC236}">
                  <a16:creationId xmlns:a16="http://schemas.microsoft.com/office/drawing/2014/main" id="{2117E127-2CEF-4712-A4A1-FB743B57C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449" y="1707358"/>
              <a:ext cx="2143125" cy="36988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fvl §§ 24 og 28flg</a:t>
              </a: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161C4515-5EC0-4CFE-88E9-64F9C066193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720975"/>
            <a:ext cx="4625975" cy="382588"/>
            <a:chOff x="3886449" y="2720183"/>
            <a:chExt cx="4625976" cy="382588"/>
          </a:xfrm>
        </p:grpSpPr>
        <p:sp>
          <p:nvSpPr>
            <p:cNvPr id="7185" name="Text Box 25">
              <a:extLst>
                <a:ext uri="{FF2B5EF4-FFF2-40B4-BE49-F238E27FC236}">
                  <a16:creationId xmlns:a16="http://schemas.microsoft.com/office/drawing/2014/main" id="{FFE0F3E4-FEF3-4C21-9B77-6479BF99B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5675" y="2732883"/>
              <a:ext cx="1936750" cy="369888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Systemoffentlighet</a:t>
              </a:r>
            </a:p>
          </p:txBody>
        </p:sp>
        <p:sp>
          <p:nvSpPr>
            <p:cNvPr id="7186" name="Text Box 41">
              <a:extLst>
                <a:ext uri="{FF2B5EF4-FFF2-40B4-BE49-F238E27FC236}">
                  <a16:creationId xmlns:a16="http://schemas.microsoft.com/office/drawing/2014/main" id="{E77FA9BC-BE72-4069-A609-71FDAB7E9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449" y="2720183"/>
              <a:ext cx="1447800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fvl § 11</a:t>
              </a: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D3A1ECC1-3BF9-44DB-956A-7E654C66853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5003800"/>
            <a:ext cx="4270375" cy="646113"/>
            <a:chOff x="4005867" y="5327015"/>
            <a:chExt cx="4270931" cy="646331"/>
          </a:xfrm>
        </p:grpSpPr>
        <p:sp>
          <p:nvSpPr>
            <p:cNvPr id="7183" name="Text Box 22">
              <a:extLst>
                <a:ext uri="{FF2B5EF4-FFF2-40B4-BE49-F238E27FC236}">
                  <a16:creationId xmlns:a16="http://schemas.microsoft.com/office/drawing/2014/main" id="{5EA80374-A947-4565-B3AB-0B6DC613C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5867" y="5330405"/>
              <a:ext cx="1920275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fvl §§ 11 og 18</a:t>
              </a:r>
            </a:p>
          </p:txBody>
        </p:sp>
        <p:sp>
          <p:nvSpPr>
            <p:cNvPr id="7184" name="Text Box 29">
              <a:extLst>
                <a:ext uri="{FF2B5EF4-FFF2-40B4-BE49-F238E27FC236}">
                  <a16:creationId xmlns:a16="http://schemas.microsoft.com/office/drawing/2014/main" id="{1B51D676-F3E6-4833-9BA3-E0DD7928B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0193" y="5327015"/>
              <a:ext cx="1646605" cy="646331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Dokumentasjon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Selvbetjening</a:t>
              </a:r>
            </a:p>
          </p:txBody>
        </p: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2041D644-DAFA-451C-9ABC-5C1C43C84DAB}"/>
              </a:ext>
            </a:extLst>
          </p:cNvPr>
          <p:cNvGrpSpPr>
            <a:grpSpLocks/>
          </p:cNvGrpSpPr>
          <p:nvPr/>
        </p:nvGrpSpPr>
        <p:grpSpPr bwMode="auto">
          <a:xfrm>
            <a:off x="4017963" y="5807075"/>
            <a:ext cx="4540250" cy="647700"/>
            <a:chOff x="4030863" y="6130829"/>
            <a:chExt cx="4541635" cy="646331"/>
          </a:xfrm>
        </p:grpSpPr>
        <p:sp>
          <p:nvSpPr>
            <p:cNvPr id="7181" name="Text Box 21">
              <a:extLst>
                <a:ext uri="{FF2B5EF4-FFF2-40B4-BE49-F238E27FC236}">
                  <a16:creationId xmlns:a16="http://schemas.microsoft.com/office/drawing/2014/main" id="{FE647472-224F-485A-81BA-AFEAF823F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0863" y="6130829"/>
              <a:ext cx="1477241" cy="369888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Offentleglova</a:t>
              </a:r>
            </a:p>
          </p:txBody>
        </p:sp>
        <p:sp>
          <p:nvSpPr>
            <p:cNvPr id="7182" name="Text Box 29">
              <a:extLst>
                <a:ext uri="{FF2B5EF4-FFF2-40B4-BE49-F238E27FC236}">
                  <a16:creationId xmlns:a16="http://schemas.microsoft.com/office/drawing/2014/main" id="{90420FB5-20BF-4253-93A4-9AE214A93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08" y="6130829"/>
              <a:ext cx="1937390" cy="646331"/>
            </a:xfrm>
            <a:prstGeom prst="rect">
              <a:avLst/>
            </a:prstGeom>
            <a:noFill/>
            <a:ln w="15875">
              <a:solidFill>
                <a:srgbClr val="FF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Systemoffentlighet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Dokumentasjon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>
            <a:extLst>
              <a:ext uri="{FF2B5EF4-FFF2-40B4-BE49-F238E27FC236}">
                <a16:creationId xmlns:a16="http://schemas.microsoft.com/office/drawing/2014/main" id="{368D2B84-0513-45B9-B10A-1BFAEAAF7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351837" cy="1347787"/>
          </a:xfrm>
        </p:spPr>
        <p:txBody>
          <a:bodyPr/>
          <a:lstStyle/>
          <a:p>
            <a:pPr algn="l"/>
            <a:r>
              <a:rPr lang="nb-NO" altLang="nb-NO" sz="3200">
                <a:solidFill>
                  <a:srgbClr val="0033CC"/>
                </a:solidFill>
              </a:rPr>
              <a:t>Trenger vi nye rettssikkerhetsgarantier som er til-passet digital forvaltning?</a:t>
            </a:r>
            <a:br>
              <a:rPr lang="nb-NO" altLang="nb-NO" sz="3200">
                <a:solidFill>
                  <a:srgbClr val="0033CC"/>
                </a:solidFill>
              </a:rPr>
            </a:br>
            <a:r>
              <a:rPr lang="nb-NO" altLang="nb-NO" sz="2000">
                <a:solidFill>
                  <a:schemeClr val="tx1"/>
                </a:solidFill>
              </a:rPr>
              <a:t>(jf. diskusjonen i NOU 2019: 5 om ny forvaltningslov)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70B2EE-0046-4969-9CD9-99A8D6CCF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981200"/>
            <a:ext cx="8280400" cy="44005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b-NO" sz="2050" dirty="0">
                <a:solidFill>
                  <a:srgbClr val="CC3300"/>
                </a:solidFill>
              </a:rPr>
              <a:t>Oppdatering av </a:t>
            </a:r>
            <a:r>
              <a:rPr lang="nb-NO" sz="2050" i="1" dirty="0">
                <a:solidFill>
                  <a:srgbClr val="CC3300"/>
                </a:solidFill>
              </a:rPr>
              <a:t>eksisterende</a:t>
            </a:r>
            <a:r>
              <a:rPr lang="nb-NO" sz="2050" dirty="0">
                <a:solidFill>
                  <a:srgbClr val="CC3300"/>
                </a:solidFill>
              </a:rPr>
              <a:t> garantier</a:t>
            </a:r>
          </a:p>
          <a:p>
            <a:pPr lvl="1">
              <a:defRPr/>
            </a:pPr>
            <a:r>
              <a:rPr lang="nb-NO" sz="2050" dirty="0"/>
              <a:t>Utvidet plikt til begrunnelse, f.eks. for automatisert rettsanvendelse</a:t>
            </a:r>
          </a:p>
          <a:p>
            <a:pPr lvl="1">
              <a:defRPr/>
            </a:pPr>
            <a:r>
              <a:rPr lang="nb-NO" sz="2050" dirty="0"/>
              <a:t>Konkretisering av veiledningsplikten til også å gjelde systemløsninger</a:t>
            </a:r>
          </a:p>
          <a:p>
            <a:pPr lvl="1">
              <a:defRPr/>
            </a:pPr>
            <a:r>
              <a:rPr lang="nb-NO" sz="2050" dirty="0"/>
              <a:t>Utvidet rett til innsyn, f.eks. i de algoritmer som styrer saksbehandlingen</a:t>
            </a:r>
          </a:p>
          <a:p>
            <a:pPr>
              <a:defRPr/>
            </a:pPr>
            <a:r>
              <a:rPr lang="nb-NO" sz="2050" i="1" dirty="0">
                <a:solidFill>
                  <a:srgbClr val="7030A0"/>
                </a:solidFill>
              </a:rPr>
              <a:t>Nye</a:t>
            </a:r>
            <a:r>
              <a:rPr lang="nb-NO" sz="2050" dirty="0">
                <a:solidFill>
                  <a:srgbClr val="7030A0"/>
                </a:solidFill>
              </a:rPr>
              <a:t> typer garantier</a:t>
            </a:r>
          </a:p>
          <a:p>
            <a:pPr lvl="1">
              <a:defRPr/>
            </a:pPr>
            <a:r>
              <a:rPr lang="nb-NO" sz="2050" dirty="0"/>
              <a:t>Krav til hva systemer skal inneholde/gjøre (innsynsrutine, rette-/</a:t>
            </a:r>
            <a:r>
              <a:rPr lang="nb-NO" sz="2050" dirty="0" err="1"/>
              <a:t>sletterutine</a:t>
            </a:r>
            <a:r>
              <a:rPr lang="nb-NO" sz="2050" dirty="0"/>
              <a:t> mv.)</a:t>
            </a:r>
          </a:p>
          <a:p>
            <a:pPr lvl="1">
              <a:defRPr/>
            </a:pPr>
            <a:r>
              <a:rPr lang="nb-NO" sz="2050" dirty="0"/>
              <a:t>Krav til dokumentasjon av automatisert rettsanvendelse</a:t>
            </a:r>
          </a:p>
          <a:p>
            <a:pPr lvl="1">
              <a:defRPr/>
            </a:pPr>
            <a:r>
              <a:rPr lang="nb-NO" sz="2050" dirty="0"/>
              <a:t>Systemoffentlighet</a:t>
            </a:r>
          </a:p>
          <a:p>
            <a:pPr lvl="1">
              <a:defRPr/>
            </a:pPr>
            <a:r>
              <a:rPr lang="nb-NO" sz="2050" dirty="0"/>
              <a:t>Krav til organisering og kompetanse ved utvikling av rettslige beslutningssystemer</a:t>
            </a:r>
          </a:p>
          <a:p>
            <a:pPr lvl="1">
              <a:defRPr/>
            </a:pPr>
            <a:r>
              <a:rPr lang="nb-NO" sz="2050" dirty="0"/>
              <a:t>mv.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>
            <a:alpha val="988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6A24E8F1-4C13-4CDD-9837-608329DA313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914400"/>
            <a:ext cx="3429000" cy="3352800"/>
            <a:chOff x="1584" y="864"/>
            <a:chExt cx="2160" cy="2112"/>
          </a:xfrm>
        </p:grpSpPr>
        <p:sp>
          <p:nvSpPr>
            <p:cNvPr id="9222" name="Oval 4">
              <a:extLst>
                <a:ext uri="{FF2B5EF4-FFF2-40B4-BE49-F238E27FC236}">
                  <a16:creationId xmlns:a16="http://schemas.microsoft.com/office/drawing/2014/main" id="{DED6528A-70E2-4423-B10F-6C82B83CF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864"/>
              <a:ext cx="2160" cy="211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9223" name="Text Box 8">
              <a:extLst>
                <a:ext uri="{FF2B5EF4-FFF2-40B4-BE49-F238E27FC236}">
                  <a16:creationId xmlns:a16="http://schemas.microsoft.com/office/drawing/2014/main" id="{224D4A82-CBED-4D8E-B411-C063EFE9C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" y="1366"/>
              <a:ext cx="988" cy="2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Personvern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9E519DE4-5908-4285-9238-4A5224C3425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048000"/>
            <a:ext cx="3429000" cy="3352800"/>
            <a:chOff x="2016" y="2016"/>
            <a:chExt cx="2160" cy="2112"/>
          </a:xfrm>
          <a:solidFill>
            <a:schemeClr val="accent1">
              <a:lumMod val="40000"/>
              <a:lumOff val="60000"/>
              <a:alpha val="80000"/>
            </a:schemeClr>
          </a:solidFill>
        </p:grpSpPr>
        <p:sp>
          <p:nvSpPr>
            <p:cNvPr id="8234" name="Oval 5">
              <a:extLst>
                <a:ext uri="{FF2B5EF4-FFF2-40B4-BE49-F238E27FC236}">
                  <a16:creationId xmlns:a16="http://schemas.microsoft.com/office/drawing/2014/main" id="{269A15D2-41E3-413C-BB55-B8CFD9980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16"/>
              <a:ext cx="2160" cy="21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nb-NO" altLang="nb-NO" sz="2400"/>
            </a:p>
          </p:txBody>
        </p:sp>
        <p:sp>
          <p:nvSpPr>
            <p:cNvPr id="8235" name="Text Box 10">
              <a:extLst>
                <a:ext uri="{FF2B5EF4-FFF2-40B4-BE49-F238E27FC236}">
                  <a16:creationId xmlns:a16="http://schemas.microsoft.com/office/drawing/2014/main" id="{74CE65AA-4AA9-46DD-B6FD-36E253C1E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2825"/>
              <a:ext cx="1061" cy="29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400"/>
                <a:t>Offentlighet</a:t>
              </a:r>
            </a:p>
          </p:txBody>
        </p:sp>
      </p:grpSp>
      <p:sp>
        <p:nvSpPr>
          <p:cNvPr id="9220" name="Rectangle 2">
            <a:extLst>
              <a:ext uri="{FF2B5EF4-FFF2-40B4-BE49-F238E27FC236}">
                <a16:creationId xmlns:a16="http://schemas.microsoft.com/office/drawing/2014/main" id="{CE24FB55-783A-403A-BD17-57E142573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nb-NO" altLang="nb-NO" sz="3200" b="1">
                <a:solidFill>
                  <a:schemeClr val="hlink"/>
                </a:solidFill>
              </a:rPr>
              <a:t>Rettssikkerhet, personvern og offentlighet</a:t>
            </a:r>
            <a:endParaRPr lang="nb-NO" altLang="nb-NO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77AC0C43-3FCE-4E46-858B-DF748D66028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981200"/>
            <a:ext cx="3429000" cy="3352800"/>
            <a:chOff x="816" y="1344"/>
            <a:chExt cx="2160" cy="2112"/>
          </a:xfrm>
          <a:solidFill>
            <a:schemeClr val="accent2">
              <a:lumMod val="20000"/>
              <a:lumOff val="80000"/>
              <a:alpha val="80000"/>
            </a:schemeClr>
          </a:solidFill>
        </p:grpSpPr>
        <p:sp>
          <p:nvSpPr>
            <p:cNvPr id="8232" name="Oval 3">
              <a:extLst>
                <a:ext uri="{FF2B5EF4-FFF2-40B4-BE49-F238E27FC236}">
                  <a16:creationId xmlns:a16="http://schemas.microsoft.com/office/drawing/2014/main" id="{A7C6DF27-55FD-4D57-938F-54FC0905F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344"/>
              <a:ext cx="2160" cy="2112"/>
            </a:xfrm>
            <a:prstGeom prst="ellipse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nb-NO" altLang="nb-NO" sz="2400"/>
            </a:p>
          </p:txBody>
        </p:sp>
        <p:sp>
          <p:nvSpPr>
            <p:cNvPr id="8233" name="Text Box 6">
              <a:extLst>
                <a:ext uri="{FF2B5EF4-FFF2-40B4-BE49-F238E27FC236}">
                  <a16:creationId xmlns:a16="http://schemas.microsoft.com/office/drawing/2014/main" id="{6605D84C-51A3-4EBE-A84D-8F1EE311F8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" y="2042"/>
              <a:ext cx="1224" cy="523"/>
            </a:xfrm>
            <a:prstGeom prst="rect">
              <a:avLst/>
            </a:prstGeom>
            <a:solidFill>
              <a:srgbClr val="FFCCCC">
                <a:alpha val="80000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400"/>
                <a:t>Rettsstat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400"/>
                <a:t>Rettssikkerhet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9CC3F-71FA-4227-B7F7-C29B0E116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2800" b="1">
                <a:solidFill>
                  <a:schemeClr val="accent2"/>
                </a:solidFill>
              </a:rPr>
              <a:t>Rettssikkerhetskrav </a:t>
            </a:r>
            <a:endParaRPr lang="nb-NO" altLang="nb-NO" sz="2800">
              <a:solidFill>
                <a:schemeClr val="accent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4E5C072-82A3-4AA3-B839-589754FDED0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838200"/>
            <a:ext cx="2951163" cy="1311275"/>
            <a:chOff x="1872" y="624"/>
            <a:chExt cx="1859" cy="826"/>
          </a:xfrm>
        </p:grpSpPr>
        <p:grpSp>
          <p:nvGrpSpPr>
            <p:cNvPr id="11302" name="Group 4">
              <a:extLst>
                <a:ext uri="{FF2B5EF4-FFF2-40B4-BE49-F238E27FC236}">
                  <a16:creationId xmlns:a16="http://schemas.microsoft.com/office/drawing/2014/main" id="{392913DA-E1F5-4B98-BF1D-A71BFC275D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624"/>
              <a:ext cx="1832" cy="538"/>
              <a:chOff x="336" y="1104"/>
              <a:chExt cx="1832" cy="538"/>
            </a:xfrm>
          </p:grpSpPr>
          <p:sp>
            <p:nvSpPr>
              <p:cNvPr id="11304" name="Text Box 5">
                <a:extLst>
                  <a:ext uri="{FF2B5EF4-FFF2-40B4-BE49-F238E27FC236}">
                    <a16:creationId xmlns:a16="http://schemas.microsoft.com/office/drawing/2014/main" id="{762ACB25-3363-4076-A9F2-4850B0B036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104"/>
                <a:ext cx="153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CC3300"/>
                    </a:solidFill>
                  </a:rPr>
                  <a:t>Riktig rettsanvendelse</a:t>
                </a:r>
              </a:p>
            </p:txBody>
          </p:sp>
          <p:sp>
            <p:nvSpPr>
              <p:cNvPr id="11305" name="Text Box 6">
                <a:extLst>
                  <a:ext uri="{FF2B5EF4-FFF2-40B4-BE49-F238E27FC236}">
                    <a16:creationId xmlns:a16="http://schemas.microsoft.com/office/drawing/2014/main" id="{20D41434-F06C-4FB4-A3DD-6F2C42BDBC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392"/>
                <a:ext cx="18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CC3300"/>
                    </a:solidFill>
                  </a:rPr>
                  <a:t>Forsvarlig skjønnsutøvelse</a:t>
                </a:r>
              </a:p>
            </p:txBody>
          </p:sp>
        </p:grpSp>
        <p:sp>
          <p:nvSpPr>
            <p:cNvPr id="11303" name="Text Box 7">
              <a:extLst>
                <a:ext uri="{FF2B5EF4-FFF2-40B4-BE49-F238E27FC236}">
                  <a16:creationId xmlns:a16="http://schemas.microsoft.com/office/drawing/2014/main" id="{15AD2B76-BED7-46B7-A33F-12CF4EDA8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200"/>
              <a:ext cx="13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CC3300"/>
                  </a:solidFill>
                </a:rPr>
                <a:t>Forutberegnelighet</a:t>
              </a:r>
            </a:p>
          </p:txBody>
        </p:sp>
      </p:grpSp>
      <p:grpSp>
        <p:nvGrpSpPr>
          <p:cNvPr id="7" name="Group 8">
            <a:extLst>
              <a:ext uri="{FF2B5EF4-FFF2-40B4-BE49-F238E27FC236}">
                <a16:creationId xmlns:a16="http://schemas.microsoft.com/office/drawing/2014/main" id="{827760BE-1F0D-4C1A-A0F0-D7F6CA90DD0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838200"/>
            <a:ext cx="8578850" cy="1311275"/>
            <a:chOff x="96" y="624"/>
            <a:chExt cx="5404" cy="826"/>
          </a:xfrm>
        </p:grpSpPr>
        <p:grpSp>
          <p:nvGrpSpPr>
            <p:cNvPr id="11294" name="Group 9">
              <a:extLst>
                <a:ext uri="{FF2B5EF4-FFF2-40B4-BE49-F238E27FC236}">
                  <a16:creationId xmlns:a16="http://schemas.microsoft.com/office/drawing/2014/main" id="{A01FEEA8-2612-4A0F-B3ED-AA9925DDE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624"/>
              <a:ext cx="1612" cy="826"/>
              <a:chOff x="3888" y="624"/>
              <a:chExt cx="1612" cy="826"/>
            </a:xfrm>
          </p:grpSpPr>
          <p:sp>
            <p:nvSpPr>
              <p:cNvPr id="11299" name="Text Box 10">
                <a:extLst>
                  <a:ext uri="{FF2B5EF4-FFF2-40B4-BE49-F238E27FC236}">
                    <a16:creationId xmlns:a16="http://schemas.microsoft.com/office/drawing/2014/main" id="{201848DA-8F8E-4D4A-8875-1D1201CD00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200"/>
                <a:ext cx="148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Demokratisk kontroll</a:t>
                </a:r>
                <a:endParaRPr lang="nb-NO" altLang="nb-NO" sz="2400">
                  <a:solidFill>
                    <a:srgbClr val="800080"/>
                  </a:solidFill>
                </a:endParaRPr>
              </a:p>
            </p:txBody>
          </p:sp>
          <p:sp>
            <p:nvSpPr>
              <p:cNvPr id="11300" name="Text Box 11">
                <a:extLst>
                  <a:ext uri="{FF2B5EF4-FFF2-40B4-BE49-F238E27FC236}">
                    <a16:creationId xmlns:a16="http://schemas.microsoft.com/office/drawing/2014/main" id="{22E2EB48-EC99-459F-8A4F-F4948229AD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912"/>
                <a:ext cx="16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Unngå umyndiggjøring</a:t>
                </a:r>
              </a:p>
            </p:txBody>
          </p:sp>
          <p:sp>
            <p:nvSpPr>
              <p:cNvPr id="11301" name="Text Box 12">
                <a:extLst>
                  <a:ext uri="{FF2B5EF4-FFF2-40B4-BE49-F238E27FC236}">
                    <a16:creationId xmlns:a16="http://schemas.microsoft.com/office/drawing/2014/main" id="{0F62FE0F-50EE-4954-A614-C76566C33D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624"/>
                <a:ext cx="148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Hensynsfullt og raskt</a:t>
                </a:r>
              </a:p>
            </p:txBody>
          </p:sp>
        </p:grpSp>
        <p:grpSp>
          <p:nvGrpSpPr>
            <p:cNvPr id="11295" name="Group 13">
              <a:extLst>
                <a:ext uri="{FF2B5EF4-FFF2-40B4-BE49-F238E27FC236}">
                  <a16:creationId xmlns:a16="http://schemas.microsoft.com/office/drawing/2014/main" id="{AF8FE2AF-F6DA-4B33-B1FE-31EE6A7A37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624"/>
              <a:ext cx="2268" cy="826"/>
              <a:chOff x="330" y="2208"/>
              <a:chExt cx="2268" cy="826"/>
            </a:xfrm>
          </p:grpSpPr>
          <p:sp>
            <p:nvSpPr>
              <p:cNvPr id="11296" name="Text Box 14">
                <a:extLst>
                  <a:ext uri="{FF2B5EF4-FFF2-40B4-BE49-F238E27FC236}">
                    <a16:creationId xmlns:a16="http://schemas.microsoft.com/office/drawing/2014/main" id="{317A19B5-1686-45ED-AFDA-373DEAC59D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" y="2784"/>
                <a:ext cx="226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Betryggende beslutningsgrunnlag</a:t>
                </a:r>
              </a:p>
            </p:txBody>
          </p:sp>
          <p:sp>
            <p:nvSpPr>
              <p:cNvPr id="11297" name="Text Box 15">
                <a:extLst>
                  <a:ext uri="{FF2B5EF4-FFF2-40B4-BE49-F238E27FC236}">
                    <a16:creationId xmlns:a16="http://schemas.microsoft.com/office/drawing/2014/main" id="{39FA4EA2-5187-4EF8-8E14-BEF0FC6512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" y="2496"/>
                <a:ext cx="11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Saklig grunnlag</a:t>
                </a:r>
              </a:p>
            </p:txBody>
          </p:sp>
          <p:sp>
            <p:nvSpPr>
              <p:cNvPr id="11298" name="Text Box 16">
                <a:extLst>
                  <a:ext uri="{FF2B5EF4-FFF2-40B4-BE49-F238E27FC236}">
                    <a16:creationId xmlns:a16="http://schemas.microsoft.com/office/drawing/2014/main" id="{4A254A33-71F6-494D-AB63-BD7DA404AF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" y="2208"/>
                <a:ext cx="134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2000">
                    <a:solidFill>
                      <a:srgbClr val="800080"/>
                    </a:solidFill>
                  </a:rPr>
                  <a:t>Upartisk og uhildet</a:t>
                </a:r>
              </a:p>
            </p:txBody>
          </p:sp>
        </p:grpSp>
      </p:grpSp>
      <p:sp>
        <p:nvSpPr>
          <p:cNvPr id="9233" name="Text Box 17">
            <a:extLst>
              <a:ext uri="{FF2B5EF4-FFF2-40B4-BE49-F238E27FC236}">
                <a16:creationId xmlns:a16="http://schemas.microsoft.com/office/drawing/2014/main" id="{33FD4283-E0E9-4058-B9FB-301F2A85C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96000"/>
            <a:ext cx="3398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800" b="1">
                <a:solidFill>
                  <a:srgbClr val="CC3300"/>
                </a:solidFill>
              </a:rPr>
              <a:t>Personverninteresser</a:t>
            </a:r>
          </a:p>
        </p:txBody>
      </p:sp>
      <p:grpSp>
        <p:nvGrpSpPr>
          <p:cNvPr id="10" name="Group 18">
            <a:extLst>
              <a:ext uri="{FF2B5EF4-FFF2-40B4-BE49-F238E27FC236}">
                <a16:creationId xmlns:a16="http://schemas.microsoft.com/office/drawing/2014/main" id="{A3987632-27DF-4F04-BC5C-6926AD6BFF4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8534400" cy="930275"/>
            <a:chOff x="144" y="3312"/>
            <a:chExt cx="5376" cy="586"/>
          </a:xfrm>
        </p:grpSpPr>
        <p:sp>
          <p:nvSpPr>
            <p:cNvPr id="10265" name="Text Box 19">
              <a:extLst>
                <a:ext uri="{FF2B5EF4-FFF2-40B4-BE49-F238E27FC236}">
                  <a16:creationId xmlns:a16="http://schemas.microsoft.com/office/drawing/2014/main" id="{154E1431-5925-42B6-BD0D-F556B8EAF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648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accent1">
                      <a:lumMod val="50000"/>
                    </a:schemeClr>
                  </a:solidFill>
                </a:rPr>
                <a:t>Brukervennlig behandling</a:t>
              </a:r>
            </a:p>
          </p:txBody>
        </p:sp>
        <p:sp>
          <p:nvSpPr>
            <p:cNvPr id="10266" name="Text Box 20">
              <a:extLst>
                <a:ext uri="{FF2B5EF4-FFF2-40B4-BE49-F238E27FC236}">
                  <a16:creationId xmlns:a16="http://schemas.microsoft.com/office/drawing/2014/main" id="{219C4600-210C-406B-B982-7BA7FD5BC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648"/>
              <a:ext cx="1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accent1">
                      <a:lumMod val="50000"/>
                    </a:schemeClr>
                  </a:solidFill>
                </a:rPr>
                <a:t>Selvbestemmelse</a:t>
              </a:r>
            </a:p>
          </p:txBody>
        </p:sp>
        <p:sp>
          <p:nvSpPr>
            <p:cNvPr id="10267" name="Text Box 21">
              <a:extLst>
                <a:ext uri="{FF2B5EF4-FFF2-40B4-BE49-F238E27FC236}">
                  <a16:creationId xmlns:a16="http://schemas.microsoft.com/office/drawing/2014/main" id="{A95FBA81-E076-4FEF-AA23-ACA033802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360"/>
              <a:ext cx="15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accent1">
                      <a:lumMod val="50000"/>
                    </a:schemeClr>
                  </a:solidFill>
                </a:rPr>
                <a:t>Innsyn og kunnskap</a:t>
              </a:r>
            </a:p>
          </p:txBody>
        </p:sp>
        <p:sp>
          <p:nvSpPr>
            <p:cNvPr id="10268" name="Text Box 22">
              <a:extLst>
                <a:ext uri="{FF2B5EF4-FFF2-40B4-BE49-F238E27FC236}">
                  <a16:creationId xmlns:a16="http://schemas.microsoft.com/office/drawing/2014/main" id="{68066731-250A-4F10-8C62-C47E1E2EB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360"/>
              <a:ext cx="17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accent1">
                      <a:lumMod val="50000"/>
                    </a:schemeClr>
                  </a:solidFill>
                </a:rPr>
                <a:t>Forholdsmessig kontroll</a:t>
              </a:r>
            </a:p>
          </p:txBody>
        </p:sp>
        <p:sp>
          <p:nvSpPr>
            <p:cNvPr id="10269" name="Text Box 23">
              <a:extLst>
                <a:ext uri="{FF2B5EF4-FFF2-40B4-BE49-F238E27FC236}">
                  <a16:creationId xmlns:a16="http://schemas.microsoft.com/office/drawing/2014/main" id="{560290BA-C55D-4F1F-B6E3-7A2FCB66D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312"/>
              <a:ext cx="17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2000">
                  <a:solidFill>
                    <a:schemeClr val="accent1">
                      <a:lumMod val="50000"/>
                    </a:schemeClr>
                  </a:solidFill>
                </a:rPr>
                <a:t>Opplysnings- og behandlingskvalitet</a:t>
              </a:r>
            </a:p>
          </p:txBody>
        </p:sp>
      </p:grpSp>
      <p:sp>
        <p:nvSpPr>
          <p:cNvPr id="9240" name="Oval 24">
            <a:extLst>
              <a:ext uri="{FF2B5EF4-FFF2-40B4-BE49-F238E27FC236}">
                <a16:creationId xmlns:a16="http://schemas.microsoft.com/office/drawing/2014/main" id="{829FF72C-1216-498B-B6BD-093E28598EAC}"/>
              </a:ext>
            </a:extLst>
          </p:cNvPr>
          <p:cNvSpPr>
            <a:spLocks noChangeArrowheads="1"/>
          </p:cNvSpPr>
          <p:nvPr/>
        </p:nvSpPr>
        <p:spPr bwMode="auto">
          <a:xfrm rot="5410876">
            <a:off x="3352800" y="2743200"/>
            <a:ext cx="2133600" cy="1981200"/>
          </a:xfrm>
          <a:prstGeom prst="ellipse">
            <a:avLst/>
          </a:prstGeom>
          <a:solidFill>
            <a:srgbClr val="CC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>
                <a:latin typeface="Verdana" panose="020B0604030504040204" pitchFamily="34" charset="0"/>
              </a:rPr>
              <a:t>Rettssikkerhet</a:t>
            </a:r>
          </a:p>
        </p:txBody>
      </p:sp>
      <p:sp>
        <p:nvSpPr>
          <p:cNvPr id="9241" name="Oval 25">
            <a:extLst>
              <a:ext uri="{FF2B5EF4-FFF2-40B4-BE49-F238E27FC236}">
                <a16:creationId xmlns:a16="http://schemas.microsoft.com/office/drawing/2014/main" id="{FE79B0DD-C6C5-4B8F-8BB2-5994DFCED29A}"/>
              </a:ext>
            </a:extLst>
          </p:cNvPr>
          <p:cNvSpPr>
            <a:spLocks noChangeArrowheads="1"/>
          </p:cNvSpPr>
          <p:nvPr/>
        </p:nvSpPr>
        <p:spPr bwMode="auto">
          <a:xfrm rot="-5419357">
            <a:off x="2133600" y="2743200"/>
            <a:ext cx="2133600" cy="1981200"/>
          </a:xfrm>
          <a:prstGeom prst="ellipse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>
                <a:latin typeface="Verdana" panose="020B0604030504040204" pitchFamily="34" charset="0"/>
              </a:rPr>
              <a:t>Personvern</a:t>
            </a:r>
            <a:endParaRPr lang="nb-NO" altLang="nb-NO" sz="2400">
              <a:latin typeface="Verdana" panose="020B0604030504040204" pitchFamily="34" charset="0"/>
            </a:endParaRPr>
          </a:p>
        </p:txBody>
      </p:sp>
      <p:grpSp>
        <p:nvGrpSpPr>
          <p:cNvPr id="11" name="Group 26">
            <a:extLst>
              <a:ext uri="{FF2B5EF4-FFF2-40B4-BE49-F238E27FC236}">
                <a16:creationId xmlns:a16="http://schemas.microsoft.com/office/drawing/2014/main" id="{22FC6F77-630A-4B65-8191-B3837F5FCBEA}"/>
              </a:ext>
            </a:extLst>
          </p:cNvPr>
          <p:cNvGrpSpPr>
            <a:grpSpLocks/>
          </p:cNvGrpSpPr>
          <p:nvPr/>
        </p:nvGrpSpPr>
        <p:grpSpPr bwMode="auto">
          <a:xfrm>
            <a:off x="3478213" y="2057400"/>
            <a:ext cx="1101725" cy="3206750"/>
            <a:chOff x="2191" y="1296"/>
            <a:chExt cx="694" cy="2020"/>
          </a:xfrm>
        </p:grpSpPr>
        <p:sp>
          <p:nvSpPr>
            <p:cNvPr id="11287" name="Line 27">
              <a:extLst>
                <a:ext uri="{FF2B5EF4-FFF2-40B4-BE49-F238E27FC236}">
                  <a16:creationId xmlns:a16="http://schemas.microsoft.com/office/drawing/2014/main" id="{EFC82008-4522-4A66-8BE9-3997DB74A6D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439234" flipV="1">
              <a:off x="2191" y="2403"/>
              <a:ext cx="318" cy="91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288" name="Line 28">
              <a:extLst>
                <a:ext uri="{FF2B5EF4-FFF2-40B4-BE49-F238E27FC236}">
                  <a16:creationId xmlns:a16="http://schemas.microsoft.com/office/drawing/2014/main" id="{D56F3FDD-90BB-4CD5-BA64-652A70E849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1625233" flipV="1">
              <a:off x="2567" y="1296"/>
              <a:ext cx="318" cy="96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2" name="Group 29">
            <a:extLst>
              <a:ext uri="{FF2B5EF4-FFF2-40B4-BE49-F238E27FC236}">
                <a16:creationId xmlns:a16="http://schemas.microsoft.com/office/drawing/2014/main" id="{6CF56969-AEC6-4FBA-A28B-55D964147800}"/>
              </a:ext>
            </a:extLst>
          </p:cNvPr>
          <p:cNvGrpSpPr>
            <a:grpSpLocks/>
          </p:cNvGrpSpPr>
          <p:nvPr/>
        </p:nvGrpSpPr>
        <p:grpSpPr bwMode="auto">
          <a:xfrm>
            <a:off x="1533525" y="1827213"/>
            <a:ext cx="4638675" cy="2746375"/>
            <a:chOff x="966" y="1151"/>
            <a:chExt cx="2922" cy="1730"/>
          </a:xfrm>
        </p:grpSpPr>
        <p:sp>
          <p:nvSpPr>
            <p:cNvPr id="11284" name="Line 30">
              <a:extLst>
                <a:ext uri="{FF2B5EF4-FFF2-40B4-BE49-F238E27FC236}">
                  <a16:creationId xmlns:a16="http://schemas.microsoft.com/office/drawing/2014/main" id="{A0B7D6AD-D14E-48C6-808F-C97AAE3B158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8259164" flipH="1" flipV="1">
              <a:off x="1745" y="1151"/>
              <a:ext cx="192" cy="1219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285" name="Line 31">
              <a:extLst>
                <a:ext uri="{FF2B5EF4-FFF2-40B4-BE49-F238E27FC236}">
                  <a16:creationId xmlns:a16="http://schemas.microsoft.com/office/drawing/2014/main" id="{9CAEE444-7213-4DD2-9127-0780DE4435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7941019">
              <a:off x="1735" y="747"/>
              <a:ext cx="119" cy="1657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286" name="Line 32">
              <a:extLst>
                <a:ext uri="{FF2B5EF4-FFF2-40B4-BE49-F238E27FC236}">
                  <a16:creationId xmlns:a16="http://schemas.microsoft.com/office/drawing/2014/main" id="{11A062E1-F9D9-4E1A-9232-F45A298FF8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857953" flipV="1">
              <a:off x="3119" y="2113"/>
              <a:ext cx="49" cy="148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3" name="Group 33">
            <a:extLst>
              <a:ext uri="{FF2B5EF4-FFF2-40B4-BE49-F238E27FC236}">
                <a16:creationId xmlns:a16="http://schemas.microsoft.com/office/drawing/2014/main" id="{5E5EE1CB-BF8A-419B-B420-98F8093DA56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687388"/>
            <a:ext cx="2339975" cy="5103812"/>
            <a:chOff x="1920" y="433"/>
            <a:chExt cx="1474" cy="3215"/>
          </a:xfrm>
        </p:grpSpPr>
        <p:grpSp>
          <p:nvGrpSpPr>
            <p:cNvPr id="11280" name="Group 34">
              <a:extLst>
                <a:ext uri="{FF2B5EF4-FFF2-40B4-BE49-F238E27FC236}">
                  <a16:creationId xmlns:a16="http://schemas.microsoft.com/office/drawing/2014/main" id="{0EC507E2-AD69-471F-8972-8B346154A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433"/>
              <a:ext cx="1474" cy="3215"/>
              <a:chOff x="1920" y="433"/>
              <a:chExt cx="1474" cy="3215"/>
            </a:xfrm>
          </p:grpSpPr>
          <p:sp>
            <p:nvSpPr>
              <p:cNvPr id="11282" name="Line 35">
                <a:extLst>
                  <a:ext uri="{FF2B5EF4-FFF2-40B4-BE49-F238E27FC236}">
                    <a16:creationId xmlns:a16="http://schemas.microsoft.com/office/drawing/2014/main" id="{EA8DBA3B-BF75-4960-A125-1460D29A9D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3157918" flipV="1">
                <a:off x="3153" y="433"/>
                <a:ext cx="241" cy="220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1283" name="Line 36">
                <a:extLst>
                  <a:ext uri="{FF2B5EF4-FFF2-40B4-BE49-F238E27FC236}">
                    <a16:creationId xmlns:a16="http://schemas.microsoft.com/office/drawing/2014/main" id="{86DBD310-A015-4B81-9334-DF0E26593E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0" y="2544"/>
                <a:ext cx="384" cy="11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1281" name="Line 37">
              <a:extLst>
                <a:ext uri="{FF2B5EF4-FFF2-40B4-BE49-F238E27FC236}">
                  <a16:creationId xmlns:a16="http://schemas.microsoft.com/office/drawing/2014/main" id="{E32983E1-6E1A-4FE2-AA2B-94C601E3B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544"/>
              <a:ext cx="384" cy="11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5" name="Group 38">
            <a:extLst>
              <a:ext uri="{FF2B5EF4-FFF2-40B4-BE49-F238E27FC236}">
                <a16:creationId xmlns:a16="http://schemas.microsoft.com/office/drawing/2014/main" id="{34293C06-0DAF-45D4-96FB-F237F789FBA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236663"/>
            <a:ext cx="2054225" cy="4554537"/>
            <a:chOff x="2400" y="779"/>
            <a:chExt cx="1294" cy="2869"/>
          </a:xfrm>
        </p:grpSpPr>
        <p:sp>
          <p:nvSpPr>
            <p:cNvPr id="11277" name="Line 39">
              <a:extLst>
                <a:ext uri="{FF2B5EF4-FFF2-40B4-BE49-F238E27FC236}">
                  <a16:creationId xmlns:a16="http://schemas.microsoft.com/office/drawing/2014/main" id="{979BA5F2-7952-40A0-A6F0-BBEBB084BEE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97496" flipV="1">
              <a:off x="2400" y="2544"/>
              <a:ext cx="384" cy="11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278" name="Line 40">
              <a:extLst>
                <a:ext uri="{FF2B5EF4-FFF2-40B4-BE49-F238E27FC236}">
                  <a16:creationId xmlns:a16="http://schemas.microsoft.com/office/drawing/2014/main" id="{5086045D-CEF9-4468-BC05-8BF0B59148B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2352374" flipV="1">
              <a:off x="2878" y="779"/>
              <a:ext cx="816" cy="187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279" name="Line 41">
              <a:extLst>
                <a:ext uri="{FF2B5EF4-FFF2-40B4-BE49-F238E27FC236}">
                  <a16:creationId xmlns:a16="http://schemas.microsoft.com/office/drawing/2014/main" id="{1A434440-A2AF-4294-8B87-69E1D8F2D1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097496" flipV="1">
              <a:off x="2400" y="2544"/>
              <a:ext cx="384" cy="110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build="p" autoUpdateAnimBg="0"/>
      <p:bldP spid="9240" grpId="0" animBg="1" autoUpdateAnimBg="0"/>
      <p:bldP spid="924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6F78CF2-E3AA-4603-BDE7-24C05C89A1E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981200"/>
            <a:ext cx="5695950" cy="2043113"/>
            <a:chOff x="576" y="1872"/>
            <a:chExt cx="3588" cy="1287"/>
          </a:xfrm>
        </p:grpSpPr>
        <p:sp>
          <p:nvSpPr>
            <p:cNvPr id="12318" name="Line 3">
              <a:extLst>
                <a:ext uri="{FF2B5EF4-FFF2-40B4-BE49-F238E27FC236}">
                  <a16:creationId xmlns:a16="http://schemas.microsoft.com/office/drawing/2014/main" id="{D15F1DF9-A23E-4970-96D9-E01586D7F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688"/>
              <a:ext cx="105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9" name="Text Box 4">
              <a:extLst>
                <a:ext uri="{FF2B5EF4-FFF2-40B4-BE49-F238E27FC236}">
                  <a16:creationId xmlns:a16="http://schemas.microsoft.com/office/drawing/2014/main" id="{229F498A-5D57-4855-B3AD-2CC9DBA00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928"/>
              <a:ext cx="28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(Forløp for behandling av personopplysninger)</a:t>
              </a:r>
            </a:p>
          </p:txBody>
        </p:sp>
        <p:sp>
          <p:nvSpPr>
            <p:cNvPr id="12320" name="Text Box 5">
              <a:extLst>
                <a:ext uri="{FF2B5EF4-FFF2-40B4-BE49-F238E27FC236}">
                  <a16:creationId xmlns:a16="http://schemas.microsoft.com/office/drawing/2014/main" id="{D431E6CC-5D44-44F7-A6DD-7F4E96874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8000"/>
                  </a:solidFill>
                </a:rPr>
                <a:t>t</a:t>
              </a:r>
            </a:p>
          </p:txBody>
        </p:sp>
        <p:sp>
          <p:nvSpPr>
            <p:cNvPr id="12321" name="Line 6">
              <a:extLst>
                <a:ext uri="{FF2B5EF4-FFF2-40B4-BE49-F238E27FC236}">
                  <a16:creationId xmlns:a16="http://schemas.microsoft.com/office/drawing/2014/main" id="{E7FBE741-C9A8-44C3-A07A-48E3D9819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6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70823C74-8EBB-484B-B240-7E35EE507B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872"/>
              <a:ext cx="975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  <a:t>PO oppstår og</a:t>
              </a:r>
              <a:b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  <a:t>brukes til annet</a:t>
              </a:r>
              <a:b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  <a:t>enn myndighets-</a:t>
              </a:r>
              <a:b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nb-NO" altLang="nb-NO" sz="1600">
                  <a:solidFill>
                    <a:schemeClr val="accent1">
                      <a:lumMod val="50000"/>
                    </a:schemeClr>
                  </a:solidFill>
                </a:rPr>
                <a:t>utøvelse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0A2A8EC6-1478-4257-8D91-8ABEC040E88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438400"/>
            <a:ext cx="4419600" cy="1281113"/>
            <a:chOff x="576" y="768"/>
            <a:chExt cx="2784" cy="807"/>
          </a:xfrm>
        </p:grpSpPr>
        <p:sp>
          <p:nvSpPr>
            <p:cNvPr id="12313" name="Rectangle 9">
              <a:extLst>
                <a:ext uri="{FF2B5EF4-FFF2-40B4-BE49-F238E27FC236}">
                  <a16:creationId xmlns:a16="http://schemas.microsoft.com/office/drawing/2014/main" id="{753EC959-FF0E-4C2C-AB76-4D5412DC6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200"/>
              <a:ext cx="27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12314" name="Line 10">
              <a:extLst>
                <a:ext uri="{FF2B5EF4-FFF2-40B4-BE49-F238E27FC236}">
                  <a16:creationId xmlns:a16="http://schemas.microsoft.com/office/drawing/2014/main" id="{00A506FD-C7BA-40C6-8300-8DC48C0D5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296"/>
              <a:ext cx="124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5" name="Text Box 11">
              <a:extLst>
                <a:ext uri="{FF2B5EF4-FFF2-40B4-BE49-F238E27FC236}">
                  <a16:creationId xmlns:a16="http://schemas.microsoft.com/office/drawing/2014/main" id="{17E8079D-0F1F-4AFF-B669-554BD737C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344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A50021"/>
                  </a:solidFill>
                </a:rPr>
                <a:t>t</a:t>
              </a:r>
            </a:p>
          </p:txBody>
        </p:sp>
        <p:sp>
          <p:nvSpPr>
            <p:cNvPr id="12316" name="Line 12">
              <a:extLst>
                <a:ext uri="{FF2B5EF4-FFF2-40B4-BE49-F238E27FC236}">
                  <a16:creationId xmlns:a16="http://schemas.microsoft.com/office/drawing/2014/main" id="{5B3AAE3A-1D46-40CE-9E45-0174ABED6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296"/>
              <a:ext cx="115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7" name="Text Box 13">
              <a:extLst>
                <a:ext uri="{FF2B5EF4-FFF2-40B4-BE49-F238E27FC236}">
                  <a16:creationId xmlns:a16="http://schemas.microsoft.com/office/drawing/2014/main" id="{74536999-4AD3-4B2F-A70C-1723156B4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68"/>
              <a:ext cx="129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600">
                  <a:solidFill>
                    <a:srgbClr val="A50021"/>
                  </a:solidFill>
                </a:rPr>
                <a:t>  PO brukes som ledd </a:t>
              </a:r>
              <a:br>
                <a:rPr lang="nb-NO" altLang="nb-NO" sz="1600">
                  <a:solidFill>
                    <a:srgbClr val="A50021"/>
                  </a:solidFill>
                </a:rPr>
              </a:br>
              <a:r>
                <a:rPr lang="nb-NO" altLang="nb-NO" sz="1600">
                  <a:solidFill>
                    <a:srgbClr val="A50021"/>
                  </a:solidFill>
                </a:rPr>
                <a:t>  i myndighetsutøvelse</a:t>
              </a: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5FB8FF7A-ABA5-452F-B745-C38902E0F0A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09800"/>
            <a:ext cx="5822950" cy="1585913"/>
            <a:chOff x="1104" y="768"/>
            <a:chExt cx="3668" cy="999"/>
          </a:xfrm>
        </p:grpSpPr>
        <p:grpSp>
          <p:nvGrpSpPr>
            <p:cNvPr id="12305" name="Group 15">
              <a:extLst>
                <a:ext uri="{FF2B5EF4-FFF2-40B4-BE49-F238E27FC236}">
                  <a16:creationId xmlns:a16="http://schemas.microsoft.com/office/drawing/2014/main" id="{9381ED79-B5FA-4280-AA17-32A157591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3660" cy="375"/>
              <a:chOff x="1104" y="1392"/>
              <a:chExt cx="3660" cy="375"/>
            </a:xfrm>
          </p:grpSpPr>
          <p:sp>
            <p:nvSpPr>
              <p:cNvPr id="12307" name="Rectangle 16">
                <a:extLst>
                  <a:ext uri="{FF2B5EF4-FFF2-40B4-BE49-F238E27FC236}">
                    <a16:creationId xmlns:a16="http://schemas.microsoft.com/office/drawing/2014/main" id="{9D89A0C8-D359-4AF4-BBC9-284CB80ED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1392"/>
                <a:ext cx="3456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12308" name="Line 17">
                <a:extLst>
                  <a:ext uri="{FF2B5EF4-FFF2-40B4-BE49-F238E27FC236}">
                    <a16:creationId xmlns:a16="http://schemas.microsoft.com/office/drawing/2014/main" id="{BBD27452-CC3D-468C-A7A1-6E48329A3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1488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grpSp>
            <p:nvGrpSpPr>
              <p:cNvPr id="12309" name="Group 18">
                <a:extLst>
                  <a:ext uri="{FF2B5EF4-FFF2-40B4-BE49-F238E27FC236}">
                    <a16:creationId xmlns:a16="http://schemas.microsoft.com/office/drawing/2014/main" id="{7962EA10-50F2-4691-AC38-9BE7E09A32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8" y="1488"/>
                <a:ext cx="2400" cy="0"/>
                <a:chOff x="672" y="2736"/>
                <a:chExt cx="2400" cy="0"/>
              </a:xfrm>
            </p:grpSpPr>
            <p:sp>
              <p:nvSpPr>
                <p:cNvPr id="12311" name="Line 19">
                  <a:extLst>
                    <a:ext uri="{FF2B5EF4-FFF2-40B4-BE49-F238E27FC236}">
                      <a16:creationId xmlns:a16="http://schemas.microsoft.com/office/drawing/2014/main" id="{3314DEB0-207C-4340-AAFC-5E1BD884EF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2736"/>
                  <a:ext cx="1248" cy="0"/>
                </a:xfrm>
                <a:prstGeom prst="line">
                  <a:avLst/>
                </a:prstGeom>
                <a:noFill/>
                <a:ln w="28575">
                  <a:solidFill>
                    <a:srgbClr val="A5002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2" name="Line 20">
                  <a:extLst>
                    <a:ext uri="{FF2B5EF4-FFF2-40B4-BE49-F238E27FC236}">
                      <a16:creationId xmlns:a16="http://schemas.microsoft.com/office/drawing/2014/main" id="{7F429BCD-0DA4-4A0F-8D3A-1B92A3D2EC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2" y="2736"/>
                  <a:ext cx="1152" cy="0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10" name="Text Box 21">
                <a:extLst>
                  <a:ext uri="{FF2B5EF4-FFF2-40B4-BE49-F238E27FC236}">
                    <a16:creationId xmlns:a16="http://schemas.microsoft.com/office/drawing/2014/main" id="{16B182F5-D734-4C67-B646-6DB725A3BF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1536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800">
                    <a:solidFill>
                      <a:srgbClr val="008000"/>
                    </a:solidFill>
                  </a:rPr>
                  <a:t>t</a:t>
                </a:r>
              </a:p>
            </p:txBody>
          </p:sp>
        </p:grpSp>
        <p:sp>
          <p:nvSpPr>
            <p:cNvPr id="11282" name="Text Box 22">
              <a:extLst>
                <a:ext uri="{FF2B5EF4-FFF2-40B4-BE49-F238E27FC236}">
                  <a16:creationId xmlns:a16="http://schemas.microsoft.com/office/drawing/2014/main" id="{FDD82881-EB9D-4F47-AB90-5BBFF83FD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768"/>
              <a:ext cx="126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b-NO" altLang="nb-NO" sz="1800">
                  <a:solidFill>
                    <a:schemeClr val="accent1">
                      <a:lumMod val="50000"/>
                    </a:schemeClr>
                  </a:solidFill>
                </a:rPr>
                <a:t>PO fra vedtak mv</a:t>
              </a:r>
              <a:br>
                <a:rPr lang="nb-NO" altLang="nb-NO" sz="180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nb-NO" altLang="nb-NO" sz="1800">
                  <a:solidFill>
                    <a:schemeClr val="accent1">
                      <a:lumMod val="50000"/>
                    </a:schemeClr>
                  </a:solidFill>
                </a:rPr>
                <a:t>brukes til annet enn</a:t>
              </a:r>
              <a:br>
                <a:rPr lang="nb-NO" altLang="nb-NO" sz="180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nb-NO" altLang="nb-NO" sz="1800">
                  <a:solidFill>
                    <a:schemeClr val="accent1">
                      <a:lumMod val="50000"/>
                    </a:schemeClr>
                  </a:solidFill>
                </a:rPr>
                <a:t>myndighetsutøvelse</a:t>
              </a:r>
            </a:p>
          </p:txBody>
        </p:sp>
      </p:grpSp>
      <p:grpSp>
        <p:nvGrpSpPr>
          <p:cNvPr id="7" name="Group 23">
            <a:extLst>
              <a:ext uri="{FF2B5EF4-FFF2-40B4-BE49-F238E27FC236}">
                <a16:creationId xmlns:a16="http://schemas.microsoft.com/office/drawing/2014/main" id="{75FC815D-50B3-4F9F-B39A-1A7E3A93E9E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914400"/>
            <a:ext cx="6330950" cy="787400"/>
            <a:chOff x="576" y="1200"/>
            <a:chExt cx="3988" cy="496"/>
          </a:xfrm>
        </p:grpSpPr>
        <p:sp>
          <p:nvSpPr>
            <p:cNvPr id="12303" name="Text Box 24">
              <a:extLst>
                <a:ext uri="{FF2B5EF4-FFF2-40B4-BE49-F238E27FC236}">
                  <a16:creationId xmlns:a16="http://schemas.microsoft.com/office/drawing/2014/main" id="{8FADE510-877D-43B2-9733-6C6125B3C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200"/>
              <a:ext cx="37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b="1" i="1">
                  <a:solidFill>
                    <a:schemeClr val="accent2"/>
                  </a:solidFill>
                  <a:latin typeface="Arial" panose="020B0604020202020204" pitchFamily="34" charset="0"/>
                </a:rPr>
                <a:t>Personopplysningsvern uansett hvor i forløpet en er</a:t>
              </a:r>
              <a:endParaRPr lang="nb-NO" altLang="nb-NO" sz="1800" i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4" name="AutoShape 25">
              <a:extLst>
                <a:ext uri="{FF2B5EF4-FFF2-40B4-BE49-F238E27FC236}">
                  <a16:creationId xmlns:a16="http://schemas.microsoft.com/office/drawing/2014/main" id="{605EA0C6-116F-4A6E-985E-F44122448924}"/>
                </a:ext>
              </a:extLst>
            </p:cNvPr>
            <p:cNvSpPr>
              <a:spLocks/>
            </p:cNvSpPr>
            <p:nvPr/>
          </p:nvSpPr>
          <p:spPr bwMode="auto">
            <a:xfrm rot="-5402434">
              <a:off x="2295" y="-280"/>
              <a:ext cx="257" cy="3696"/>
            </a:xfrm>
            <a:prstGeom prst="rightBrace">
              <a:avLst>
                <a:gd name="adj1" fmla="val 119844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</p:grpSp>
      <p:grpSp>
        <p:nvGrpSpPr>
          <p:cNvPr id="8" name="Group 26">
            <a:extLst>
              <a:ext uri="{FF2B5EF4-FFF2-40B4-BE49-F238E27FC236}">
                <a16:creationId xmlns:a16="http://schemas.microsoft.com/office/drawing/2014/main" id="{31EA3622-5DB5-4777-8422-CF3A0483A440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76400"/>
            <a:ext cx="2057400" cy="1676400"/>
            <a:chOff x="1728" y="1680"/>
            <a:chExt cx="1296" cy="1056"/>
          </a:xfrm>
        </p:grpSpPr>
        <p:sp>
          <p:nvSpPr>
            <p:cNvPr id="12300" name="Line 27">
              <a:extLst>
                <a:ext uri="{FF2B5EF4-FFF2-40B4-BE49-F238E27FC236}">
                  <a16:creationId xmlns:a16="http://schemas.microsoft.com/office/drawing/2014/main" id="{01B88222-E757-45DF-A8F7-B908F3374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680"/>
              <a:ext cx="0" cy="1056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1" name="Line 28">
              <a:extLst>
                <a:ext uri="{FF2B5EF4-FFF2-40B4-BE49-F238E27FC236}">
                  <a16:creationId xmlns:a16="http://schemas.microsoft.com/office/drawing/2014/main" id="{E834119A-C473-419B-B6B5-3DF368E68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680"/>
              <a:ext cx="0" cy="1056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2" name="Text Box 29">
              <a:extLst>
                <a:ext uri="{FF2B5EF4-FFF2-40B4-BE49-F238E27FC236}">
                  <a16:creationId xmlns:a16="http://schemas.microsoft.com/office/drawing/2014/main" id="{35EF3AA8-901C-44DF-BE95-EA93AC571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2" y="1776"/>
              <a:ext cx="11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b="1" i="1">
                  <a:solidFill>
                    <a:srgbClr val="A50021"/>
                  </a:solidFill>
                  <a:latin typeface="Arial" panose="020B0604020202020204" pitchFamily="34" charset="0"/>
                </a:rPr>
                <a:t>Rettssikkerhet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1B44D343-4942-41BB-BF24-F9A5B63A8C0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429000"/>
            <a:ext cx="8839200" cy="1981200"/>
            <a:chOff x="96" y="2160"/>
            <a:chExt cx="5568" cy="1248"/>
          </a:xfrm>
        </p:grpSpPr>
        <p:sp>
          <p:nvSpPr>
            <p:cNvPr id="12298" name="Rectangle 31">
              <a:extLst>
                <a:ext uri="{FF2B5EF4-FFF2-40B4-BE49-F238E27FC236}">
                  <a16:creationId xmlns:a16="http://schemas.microsoft.com/office/drawing/2014/main" id="{94AF67DF-6DAA-4FA7-B840-9197EC178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160"/>
              <a:ext cx="5568" cy="12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12299" name="Text Box 32">
              <a:extLst>
                <a:ext uri="{FF2B5EF4-FFF2-40B4-BE49-F238E27FC236}">
                  <a16:creationId xmlns:a16="http://schemas.microsoft.com/office/drawing/2014/main" id="{F29923A0-C2FA-46A1-B412-12B7C89F8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271"/>
              <a:ext cx="1894" cy="67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600">
                  <a:latin typeface="Arial" panose="020B0604020202020204" pitchFamily="34" charset="0"/>
                </a:rPr>
                <a:t>Under myndighetsutøvelsen</a:t>
              </a:r>
              <a:br>
                <a:rPr lang="nb-NO" altLang="nb-NO" sz="1600">
                  <a:latin typeface="Arial" panose="020B0604020202020204" pitchFamily="34" charset="0"/>
                </a:rPr>
              </a:br>
              <a:r>
                <a:rPr lang="nb-NO" altLang="nb-NO" sz="1600">
                  <a:latin typeface="Arial" panose="020B0604020202020204" pitchFamily="34" charset="0"/>
                </a:rPr>
                <a:t>er det vanskelig og uhensikts-</a:t>
              </a:r>
              <a:br>
                <a:rPr lang="nb-NO" altLang="nb-NO" sz="1600">
                  <a:latin typeface="Arial" panose="020B0604020202020204" pitchFamily="34" charset="0"/>
                </a:rPr>
              </a:br>
              <a:r>
                <a:rPr lang="nb-NO" altLang="nb-NO" sz="1600">
                  <a:latin typeface="Arial" panose="020B0604020202020204" pitchFamily="34" charset="0"/>
                </a:rPr>
                <a:t>messig å skjelne skarpt mellom</a:t>
              </a:r>
              <a:br>
                <a:rPr lang="nb-NO" altLang="nb-NO" sz="1600">
                  <a:latin typeface="Arial" panose="020B0604020202020204" pitchFamily="34" charset="0"/>
                </a:rPr>
              </a:br>
              <a:r>
                <a:rPr lang="nb-NO" altLang="nb-NO" sz="1600">
                  <a:latin typeface="Arial" panose="020B0604020202020204" pitchFamily="34" charset="0"/>
                </a:rPr>
                <a:t>personvern og rettssikkerhet</a:t>
              </a:r>
            </a:p>
          </p:txBody>
        </p:sp>
      </p:grpSp>
      <p:sp>
        <p:nvSpPr>
          <p:cNvPr id="11297" name="Text Box 33">
            <a:extLst>
              <a:ext uri="{FF2B5EF4-FFF2-40B4-BE49-F238E27FC236}">
                <a16:creationId xmlns:a16="http://schemas.microsoft.com/office/drawing/2014/main" id="{5EC3E066-79F3-4CAB-A846-946F64E41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2297113" cy="10699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600">
                <a:latin typeface="Arial" panose="020B0604020202020204" pitchFamily="34" charset="0"/>
              </a:rPr>
              <a:t>Ivaretakelse av person-</a:t>
            </a:r>
            <a:br>
              <a:rPr lang="nb-NO" altLang="nb-NO" sz="1600">
                <a:latin typeface="Arial" panose="020B0604020202020204" pitchFamily="34" charset="0"/>
              </a:rPr>
            </a:br>
            <a:r>
              <a:rPr lang="nb-NO" altLang="nb-NO" sz="1600">
                <a:latin typeface="Arial" panose="020B0604020202020204" pitchFamily="34" charset="0"/>
              </a:rPr>
              <a:t>vern legger til rette for</a:t>
            </a:r>
            <a:br>
              <a:rPr lang="nb-NO" altLang="nb-NO" sz="1600">
                <a:latin typeface="Arial" panose="020B0604020202020204" pitchFamily="34" charset="0"/>
              </a:rPr>
            </a:br>
            <a:r>
              <a:rPr lang="nb-NO" altLang="nb-NO" sz="1600">
                <a:latin typeface="Arial" panose="020B0604020202020204" pitchFamily="34" charset="0"/>
              </a:rPr>
              <a:t>rettssikker myndighets-</a:t>
            </a:r>
            <a:br>
              <a:rPr lang="nb-NO" altLang="nb-NO" sz="1600">
                <a:latin typeface="Arial" panose="020B0604020202020204" pitchFamily="34" charset="0"/>
              </a:rPr>
            </a:br>
            <a:r>
              <a:rPr lang="nb-NO" altLang="nb-NO" sz="1600">
                <a:latin typeface="Arial" panose="020B0604020202020204" pitchFamily="34" charset="0"/>
              </a:rPr>
              <a:t>utøvelse</a:t>
            </a:r>
          </a:p>
        </p:txBody>
      </p:sp>
      <p:sp>
        <p:nvSpPr>
          <p:cNvPr id="11298" name="Text Box 34">
            <a:extLst>
              <a:ext uri="{FF2B5EF4-FFF2-40B4-BE49-F238E27FC236}">
                <a16:creationId xmlns:a16="http://schemas.microsoft.com/office/drawing/2014/main" id="{0D4046BF-EBD8-4D7D-B608-5B09F6EC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2298700" cy="106997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600">
                <a:latin typeface="Arial" panose="020B0604020202020204" pitchFamily="34" charset="0"/>
              </a:rPr>
              <a:t>Rettssikkerhet legger til</a:t>
            </a:r>
            <a:br>
              <a:rPr lang="nb-NO" altLang="nb-NO" sz="1600">
                <a:latin typeface="Arial" panose="020B0604020202020204" pitchFamily="34" charset="0"/>
              </a:rPr>
            </a:br>
            <a:r>
              <a:rPr lang="nb-NO" altLang="nb-NO" sz="1600">
                <a:latin typeface="Arial" panose="020B0604020202020204" pitchFamily="34" charset="0"/>
              </a:rPr>
              <a:t>rette for ivaretakelse av</a:t>
            </a:r>
            <a:br>
              <a:rPr lang="nb-NO" altLang="nb-NO" sz="1600">
                <a:latin typeface="Arial" panose="020B0604020202020204" pitchFamily="34" charset="0"/>
              </a:rPr>
            </a:br>
            <a:r>
              <a:rPr lang="nb-NO" altLang="nb-NO" sz="1600">
                <a:latin typeface="Arial" panose="020B0604020202020204" pitchFamily="34" charset="0"/>
              </a:rPr>
              <a:t>personvern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 animBg="1" autoUpdateAnimBg="0"/>
      <p:bldP spid="1129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C5ACDD-DDBF-474F-A97A-D76ED80D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76400"/>
            <a:ext cx="6705600" cy="2971800"/>
          </a:xfrm>
          <a:prstGeom prst="rect">
            <a:avLst/>
          </a:prstGeom>
          <a:solidFill>
            <a:srgbClr val="CCFF99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A827476-FC43-4D3A-929C-850D8036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6553200" cy="281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D1F8758-9942-44AE-A336-118BA9515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28800"/>
            <a:ext cx="192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400" u="sng">
                <a:solidFill>
                  <a:schemeClr val="accent2"/>
                </a:solidFill>
              </a:rPr>
              <a:t>Rettssikkerhet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0A751994-DEF1-4F90-AF49-574BE9FCC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288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400" u="sng">
                <a:solidFill>
                  <a:srgbClr val="A50021"/>
                </a:solidFill>
              </a:rPr>
              <a:t>Personvern</a:t>
            </a:r>
            <a:endParaRPr lang="nb-NO" altLang="nb-NO" sz="2400">
              <a:solidFill>
                <a:srgbClr val="A50021"/>
              </a:solidFill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5AF93148-5034-4909-9D2B-B464C7E03674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438400"/>
            <a:ext cx="5813425" cy="396875"/>
            <a:chOff x="864" y="1824"/>
            <a:chExt cx="3662" cy="250"/>
          </a:xfrm>
        </p:grpSpPr>
        <p:sp>
          <p:nvSpPr>
            <p:cNvPr id="10256" name="Text Box 7">
              <a:extLst>
                <a:ext uri="{FF2B5EF4-FFF2-40B4-BE49-F238E27FC236}">
                  <a16:creationId xmlns:a16="http://schemas.microsoft.com/office/drawing/2014/main" id="{6C757481-F513-40B0-95CF-7BC9DC20C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824"/>
              <a:ext cx="11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chemeClr val="accent2"/>
                  </a:solidFill>
                </a:rPr>
                <a:t>Offentlig sektor</a:t>
              </a:r>
            </a:p>
          </p:txBody>
        </p:sp>
        <p:sp>
          <p:nvSpPr>
            <p:cNvPr id="10257" name="Text Box 8">
              <a:extLst>
                <a:ext uri="{FF2B5EF4-FFF2-40B4-BE49-F238E27FC236}">
                  <a16:creationId xmlns:a16="http://schemas.microsoft.com/office/drawing/2014/main" id="{0696900F-23A0-42A7-ADE7-555A3D796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824"/>
              <a:ext cx="16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A50021"/>
                  </a:solidFill>
                </a:rPr>
                <a:t>Både offentlig og privat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F20B179F-06FE-4A6F-85EA-116DE76CD48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895600"/>
            <a:ext cx="6519863" cy="396875"/>
            <a:chOff x="864" y="2112"/>
            <a:chExt cx="4107" cy="250"/>
          </a:xfrm>
        </p:grpSpPr>
        <p:sp>
          <p:nvSpPr>
            <p:cNvPr id="10254" name="Text Box 10">
              <a:extLst>
                <a:ext uri="{FF2B5EF4-FFF2-40B4-BE49-F238E27FC236}">
                  <a16:creationId xmlns:a16="http://schemas.microsoft.com/office/drawing/2014/main" id="{415B1D23-6949-4EBA-9E86-4BD142668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112"/>
              <a:ext cx="14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chemeClr val="accent2"/>
                  </a:solidFill>
                </a:rPr>
                <a:t>Myndighetsutøvelse</a:t>
              </a:r>
            </a:p>
          </p:txBody>
        </p:sp>
        <p:sp>
          <p:nvSpPr>
            <p:cNvPr id="10255" name="Text Box 11">
              <a:extLst>
                <a:ext uri="{FF2B5EF4-FFF2-40B4-BE49-F238E27FC236}">
                  <a16:creationId xmlns:a16="http://schemas.microsoft.com/office/drawing/2014/main" id="{C39E2549-448C-4782-A549-41531320A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112"/>
              <a:ext cx="20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A50021"/>
                  </a:solidFill>
                </a:rPr>
                <a:t>All behandling av personoppl. 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E4B44737-DBAB-4181-9CC9-2697104A1C3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429000"/>
            <a:ext cx="6364288" cy="396875"/>
            <a:chOff x="864" y="2160"/>
            <a:chExt cx="4009" cy="250"/>
          </a:xfrm>
        </p:grpSpPr>
        <p:sp>
          <p:nvSpPr>
            <p:cNvPr id="10252" name="Text Box 13">
              <a:extLst>
                <a:ext uri="{FF2B5EF4-FFF2-40B4-BE49-F238E27FC236}">
                  <a16:creationId xmlns:a16="http://schemas.microsoft.com/office/drawing/2014/main" id="{1B41DA7D-3599-4191-917A-55CC66E74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160"/>
              <a:ext cx="16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chemeClr val="accent2"/>
                  </a:solidFill>
                </a:rPr>
                <a:t>Vekt på rettsanvendelse </a:t>
              </a:r>
            </a:p>
          </p:txBody>
        </p:sp>
        <p:sp>
          <p:nvSpPr>
            <p:cNvPr id="10253" name="Text Box 14">
              <a:extLst>
                <a:ext uri="{FF2B5EF4-FFF2-40B4-BE49-F238E27FC236}">
                  <a16:creationId xmlns:a16="http://schemas.microsoft.com/office/drawing/2014/main" id="{0CEB852F-578C-4E9F-9843-F14E93513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160"/>
              <a:ext cx="19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A50021"/>
                  </a:solidFill>
                </a:rPr>
                <a:t>Vekt på beslutningsgrunnlag </a:t>
              </a:r>
            </a:p>
          </p:txBody>
        </p:sp>
      </p:grpSp>
      <p:grpSp>
        <p:nvGrpSpPr>
          <p:cNvPr id="5" name="Group 15">
            <a:extLst>
              <a:ext uri="{FF2B5EF4-FFF2-40B4-BE49-F238E27FC236}">
                <a16:creationId xmlns:a16="http://schemas.microsoft.com/office/drawing/2014/main" id="{E9196995-C95C-409F-B54B-29E6410EBA0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038600"/>
            <a:ext cx="6145213" cy="396875"/>
            <a:chOff x="864" y="2832"/>
            <a:chExt cx="3871" cy="250"/>
          </a:xfrm>
        </p:grpSpPr>
        <p:sp>
          <p:nvSpPr>
            <p:cNvPr id="10250" name="Text Box 16">
              <a:extLst>
                <a:ext uri="{FF2B5EF4-FFF2-40B4-BE49-F238E27FC236}">
                  <a16:creationId xmlns:a16="http://schemas.microsoft.com/office/drawing/2014/main" id="{3921F84F-9FD3-497A-83F3-412D31B13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832"/>
              <a:ext cx="17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chemeClr val="accent2"/>
                  </a:solidFill>
                </a:rPr>
                <a:t>Assosieres lite med IKT </a:t>
              </a:r>
            </a:p>
          </p:txBody>
        </p:sp>
        <p:sp>
          <p:nvSpPr>
            <p:cNvPr id="10251" name="Text Box 17">
              <a:extLst>
                <a:ext uri="{FF2B5EF4-FFF2-40B4-BE49-F238E27FC236}">
                  <a16:creationId xmlns:a16="http://schemas.microsoft.com/office/drawing/2014/main" id="{DD3BCCCD-B1E0-40AB-9D7A-276317D35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832"/>
              <a:ext cx="18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>
                  <a:solidFill>
                    <a:srgbClr val="A50021"/>
                  </a:solidFill>
                </a:rPr>
                <a:t>Assosieres sterkt med IKT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Skjermfremvisning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Verdana</vt:lpstr>
      <vt:lpstr>Office-tema</vt:lpstr>
      <vt:lpstr>Rettssikkerhet i digital forvaltning - og litt om forholdet til personvern</vt:lpstr>
      <vt:lpstr>«Rettsstat»</vt:lpstr>
      <vt:lpstr>Rettssikkerhet</vt:lpstr>
      <vt:lpstr>Rettssikkerhet: </vt:lpstr>
      <vt:lpstr>Trenger vi nye rettssikkerhetsgarantier som er til-passet digital forvaltning? (jf. diskusjonen i NOU 2019: 5 om ny forvaltningslov)</vt:lpstr>
      <vt:lpstr>Rettssikkerhet, personvern og offentlighet</vt:lpstr>
      <vt:lpstr>PowerPoint-presentasjon</vt:lpstr>
      <vt:lpstr>PowerPoint-presentasjon</vt:lpstr>
      <vt:lpstr>PowerPoint-presentasjon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Allment om rettighetsperspektivet og rettssikkerhetsidealet  (Bolk I, ”Organisering og styringsidealer”, av emnet Digital forvaltning)</dc:title>
  <dc:creator>Administrator</dc:creator>
  <cp:lastModifiedBy>dag wiese schartum</cp:lastModifiedBy>
  <cp:revision>40</cp:revision>
  <dcterms:created xsi:type="dcterms:W3CDTF">2004-08-24T20:41:03Z</dcterms:created>
  <dcterms:modified xsi:type="dcterms:W3CDTF">2020-09-03T22:07:58Z</dcterms:modified>
</cp:coreProperties>
</file>