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9" r:id="rId5"/>
    <p:sldId id="263" r:id="rId6"/>
    <p:sldId id="258" r:id="rId7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99FF3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24BB6D-F535-4288-8CD0-01EF8F04F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17E7134-7F30-47A6-8D6C-F7A50C029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EEA0E63-1C91-4A3E-88E0-1EE94B32D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1619-736F-4947-B6AC-08754CF02700}" type="datetimeFigureOut">
              <a:rPr lang="nb-NO" smtClean="0"/>
              <a:t>16.08.2021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9814095-2BA2-4883-93B0-1A9E9504D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D042914-9219-4A9B-8044-64D193D7E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59FE-5478-495C-9245-DA15FFDDE8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934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D6DBD0-82E5-45B3-919F-CD8A2A964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C0DCA64-209C-497F-B53F-2B26D0D80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4EBABD-3952-4E93-936E-F72664EB5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1619-736F-4947-B6AC-08754CF02700}" type="datetimeFigureOut">
              <a:rPr lang="nb-NO" smtClean="0"/>
              <a:t>16.08.2021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22B38AB-CEC5-42DF-9C84-BDE64F7FF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2D6E9B8-A87A-4505-A83D-EA95B3D0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59FE-5478-495C-9245-DA15FFDDE8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09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7AAEFED-485D-4E33-84BC-E3B337A2D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C8BB537-B4F9-47BA-9A42-ECA45BEE1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CF42C8-040D-4A63-B53E-633ADEEF6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1619-736F-4947-B6AC-08754CF02700}" type="datetimeFigureOut">
              <a:rPr lang="nb-NO" smtClean="0"/>
              <a:t>16.08.2021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D4A2AB8-0D4B-4395-856F-619F45868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557E112-7844-4F48-80E3-6D2F9BE0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59FE-5478-495C-9245-DA15FFDDE8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833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DDB053-9916-4009-B771-B233E555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1BA342-B070-4A32-87F2-7D8A5C9AE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FCB6085-5267-4FBF-ABCB-918CB21CA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1619-736F-4947-B6AC-08754CF02700}" type="datetimeFigureOut">
              <a:rPr lang="nb-NO" smtClean="0"/>
              <a:t>16.08.2021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0C72179-FDB1-4E9F-B936-33337927A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8A7DE1-6B22-442B-BD33-08FAA5D5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59FE-5478-495C-9245-DA15FFDDE8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578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CF0C39-8C2E-4582-AE98-656BB6633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D3CDEDF-D929-45DF-888F-69E96F18F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7B093DA-DC1F-4010-A0C7-E7D777FCA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1619-736F-4947-B6AC-08754CF02700}" type="datetimeFigureOut">
              <a:rPr lang="nb-NO" smtClean="0"/>
              <a:t>16.08.2021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07F3BED-FCB2-44DD-BB28-83BFFC941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8F1843-BF82-43D8-A131-7D2AEE737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59FE-5478-495C-9245-DA15FFDDE8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074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B281A8-6BE3-4F06-8E63-4D7241487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3B8D42-0EDF-43CF-93F4-8CD260340A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A43F920-8493-46D1-9F19-881CA0DD4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FEFA508-896E-4012-8FF3-2258E3D9C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1619-736F-4947-B6AC-08754CF02700}" type="datetimeFigureOut">
              <a:rPr lang="nb-NO" smtClean="0"/>
              <a:t>16.08.2021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3C8C2BC-06E0-4B63-9245-BD51DBB4D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DB93C4E-F6AF-4462-AF17-B5A3B3980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59FE-5478-495C-9245-DA15FFDDE8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3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2C6F2D-442A-4B38-98F3-5A983BEFF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99B4CB3-A8B4-4312-BE21-77B8E1BC1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74049B5-AB9B-4DFE-914F-94388AFA1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0AC0A91-BD39-40EB-80F6-C39306518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54C250E-53E6-4756-8D9D-95907433BB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3D27827-2815-4DFF-B91C-3A49917CC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1619-736F-4947-B6AC-08754CF02700}" type="datetimeFigureOut">
              <a:rPr lang="nb-NO" smtClean="0"/>
              <a:t>16.08.2021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C59290A-FB9B-4824-8FFB-39C88AA11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6D2864E-E854-44A1-8372-0D1D64D17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59FE-5478-495C-9245-DA15FFDDE8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920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E49ECB-91D0-4316-A834-09B79DCE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E996DDA-F6C6-4484-988C-697AE10FA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1619-736F-4947-B6AC-08754CF02700}" type="datetimeFigureOut">
              <a:rPr lang="nb-NO" smtClean="0"/>
              <a:t>16.08.2021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9FD0C70-DB13-4280-A51C-6F4EE0B5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AA55D32-7EDE-4692-80C9-C2972C953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59FE-5478-495C-9245-DA15FFDDE8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814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98B82A2-DF51-436A-98E5-F409F74A0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1619-736F-4947-B6AC-08754CF02700}" type="datetimeFigureOut">
              <a:rPr lang="nb-NO" smtClean="0"/>
              <a:t>16.08.2021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9728B9D-A545-45D8-ADA8-C435C0CC1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0F29F6E-1B1F-4B62-ABDB-2135B43A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59FE-5478-495C-9245-DA15FFDDE8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735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814201-1FFB-4A17-97E2-718D3FB63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7BC9AC-537B-4629-8106-7E894916B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B6B5310-A930-4211-BD2F-964D99F1B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7BBAECF-C89B-4B41-8303-03FF2E320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1619-736F-4947-B6AC-08754CF02700}" type="datetimeFigureOut">
              <a:rPr lang="nb-NO" smtClean="0"/>
              <a:t>16.08.2021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8A028A1-D165-4D77-A7B2-090F712F6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8A5FA1E-91B5-45E2-B940-E90D10BAE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59FE-5478-495C-9245-DA15FFDDE8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8174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E6F996-07B7-4B5F-BA01-61E0B733C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EC93643-2739-4005-8514-F8FD953C9E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C30EF8B-AFA1-470D-BFC3-BA4D2877D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4B3E4B6-A282-4243-A031-4F9743E48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1619-736F-4947-B6AC-08754CF02700}" type="datetimeFigureOut">
              <a:rPr lang="nb-NO" smtClean="0"/>
              <a:t>16.08.2021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C5E3449-E673-4513-B39A-A8341465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6E26810-5B30-4213-844D-4E18F2243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59FE-5478-495C-9245-DA15FFDDE8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198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6B8B40B-AF18-4A3F-915C-ECB1B6D31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FD6616E-7EFB-40AF-B944-8C93459B8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B0192CE-3E69-425A-A80B-5C6A8F841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A1619-736F-4947-B6AC-08754CF02700}" type="datetimeFigureOut">
              <a:rPr lang="nb-NO" smtClean="0"/>
              <a:t>16.08.2021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46DD65-6ABD-4BF7-8A14-FA25D2097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8713FFE-CB80-42CD-B92D-DB6DCB895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E59FE-5478-495C-9245-DA15FFDDE8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107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D23D29-A21C-4792-A215-09453F68A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41519"/>
          </a:xfrm>
        </p:spPr>
        <p:txBody>
          <a:bodyPr>
            <a:normAutofit/>
          </a:bodyPr>
          <a:lstStyle/>
          <a:p>
            <a:r>
              <a:rPr lang="nb-NO" sz="4400" dirty="0"/>
              <a:t>Automatisering av enkeltvedtak og beslutningsstøtte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6EE3A47-130F-4600-A3E5-AF4CB653E3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Dag Wiese Schartum, AFIN</a:t>
            </a:r>
          </a:p>
        </p:txBody>
      </p:sp>
    </p:spTree>
    <p:extLst>
      <p:ext uri="{BB962C8B-B14F-4D97-AF65-F5344CB8AC3E}">
        <p14:creationId xmlns:p14="http://schemas.microsoft.com/office/powerpoint/2010/main" val="841772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32C678B1-5C54-4FBE-96E2-440D0FEF8C28}"/>
              </a:ext>
            </a:extLst>
          </p:cNvPr>
          <p:cNvSpPr txBox="1">
            <a:spLocks/>
          </p:cNvSpPr>
          <p:nvPr/>
        </p:nvSpPr>
        <p:spPr>
          <a:xfrm>
            <a:off x="1092200" y="1367701"/>
            <a:ext cx="8326967" cy="16379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0" defTabSz="887413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E-Government” refers to the use by government agencies of information technologies (…) that have the </a:t>
            </a:r>
            <a:r>
              <a:rPr lang="en-US" sz="18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ability to transform relations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with citizens, businesses, and other arms of government. These technologies can serve a variety of different ends: better delivery of government services to citizens, improved interactions with business and industry, citizen empowerment through access to information, or more efficient government management …</a:t>
            </a:r>
            <a:r>
              <a:rPr lang="en-US" sz="1800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n-US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Verdensbanken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2015)</a:t>
            </a:r>
            <a:endParaRPr lang="nb-NO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3B597E0-75B8-4622-98A0-B49C76AA1F05}"/>
              </a:ext>
            </a:extLst>
          </p:cNvPr>
          <p:cNvSpPr/>
          <p:nvPr/>
        </p:nvSpPr>
        <p:spPr>
          <a:xfrm>
            <a:off x="766233" y="3274230"/>
            <a:ext cx="9715501" cy="70788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Digital forvaltning forutsetter med andre ord forbedring og grunnleggende/omfattende endring, jf. «digital transformasjon»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F156CE2-E3BA-452A-A6D0-8123295BDDF0}"/>
              </a:ext>
            </a:extLst>
          </p:cNvPr>
          <p:cNvSpPr txBox="1"/>
          <p:nvPr/>
        </p:nvSpPr>
        <p:spPr>
          <a:xfrm>
            <a:off x="639233" y="423333"/>
            <a:ext cx="7251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Utgangspunkt i noen definisjoner av «digital forvaltning»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451D072-2CD6-4E15-A615-7EF8E853171D}"/>
              </a:ext>
            </a:extLst>
          </p:cNvPr>
          <p:cNvSpPr txBox="1"/>
          <p:nvPr/>
        </p:nvSpPr>
        <p:spPr>
          <a:xfrm>
            <a:off x="766234" y="4324018"/>
            <a:ext cx="9618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En viktig form for forvaltningsvirksomhet er å treffe </a:t>
            </a:r>
            <a:r>
              <a:rPr lang="nb-NO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enkeltvedtak (jf. fvl § 2 bokstav b)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, dvs. å treffe avgjørelser om folks plikter og rettigheter på nye måter, ved hjelp av digital teknologi, organisatorisk endring, i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hht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. nye rettsregler mv.</a:t>
            </a:r>
          </a:p>
        </p:txBody>
      </p:sp>
    </p:spTree>
    <p:extLst>
      <p:ext uri="{BB962C8B-B14F-4D97-AF65-F5344CB8AC3E}">
        <p14:creationId xmlns:p14="http://schemas.microsoft.com/office/powerpoint/2010/main" val="416988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EF0D6D81-D99E-414F-B7C4-6E6A83626C1B}"/>
              </a:ext>
            </a:extLst>
          </p:cNvPr>
          <p:cNvSpPr txBox="1"/>
          <p:nvPr/>
        </p:nvSpPr>
        <p:spPr>
          <a:xfrm>
            <a:off x="518224" y="2802386"/>
            <a:ext cx="1046459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Automatisering av vedtak forutsetter rettslige beslutningssystemer (RBS), der et viktig særpreg er at det er </a:t>
            </a:r>
          </a:p>
          <a:p>
            <a:r>
              <a:rPr lang="nb-NO" dirty="0">
                <a:solidFill>
                  <a:srgbClr val="C00000"/>
                </a:solidFill>
              </a:rPr>
              <a:t>     resultatet fra maskinen </a:t>
            </a:r>
            <a:r>
              <a:rPr lang="nb-NO" dirty="0"/>
              <a:t>som legges til grunn som vedtak</a:t>
            </a:r>
          </a:p>
          <a:p>
            <a:r>
              <a:rPr lang="nb-NO" dirty="0"/>
              <a:t>	</a:t>
            </a:r>
            <a:r>
              <a:rPr lang="nb-NO" i="1" dirty="0"/>
              <a:t>Rettslige beslutningssystemer </a:t>
            </a:r>
            <a:r>
              <a:rPr lang="nb-NO" dirty="0"/>
              <a:t>kan være delvis eller helt automatisert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Beslutningsstøtte forutsetter rettslige beslutnings</a:t>
            </a:r>
            <a:r>
              <a:rPr lang="nb-NO" i="1" dirty="0">
                <a:solidFill>
                  <a:srgbClr val="C00000"/>
                </a:solidFill>
              </a:rPr>
              <a:t>støtte</a:t>
            </a:r>
            <a:r>
              <a:rPr lang="nb-NO" dirty="0"/>
              <a:t>systemer (RBSS), der et viktig særpreg er at det er</a:t>
            </a:r>
          </a:p>
          <a:p>
            <a:r>
              <a:rPr lang="nb-NO" dirty="0">
                <a:solidFill>
                  <a:srgbClr val="C00000"/>
                </a:solidFill>
              </a:rPr>
              <a:t>      saksbehandler</a:t>
            </a:r>
            <a:r>
              <a:rPr lang="nb-NO" dirty="0"/>
              <a:t> (mennesker) som fastlegger innholdet i vedtakene</a:t>
            </a:r>
          </a:p>
          <a:p>
            <a:r>
              <a:rPr lang="nb-NO" dirty="0"/>
              <a:t>	</a:t>
            </a:r>
            <a:r>
              <a:rPr lang="nb-NO" i="1" dirty="0"/>
              <a:t>Rettslige beslutningsstøttesystemer </a:t>
            </a:r>
            <a:r>
              <a:rPr lang="nb-NO" dirty="0"/>
              <a:t>kan gi saksbehandler litt eller «full» støtte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Selvsagt kan vi også ha </a:t>
            </a:r>
            <a:r>
              <a:rPr lang="nb-NO" dirty="0">
                <a:solidFill>
                  <a:srgbClr val="C00000"/>
                </a:solidFill>
              </a:rPr>
              <a:t>RBS med beslutningsstøtte </a:t>
            </a:r>
            <a:r>
              <a:rPr lang="nb-NO" dirty="0"/>
              <a:t>for manuelle deler og</a:t>
            </a:r>
          </a:p>
          <a:p>
            <a:r>
              <a:rPr lang="nb-NO" dirty="0">
                <a:solidFill>
                  <a:srgbClr val="C00000"/>
                </a:solidFill>
              </a:rPr>
              <a:t>     RBSS med delvis automatisert</a:t>
            </a:r>
            <a:r>
              <a:rPr lang="nb-NO" dirty="0"/>
              <a:t> saksbehandling</a:t>
            </a:r>
          </a:p>
          <a:p>
            <a:r>
              <a:rPr lang="nb-NO" dirty="0"/>
              <a:t>     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408A84F-1729-461D-8FFC-21E3AB392B12}"/>
              </a:ext>
            </a:extLst>
          </p:cNvPr>
          <p:cNvSpPr txBox="1"/>
          <p:nvPr/>
        </p:nvSpPr>
        <p:spPr>
          <a:xfrm>
            <a:off x="717142" y="1510973"/>
            <a:ext cx="10001777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Det er to hovedstrategier for å digitalisere enkeltvedtak:</a:t>
            </a:r>
          </a:p>
          <a:p>
            <a:pPr marL="342900" indent="-342900">
              <a:buAutoNum type="arabicParenR"/>
            </a:pPr>
            <a:r>
              <a:rPr lang="nb-NO" dirty="0"/>
              <a:t>Automatisere vedtaket, dvs. programmere rettsreglene slik at maskinen kan kjøre reglene automatisk</a:t>
            </a:r>
          </a:p>
          <a:p>
            <a:pPr marL="342900" indent="-342900">
              <a:buAutoNum type="arabicParenR"/>
            </a:pPr>
            <a:r>
              <a:rPr lang="nb-NO" dirty="0"/>
              <a:t>Gi IT-støtte til saksbehandlere, slik at denne kan gjøre en bedre og grundigere jobb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9A8AE91-AB84-4C23-A6F3-5397CEF0B677}"/>
              </a:ext>
            </a:extLst>
          </p:cNvPr>
          <p:cNvSpPr txBox="1"/>
          <p:nvPr/>
        </p:nvSpPr>
        <p:spPr>
          <a:xfrm>
            <a:off x="1140719" y="5481758"/>
            <a:ext cx="8815875" cy="830997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nb-NO" sz="2400" dirty="0"/>
              <a:t>På FINF-emnene legger vi størst vekt på rettslige beslutningssystemer</a:t>
            </a:r>
          </a:p>
          <a:p>
            <a:r>
              <a:rPr lang="nb-NO" sz="2400" dirty="0"/>
              <a:t>fordi disse i størst grad innebærer digital transformasjon</a:t>
            </a:r>
          </a:p>
        </p:txBody>
      </p:sp>
    </p:spTree>
    <p:extLst>
      <p:ext uri="{BB962C8B-B14F-4D97-AF65-F5344CB8AC3E}">
        <p14:creationId xmlns:p14="http://schemas.microsoft.com/office/powerpoint/2010/main" val="351007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e 28">
            <a:extLst>
              <a:ext uri="{FF2B5EF4-FFF2-40B4-BE49-F238E27FC236}">
                <a16:creationId xmlns:a16="http://schemas.microsoft.com/office/drawing/2014/main" id="{F8AB7CD2-23FA-4BA7-8D02-93FB59A0FB84}"/>
              </a:ext>
            </a:extLst>
          </p:cNvPr>
          <p:cNvGrpSpPr/>
          <p:nvPr/>
        </p:nvGrpSpPr>
        <p:grpSpPr>
          <a:xfrm>
            <a:off x="241998" y="499096"/>
            <a:ext cx="7981287" cy="1895982"/>
            <a:chOff x="241998" y="499096"/>
            <a:chExt cx="7981287" cy="1895982"/>
          </a:xfrm>
        </p:grpSpPr>
        <p:sp>
          <p:nvSpPr>
            <p:cNvPr id="25" name="TekstSylinder 24">
              <a:extLst>
                <a:ext uri="{FF2B5EF4-FFF2-40B4-BE49-F238E27FC236}">
                  <a16:creationId xmlns:a16="http://schemas.microsoft.com/office/drawing/2014/main" id="{19651956-91A9-4EBB-8342-E0E582A99A5A}"/>
                </a:ext>
              </a:extLst>
            </p:cNvPr>
            <p:cNvSpPr txBox="1"/>
            <p:nvPr/>
          </p:nvSpPr>
          <p:spPr>
            <a:xfrm>
              <a:off x="241998" y="499096"/>
              <a:ext cx="7981287" cy="923330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u="sng" dirty="0"/>
                <a:t>RBS</a:t>
              </a:r>
              <a:r>
                <a:rPr lang="nb-NO" dirty="0"/>
                <a:t>: </a:t>
              </a:r>
              <a:r>
                <a:rPr lang="nb-NO" dirty="0" err="1">
                  <a:solidFill>
                    <a:srgbClr val="C00000"/>
                  </a:solidFill>
                </a:rPr>
                <a:t>Forhåndsdefinere</a:t>
              </a:r>
              <a:r>
                <a:rPr lang="nb-NO" dirty="0">
                  <a:solidFill>
                    <a:srgbClr val="C00000"/>
                  </a:solidFill>
                </a:rPr>
                <a:t> data </a:t>
              </a:r>
              <a:r>
                <a:rPr lang="nb-NO" dirty="0"/>
                <a:t>som skal anvendes automatisk i alle fremtidige saker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u="sng" dirty="0"/>
                <a:t>RBSS</a:t>
              </a:r>
              <a:r>
                <a:rPr lang="nb-NO" dirty="0"/>
                <a:t>: Støtte saksbehandler i å </a:t>
              </a:r>
              <a:r>
                <a:rPr lang="nb-NO" dirty="0">
                  <a:solidFill>
                    <a:srgbClr val="C00000"/>
                  </a:solidFill>
                </a:rPr>
                <a:t>finne og forstå individuelt relevante data</a:t>
              </a:r>
            </a:p>
            <a:p>
              <a:r>
                <a:rPr lang="nb-NO" dirty="0"/>
                <a:t>  	i fremtidige enkeltsaker</a:t>
              </a:r>
            </a:p>
          </p:txBody>
        </p: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8080C90F-5EBA-4039-84E8-CD9D690E8999}"/>
                </a:ext>
              </a:extLst>
            </p:cNvPr>
            <p:cNvCxnSpPr>
              <a:cxnSpLocks/>
            </p:cNvCxnSpPr>
            <p:nvPr/>
          </p:nvCxnSpPr>
          <p:spPr>
            <a:xfrm>
              <a:off x="2111939" y="1422426"/>
              <a:ext cx="0" cy="972652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Bilde 31">
            <a:extLst>
              <a:ext uri="{FF2B5EF4-FFF2-40B4-BE49-F238E27FC236}">
                <a16:creationId xmlns:a16="http://schemas.microsoft.com/office/drawing/2014/main" id="{4EFEACD5-60C1-43B6-BE8E-C44F3FCE9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443" y="1774564"/>
            <a:ext cx="5729075" cy="3308872"/>
          </a:xfrm>
          <a:prstGeom prst="rect">
            <a:avLst/>
          </a:prstGeom>
        </p:spPr>
      </p:pic>
      <p:sp>
        <p:nvSpPr>
          <p:cNvPr id="33" name="TekstSylinder 32">
            <a:extLst>
              <a:ext uri="{FF2B5EF4-FFF2-40B4-BE49-F238E27FC236}">
                <a16:creationId xmlns:a16="http://schemas.microsoft.com/office/drawing/2014/main" id="{AB394526-FDCF-479C-99DB-80B19FF83DDC}"/>
              </a:ext>
            </a:extLst>
          </p:cNvPr>
          <p:cNvSpPr txBox="1"/>
          <p:nvPr/>
        </p:nvSpPr>
        <p:spPr>
          <a:xfrm rot="3104795">
            <a:off x="7909994" y="1841988"/>
            <a:ext cx="4067204" cy="2031325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nb-NO" u="sng" dirty="0"/>
              <a:t>Typisk: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RBS gir effektiv, men sjablonmessig</a:t>
            </a:r>
          </a:p>
          <a:p>
            <a:r>
              <a:rPr lang="nb-NO" dirty="0"/>
              <a:t>      behandling som i liten grad hensyntar</a:t>
            </a:r>
          </a:p>
          <a:p>
            <a:r>
              <a:rPr lang="nb-NO" dirty="0"/>
              <a:t>      spesielle individuelle forhold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RBSS gir mindre effektiv og grundigere</a:t>
            </a:r>
          </a:p>
          <a:p>
            <a:r>
              <a:rPr lang="nb-NO" dirty="0"/>
              <a:t>      behandling på måter som gir mulighet</a:t>
            </a:r>
          </a:p>
          <a:p>
            <a:r>
              <a:rPr lang="nb-NO" dirty="0"/>
              <a:t>      for å hensynta individuelle forhold</a:t>
            </a:r>
          </a:p>
        </p:txBody>
      </p:sp>
      <p:grpSp>
        <p:nvGrpSpPr>
          <p:cNvPr id="39" name="Gruppe 38">
            <a:extLst>
              <a:ext uri="{FF2B5EF4-FFF2-40B4-BE49-F238E27FC236}">
                <a16:creationId xmlns:a16="http://schemas.microsoft.com/office/drawing/2014/main" id="{35469A4E-0263-4FD3-8044-D0A4040617D2}"/>
              </a:ext>
            </a:extLst>
          </p:cNvPr>
          <p:cNvGrpSpPr/>
          <p:nvPr/>
        </p:nvGrpSpPr>
        <p:grpSpPr>
          <a:xfrm>
            <a:off x="1493443" y="4493092"/>
            <a:ext cx="7139978" cy="1923442"/>
            <a:chOff x="1493443" y="4493092"/>
            <a:chExt cx="7139978" cy="1923442"/>
          </a:xfrm>
        </p:grpSpPr>
        <p:sp>
          <p:nvSpPr>
            <p:cNvPr id="31" name="TekstSylinder 30">
              <a:extLst>
                <a:ext uri="{FF2B5EF4-FFF2-40B4-BE49-F238E27FC236}">
                  <a16:creationId xmlns:a16="http://schemas.microsoft.com/office/drawing/2014/main" id="{7D4FDC60-2161-4053-9077-2CBAF764B01C}"/>
                </a:ext>
              </a:extLst>
            </p:cNvPr>
            <p:cNvSpPr txBox="1"/>
            <p:nvPr/>
          </p:nvSpPr>
          <p:spPr>
            <a:xfrm>
              <a:off x="1493443" y="5216205"/>
              <a:ext cx="7139978" cy="1200329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u="sng" dirty="0"/>
                <a:t>RBS</a:t>
              </a:r>
              <a:r>
                <a:rPr lang="nb-NO" dirty="0"/>
                <a:t>: Fastlegge </a:t>
              </a:r>
              <a:r>
                <a:rPr lang="nb-NO" dirty="0">
                  <a:solidFill>
                    <a:srgbClr val="C00000"/>
                  </a:solidFill>
                </a:rPr>
                <a:t>forhåndsdefinerte behandlingsmåter </a:t>
              </a:r>
              <a:r>
                <a:rPr lang="nb-NO" dirty="0"/>
                <a:t>som skal anvendes automatisk i </a:t>
              </a:r>
              <a:r>
                <a:rPr lang="nb-NO" dirty="0">
                  <a:solidFill>
                    <a:srgbClr val="C00000"/>
                  </a:solidFill>
                </a:rPr>
                <a:t>alle fremtidige saker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u="sng" dirty="0"/>
                <a:t>RBSS</a:t>
              </a:r>
              <a:r>
                <a:rPr lang="nb-NO" dirty="0"/>
                <a:t>: Hjelpe saksbehandler å finne ut hvordan </a:t>
              </a:r>
              <a:r>
                <a:rPr lang="nb-NO" dirty="0">
                  <a:solidFill>
                    <a:srgbClr val="C00000"/>
                  </a:solidFill>
                </a:rPr>
                <a:t>vilkår og beregninger </a:t>
              </a:r>
              <a:r>
                <a:rPr lang="nb-NO" dirty="0"/>
                <a:t>skal skje i </a:t>
              </a:r>
              <a:r>
                <a:rPr lang="nb-NO" dirty="0">
                  <a:solidFill>
                    <a:srgbClr val="C00000"/>
                  </a:solidFill>
                </a:rPr>
                <a:t>hver individuelle sak</a:t>
              </a:r>
            </a:p>
          </p:txBody>
        </p:sp>
        <p:cxnSp>
          <p:nvCxnSpPr>
            <p:cNvPr id="37" name="Rett linje 36">
              <a:extLst>
                <a:ext uri="{FF2B5EF4-FFF2-40B4-BE49-F238E27FC236}">
                  <a16:creationId xmlns:a16="http://schemas.microsoft.com/office/drawing/2014/main" id="{BC331688-C9C8-4248-AAA7-7049D06E2354}"/>
                </a:ext>
              </a:extLst>
            </p:cNvPr>
            <p:cNvCxnSpPr>
              <a:cxnSpLocks/>
            </p:cNvCxnSpPr>
            <p:nvPr/>
          </p:nvCxnSpPr>
          <p:spPr>
            <a:xfrm>
              <a:off x="4028930" y="4493092"/>
              <a:ext cx="0" cy="723113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624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E9E71D47-D4E5-453A-B126-57DBF3724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3898" y="3288939"/>
            <a:ext cx="2014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2000">
                <a:sym typeface="Marlett" pitchFamily="2" charset="2"/>
              </a:rPr>
              <a:t></a:t>
            </a:r>
            <a:r>
              <a:rPr lang="nb-NO" altLang="nb-NO" sz="2000"/>
              <a:t> aritmetiske</a:t>
            </a:r>
            <a:endParaRPr lang="nb-NO" altLang="nb-NO" sz="2400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A81FE18E-2849-4FC7-912A-8CD46D4DF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3898" y="3669939"/>
            <a:ext cx="1233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2000">
                <a:sym typeface="Marlett" pitchFamily="2" charset="2"/>
              </a:rPr>
              <a:t></a:t>
            </a:r>
            <a:r>
              <a:rPr lang="nb-NO" altLang="nb-NO" sz="2000"/>
              <a:t> logiske</a:t>
            </a:r>
            <a:endParaRPr lang="nb-NO" altLang="nb-NO" sz="240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38D78398-AAB8-499D-ACD1-25173FADA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9498" y="1841138"/>
            <a:ext cx="1697038" cy="2159000"/>
          </a:xfrm>
          <a:prstGeom prst="rect">
            <a:avLst/>
          </a:prstGeom>
          <a:solidFill>
            <a:srgbClr val="FFCC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/>
          </a:p>
          <a:p>
            <a:pPr>
              <a:spcBef>
                <a:spcPct val="0"/>
              </a:spcBef>
              <a:buFontTx/>
              <a:buNone/>
            </a:pPr>
            <a:endParaRPr lang="nb-NO" altLang="nb-NO" sz="2400"/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900"/>
              <a:t>Enkeltvedtak</a:t>
            </a:r>
          </a:p>
          <a:p>
            <a:pPr>
              <a:spcBef>
                <a:spcPct val="0"/>
              </a:spcBef>
              <a:buFontTx/>
              <a:buNone/>
            </a:pPr>
            <a:endParaRPr lang="nb-NO" altLang="nb-NO" sz="1900"/>
          </a:p>
          <a:p>
            <a:pPr>
              <a:spcBef>
                <a:spcPct val="0"/>
              </a:spcBef>
              <a:buFontTx/>
              <a:buNone/>
            </a:pPr>
            <a:endParaRPr lang="nb-NO" altLang="nb-NO" sz="2400"/>
          </a:p>
          <a:p>
            <a:pPr>
              <a:spcBef>
                <a:spcPct val="0"/>
              </a:spcBef>
              <a:buFontTx/>
              <a:buNone/>
            </a:pPr>
            <a:endParaRPr lang="nb-NO" altLang="nb-NO" sz="240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BBBF26EF-7B73-437E-A0F1-EEDE659E176F}"/>
              </a:ext>
            </a:extLst>
          </p:cNvPr>
          <p:cNvGrpSpPr>
            <a:grpSpLocks/>
          </p:cNvGrpSpPr>
          <p:nvPr/>
        </p:nvGrpSpPr>
        <p:grpSpPr bwMode="auto">
          <a:xfrm>
            <a:off x="4253098" y="1764939"/>
            <a:ext cx="2438400" cy="2408237"/>
            <a:chOff x="336" y="1296"/>
            <a:chExt cx="1536" cy="1517"/>
          </a:xfrm>
        </p:grpSpPr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C4985887-4E6C-4CF9-8D82-1986734E8D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1296"/>
              <a:ext cx="1069" cy="1517"/>
            </a:xfrm>
            <a:prstGeom prst="rect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b-NO" altLang="nb-NO" sz="180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/>
                <a:t>Relevant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/>
                <a:t>beslutnings-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/>
                <a:t>grunnlag;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/>
                <a:t>dvs opplysn.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/>
                <a:t>om den aktuelle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/>
                <a:t>personen</a:t>
              </a:r>
              <a:endParaRPr lang="nb-NO" altLang="nb-NO" sz="2400"/>
            </a:p>
            <a:p>
              <a:pPr>
                <a:spcBef>
                  <a:spcPct val="0"/>
                </a:spcBef>
                <a:buFontTx/>
                <a:buNone/>
              </a:pPr>
              <a:endParaRPr lang="nb-NO" altLang="nb-NO" sz="2400"/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579634C0-2DFA-4CE5-921C-7550A340CA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304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" name="Line 13">
            <a:extLst>
              <a:ext uri="{FF2B5EF4-FFF2-40B4-BE49-F238E27FC236}">
                <a16:creationId xmlns:a16="http://schemas.microsoft.com/office/drawing/2014/main" id="{352EBF64-9C41-423D-8EA8-2D332201A17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9498" y="2069738"/>
            <a:ext cx="381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AutoShape 14">
            <a:extLst>
              <a:ext uri="{FF2B5EF4-FFF2-40B4-BE49-F238E27FC236}">
                <a16:creationId xmlns:a16="http://schemas.microsoft.com/office/drawing/2014/main" id="{5BEBEB2F-DB92-4A91-B6A0-9E64BDF2F8D6}"/>
              </a:ext>
            </a:extLst>
          </p:cNvPr>
          <p:cNvSpPr>
            <a:spLocks/>
          </p:cNvSpPr>
          <p:nvPr/>
        </p:nvSpPr>
        <p:spPr bwMode="auto">
          <a:xfrm>
            <a:off x="8542523" y="4738326"/>
            <a:ext cx="2997200" cy="379413"/>
          </a:xfrm>
          <a:prstGeom prst="borderCallout1">
            <a:avLst>
              <a:gd name="adj1" fmla="val 30125"/>
              <a:gd name="adj2" fmla="val -2542"/>
              <a:gd name="adj3" fmla="val -204602"/>
              <a:gd name="adj4" fmla="val -13454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/>
              <a:t>AND, OR, NOT, </a:t>
            </a:r>
            <a:r>
              <a:rPr lang="nb-NO" altLang="nb-NO" sz="1800">
                <a:sym typeface="Symbol" panose="05050102010706020507" pitchFamily="18" charset="2"/>
              </a:rPr>
              <a:t>, </a:t>
            </a:r>
            <a:r>
              <a:rPr lang="nb-NO" altLang="nb-NO" sz="1800"/>
              <a:t>&lt;, &gt;, </a:t>
            </a:r>
            <a:r>
              <a:rPr lang="nb-NO" altLang="nb-NO" sz="1800">
                <a:sym typeface="Symbol" panose="05050102010706020507" pitchFamily="18" charset="2"/>
              </a:rPr>
              <a:t> etc</a:t>
            </a:r>
            <a:endParaRPr lang="nb-NO" altLang="nb-NO" sz="2400">
              <a:sym typeface="Symbol" panose="05050102010706020507" pitchFamily="18" charset="2"/>
            </a:endParaRPr>
          </a:p>
        </p:txBody>
      </p:sp>
      <p:sp>
        <p:nvSpPr>
          <p:cNvPr id="10" name="AutoShape 15">
            <a:extLst>
              <a:ext uri="{FF2B5EF4-FFF2-40B4-BE49-F238E27FC236}">
                <a16:creationId xmlns:a16="http://schemas.microsoft.com/office/drawing/2014/main" id="{6D4FA7C1-2339-4226-8E45-0B5A0A9EDA28}"/>
              </a:ext>
            </a:extLst>
          </p:cNvPr>
          <p:cNvSpPr>
            <a:spLocks/>
          </p:cNvSpPr>
          <p:nvPr/>
        </p:nvSpPr>
        <p:spPr bwMode="auto">
          <a:xfrm>
            <a:off x="4275323" y="4662126"/>
            <a:ext cx="1246188" cy="379413"/>
          </a:xfrm>
          <a:prstGeom prst="borderCallout1">
            <a:avLst>
              <a:gd name="adj1" fmla="val 30125"/>
              <a:gd name="adj2" fmla="val 106116"/>
              <a:gd name="adj3" fmla="val -289120"/>
              <a:gd name="adj4" fmla="val 226241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/>
              <a:t>+, -, /, * </a:t>
            </a:r>
            <a:r>
              <a:rPr lang="nb-NO" altLang="nb-NO" sz="1800">
                <a:sym typeface="Symbol" panose="05050102010706020507" pitchFamily="18" charset="2"/>
              </a:rPr>
              <a:t>etc</a:t>
            </a:r>
            <a:endParaRPr lang="nb-NO" altLang="nb-NO" sz="2400">
              <a:sym typeface="Symbol" panose="05050102010706020507" pitchFamily="18" charset="2"/>
            </a:endParaRPr>
          </a:p>
        </p:txBody>
      </p:sp>
      <p:grpSp>
        <p:nvGrpSpPr>
          <p:cNvPr id="11" name="Group 16">
            <a:extLst>
              <a:ext uri="{FF2B5EF4-FFF2-40B4-BE49-F238E27FC236}">
                <a16:creationId xmlns:a16="http://schemas.microsoft.com/office/drawing/2014/main" id="{365F9D8E-F154-4C22-8D29-4CDC5959E679}"/>
              </a:ext>
            </a:extLst>
          </p:cNvPr>
          <p:cNvGrpSpPr>
            <a:grpSpLocks/>
          </p:cNvGrpSpPr>
          <p:nvPr/>
        </p:nvGrpSpPr>
        <p:grpSpPr bwMode="auto">
          <a:xfrm>
            <a:off x="6850249" y="968013"/>
            <a:ext cx="1006475" cy="1027112"/>
            <a:chOff x="2054" y="1177"/>
            <a:chExt cx="634" cy="647"/>
          </a:xfrm>
        </p:grpSpPr>
        <p:sp>
          <p:nvSpPr>
            <p:cNvPr id="12" name="AutoShape 17">
              <a:extLst>
                <a:ext uri="{FF2B5EF4-FFF2-40B4-BE49-F238E27FC236}">
                  <a16:creationId xmlns:a16="http://schemas.microsoft.com/office/drawing/2014/main" id="{36E094BC-47E4-424A-80A8-41E537C1F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" y="1177"/>
              <a:ext cx="586" cy="410"/>
            </a:xfrm>
            <a:prstGeom prst="borderCallout1">
              <a:avLst>
                <a:gd name="adj1" fmla="val 17560"/>
                <a:gd name="adj2" fmla="val -7477"/>
                <a:gd name="adj3" fmla="val 349514"/>
                <a:gd name="adj4" fmla="val -61528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/>
                <a:t>variable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/>
                <a:t>faste</a:t>
              </a:r>
              <a:endParaRPr lang="nb-NO" altLang="nb-NO" sz="2400"/>
            </a:p>
          </p:txBody>
        </p:sp>
        <p:sp>
          <p:nvSpPr>
            <p:cNvPr id="13" name="Line 18">
              <a:extLst>
                <a:ext uri="{FF2B5EF4-FFF2-40B4-BE49-F238E27FC236}">
                  <a16:creationId xmlns:a16="http://schemas.microsoft.com/office/drawing/2014/main" id="{F530B44D-950F-4A3F-B103-11DF3DD03C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488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" name="Group 9">
            <a:extLst>
              <a:ext uri="{FF2B5EF4-FFF2-40B4-BE49-F238E27FC236}">
                <a16:creationId xmlns:a16="http://schemas.microsoft.com/office/drawing/2014/main" id="{0B26E0E6-D34F-4813-8192-C14614AD63B0}"/>
              </a:ext>
            </a:extLst>
          </p:cNvPr>
          <p:cNvGrpSpPr>
            <a:grpSpLocks/>
          </p:cNvGrpSpPr>
          <p:nvPr/>
        </p:nvGrpSpPr>
        <p:grpSpPr bwMode="auto">
          <a:xfrm>
            <a:off x="6691498" y="2603138"/>
            <a:ext cx="3048000" cy="1828800"/>
            <a:chOff x="2016" y="1824"/>
            <a:chExt cx="1920" cy="1152"/>
          </a:xfrm>
        </p:grpSpPr>
        <p:sp>
          <p:nvSpPr>
            <p:cNvPr id="15" name="Text Box 10">
              <a:extLst>
                <a:ext uri="{FF2B5EF4-FFF2-40B4-BE49-F238E27FC236}">
                  <a16:creationId xmlns:a16="http://schemas.microsoft.com/office/drawing/2014/main" id="{A176280B-9A96-4ABD-92F8-4E67FD175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0" y="1994"/>
              <a:ext cx="1060" cy="29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2400" dirty="0"/>
                <a:t>Operasjoner</a:t>
              </a:r>
              <a:endParaRPr lang="nb-NO" altLang="nb-NO" sz="2000" dirty="0">
                <a:sym typeface="Marlett" pitchFamily="2" charset="2"/>
              </a:endParaRPr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003EC2AD-5018-4320-AC9C-94AA35939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824"/>
              <a:ext cx="1344" cy="115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b-NO" altLang="nb-NO" sz="2400"/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id="{E3F9B096-5508-457D-9382-EF167C50AC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304"/>
              <a:ext cx="57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36412DE8-CCBC-4F78-9CEE-CD63585650B7}"/>
              </a:ext>
            </a:extLst>
          </p:cNvPr>
          <p:cNvSpPr txBox="1"/>
          <p:nvPr/>
        </p:nvSpPr>
        <p:spPr>
          <a:xfrm>
            <a:off x="288420" y="2458973"/>
            <a:ext cx="3593997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Hvordan skal faktum forstås?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Hva betyr «forsørger», «inntekt»,</a:t>
            </a:r>
          </a:p>
          <a:p>
            <a:r>
              <a:rPr lang="nb-NO" dirty="0"/>
              <a:t>     «samboer», «bosatt i Norge» mv.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96462264-7584-48D7-B323-5BCAB4B73720}"/>
              </a:ext>
            </a:extLst>
          </p:cNvPr>
          <p:cNvGrpSpPr/>
          <p:nvPr/>
        </p:nvGrpSpPr>
        <p:grpSpPr>
          <a:xfrm>
            <a:off x="4209675" y="5193940"/>
            <a:ext cx="7440802" cy="1091885"/>
            <a:chOff x="4209675" y="5193940"/>
            <a:chExt cx="7440802" cy="1091885"/>
          </a:xfrm>
        </p:grpSpPr>
        <p:sp>
          <p:nvSpPr>
            <p:cNvPr id="20" name="TekstSylinder 19">
              <a:extLst>
                <a:ext uri="{FF2B5EF4-FFF2-40B4-BE49-F238E27FC236}">
                  <a16:creationId xmlns:a16="http://schemas.microsoft.com/office/drawing/2014/main" id="{617A392B-054C-495A-9A04-112A7FE83B0A}"/>
                </a:ext>
              </a:extLst>
            </p:cNvPr>
            <p:cNvSpPr txBox="1"/>
            <p:nvPr/>
          </p:nvSpPr>
          <p:spPr>
            <a:xfrm>
              <a:off x="5037667" y="5639494"/>
              <a:ext cx="5850466" cy="646331"/>
            </a:xfrm>
            <a:prstGeom prst="rect">
              <a:avLst/>
            </a:prstGeom>
            <a:solidFill>
              <a:srgbClr val="FF99FF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dirty="0"/>
                <a:t>Hvilke krav stiller personvernregelverket og forvaltnings-lovgivning til </a:t>
              </a:r>
              <a:r>
                <a:rPr lang="nb-NO" dirty="0" err="1"/>
                <a:t>saksehandlingen</a:t>
              </a:r>
              <a:r>
                <a:rPr lang="nb-NO" dirty="0"/>
                <a:t>?</a:t>
              </a:r>
            </a:p>
          </p:txBody>
        </p:sp>
        <p:sp>
          <p:nvSpPr>
            <p:cNvPr id="23" name="Høyre klammeparentes 22">
              <a:extLst>
                <a:ext uri="{FF2B5EF4-FFF2-40B4-BE49-F238E27FC236}">
                  <a16:creationId xmlns:a16="http://schemas.microsoft.com/office/drawing/2014/main" id="{D75376BA-B20F-4633-B8F6-6A80362C2E70}"/>
                </a:ext>
              </a:extLst>
            </p:cNvPr>
            <p:cNvSpPr/>
            <p:nvPr/>
          </p:nvSpPr>
          <p:spPr>
            <a:xfrm rot="5400000">
              <a:off x="7701476" y="1702139"/>
              <a:ext cx="457200" cy="7440802"/>
            </a:xfrm>
            <a:prstGeom prst="rightBrace">
              <a:avLst>
                <a:gd name="adj1" fmla="val 0"/>
                <a:gd name="adj2" fmla="val 50256"/>
              </a:avLst>
            </a:prstGeom>
            <a:ln w="25400">
              <a:solidFill>
                <a:srgbClr val="FF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0BDAA941-95DF-4ADE-932C-C96F8468FE0E}"/>
              </a:ext>
            </a:extLst>
          </p:cNvPr>
          <p:cNvGrpSpPr/>
          <p:nvPr/>
        </p:nvGrpSpPr>
        <p:grpSpPr>
          <a:xfrm>
            <a:off x="8077386" y="574908"/>
            <a:ext cx="3502854" cy="2002533"/>
            <a:chOff x="8077386" y="574908"/>
            <a:chExt cx="3502854" cy="2002533"/>
          </a:xfrm>
        </p:grpSpPr>
        <p:sp>
          <p:nvSpPr>
            <p:cNvPr id="25" name="TekstSylinder 24">
              <a:extLst>
                <a:ext uri="{FF2B5EF4-FFF2-40B4-BE49-F238E27FC236}">
                  <a16:creationId xmlns:a16="http://schemas.microsoft.com/office/drawing/2014/main" id="{FA0DB13A-12E3-42A0-90A2-CFCEFFF6EC1F}"/>
                </a:ext>
              </a:extLst>
            </p:cNvPr>
            <p:cNvSpPr txBox="1"/>
            <p:nvPr/>
          </p:nvSpPr>
          <p:spPr>
            <a:xfrm>
              <a:off x="8145004" y="574908"/>
              <a:ext cx="3435236" cy="923330"/>
            </a:xfrm>
            <a:prstGeom prst="rect">
              <a:avLst/>
            </a:prstGeom>
            <a:solidFill>
              <a:srgbClr val="99FF33"/>
            </a:solidFill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dirty="0"/>
                <a:t>Hvilke vilkår må oppfylles?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dirty="0"/>
                <a:t>Hvordan skal skatte/ytelsen mv.</a:t>
              </a:r>
            </a:p>
            <a:p>
              <a:r>
                <a:rPr lang="nb-NO" dirty="0"/>
                <a:t>     beregnes?</a:t>
              </a:r>
            </a:p>
          </p:txBody>
        </p: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76D2C5EA-2E12-44E1-9F57-EBCC3955EF65}"/>
                </a:ext>
              </a:extLst>
            </p:cNvPr>
            <p:cNvCxnSpPr/>
            <p:nvPr/>
          </p:nvCxnSpPr>
          <p:spPr>
            <a:xfrm flipH="1">
              <a:off x="8077386" y="1510937"/>
              <a:ext cx="560677" cy="1066504"/>
            </a:xfrm>
            <a:prstGeom prst="line">
              <a:avLst/>
            </a:prstGeom>
            <a:ln w="25400">
              <a:solidFill>
                <a:srgbClr val="99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Rett linje 28">
            <a:extLst>
              <a:ext uri="{FF2B5EF4-FFF2-40B4-BE49-F238E27FC236}">
                <a16:creationId xmlns:a16="http://schemas.microsoft.com/office/drawing/2014/main" id="{3484DA26-51D7-4F67-B7A3-489961DC6D04}"/>
              </a:ext>
            </a:extLst>
          </p:cNvPr>
          <p:cNvCxnSpPr>
            <a:stCxn id="19" idx="3"/>
          </p:cNvCxnSpPr>
          <p:nvPr/>
        </p:nvCxnSpPr>
        <p:spPr>
          <a:xfrm flipV="1">
            <a:off x="3882417" y="2873013"/>
            <a:ext cx="370681" cy="4762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linje 31">
            <a:extLst>
              <a:ext uri="{FF2B5EF4-FFF2-40B4-BE49-F238E27FC236}">
                <a16:creationId xmlns:a16="http://schemas.microsoft.com/office/drawing/2014/main" id="{9E71CEDD-994A-421A-A084-2A6796D18E38}"/>
              </a:ext>
            </a:extLst>
          </p:cNvPr>
          <p:cNvCxnSpPr>
            <a:cxnSpLocks/>
          </p:cNvCxnSpPr>
          <p:nvPr/>
        </p:nvCxnSpPr>
        <p:spPr>
          <a:xfrm flipV="1">
            <a:off x="3881278" y="2884424"/>
            <a:ext cx="370681" cy="4762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35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2A3AFAA0-4EA5-4A64-B84F-791050A57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057" y="1699037"/>
            <a:ext cx="5053129" cy="2928138"/>
          </a:xfrm>
          <a:prstGeom prst="rect">
            <a:avLst/>
          </a:prstGeom>
        </p:spPr>
      </p:pic>
      <p:grpSp>
        <p:nvGrpSpPr>
          <p:cNvPr id="7189" name="Gruppe 7188">
            <a:extLst>
              <a:ext uri="{FF2B5EF4-FFF2-40B4-BE49-F238E27FC236}">
                <a16:creationId xmlns:a16="http://schemas.microsoft.com/office/drawing/2014/main" id="{4324A148-71BA-4A82-836C-99012BD1015B}"/>
              </a:ext>
            </a:extLst>
          </p:cNvPr>
          <p:cNvGrpSpPr/>
          <p:nvPr/>
        </p:nvGrpSpPr>
        <p:grpSpPr>
          <a:xfrm>
            <a:off x="424073" y="2378028"/>
            <a:ext cx="3136160" cy="1050773"/>
            <a:chOff x="424073" y="2378028"/>
            <a:chExt cx="3136160" cy="1050773"/>
          </a:xfrm>
        </p:grpSpPr>
        <p:pic>
          <p:nvPicPr>
            <p:cNvPr id="10" name="Bilde 9">
              <a:extLst>
                <a:ext uri="{FF2B5EF4-FFF2-40B4-BE49-F238E27FC236}">
                  <a16:creationId xmlns:a16="http://schemas.microsoft.com/office/drawing/2014/main" id="{E1A006C0-B239-42D6-B764-D25317B6A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737" y="2378028"/>
              <a:ext cx="1358396" cy="787150"/>
            </a:xfrm>
            <a:prstGeom prst="rect">
              <a:avLst/>
            </a:prstGeom>
          </p:spPr>
        </p:pic>
        <p:cxnSp>
          <p:nvCxnSpPr>
            <p:cNvPr id="38" name="Rett pilkobling 37">
              <a:extLst>
                <a:ext uri="{FF2B5EF4-FFF2-40B4-BE49-F238E27FC236}">
                  <a16:creationId xmlns:a16="http://schemas.microsoft.com/office/drawing/2014/main" id="{5C29DC1E-819D-44A1-AAD5-205219970891}"/>
                </a:ext>
              </a:extLst>
            </p:cNvPr>
            <p:cNvCxnSpPr>
              <a:cxnSpLocks/>
            </p:cNvCxnSpPr>
            <p:nvPr/>
          </p:nvCxnSpPr>
          <p:spPr>
            <a:xfrm>
              <a:off x="1983177" y="2835029"/>
              <a:ext cx="1577056" cy="5206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kstSylinder 26">
              <a:extLst>
                <a:ext uri="{FF2B5EF4-FFF2-40B4-BE49-F238E27FC236}">
                  <a16:creationId xmlns:a16="http://schemas.microsoft.com/office/drawing/2014/main" id="{418F9CA3-FC30-4A39-963E-95D9958C0B7D}"/>
                </a:ext>
              </a:extLst>
            </p:cNvPr>
            <p:cNvSpPr txBox="1"/>
            <p:nvPr/>
          </p:nvSpPr>
          <p:spPr>
            <a:xfrm>
              <a:off x="424073" y="3121024"/>
              <a:ext cx="17810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dirty="0"/>
                <a:t>Forvaltningsorganer</a:t>
              </a:r>
            </a:p>
          </p:txBody>
        </p:sp>
      </p:grpSp>
      <p:grpSp>
        <p:nvGrpSpPr>
          <p:cNvPr id="7190" name="Gruppe 7189">
            <a:extLst>
              <a:ext uri="{FF2B5EF4-FFF2-40B4-BE49-F238E27FC236}">
                <a16:creationId xmlns:a16="http://schemas.microsoft.com/office/drawing/2014/main" id="{D37C5837-68B6-4C91-BCB9-6D530605A31E}"/>
              </a:ext>
            </a:extLst>
          </p:cNvPr>
          <p:cNvGrpSpPr/>
          <p:nvPr/>
        </p:nvGrpSpPr>
        <p:grpSpPr>
          <a:xfrm>
            <a:off x="426097" y="3393027"/>
            <a:ext cx="3134136" cy="1173460"/>
            <a:chOff x="426097" y="3393027"/>
            <a:chExt cx="3134136" cy="1173460"/>
          </a:xfrm>
        </p:grpSpPr>
        <p:pic>
          <p:nvPicPr>
            <p:cNvPr id="12" name="Bilde 11">
              <a:extLst>
                <a:ext uri="{FF2B5EF4-FFF2-40B4-BE49-F238E27FC236}">
                  <a16:creationId xmlns:a16="http://schemas.microsoft.com/office/drawing/2014/main" id="{26BAC3F8-60F4-4122-BD0E-6FB90B934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818" y="3486390"/>
              <a:ext cx="1359526" cy="786452"/>
            </a:xfrm>
            <a:prstGeom prst="rect">
              <a:avLst/>
            </a:prstGeom>
          </p:spPr>
        </p:pic>
        <p:cxnSp>
          <p:nvCxnSpPr>
            <p:cNvPr id="40" name="Rett pilkobling 39">
              <a:extLst>
                <a:ext uri="{FF2B5EF4-FFF2-40B4-BE49-F238E27FC236}">
                  <a16:creationId xmlns:a16="http://schemas.microsoft.com/office/drawing/2014/main" id="{C31484AF-0D88-4160-911E-CF09DBF4A4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3177" y="3393027"/>
              <a:ext cx="1577056" cy="57900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kstSylinder 27">
              <a:extLst>
                <a:ext uri="{FF2B5EF4-FFF2-40B4-BE49-F238E27FC236}">
                  <a16:creationId xmlns:a16="http://schemas.microsoft.com/office/drawing/2014/main" id="{6941F963-CEE8-4ABE-8274-682F01CDD2D7}"/>
                </a:ext>
              </a:extLst>
            </p:cNvPr>
            <p:cNvSpPr txBox="1"/>
            <p:nvPr/>
          </p:nvSpPr>
          <p:spPr>
            <a:xfrm>
              <a:off x="426097" y="4258710"/>
              <a:ext cx="17810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dirty="0"/>
                <a:t>Private virksomheter</a:t>
              </a:r>
            </a:p>
          </p:txBody>
        </p:sp>
      </p:grpSp>
      <p:grpSp>
        <p:nvGrpSpPr>
          <p:cNvPr id="7181" name="Gruppe 7180">
            <a:extLst>
              <a:ext uri="{FF2B5EF4-FFF2-40B4-BE49-F238E27FC236}">
                <a16:creationId xmlns:a16="http://schemas.microsoft.com/office/drawing/2014/main" id="{8B2758C9-B210-4875-ABF5-6D37F8D7ABBF}"/>
              </a:ext>
            </a:extLst>
          </p:cNvPr>
          <p:cNvGrpSpPr/>
          <p:nvPr/>
        </p:nvGrpSpPr>
        <p:grpSpPr>
          <a:xfrm>
            <a:off x="348510" y="1280058"/>
            <a:ext cx="3211723" cy="1386942"/>
            <a:chOff x="348510" y="1280058"/>
            <a:chExt cx="3211723" cy="1386942"/>
          </a:xfrm>
        </p:grpSpPr>
        <p:pic>
          <p:nvPicPr>
            <p:cNvPr id="13" name="Bilde 12">
              <a:extLst>
                <a:ext uri="{FF2B5EF4-FFF2-40B4-BE49-F238E27FC236}">
                  <a16:creationId xmlns:a16="http://schemas.microsoft.com/office/drawing/2014/main" id="{CB55D803-E1F7-4008-ADA2-448206E63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8510" y="1280058"/>
              <a:ext cx="837958" cy="837958"/>
            </a:xfrm>
            <a:prstGeom prst="rect">
              <a:avLst/>
            </a:prstGeom>
          </p:spPr>
        </p:pic>
        <p:cxnSp>
          <p:nvCxnSpPr>
            <p:cNvPr id="19" name="Rett pilkobling 18">
              <a:extLst>
                <a:ext uri="{FF2B5EF4-FFF2-40B4-BE49-F238E27FC236}">
                  <a16:creationId xmlns:a16="http://schemas.microsoft.com/office/drawing/2014/main" id="{3A5CEE5D-866B-4D89-A739-D9FF82B76505}"/>
                </a:ext>
              </a:extLst>
            </p:cNvPr>
            <p:cNvCxnSpPr/>
            <p:nvPr/>
          </p:nvCxnSpPr>
          <p:spPr>
            <a:xfrm>
              <a:off x="1134533" y="1811867"/>
              <a:ext cx="2425700" cy="855133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kstSylinder 28">
              <a:extLst>
                <a:ext uri="{FF2B5EF4-FFF2-40B4-BE49-F238E27FC236}">
                  <a16:creationId xmlns:a16="http://schemas.microsoft.com/office/drawing/2014/main" id="{95ED2A64-549C-4620-9B34-F2D90EABFE71}"/>
                </a:ext>
              </a:extLst>
            </p:cNvPr>
            <p:cNvSpPr txBox="1"/>
            <p:nvPr/>
          </p:nvSpPr>
          <p:spPr>
            <a:xfrm>
              <a:off x="482265" y="2043429"/>
              <a:ext cx="15461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dirty="0"/>
                <a:t>Innbyggere/parter</a:t>
              </a:r>
            </a:p>
          </p:txBody>
        </p:sp>
      </p:grpSp>
      <p:grpSp>
        <p:nvGrpSpPr>
          <p:cNvPr id="7192" name="Gruppe 7191">
            <a:extLst>
              <a:ext uri="{FF2B5EF4-FFF2-40B4-BE49-F238E27FC236}">
                <a16:creationId xmlns:a16="http://schemas.microsoft.com/office/drawing/2014/main" id="{6B5B724E-D067-4311-BACD-E66A832D2255}"/>
              </a:ext>
            </a:extLst>
          </p:cNvPr>
          <p:cNvGrpSpPr/>
          <p:nvPr/>
        </p:nvGrpSpPr>
        <p:grpSpPr>
          <a:xfrm>
            <a:off x="424073" y="332464"/>
            <a:ext cx="3342169" cy="6402981"/>
            <a:chOff x="424073" y="332464"/>
            <a:chExt cx="3342169" cy="6402981"/>
          </a:xfrm>
        </p:grpSpPr>
        <p:pic>
          <p:nvPicPr>
            <p:cNvPr id="14" name="Bilde 13">
              <a:extLst>
                <a:ext uri="{FF2B5EF4-FFF2-40B4-BE49-F238E27FC236}">
                  <a16:creationId xmlns:a16="http://schemas.microsoft.com/office/drawing/2014/main" id="{FCBE296A-E4FF-4996-AAFF-A78DC0C9C3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0357" t="50000" r="1327" b="2200"/>
            <a:stretch/>
          </p:blipFill>
          <p:spPr>
            <a:xfrm>
              <a:off x="424073" y="5399941"/>
              <a:ext cx="1664658" cy="1133717"/>
            </a:xfrm>
            <a:prstGeom prst="rect">
              <a:avLst/>
            </a:prstGeom>
          </p:spPr>
        </p:pic>
        <p:pic>
          <p:nvPicPr>
            <p:cNvPr id="16" name="Bilde 15">
              <a:extLst>
                <a:ext uri="{FF2B5EF4-FFF2-40B4-BE49-F238E27FC236}">
                  <a16:creationId xmlns:a16="http://schemas.microsoft.com/office/drawing/2014/main" id="{96E474EC-C947-408C-B303-A507BAAB8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86468" y="332464"/>
              <a:ext cx="1120419" cy="984831"/>
            </a:xfrm>
            <a:prstGeom prst="rect">
              <a:avLst/>
            </a:prstGeom>
          </p:spPr>
        </p:pic>
        <p:cxnSp>
          <p:nvCxnSpPr>
            <p:cNvPr id="42" name="Rett pilkobling 41">
              <a:extLst>
                <a:ext uri="{FF2B5EF4-FFF2-40B4-BE49-F238E27FC236}">
                  <a16:creationId xmlns:a16="http://schemas.microsoft.com/office/drawing/2014/main" id="{3ED33B99-6628-4EAE-81A5-1D948FC48DDB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 flipV="1">
              <a:off x="2088731" y="3970912"/>
              <a:ext cx="1677511" cy="199588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tt pilkobling 44">
              <a:extLst>
                <a:ext uri="{FF2B5EF4-FFF2-40B4-BE49-F238E27FC236}">
                  <a16:creationId xmlns:a16="http://schemas.microsoft.com/office/drawing/2014/main" id="{96861DF3-0C88-423B-9307-C09F31E180F9}"/>
                </a:ext>
              </a:extLst>
            </p:cNvPr>
            <p:cNvCxnSpPr>
              <a:cxnSpLocks/>
            </p:cNvCxnSpPr>
            <p:nvPr/>
          </p:nvCxnSpPr>
          <p:spPr>
            <a:xfrm>
              <a:off x="2346104" y="1141039"/>
              <a:ext cx="1214129" cy="1236989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kstSylinder 29">
              <a:extLst>
                <a:ext uri="{FF2B5EF4-FFF2-40B4-BE49-F238E27FC236}">
                  <a16:creationId xmlns:a16="http://schemas.microsoft.com/office/drawing/2014/main" id="{9FB6361C-43C9-4340-91F4-A478BF309E64}"/>
                </a:ext>
              </a:extLst>
            </p:cNvPr>
            <p:cNvSpPr txBox="1"/>
            <p:nvPr/>
          </p:nvSpPr>
          <p:spPr>
            <a:xfrm>
              <a:off x="1134533" y="1310655"/>
              <a:ext cx="10676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dirty="0"/>
                <a:t>Sensorer</a:t>
              </a:r>
            </a:p>
          </p:txBody>
        </p:sp>
        <p:sp>
          <p:nvSpPr>
            <p:cNvPr id="31" name="TekstSylinder 30">
              <a:extLst>
                <a:ext uri="{FF2B5EF4-FFF2-40B4-BE49-F238E27FC236}">
                  <a16:creationId xmlns:a16="http://schemas.microsoft.com/office/drawing/2014/main" id="{D8F87168-6BE2-4FB6-91E3-08CA7186F3B3}"/>
                </a:ext>
              </a:extLst>
            </p:cNvPr>
            <p:cNvSpPr txBox="1"/>
            <p:nvPr/>
          </p:nvSpPr>
          <p:spPr>
            <a:xfrm>
              <a:off x="424073" y="6427668"/>
              <a:ext cx="10676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dirty="0"/>
                <a:t>Sensorer</a:t>
              </a:r>
            </a:p>
          </p:txBody>
        </p:sp>
      </p:grpSp>
      <p:grpSp>
        <p:nvGrpSpPr>
          <p:cNvPr id="7191" name="Gruppe 7190">
            <a:extLst>
              <a:ext uri="{FF2B5EF4-FFF2-40B4-BE49-F238E27FC236}">
                <a16:creationId xmlns:a16="http://schemas.microsoft.com/office/drawing/2014/main" id="{427241C4-939E-4E06-9EC7-879F0DB8256B}"/>
              </a:ext>
            </a:extLst>
          </p:cNvPr>
          <p:cNvGrpSpPr/>
          <p:nvPr/>
        </p:nvGrpSpPr>
        <p:grpSpPr>
          <a:xfrm>
            <a:off x="426097" y="3662735"/>
            <a:ext cx="3169222" cy="1770824"/>
            <a:chOff x="424073" y="3698153"/>
            <a:chExt cx="3169222" cy="1770824"/>
          </a:xfrm>
        </p:grpSpPr>
        <p:pic>
          <p:nvPicPr>
            <p:cNvPr id="7172" name="Bilde 7171">
              <a:extLst>
                <a:ext uri="{FF2B5EF4-FFF2-40B4-BE49-F238E27FC236}">
                  <a16:creationId xmlns:a16="http://schemas.microsoft.com/office/drawing/2014/main" id="{4B9B3181-0B6D-4086-9CF2-5AD821693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6993" y="4583825"/>
              <a:ext cx="1212477" cy="647708"/>
            </a:xfrm>
            <a:prstGeom prst="rect">
              <a:avLst/>
            </a:prstGeom>
          </p:spPr>
        </p:pic>
        <p:sp>
          <p:nvSpPr>
            <p:cNvPr id="7174" name="TekstSylinder 7173">
              <a:extLst>
                <a:ext uri="{FF2B5EF4-FFF2-40B4-BE49-F238E27FC236}">
                  <a16:creationId xmlns:a16="http://schemas.microsoft.com/office/drawing/2014/main" id="{676E9AE9-B312-4E3B-9A41-CCD558E388E3}"/>
                </a:ext>
              </a:extLst>
            </p:cNvPr>
            <p:cNvSpPr txBox="1"/>
            <p:nvPr/>
          </p:nvSpPr>
          <p:spPr>
            <a:xfrm>
              <a:off x="424073" y="5161200"/>
              <a:ext cx="11696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dirty="0"/>
                <a:t>Fellesregistre</a:t>
              </a:r>
            </a:p>
          </p:txBody>
        </p:sp>
        <p:cxnSp>
          <p:nvCxnSpPr>
            <p:cNvPr id="74" name="Rett pilkobling 73">
              <a:extLst>
                <a:ext uri="{FF2B5EF4-FFF2-40B4-BE49-F238E27FC236}">
                  <a16:creationId xmlns:a16="http://schemas.microsoft.com/office/drawing/2014/main" id="{D6EC118A-B2CC-42F5-9C72-F441A4B5C3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7871" y="3698153"/>
              <a:ext cx="1805424" cy="121852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e 3">
            <a:extLst>
              <a:ext uri="{FF2B5EF4-FFF2-40B4-BE49-F238E27FC236}">
                <a16:creationId xmlns:a16="http://schemas.microsoft.com/office/drawing/2014/main" id="{068D2546-091B-4888-97CB-10FF7DBCB888}"/>
              </a:ext>
            </a:extLst>
          </p:cNvPr>
          <p:cNvGrpSpPr/>
          <p:nvPr/>
        </p:nvGrpSpPr>
        <p:grpSpPr>
          <a:xfrm>
            <a:off x="8820319" y="1913237"/>
            <a:ext cx="2945584" cy="1050773"/>
            <a:chOff x="8820319" y="1913237"/>
            <a:chExt cx="2945584" cy="1050773"/>
          </a:xfrm>
        </p:grpSpPr>
        <p:pic>
          <p:nvPicPr>
            <p:cNvPr id="56" name="Bilde 55">
              <a:extLst>
                <a:ext uri="{FF2B5EF4-FFF2-40B4-BE49-F238E27FC236}">
                  <a16:creationId xmlns:a16="http://schemas.microsoft.com/office/drawing/2014/main" id="{A1D6E184-28CA-4E69-90DE-BAAA2ED02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11526" y="1913237"/>
              <a:ext cx="1358396" cy="787150"/>
            </a:xfrm>
            <a:prstGeom prst="rect">
              <a:avLst/>
            </a:prstGeom>
          </p:spPr>
        </p:pic>
        <p:cxnSp>
          <p:nvCxnSpPr>
            <p:cNvPr id="60" name="Rett pilkobling 59">
              <a:extLst>
                <a:ext uri="{FF2B5EF4-FFF2-40B4-BE49-F238E27FC236}">
                  <a16:creationId xmlns:a16="http://schemas.microsoft.com/office/drawing/2014/main" id="{FCF16124-0910-48FE-B5DE-4047259C4399}"/>
                </a:ext>
              </a:extLst>
            </p:cNvPr>
            <p:cNvCxnSpPr>
              <a:cxnSpLocks/>
            </p:cNvCxnSpPr>
            <p:nvPr/>
          </p:nvCxnSpPr>
          <p:spPr>
            <a:xfrm>
              <a:off x="8820319" y="2578665"/>
              <a:ext cx="1158494" cy="5275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kstSylinder 62">
              <a:extLst>
                <a:ext uri="{FF2B5EF4-FFF2-40B4-BE49-F238E27FC236}">
                  <a16:creationId xmlns:a16="http://schemas.microsoft.com/office/drawing/2014/main" id="{A9CDD9B0-207A-47E4-B3F4-64E7AF08C6C7}"/>
                </a:ext>
              </a:extLst>
            </p:cNvPr>
            <p:cNvSpPr txBox="1"/>
            <p:nvPr/>
          </p:nvSpPr>
          <p:spPr>
            <a:xfrm>
              <a:off x="9984862" y="2656233"/>
              <a:ext cx="17810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dirty="0"/>
                <a:t>Forvaltningsorganer</a:t>
              </a:r>
            </a:p>
          </p:txBody>
        </p:sp>
      </p:grpSp>
      <p:grpSp>
        <p:nvGrpSpPr>
          <p:cNvPr id="3" name="Gruppe 2">
            <a:extLst>
              <a:ext uri="{FF2B5EF4-FFF2-40B4-BE49-F238E27FC236}">
                <a16:creationId xmlns:a16="http://schemas.microsoft.com/office/drawing/2014/main" id="{6FA0F1F8-94A5-480A-9198-EF393C5767AB}"/>
              </a:ext>
            </a:extLst>
          </p:cNvPr>
          <p:cNvGrpSpPr/>
          <p:nvPr/>
        </p:nvGrpSpPr>
        <p:grpSpPr>
          <a:xfrm>
            <a:off x="8817657" y="815267"/>
            <a:ext cx="2771522" cy="1622032"/>
            <a:chOff x="8817657" y="815267"/>
            <a:chExt cx="2771522" cy="1622032"/>
          </a:xfrm>
        </p:grpSpPr>
        <p:pic>
          <p:nvPicPr>
            <p:cNvPr id="58" name="Bilde 57">
              <a:extLst>
                <a:ext uri="{FF2B5EF4-FFF2-40B4-BE49-F238E27FC236}">
                  <a16:creationId xmlns:a16="http://schemas.microsoft.com/office/drawing/2014/main" id="{6F0410DF-5068-4B1B-AAC4-009737ADD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9299" y="815267"/>
              <a:ext cx="837958" cy="837958"/>
            </a:xfrm>
            <a:prstGeom prst="rect">
              <a:avLst/>
            </a:prstGeom>
          </p:spPr>
        </p:pic>
        <p:cxnSp>
          <p:nvCxnSpPr>
            <p:cNvPr id="59" name="Rett pilkobling 58">
              <a:extLst>
                <a:ext uri="{FF2B5EF4-FFF2-40B4-BE49-F238E27FC236}">
                  <a16:creationId xmlns:a16="http://schemas.microsoft.com/office/drawing/2014/main" id="{BA5C5BC1-84C2-46DB-AA3A-CE24E54AEA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7657" y="1560209"/>
              <a:ext cx="1225397" cy="87709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0910040E-748A-414D-B290-36E431FC1151}"/>
                </a:ext>
              </a:extLst>
            </p:cNvPr>
            <p:cNvSpPr txBox="1"/>
            <p:nvPr/>
          </p:nvSpPr>
          <p:spPr>
            <a:xfrm>
              <a:off x="10043054" y="1578638"/>
              <a:ext cx="15461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dirty="0"/>
                <a:t>Innbyggere/parter</a:t>
              </a:r>
            </a:p>
          </p:txBody>
        </p:sp>
      </p:grpSp>
      <p:grpSp>
        <p:nvGrpSpPr>
          <p:cNvPr id="6" name="Gruppe 5">
            <a:extLst>
              <a:ext uri="{FF2B5EF4-FFF2-40B4-BE49-F238E27FC236}">
                <a16:creationId xmlns:a16="http://schemas.microsoft.com/office/drawing/2014/main" id="{8308AFD2-0434-4FFC-8F5D-ADCF30418BDF}"/>
              </a:ext>
            </a:extLst>
          </p:cNvPr>
          <p:cNvGrpSpPr/>
          <p:nvPr/>
        </p:nvGrpSpPr>
        <p:grpSpPr>
          <a:xfrm>
            <a:off x="8820319" y="3515547"/>
            <a:ext cx="2501476" cy="1715986"/>
            <a:chOff x="8820319" y="3515547"/>
            <a:chExt cx="2501476" cy="1715986"/>
          </a:xfrm>
        </p:grpSpPr>
        <p:cxnSp>
          <p:nvCxnSpPr>
            <p:cNvPr id="61" name="Rett pilkobling 60">
              <a:extLst>
                <a:ext uri="{FF2B5EF4-FFF2-40B4-BE49-F238E27FC236}">
                  <a16:creationId xmlns:a16="http://schemas.microsoft.com/office/drawing/2014/main" id="{12E9AA72-2432-4CBB-9EFB-F2569A4033BC}"/>
                </a:ext>
              </a:extLst>
            </p:cNvPr>
            <p:cNvCxnSpPr>
              <a:cxnSpLocks/>
            </p:cNvCxnSpPr>
            <p:nvPr/>
          </p:nvCxnSpPr>
          <p:spPr>
            <a:xfrm>
              <a:off x="8820319" y="3515547"/>
              <a:ext cx="1222735" cy="99654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76" name="Bilde 7175">
              <a:extLst>
                <a:ext uri="{FF2B5EF4-FFF2-40B4-BE49-F238E27FC236}">
                  <a16:creationId xmlns:a16="http://schemas.microsoft.com/office/drawing/2014/main" id="{D3893BFB-14E8-4839-85EA-9CCE608A4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09318" y="4346381"/>
              <a:ext cx="1212477" cy="647708"/>
            </a:xfrm>
            <a:prstGeom prst="rect">
              <a:avLst/>
            </a:prstGeom>
          </p:spPr>
        </p:pic>
        <p:sp>
          <p:nvSpPr>
            <p:cNvPr id="7177" name="TekstSylinder 7176">
              <a:extLst>
                <a:ext uri="{FF2B5EF4-FFF2-40B4-BE49-F238E27FC236}">
                  <a16:creationId xmlns:a16="http://schemas.microsoft.com/office/drawing/2014/main" id="{C8B4B475-0F55-4529-8A52-282DD2058EFC}"/>
                </a:ext>
              </a:extLst>
            </p:cNvPr>
            <p:cNvSpPr txBox="1"/>
            <p:nvPr/>
          </p:nvSpPr>
          <p:spPr>
            <a:xfrm>
              <a:off x="10026398" y="4923756"/>
              <a:ext cx="11696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dirty="0"/>
                <a:t>Fellesregistre</a:t>
              </a:r>
            </a:p>
          </p:txBody>
        </p:sp>
      </p:grpSp>
      <p:grpSp>
        <p:nvGrpSpPr>
          <p:cNvPr id="5" name="Gruppe 4">
            <a:extLst>
              <a:ext uri="{FF2B5EF4-FFF2-40B4-BE49-F238E27FC236}">
                <a16:creationId xmlns:a16="http://schemas.microsoft.com/office/drawing/2014/main" id="{56C39C3A-80BF-42EC-AD44-7ED73D80B256}"/>
              </a:ext>
            </a:extLst>
          </p:cNvPr>
          <p:cNvGrpSpPr/>
          <p:nvPr/>
        </p:nvGrpSpPr>
        <p:grpSpPr>
          <a:xfrm>
            <a:off x="8817657" y="3112723"/>
            <a:ext cx="2948246" cy="1094830"/>
            <a:chOff x="8817657" y="3112723"/>
            <a:chExt cx="2948246" cy="1094830"/>
          </a:xfrm>
        </p:grpSpPr>
        <p:pic>
          <p:nvPicPr>
            <p:cNvPr id="57" name="Bilde 56">
              <a:extLst>
                <a:ext uri="{FF2B5EF4-FFF2-40B4-BE49-F238E27FC236}">
                  <a16:creationId xmlns:a16="http://schemas.microsoft.com/office/drawing/2014/main" id="{F5BB04DA-DD73-45D5-98BD-0AFB0F0DD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10396" y="3140045"/>
              <a:ext cx="1359526" cy="786452"/>
            </a:xfrm>
            <a:prstGeom prst="rect">
              <a:avLst/>
            </a:prstGeom>
          </p:spPr>
        </p:pic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5EA7B4E9-38E7-4CB7-903C-80A767AE8D5F}"/>
                </a:ext>
              </a:extLst>
            </p:cNvPr>
            <p:cNvSpPr txBox="1"/>
            <p:nvPr/>
          </p:nvSpPr>
          <p:spPr>
            <a:xfrm>
              <a:off x="9984862" y="3899776"/>
              <a:ext cx="17810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dirty="0"/>
                <a:t>Private virksomheter</a:t>
              </a:r>
            </a:p>
          </p:txBody>
        </p:sp>
        <p:cxnSp>
          <p:nvCxnSpPr>
            <p:cNvPr id="81" name="Rett pilkobling 80">
              <a:extLst>
                <a:ext uri="{FF2B5EF4-FFF2-40B4-BE49-F238E27FC236}">
                  <a16:creationId xmlns:a16="http://schemas.microsoft.com/office/drawing/2014/main" id="{7DD220AF-4B15-40E1-84D3-5A96E5E40885}"/>
                </a:ext>
              </a:extLst>
            </p:cNvPr>
            <p:cNvCxnSpPr>
              <a:cxnSpLocks/>
            </p:cNvCxnSpPr>
            <p:nvPr/>
          </p:nvCxnSpPr>
          <p:spPr>
            <a:xfrm>
              <a:off x="8817657" y="3112723"/>
              <a:ext cx="1161156" cy="30703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2313C306-D4BE-4B9F-B219-360B040F1221}"/>
              </a:ext>
            </a:extLst>
          </p:cNvPr>
          <p:cNvGrpSpPr/>
          <p:nvPr/>
        </p:nvGrpSpPr>
        <p:grpSpPr>
          <a:xfrm>
            <a:off x="983634" y="510352"/>
            <a:ext cx="9263426" cy="5736095"/>
            <a:chOff x="983634" y="510352"/>
            <a:chExt cx="9263426" cy="5736095"/>
          </a:xfrm>
        </p:grpSpPr>
        <p:pic>
          <p:nvPicPr>
            <p:cNvPr id="7197" name="Bilde 7196">
              <a:extLst>
                <a:ext uri="{FF2B5EF4-FFF2-40B4-BE49-F238E27FC236}">
                  <a16:creationId xmlns:a16="http://schemas.microsoft.com/office/drawing/2014/main" id="{DB9994BF-289E-4EC7-937B-4DE825F4C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3634" y="1498817"/>
              <a:ext cx="539676" cy="501128"/>
            </a:xfrm>
            <a:prstGeom prst="rect">
              <a:avLst/>
            </a:prstGeom>
          </p:spPr>
        </p:pic>
        <p:pic>
          <p:nvPicPr>
            <p:cNvPr id="7199" name="Bilde 7198">
              <a:extLst>
                <a:ext uri="{FF2B5EF4-FFF2-40B4-BE49-F238E27FC236}">
                  <a16:creationId xmlns:a16="http://schemas.microsoft.com/office/drawing/2014/main" id="{E6E868C8-F58E-472C-BFDA-176D817B7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22328" y="2579384"/>
              <a:ext cx="536494" cy="499915"/>
            </a:xfrm>
            <a:prstGeom prst="rect">
              <a:avLst/>
            </a:prstGeom>
          </p:spPr>
        </p:pic>
        <p:pic>
          <p:nvPicPr>
            <p:cNvPr id="33" name="Bilde 32">
              <a:extLst>
                <a:ext uri="{FF2B5EF4-FFF2-40B4-BE49-F238E27FC236}">
                  <a16:creationId xmlns:a16="http://schemas.microsoft.com/office/drawing/2014/main" id="{A56FAEE6-79FD-4BE0-ABD5-E73C738D5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90575" y="510352"/>
              <a:ext cx="536494" cy="499915"/>
            </a:xfrm>
            <a:prstGeom prst="rect">
              <a:avLst/>
            </a:prstGeom>
          </p:spPr>
        </p:pic>
        <p:pic>
          <p:nvPicPr>
            <p:cNvPr id="34" name="Bilde 33">
              <a:extLst>
                <a:ext uri="{FF2B5EF4-FFF2-40B4-BE49-F238E27FC236}">
                  <a16:creationId xmlns:a16="http://schemas.microsoft.com/office/drawing/2014/main" id="{97BFE4DD-B2C9-4916-B064-270958997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64025" y="4637840"/>
              <a:ext cx="539676" cy="501128"/>
            </a:xfrm>
            <a:prstGeom prst="rect">
              <a:avLst/>
            </a:prstGeom>
          </p:spPr>
        </p:pic>
        <p:pic>
          <p:nvPicPr>
            <p:cNvPr id="35" name="Bilde 34">
              <a:extLst>
                <a:ext uri="{FF2B5EF4-FFF2-40B4-BE49-F238E27FC236}">
                  <a16:creationId xmlns:a16="http://schemas.microsoft.com/office/drawing/2014/main" id="{6C0B77B1-07A3-4B69-8D66-1F576F902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18893" y="3585236"/>
              <a:ext cx="539676" cy="501128"/>
            </a:xfrm>
            <a:prstGeom prst="rect">
              <a:avLst/>
            </a:prstGeom>
          </p:spPr>
        </p:pic>
        <p:pic>
          <p:nvPicPr>
            <p:cNvPr id="37" name="Bilde 36">
              <a:extLst>
                <a:ext uri="{FF2B5EF4-FFF2-40B4-BE49-F238E27FC236}">
                  <a16:creationId xmlns:a16="http://schemas.microsoft.com/office/drawing/2014/main" id="{018D0A05-4B1E-4EE2-8C85-0035A7B4D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590310" y="2079003"/>
              <a:ext cx="536494" cy="499915"/>
            </a:xfrm>
            <a:prstGeom prst="rect">
              <a:avLst/>
            </a:prstGeom>
          </p:spPr>
        </p:pic>
        <p:pic>
          <p:nvPicPr>
            <p:cNvPr id="41" name="Bilde 40">
              <a:extLst>
                <a:ext uri="{FF2B5EF4-FFF2-40B4-BE49-F238E27FC236}">
                  <a16:creationId xmlns:a16="http://schemas.microsoft.com/office/drawing/2014/main" id="{7F8CC997-2E9C-47BE-8641-32BD5724E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710566" y="1051079"/>
              <a:ext cx="536494" cy="499915"/>
            </a:xfrm>
            <a:prstGeom prst="rect">
              <a:avLst/>
            </a:prstGeom>
          </p:spPr>
        </p:pic>
        <p:pic>
          <p:nvPicPr>
            <p:cNvPr id="43" name="Bilde 42">
              <a:extLst>
                <a:ext uri="{FF2B5EF4-FFF2-40B4-BE49-F238E27FC236}">
                  <a16:creationId xmlns:a16="http://schemas.microsoft.com/office/drawing/2014/main" id="{624A7B06-712D-4640-B4D5-111EA1B35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07384" y="2930469"/>
              <a:ext cx="539676" cy="501128"/>
            </a:xfrm>
            <a:prstGeom prst="rect">
              <a:avLst/>
            </a:prstGeom>
          </p:spPr>
        </p:pic>
        <p:pic>
          <p:nvPicPr>
            <p:cNvPr id="44" name="Bilde 43">
              <a:extLst>
                <a:ext uri="{FF2B5EF4-FFF2-40B4-BE49-F238E27FC236}">
                  <a16:creationId xmlns:a16="http://schemas.microsoft.com/office/drawing/2014/main" id="{68AEDC6E-069D-46DA-99E6-83D93278F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58552" y="5745319"/>
              <a:ext cx="539676" cy="501128"/>
            </a:xfrm>
            <a:prstGeom prst="rect">
              <a:avLst/>
            </a:prstGeom>
          </p:spPr>
        </p:pic>
        <p:pic>
          <p:nvPicPr>
            <p:cNvPr id="46" name="Bilde 45">
              <a:extLst>
                <a:ext uri="{FF2B5EF4-FFF2-40B4-BE49-F238E27FC236}">
                  <a16:creationId xmlns:a16="http://schemas.microsoft.com/office/drawing/2014/main" id="{1277263C-A9AC-4BE5-B3AB-9CC0C36CA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30840" y="4619220"/>
              <a:ext cx="539676" cy="501128"/>
            </a:xfrm>
            <a:prstGeom prst="rect">
              <a:avLst/>
            </a:prstGeom>
          </p:spPr>
        </p:pic>
        <p:pic>
          <p:nvPicPr>
            <p:cNvPr id="47" name="Bilde 46">
              <a:extLst>
                <a:ext uri="{FF2B5EF4-FFF2-40B4-BE49-F238E27FC236}">
                  <a16:creationId xmlns:a16="http://schemas.microsoft.com/office/drawing/2014/main" id="{9E11E667-01E7-47BD-B797-3FC507BB1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89334" y="1635851"/>
              <a:ext cx="539676" cy="501128"/>
            </a:xfrm>
            <a:prstGeom prst="rect">
              <a:avLst/>
            </a:prstGeom>
          </p:spPr>
        </p:pic>
        <p:pic>
          <p:nvPicPr>
            <p:cNvPr id="49" name="Bilde 48">
              <a:extLst>
                <a:ext uri="{FF2B5EF4-FFF2-40B4-BE49-F238E27FC236}">
                  <a16:creationId xmlns:a16="http://schemas.microsoft.com/office/drawing/2014/main" id="{A8692AAD-B5E7-490C-8844-5A2FEEA20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06945" y="2661978"/>
              <a:ext cx="539676" cy="501128"/>
            </a:xfrm>
            <a:prstGeom prst="rect">
              <a:avLst/>
            </a:prstGeom>
          </p:spPr>
        </p:pic>
        <p:pic>
          <p:nvPicPr>
            <p:cNvPr id="51" name="Bilde 50">
              <a:extLst>
                <a:ext uri="{FF2B5EF4-FFF2-40B4-BE49-F238E27FC236}">
                  <a16:creationId xmlns:a16="http://schemas.microsoft.com/office/drawing/2014/main" id="{08D67CD5-D2DB-4EDF-A1ED-833648940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43990" y="2135590"/>
              <a:ext cx="539676" cy="501128"/>
            </a:xfrm>
            <a:prstGeom prst="rect">
              <a:avLst/>
            </a:prstGeom>
          </p:spPr>
        </p:pic>
        <p:pic>
          <p:nvPicPr>
            <p:cNvPr id="53" name="Bilde 52">
              <a:extLst>
                <a:ext uri="{FF2B5EF4-FFF2-40B4-BE49-F238E27FC236}">
                  <a16:creationId xmlns:a16="http://schemas.microsoft.com/office/drawing/2014/main" id="{BBAF5B8E-9D7E-45BB-8CE5-2CDC7980A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19419" y="2200628"/>
              <a:ext cx="539676" cy="501128"/>
            </a:xfrm>
            <a:prstGeom prst="rect">
              <a:avLst/>
            </a:prstGeom>
          </p:spPr>
        </p:pic>
      </p:grpSp>
      <p:grpSp>
        <p:nvGrpSpPr>
          <p:cNvPr id="84" name="Gruppe 83">
            <a:extLst>
              <a:ext uri="{FF2B5EF4-FFF2-40B4-BE49-F238E27FC236}">
                <a16:creationId xmlns:a16="http://schemas.microsoft.com/office/drawing/2014/main" id="{DC771CA8-0320-49DB-A5BA-459E1AF074B8}"/>
              </a:ext>
            </a:extLst>
          </p:cNvPr>
          <p:cNvGrpSpPr/>
          <p:nvPr/>
        </p:nvGrpSpPr>
        <p:grpSpPr>
          <a:xfrm>
            <a:off x="1649797" y="1957428"/>
            <a:ext cx="8449521" cy="3486659"/>
            <a:chOff x="1649797" y="1957428"/>
            <a:chExt cx="8449521" cy="3486659"/>
          </a:xfrm>
        </p:grpSpPr>
        <p:pic>
          <p:nvPicPr>
            <p:cNvPr id="70" name="Bilde 69">
              <a:extLst>
                <a:ext uri="{FF2B5EF4-FFF2-40B4-BE49-F238E27FC236}">
                  <a16:creationId xmlns:a16="http://schemas.microsoft.com/office/drawing/2014/main" id="{099F398E-6BC1-4FCA-A8E2-B3DC846E4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51886" y="2980728"/>
              <a:ext cx="666760" cy="431432"/>
            </a:xfrm>
            <a:prstGeom prst="rect">
              <a:avLst/>
            </a:prstGeom>
          </p:spPr>
        </p:pic>
        <p:pic>
          <p:nvPicPr>
            <p:cNvPr id="71" name="Bilde 70">
              <a:extLst>
                <a:ext uri="{FF2B5EF4-FFF2-40B4-BE49-F238E27FC236}">
                  <a16:creationId xmlns:a16="http://schemas.microsoft.com/office/drawing/2014/main" id="{1F22B2EE-7764-48C8-8BD0-6A00B7324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01680" y="2535722"/>
              <a:ext cx="666760" cy="431432"/>
            </a:xfrm>
            <a:prstGeom prst="rect">
              <a:avLst/>
            </a:prstGeom>
          </p:spPr>
        </p:pic>
        <p:pic>
          <p:nvPicPr>
            <p:cNvPr id="73" name="Bilde 72">
              <a:extLst>
                <a:ext uri="{FF2B5EF4-FFF2-40B4-BE49-F238E27FC236}">
                  <a16:creationId xmlns:a16="http://schemas.microsoft.com/office/drawing/2014/main" id="{B3C57C39-377B-49A3-9773-0F6648B52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73065" y="2751438"/>
              <a:ext cx="666760" cy="431432"/>
            </a:xfrm>
            <a:prstGeom prst="rect">
              <a:avLst/>
            </a:prstGeom>
          </p:spPr>
        </p:pic>
        <p:pic>
          <p:nvPicPr>
            <p:cNvPr id="75" name="Bilde 74">
              <a:extLst>
                <a:ext uri="{FF2B5EF4-FFF2-40B4-BE49-F238E27FC236}">
                  <a16:creationId xmlns:a16="http://schemas.microsoft.com/office/drawing/2014/main" id="{35AACA9A-6B54-461E-A217-E5A18D610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30840" y="2455658"/>
              <a:ext cx="666760" cy="431432"/>
            </a:xfrm>
            <a:prstGeom prst="rect">
              <a:avLst/>
            </a:prstGeom>
          </p:spPr>
        </p:pic>
        <p:pic>
          <p:nvPicPr>
            <p:cNvPr id="77" name="Bilde 76">
              <a:extLst>
                <a:ext uri="{FF2B5EF4-FFF2-40B4-BE49-F238E27FC236}">
                  <a16:creationId xmlns:a16="http://schemas.microsoft.com/office/drawing/2014/main" id="{620C6AC9-9BB7-4548-A7D2-0B255C7A6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49797" y="5012655"/>
              <a:ext cx="666760" cy="431432"/>
            </a:xfrm>
            <a:prstGeom prst="rect">
              <a:avLst/>
            </a:prstGeom>
          </p:spPr>
        </p:pic>
        <p:pic>
          <p:nvPicPr>
            <p:cNvPr id="79" name="Bilde 78">
              <a:extLst>
                <a:ext uri="{FF2B5EF4-FFF2-40B4-BE49-F238E27FC236}">
                  <a16:creationId xmlns:a16="http://schemas.microsoft.com/office/drawing/2014/main" id="{AC05CCB8-03A6-46B5-915F-DA9EEC877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97956" y="1957428"/>
              <a:ext cx="666760" cy="431432"/>
            </a:xfrm>
            <a:prstGeom prst="rect">
              <a:avLst/>
            </a:prstGeom>
          </p:spPr>
        </p:pic>
        <p:pic>
          <p:nvPicPr>
            <p:cNvPr id="80" name="Bilde 79">
              <a:extLst>
                <a:ext uri="{FF2B5EF4-FFF2-40B4-BE49-F238E27FC236}">
                  <a16:creationId xmlns:a16="http://schemas.microsoft.com/office/drawing/2014/main" id="{7C9E6741-EB5E-4DEA-96B9-AA4BD0D21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09426" y="4961755"/>
              <a:ext cx="666760" cy="431432"/>
            </a:xfrm>
            <a:prstGeom prst="rect">
              <a:avLst/>
            </a:prstGeom>
          </p:spPr>
        </p:pic>
        <p:pic>
          <p:nvPicPr>
            <p:cNvPr id="82" name="Bilde 81">
              <a:extLst>
                <a:ext uri="{FF2B5EF4-FFF2-40B4-BE49-F238E27FC236}">
                  <a16:creationId xmlns:a16="http://schemas.microsoft.com/office/drawing/2014/main" id="{3B05BA9A-1483-4440-A28E-8193305A8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32558" y="2451192"/>
              <a:ext cx="666760" cy="431432"/>
            </a:xfrm>
            <a:prstGeom prst="rect">
              <a:avLst/>
            </a:prstGeom>
          </p:spPr>
        </p:pic>
      </p:grpSp>
      <p:sp>
        <p:nvSpPr>
          <p:cNvPr id="2" name="TekstSylinder 1">
            <a:extLst>
              <a:ext uri="{FF2B5EF4-FFF2-40B4-BE49-F238E27FC236}">
                <a16:creationId xmlns:a16="http://schemas.microsoft.com/office/drawing/2014/main" id="{34F60EA6-9EFD-4DE0-9CBE-940F2416557C}"/>
              </a:ext>
            </a:extLst>
          </p:cNvPr>
          <p:cNvSpPr txBox="1"/>
          <p:nvPr/>
        </p:nvSpPr>
        <p:spPr>
          <a:xfrm>
            <a:off x="3402167" y="217964"/>
            <a:ext cx="5991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solidFill>
                  <a:srgbClr val="C00000"/>
                </a:solidFill>
              </a:rPr>
              <a:t>Modell av et helt automatisert RBS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Office PowerPoint</Application>
  <PresentationFormat>Widescreen</PresentationFormat>
  <Paragraphs>68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Office-tema</vt:lpstr>
      <vt:lpstr>Automatisering av enkeltvedtak og beslutningsstøtte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dag wiese schartum</dc:creator>
  <cp:lastModifiedBy>dag wiese schartum</cp:lastModifiedBy>
  <cp:revision>13</cp:revision>
  <cp:lastPrinted>2021-08-16T08:21:09Z</cp:lastPrinted>
  <dcterms:created xsi:type="dcterms:W3CDTF">2020-08-17T19:54:45Z</dcterms:created>
  <dcterms:modified xsi:type="dcterms:W3CDTF">2021-08-20T09:47:11Z</dcterms:modified>
</cp:coreProperties>
</file>