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647D83-3DE6-44D5-A5F6-41212ED84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A0AE5BE-D9D8-4576-8E05-27F0A3A4C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F45AEB4-2040-4F25-98EC-83CCCB06F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0D59-9FBF-4D87-B2F6-E43B8C290F4A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B95DC60-2D03-4E61-B20E-BE004355B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2CFF44D-CC6F-4928-AA05-DE4BB3EF4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8B2B-32A0-41F8-94B5-5651DF92C5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900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C2195F-CAB2-4243-9D9C-F73A16A7F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F5932F0-53FB-432A-AC0A-EFCF59BFB2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D47F34A-3050-4EAB-AACF-724619C3B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0D59-9FBF-4D87-B2F6-E43B8C290F4A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DA98873-0048-4A91-9AD2-E40464B36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0CCCDCA-87A7-4467-AC4B-2D53117D3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8B2B-32A0-41F8-94B5-5651DF92C5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601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8F81B74-7C42-485B-AA99-F8EB40145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F510586-1778-47B5-B89C-945240CE6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07D6793-4115-47F3-9349-337D8CD82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0D59-9FBF-4D87-B2F6-E43B8C290F4A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EB8C316-CADF-4D81-87EC-5ADAF8B3C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C6EE364-847E-4DBE-A495-B7BC735F0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8B2B-32A0-41F8-94B5-5651DF92C5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051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176042-EE3F-4E97-9E76-C4CCD9871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DA5B24E-DEA2-481F-91A7-346436B43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A2AC7EC-A5DA-4562-B3E4-88C9F947E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0D59-9FBF-4D87-B2F6-E43B8C290F4A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3A07906-BB05-445F-AF03-E165C078B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B07C43C-417E-495D-8278-F21371342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8B2B-32A0-41F8-94B5-5651DF92C5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1322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ED4782-02C3-4A5D-BFBF-5BB4276E5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23D0F25-AAE8-4F8F-BA2A-DB3B82FAE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BB9E887-8A89-4175-AE14-33856AB9D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0D59-9FBF-4D87-B2F6-E43B8C290F4A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2C683F-695B-49FB-AB9D-2FF1B7EC4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1DF5B29-522B-4BB8-8660-E960CEE94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8B2B-32A0-41F8-94B5-5651DF92C5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915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F15C07-8223-4AC7-AA09-7A8C03629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6CF415-DA4A-444A-8F2C-3F4DC7CC3C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B143599-5AC8-45EA-9C80-EB067B3D5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CA88D89-01D5-4AB8-925D-15BFB796C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0D59-9FBF-4D87-B2F6-E43B8C290F4A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7ED4E7C-04CF-4F98-A72F-51C8BCF8A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B46D193-0B2F-4742-9EEE-D861FE70C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8B2B-32A0-41F8-94B5-5651DF92C5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901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A5524A-1163-45D7-A7D2-5E54267D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7FE95D8-8D26-4665-ABB7-9B7BDE1C4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6E850FF-B625-4856-A8A2-184AE72BD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2C567B2-ABBC-462E-954F-42F26257CB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4EF2CB4-B011-428A-8E07-296203F2D5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CFE953B-21E1-4982-8E11-AA251EAEB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0D59-9FBF-4D87-B2F6-E43B8C290F4A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72FD5D2-FD93-4195-BD4C-AF6EF0520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29233FC-75CB-494E-B119-8E1934852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8B2B-32A0-41F8-94B5-5651DF92C5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451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D2F16B-4400-4E0C-B6BD-3C9B1FE94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60CD648-736C-4BF9-8E39-11F9FBAC5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0D59-9FBF-4D87-B2F6-E43B8C290F4A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A0BDDFE-AB43-4824-92CB-238F7F6D4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AD0B902-3EBC-413E-82B2-80DF2262A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8B2B-32A0-41F8-94B5-5651DF92C5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4660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75FBB64-1056-4DC2-9E7C-AB9306F72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0D59-9FBF-4D87-B2F6-E43B8C290F4A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0C79EF7-D789-4464-A43C-21B0EB951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8EED0C5-0134-48A2-AA9E-E9373A541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8B2B-32A0-41F8-94B5-5651DF92C5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992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E40354-106C-4F25-A9D1-422D30548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D2F5DC-4223-401E-A23E-1A18338BF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E794C9B-FB6D-4B93-8BE5-B3CFDDA2AE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A395A01-E4C2-45C2-8993-76828EF88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0D59-9FBF-4D87-B2F6-E43B8C290F4A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926D9D3-F8A7-4D06-A37B-DE461C71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4CC2AA3-A394-480B-A831-90273B000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8B2B-32A0-41F8-94B5-5651DF92C5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524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65C881-E626-4A41-B93A-2D7E8BCC8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4E5A9FD-29CC-4055-8116-BBCCB00CED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7AB7938-E0DE-4DF3-8000-6A12111BF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4B8F1D8-64FD-49BF-8612-6B1D01CF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0D59-9FBF-4D87-B2F6-E43B8C290F4A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6D04250-379D-46E9-B6BA-37A347A84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318877C-F8B4-424C-8347-B35640D04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8B2B-32A0-41F8-94B5-5651DF92C5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760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209C9CD-D6CF-4B75-AF33-C7A2476F9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607BB78-5AFB-4438-B2D4-1D791534E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B70DDAD-1391-4707-A733-A389FE2D9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B0D59-9FBF-4D87-B2F6-E43B8C290F4A}" type="datetimeFigureOut">
              <a:rPr lang="nb-NO" smtClean="0"/>
              <a:t>04.11.2021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BDC97B-B552-4E8F-B362-F20BF68D94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E782806-26E4-4D3D-BA2F-A7FCD6C2D9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48B2B-32A0-41F8-94B5-5651DF92C5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926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9575B0-6D30-46C4-9B9F-7396EB9E4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57804"/>
          </a:xfrm>
        </p:spPr>
        <p:txBody>
          <a:bodyPr>
            <a:normAutofit/>
          </a:bodyPr>
          <a:lstStyle/>
          <a:p>
            <a:r>
              <a:rPr lang="nb-NO" sz="3600" b="1" dirty="0">
                <a:solidFill>
                  <a:srgbClr val="C00000"/>
                </a:solidFill>
              </a:rPr>
              <a:t>Digitaliseringsrundskrivet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199F3CD-44CA-4102-84FF-911ADF0AEF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411239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FF5AA1-AF9E-484E-95AD-1115DD10A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Hva er et rundskriv?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B2D3733-36DF-4E2E-8A9A-1F133B311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1033"/>
            <a:ext cx="10515600" cy="3835930"/>
          </a:xfrm>
        </p:spPr>
        <p:txBody>
          <a:bodyPr/>
          <a:lstStyle/>
          <a:p>
            <a:r>
              <a:rPr lang="nb-NO" sz="2400" dirty="0"/>
              <a:t>Rundskriv er ikke en  rettslig betegnelse</a:t>
            </a:r>
          </a:p>
          <a:p>
            <a:r>
              <a:rPr lang="nb-NO" sz="2400" dirty="0"/>
              <a:t>«Rundskriv» forteller bare at det er et «skriv» som er sendt rundt til berørte instanser, og kan i prinsippet handle om hva som helst</a:t>
            </a:r>
          </a:p>
          <a:p>
            <a:r>
              <a:rPr lang="nb-NO" sz="2400" dirty="0"/>
              <a:t>Rundskriv blir som oftest anvendt av en overordnet instans til underliggende instanser, men kan f.eks. også adresseres fra et departement</a:t>
            </a:r>
          </a:p>
          <a:p>
            <a:pPr lvl="1"/>
            <a:r>
              <a:rPr lang="nb-NO" sz="2000" dirty="0"/>
              <a:t>til kommunene (som departementet ikke har noen instruksjonsmyndighet ovenfor); og</a:t>
            </a:r>
          </a:p>
          <a:p>
            <a:pPr lvl="1"/>
            <a:r>
              <a:rPr lang="nb-NO" sz="2000" dirty="0"/>
              <a:t>til et annet departement eller Statsministerens kontor (som for Digitaliseringsrundskrivet)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1589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D4C773-8373-4B47-AD6F-894A38575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Mulige rettslig innhold i rundskriv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F90981-2644-49A7-9414-47D2344E9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Må fastsette innholdet ut ifra en konkret fortolkning:</a:t>
            </a:r>
          </a:p>
          <a:p>
            <a:pPr lvl="1"/>
            <a:r>
              <a:rPr lang="nb-NO" dirty="0">
                <a:solidFill>
                  <a:srgbClr val="7030A0"/>
                </a:solidFill>
              </a:rPr>
              <a:t>Forskrift</a:t>
            </a:r>
            <a:r>
              <a:rPr lang="nb-NO" dirty="0"/>
              <a:t>, jf. fvl. § 2 første ledd bokstav c, jf. bokstav a</a:t>
            </a:r>
          </a:p>
          <a:p>
            <a:pPr marL="457200" lvl="1" indent="0">
              <a:buNone/>
            </a:pPr>
            <a:r>
              <a:rPr lang="nb-NO" sz="1800" dirty="0"/>
              <a:t>«en avgjørelse som treffes under utøving av offentlig myndighet og som generelt eller konkret er bestemmende for rettigheter eller plikter til private personer» … og … «som gjelder rettigheter eller plikter til et ubestemt antall eller en ubestemt krets av personer»</a:t>
            </a:r>
          </a:p>
          <a:p>
            <a:pPr lvl="1"/>
            <a:r>
              <a:rPr lang="nb-NO" dirty="0">
                <a:solidFill>
                  <a:srgbClr val="7030A0"/>
                </a:solidFill>
              </a:rPr>
              <a:t>Instruks</a:t>
            </a:r>
            <a:r>
              <a:rPr lang="nb-NO" dirty="0"/>
              <a:t> eller </a:t>
            </a:r>
            <a:r>
              <a:rPr lang="nb-NO" dirty="0">
                <a:solidFill>
                  <a:srgbClr val="7030A0"/>
                </a:solidFill>
              </a:rPr>
              <a:t>retningslinjer</a:t>
            </a:r>
            <a:r>
              <a:rPr lang="nb-NO" dirty="0"/>
              <a:t> kan gjelde rettsanvendelse, utøvelse av skjønn, arbeidsmåter, prioriteringer osv.</a:t>
            </a:r>
          </a:p>
          <a:p>
            <a:pPr lvl="2"/>
            <a:r>
              <a:rPr lang="nb-NO" dirty="0"/>
              <a:t>Instrukser forutsetter alltid instruksjonsmyndighet på basis av et over-/underordningsforhold, avtale eller annen avgjørelse</a:t>
            </a:r>
          </a:p>
          <a:p>
            <a:pPr lvl="2"/>
            <a:r>
              <a:rPr lang="nb-NO" dirty="0"/>
              <a:t>Retningslinjer gjelder hva det skal eller bør legges vekt på</a:t>
            </a:r>
          </a:p>
          <a:p>
            <a:pPr marL="457200" lvl="1" indent="0">
              <a:buNone/>
            </a:pP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71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9D6996-497D-4CE4-B172-BF47DFE4A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Digitaliseringsrundskrivet - generelt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64E74B-D523-4998-AE31-26ADE5BBE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Ble gitt første gang i 2009, og er gitt hvert år siden</a:t>
            </a:r>
          </a:p>
          <a:p>
            <a:r>
              <a:rPr lang="nb-NO" dirty="0"/>
              <a:t>Ble opprinnelig gitt «for å oppnå bedre styring og samordning av IKT-investeringene i statlig sektor»</a:t>
            </a:r>
          </a:p>
          <a:p>
            <a:r>
              <a:rPr lang="nb-NO" dirty="0"/>
              <a:t>Er i dag en sentral styringsmåte innen digitaliseringspolitikken i statlig sektor</a:t>
            </a:r>
          </a:p>
          <a:p>
            <a:pPr lvl="1"/>
            <a:r>
              <a:rPr lang="nb-NO" dirty="0"/>
              <a:t>I siste rundskriv er departementene, underliggende forvaltningsorganer og Statsministerens kontor oppført som adressater</a:t>
            </a:r>
          </a:p>
          <a:p>
            <a:pPr lvl="1"/>
            <a:r>
              <a:rPr lang="nb-NO" dirty="0"/>
              <a:t>Forholdet til kommune er i stor grad omhandlet, men kommunene er ikke direkte adressater</a:t>
            </a:r>
          </a:p>
        </p:txBody>
      </p:sp>
    </p:spTree>
    <p:extLst>
      <p:ext uri="{BB962C8B-B14F-4D97-AF65-F5344CB8AC3E}">
        <p14:creationId xmlns:p14="http://schemas.microsoft.com/office/powerpoint/2010/main" val="610920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10C803-0A25-4808-A4E9-6D9E2D63E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Temaer i Digitaliseringsrundskrivet 2020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BA9E4F7-D401-4CA4-B0C7-263971076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Tre kapitler</a:t>
            </a:r>
          </a:p>
          <a:p>
            <a:pPr marL="457200" lvl="1" indent="0">
              <a:buNone/>
            </a:pPr>
            <a:r>
              <a:rPr lang="nb-NO" dirty="0"/>
              <a:t>1	Hvordan skal virksomheten digitalisere?</a:t>
            </a:r>
          </a:p>
          <a:p>
            <a:pPr marL="457200" lvl="1" indent="0">
              <a:buNone/>
            </a:pPr>
            <a:r>
              <a:rPr lang="nb-NO" dirty="0"/>
              <a:t>(viktigst på FINF4010, se neste bilde)</a:t>
            </a:r>
          </a:p>
          <a:p>
            <a:pPr marL="457200" lvl="1" indent="0">
              <a:buNone/>
            </a:pPr>
            <a:r>
              <a:rPr lang="nb-NO" dirty="0"/>
              <a:t>2	Hvordan skal prosjektene gjennomføres?</a:t>
            </a:r>
          </a:p>
          <a:p>
            <a:pPr marL="457200" lvl="1" indent="0">
              <a:buNone/>
            </a:pPr>
            <a:r>
              <a:rPr lang="nb-NO" dirty="0"/>
              <a:t>(henviser bl.a. til Prosjektveiviseren og pålegger koordineringen med KS/kommunesektoren)</a:t>
            </a:r>
          </a:p>
          <a:p>
            <a:pPr marL="457200" lvl="1" indent="0">
              <a:buNone/>
            </a:pPr>
            <a:r>
              <a:rPr lang="nb-NO" dirty="0"/>
              <a:t>3	Finansiering</a:t>
            </a:r>
          </a:p>
          <a:p>
            <a:pPr marL="457200" lvl="1" indent="0">
              <a:buNone/>
            </a:pPr>
            <a:r>
              <a:rPr lang="nb-NO" dirty="0"/>
              <a:t>(omhandler bl.a. </a:t>
            </a:r>
            <a:r>
              <a:rPr lang="nb-NO" dirty="0" err="1"/>
              <a:t>KMDs</a:t>
            </a:r>
            <a:r>
              <a:rPr lang="nb-NO" dirty="0"/>
              <a:t> rolle i budsjettarbeid knytte til IT-satsinger og Medfinansieringsordningen)</a:t>
            </a:r>
          </a:p>
        </p:txBody>
      </p:sp>
    </p:spTree>
    <p:extLst>
      <p:ext uri="{BB962C8B-B14F-4D97-AF65-F5344CB8AC3E}">
        <p14:creationId xmlns:p14="http://schemas.microsoft.com/office/powerpoint/2010/main" val="200792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F82C25-4F28-4590-AE7F-2DE2237EC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Kap. 1  Hvordan skal virksomheten digitalisere?</a:t>
            </a:r>
            <a:br>
              <a:rPr lang="nb-NO" sz="3200" dirty="0">
                <a:solidFill>
                  <a:srgbClr val="C00000"/>
                </a:solidFill>
              </a:rPr>
            </a:br>
            <a:endParaRPr lang="nb-NO" sz="3200" dirty="0">
              <a:solidFill>
                <a:srgbClr val="C00000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64AAAE-267C-4C5F-AFD3-E63BF61E9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800"/>
            <a:ext cx="10515600" cy="4918075"/>
          </a:xfrm>
        </p:spPr>
        <p:txBody>
          <a:bodyPr>
            <a:normAutofit/>
          </a:bodyPr>
          <a:lstStyle/>
          <a:p>
            <a:r>
              <a:rPr lang="nb-NO" sz="2000" dirty="0"/>
              <a:t>1.1 Sett brukeren i sentrum for tjenesteutviklingen</a:t>
            </a:r>
          </a:p>
          <a:p>
            <a:r>
              <a:rPr lang="nb-NO" sz="2000" dirty="0"/>
              <a:t>1.2 Tilrettelegg for gjenbruk og </a:t>
            </a:r>
            <a:r>
              <a:rPr lang="nb-NO" sz="2000" dirty="0" err="1"/>
              <a:t>viderebruk</a:t>
            </a:r>
            <a:r>
              <a:rPr lang="nb-NO" sz="2000" dirty="0"/>
              <a:t> av informasjon</a:t>
            </a:r>
          </a:p>
          <a:p>
            <a:r>
              <a:rPr lang="nb-NO" sz="2000" dirty="0"/>
              <a:t>1.3 Følg opp informasjonssikkerheten</a:t>
            </a:r>
          </a:p>
          <a:p>
            <a:r>
              <a:rPr lang="nb-NO" sz="2000" dirty="0"/>
              <a:t>1.4 Bygg inn personvern</a:t>
            </a:r>
          </a:p>
          <a:p>
            <a:r>
              <a:rPr lang="nb-NO" sz="2000" dirty="0"/>
              <a:t>1.5 Bruk nasjonale felleskomponenter og fellesløsninger</a:t>
            </a:r>
          </a:p>
          <a:p>
            <a:r>
              <a:rPr lang="nb-NO" sz="2000" dirty="0"/>
              <a:t>1.6 Bruk digital postkasse til innbyggere</a:t>
            </a:r>
          </a:p>
          <a:p>
            <a:r>
              <a:rPr lang="nb-NO" sz="2000" dirty="0"/>
              <a:t>1.7 Følg krav om arkitektur og standarder</a:t>
            </a:r>
          </a:p>
          <a:p>
            <a:r>
              <a:rPr lang="nb-NO" sz="2000" dirty="0"/>
              <a:t>1.8 Grenseoverskridende tjenester</a:t>
            </a:r>
          </a:p>
          <a:p>
            <a:r>
              <a:rPr lang="nb-NO" sz="2000" dirty="0"/>
              <a:t>1.9 Ta i bruk digital anskaffelsesprosess</a:t>
            </a:r>
          </a:p>
          <a:p>
            <a:r>
              <a:rPr lang="nb-NO" sz="2000" dirty="0"/>
              <a:t>1.10 Lag </a:t>
            </a:r>
            <a:r>
              <a:rPr lang="nb-NO" sz="2000" dirty="0" err="1"/>
              <a:t>sourcingstrategi</a:t>
            </a:r>
            <a:endParaRPr lang="nb-NO" sz="2000" dirty="0"/>
          </a:p>
          <a:p>
            <a:r>
              <a:rPr lang="nb-NO" sz="2000" dirty="0"/>
              <a:t>1.11 Velg skytjenester</a:t>
            </a:r>
          </a:p>
          <a:p>
            <a:r>
              <a:rPr lang="nb-NO" sz="2000" dirty="0"/>
              <a:t>1.12 Sikre digital inkludering</a:t>
            </a:r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129248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408566-A92B-4E07-BB2D-9EC250FA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Hvor «bydende» (imperativ) er Digitaliseringsrundskrivet?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C74D91F-9CC8-4F81-9F3C-1A14DD762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Har på hvert punkt strukturen «krav» og «anbefalinger». I tillegg er det vist til nærmere veiledninger der slike finnes</a:t>
            </a:r>
          </a:p>
          <a:p>
            <a:pPr lvl="1"/>
            <a:r>
              <a:rPr lang="nb-NO" dirty="0"/>
              <a:t>Krav er formulert med «skal» og etablerer plikter</a:t>
            </a:r>
          </a:p>
          <a:p>
            <a:pPr lvl="1"/>
            <a:r>
              <a:rPr lang="nb-NO" dirty="0"/>
              <a:t>Anbefalinger er formulert med «bør» og representerer retningslinjer</a:t>
            </a:r>
          </a:p>
          <a:p>
            <a:r>
              <a:rPr lang="nb-NO" dirty="0"/>
              <a:t>Noen plikter refererer til </a:t>
            </a:r>
            <a:r>
              <a:rPr lang="nb-NO" i="1" dirty="0"/>
              <a:t>rettslige plikter:</a:t>
            </a:r>
          </a:p>
          <a:p>
            <a:pPr marL="0" indent="0">
              <a:buNone/>
            </a:pPr>
            <a:r>
              <a:rPr lang="nb-NO" sz="1800" dirty="0"/>
              <a:t>	</a:t>
            </a:r>
            <a:r>
              <a:rPr lang="nb-NO" sz="2300" dirty="0"/>
              <a:t>«Virksomhetene skal følge kravene i Personopplysningsloven (POL), og gjennomføre</a:t>
            </a:r>
            <a:br>
              <a:rPr lang="nb-NO" sz="2300" dirty="0"/>
            </a:br>
            <a:r>
              <a:rPr lang="nb-NO" sz="2300" dirty="0"/>
              <a:t>	nødvendige tilpasninger og endringer.»</a:t>
            </a:r>
          </a:p>
          <a:p>
            <a:r>
              <a:rPr lang="nb-NO" dirty="0"/>
              <a:t>Andre plikter følger av instruksjons- og organisasjonsmyndighet, brudd på disse vil sjelden føre til annet enn kritikk</a:t>
            </a:r>
          </a:p>
          <a:p>
            <a:r>
              <a:rPr lang="nb-NO" dirty="0"/>
              <a:t>Pliktene er ofte rundt og skjønnsmessig formulert, og innebærer ikke en inngående og detaljert styring</a:t>
            </a:r>
          </a:p>
          <a:p>
            <a:pPr marL="0" indent="0">
              <a:buNone/>
            </a:pPr>
            <a:r>
              <a:rPr lang="nb-NO" sz="2300" dirty="0"/>
              <a:t>	«Forvaltningens kommunikasjon med innbyggere og næringsliv skal normalt skje gjennom</a:t>
            </a:r>
            <a:br>
              <a:rPr lang="nb-NO" sz="2300" dirty="0"/>
            </a:br>
            <a:r>
              <a:rPr lang="nb-NO" sz="2300" dirty="0"/>
              <a:t>	digitale, nettbaserte tjenester. Disse tjenestene skal være trygge, helhetlige, brukervennlige</a:t>
            </a:r>
            <a:br>
              <a:rPr lang="nb-NO" sz="2300" dirty="0"/>
            </a:br>
            <a:r>
              <a:rPr lang="nb-NO" sz="2300" dirty="0"/>
              <a:t>	og universelt utformet.» (jf. krav i 1.1)</a:t>
            </a:r>
          </a:p>
          <a:p>
            <a:pPr marL="0" indent="0">
              <a:buNone/>
            </a:pPr>
            <a:r>
              <a:rPr lang="nb-NO" sz="2300" dirty="0"/>
              <a:t>	«Den enkelte virksomhet skal ha tilstrekkelig oversikt over hvilke data den håndterer.» (jf. krav i 1.2)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6998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595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Digitaliseringsrundskrivet</vt:lpstr>
      <vt:lpstr>Hva er et rundskriv?</vt:lpstr>
      <vt:lpstr>Mulige rettslig innhold i rundskriv</vt:lpstr>
      <vt:lpstr>Digitaliseringsrundskrivet - generelt</vt:lpstr>
      <vt:lpstr>Temaer i Digitaliseringsrundskrivet 2020</vt:lpstr>
      <vt:lpstr>Kap. 1  Hvordan skal virksomheten digitalisere? </vt:lpstr>
      <vt:lpstr>Hvor «bydende» (imperativ) er Digitaliseringsrundskrivet?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Digitaliseringsrundskrivet</dc:title>
  <dc:creator>dag wiese schartum</dc:creator>
  <cp:lastModifiedBy>dag wiese schartum</cp:lastModifiedBy>
  <cp:revision>3</cp:revision>
  <cp:lastPrinted>2021-11-04T13:57:27Z</cp:lastPrinted>
  <dcterms:created xsi:type="dcterms:W3CDTF">2021-11-04T12:35:23Z</dcterms:created>
  <dcterms:modified xsi:type="dcterms:W3CDTF">2021-11-04T19:21:36Z</dcterms:modified>
</cp:coreProperties>
</file>