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5" r:id="rId6"/>
    <p:sldId id="267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5088C3-EBDA-4760-ADF2-5A19D649F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3BC4D5C-56DB-491D-988F-94EEE06C6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A54809-CDD6-4252-95D5-E790D602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AC0B-7AFF-47F2-B631-8C069238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2CD0F1-F61D-4099-8A9C-9389EC5E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6191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F82CD2-F53B-4831-A839-002D86525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39F0144-6CCE-4A9F-949C-61A0DE5DF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02C8A83-03C6-4150-BC5E-68F50E64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03B6F9-6E42-424F-A959-E7B5D90B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395C4B1-02E7-4D9F-9FCE-1DF140434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678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B49032-370C-4D41-B907-607BABF0B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5CFDB64-A56D-4AB1-8462-BDF6BDC55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494C612-2FC8-4437-9F02-8ACD6AB3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14E992-BED2-4014-AA0E-C813C1FD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A71EA8C-8C61-489E-956C-61BCE37B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21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1D5081-3A16-407F-A49E-2CF7BB222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33F20B-26E5-4F50-BB37-9D0072248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5C0293-8911-47D2-820B-FEE340BF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E19879-9B3D-43D0-BBFE-DA5660CC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1C2A3E-C747-45B5-A45C-B30A509E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586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965BA4-B8A2-4BE9-BF95-1765D57B2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A877A94-1D5C-4F54-9D44-32CCF5941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816418-1598-450E-ADF9-5D1A5E94C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53864E-202B-4D33-8B88-FCF3A88A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AF37C8-EB2A-4FF2-A986-E47AF803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55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1339E8-D643-4B18-887F-67AC1400E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60BE9D-D0A1-4303-83FC-58A1F4FBA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9C73632-BFA3-4979-BFF1-7C0173F2A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E4EA59C-F75B-4028-AC22-C775A39C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7D0632-36E8-43C8-BB8F-45F7DF4D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79153D7-BE54-41F9-812F-5EB1AED7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485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0AA4FC-F791-415A-9354-AECECD658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52E7FA-7B99-482D-8663-8CF947083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C7D3362-EBF2-4DCA-B1DE-DE21E3D31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732E281-F83D-4662-8708-176053391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D923773-A627-4125-B6F3-A9A1C10C3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E4AD179-58BD-4F67-98BE-9C4FB3A9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294B37E-3EF9-45BF-BA5D-342F9882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37746B9-8415-495C-9F6E-CD6303F08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36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85111E-1ADB-49F7-9547-83ED063DF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E0C4D48-B13B-4234-AE88-B6D08E07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467C4B7-BAE8-4CCB-87C7-40D57CC9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C7EF9E1-5FBE-49AE-9B40-3494B5CC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24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09A335E-D5D6-4AC2-A0F1-9C795330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2CAE684-5174-4FD7-AD47-D04D082D1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484B103-1BC0-4D2B-81F0-274C4FC3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90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F916C2-0E51-4E83-9A91-02FAE2C2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E034AD-046F-4DBC-806C-B2A68432C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390BFC-2E0A-4250-9147-F9D0BEE09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2188313-74FD-4A2A-A920-1C6BF6B4D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34EC3C-2324-4455-BF4A-F85D5C77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91991BD-628B-42DF-B7D2-5FEA4307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84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08832D-D50C-44D7-9684-1B212E52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483DCF2-81BE-4ED7-99D7-C0179A39B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1CE7FEC-9A3E-495B-BCC4-5347D6075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1262E3C-44E7-4CCD-B03F-A1B2E638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526CC9-1350-4172-BC87-97369E98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1FDF3E8-C22B-4275-85AA-7FD1F0DC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991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864A3AB-8BD5-4FFB-90DA-E1D87EB42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3D2EE87-EA24-42E7-AAAC-84CDB3397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78BCE7C-172B-47A1-860C-3E3ACA952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42683-B1C5-4205-B9A9-140C43E95588}" type="datetimeFigureOut">
              <a:rPr lang="nb-NO" smtClean="0"/>
              <a:t>14.09.2021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0F63F7-BB8E-46D3-81F9-4FB927F65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81A49-AD96-4896-AE07-31B12326A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866D-64A9-483D-AB2D-1CF2D684C06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361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2B3071-6C94-4170-BDAE-6FD3FF823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b="1" dirty="0">
                <a:solidFill>
                  <a:srgbClr val="7030A0"/>
                </a:solidFill>
              </a:rPr>
              <a:t>Eksempler på mulige anvendelser av </a:t>
            </a:r>
            <a:br>
              <a:rPr lang="nb-NO" sz="3600" b="1" dirty="0">
                <a:solidFill>
                  <a:srgbClr val="7030A0"/>
                </a:solidFill>
              </a:rPr>
            </a:br>
            <a:r>
              <a:rPr lang="nb-NO" sz="3600" b="1" dirty="0">
                <a:solidFill>
                  <a:srgbClr val="7030A0"/>
                </a:solidFill>
              </a:rPr>
              <a:t>maskinlæring i offentlig forvaltning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34D2BA-A8EA-49ED-823A-DC471C437A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259654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298F0F4-436C-4546-834A-612BF250F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Kjennetegn ved norsk digital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D43B63-7E5E-4A82-81C1-DBD9DC12A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nb-NO" dirty="0"/>
              <a:t>Rettsanvendelsen knyttet til enkeltsaksbehandling er i stor grad automatisert, særlig i statsforvaltningen</a:t>
            </a:r>
          </a:p>
          <a:p>
            <a:pPr lvl="1"/>
            <a:r>
              <a:rPr lang="nb-NO" dirty="0"/>
              <a:t>Jf. automatisering av vilkårsprøving og beregninger mv. («hvis – så») </a:t>
            </a:r>
          </a:p>
          <a:p>
            <a:pPr lvl="1"/>
            <a:r>
              <a:rPr lang="nb-NO" dirty="0"/>
              <a:t>På enkelte forvaltningsområder nærmer vi oss «fullt automatisert» rettsanvendelse</a:t>
            </a:r>
          </a:p>
          <a:p>
            <a:pPr lvl="1"/>
            <a:r>
              <a:rPr lang="nb-NO" dirty="0"/>
              <a:t>Denne situasjonen «ligger i bunn» når vi skal diskutere maskinlæring (ML)</a:t>
            </a:r>
          </a:p>
          <a:p>
            <a:r>
              <a:rPr lang="nb-NO" dirty="0"/>
              <a:t>Mange forvaltningsoppgaver og -avgjørelser kan ikke automatiseres, fordi</a:t>
            </a:r>
          </a:p>
          <a:p>
            <a:pPr lvl="1"/>
            <a:r>
              <a:rPr lang="nb-NO" dirty="0"/>
              <a:t>lovgivningen i for stor grad forutsetter ikke standardisert saksbehandling, herunder</a:t>
            </a:r>
          </a:p>
          <a:p>
            <a:pPr lvl="1"/>
            <a:r>
              <a:rPr lang="nb-NO" dirty="0"/>
              <a:t>lovgivningen forutsetter konkret skjønnsutøvelse i den enkelte sak</a:t>
            </a:r>
          </a:p>
          <a:p>
            <a:r>
              <a:rPr lang="nb-NO" dirty="0">
                <a:solidFill>
                  <a:srgbClr val="C00000"/>
                </a:solidFill>
              </a:rPr>
              <a:t>Maskinlæring er primært aktuelt i forbindelse med enkeltsaksbehandling der automatisert rettsanvendelse ikke er aktuelt eller ikke mulig</a:t>
            </a:r>
          </a:p>
        </p:txBody>
      </p:sp>
    </p:spTree>
    <p:extLst>
      <p:ext uri="{BB962C8B-B14F-4D97-AF65-F5344CB8AC3E}">
        <p14:creationId xmlns:p14="http://schemas.microsoft.com/office/powerpoint/2010/main" val="353259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FD1A33-1F12-4500-AB40-9E85D3B0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To mulige strategier for videre digitalisering av enkeltsaksbehandling</a:t>
            </a:r>
            <a:br>
              <a:rPr lang="nb-NO" sz="3200" dirty="0">
                <a:solidFill>
                  <a:srgbClr val="7030A0"/>
                </a:solidFill>
              </a:rPr>
            </a:br>
            <a:endParaRPr lang="nb-NO" sz="3200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B2E6F2-8B98-4CF5-B789-7353B2BBF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u="sng" dirty="0"/>
              <a:t>Strategi 1</a:t>
            </a:r>
            <a:r>
              <a:rPr lang="nb-NO" dirty="0"/>
              <a:t>: Øke graden av automatisert rettsanvendelse</a:t>
            </a:r>
          </a:p>
          <a:p>
            <a:pPr lvl="1"/>
            <a:r>
              <a:rPr lang="nb-NO" dirty="0"/>
              <a:t>Vil ofte kreve endring i regelverket, jf. «automatiseringsvennlig lovgivning»</a:t>
            </a:r>
          </a:p>
          <a:p>
            <a:r>
              <a:rPr lang="nb-NO" u="sng" dirty="0"/>
              <a:t>Strategi 2</a:t>
            </a:r>
            <a:r>
              <a:rPr lang="nb-NO" dirty="0"/>
              <a:t>: Introdusere ML mv. på områder der automatisert rettsanvendelse ikke er mulig eller ikke aktuelt</a:t>
            </a:r>
          </a:p>
          <a:p>
            <a:pPr lvl="1"/>
            <a:r>
              <a:rPr lang="nb-NO" dirty="0"/>
              <a:t>Vil trolig måtte forutsette anvendelse av ML som del av beslutnings</a:t>
            </a:r>
            <a:r>
              <a:rPr lang="nb-NO" i="1" dirty="0"/>
              <a:t>støtte</a:t>
            </a:r>
            <a:r>
              <a:rPr lang="nb-NO" dirty="0"/>
              <a:t>, dvs. ML-anvendelse for å forbedre manuelt arbeid</a:t>
            </a:r>
          </a:p>
          <a:p>
            <a:pPr lvl="1"/>
            <a:r>
              <a:rPr lang="nb-NO" dirty="0"/>
              <a:t>Krav til saksutredning og kontradiksjon mv. er trolig et avgjørende hinder for </a:t>
            </a:r>
            <a:r>
              <a:rPr lang="nb-NO" i="1" dirty="0"/>
              <a:t>direkte</a:t>
            </a:r>
            <a:r>
              <a:rPr lang="nb-NO" dirty="0"/>
              <a:t> bruk av resultater fra ML-systemer </a:t>
            </a:r>
            <a:r>
              <a:rPr lang="nb-NO" i="1" dirty="0"/>
              <a:t>som enkeltvedtak</a:t>
            </a:r>
          </a:p>
          <a:p>
            <a:pPr lvl="2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03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04074C-A2B8-40A5-8471-0E1C7A33B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33" y="149226"/>
            <a:ext cx="10833100" cy="849842"/>
          </a:xfrm>
        </p:spPr>
        <p:txBody>
          <a:bodyPr>
            <a:no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Fire mulige typer anvendelser av ML i offentlig forvaltning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C52766-F07F-4806-896F-D79B59EA3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933"/>
            <a:ext cx="10515600" cy="5332942"/>
          </a:xfrm>
        </p:spPr>
        <p:txBody>
          <a:bodyPr>
            <a:normAutofit/>
          </a:bodyPr>
          <a:lstStyle/>
          <a:p>
            <a:r>
              <a:rPr lang="nb-NO" dirty="0"/>
              <a:t>Beslutningsstøtte – enkeltvedtak</a:t>
            </a:r>
          </a:p>
          <a:p>
            <a:pPr lvl="1"/>
            <a:r>
              <a:rPr lang="nb-NO" dirty="0"/>
              <a:t>I tilknytning til rettsanvendelse</a:t>
            </a:r>
          </a:p>
          <a:p>
            <a:pPr lvl="2"/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analysere lagrede data,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for å bli klar over saksforhold som gir grunn til å igangsette saksbehandling</a:t>
            </a:r>
          </a:p>
          <a:p>
            <a:pPr lvl="2"/>
            <a:r>
              <a:rPr lang="nb-NO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analysere kvaliteten av datagrunnlag </a:t>
            </a: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som brukes i enkeltsaksbehandling</a:t>
            </a:r>
          </a:p>
          <a:p>
            <a:pPr lvl="1"/>
            <a:r>
              <a:rPr lang="nb-NO" dirty="0"/>
              <a:t>I tilknytning til skjønnsutøvelse</a:t>
            </a:r>
          </a:p>
          <a:p>
            <a:pPr lvl="2"/>
            <a:r>
              <a:rPr lang="nb-NO" dirty="0"/>
              <a:t>For å </a:t>
            </a:r>
            <a:r>
              <a:rPr lang="nb-NO" dirty="0">
                <a:solidFill>
                  <a:srgbClr val="C00000"/>
                </a:solidFill>
              </a:rPr>
              <a:t>fremskaffe grunnlag for skjønnsutøvelse </a:t>
            </a:r>
            <a:r>
              <a:rPr lang="nb-NO" dirty="0"/>
              <a:t>(for eksempel slik at skjønnsutøvelsen i fem saker som mest ligner den foreliggende saken hentes frem og inngår som momenter i skjønnsutøvelsen av den aktuelle saken)</a:t>
            </a:r>
          </a:p>
          <a:p>
            <a:pPr lvl="3"/>
            <a:r>
              <a:rPr lang="nb-NO" dirty="0"/>
              <a:t>Men vilkåret må trolig være at den konkrete skjønnsutøvelsen er reell</a:t>
            </a:r>
          </a:p>
          <a:p>
            <a:pPr lvl="2"/>
            <a:r>
              <a:rPr lang="nb-NO" dirty="0"/>
              <a:t>Som </a:t>
            </a:r>
            <a:r>
              <a:rPr lang="nb-NO" dirty="0">
                <a:solidFill>
                  <a:srgbClr val="C00000"/>
                </a:solidFill>
              </a:rPr>
              <a:t>substitutt for skjønnsutøvelse i </a:t>
            </a:r>
            <a:r>
              <a:rPr lang="nb-NO" i="1" dirty="0">
                <a:solidFill>
                  <a:srgbClr val="C00000"/>
                </a:solidFill>
              </a:rPr>
              <a:t>del</a:t>
            </a:r>
            <a:r>
              <a:rPr lang="nb-NO" dirty="0">
                <a:solidFill>
                  <a:srgbClr val="C00000"/>
                </a:solidFill>
              </a:rPr>
              <a:t>spørsmål </a:t>
            </a:r>
            <a:r>
              <a:rPr lang="nb-NO" dirty="0"/>
              <a:t>(gjenkjenne mønstre i tidligere skjønnsavgjørelser og anvende på foreliggende saker, jf. f.eks.: avgjøre et delkriterium om hva som er «barnets beste»</a:t>
            </a:r>
          </a:p>
          <a:p>
            <a:pPr lvl="3"/>
            <a:r>
              <a:rPr lang="nb-NO" dirty="0"/>
              <a:t>Men gir rettsgrunnlaget plikt til å utøve et konkret skjønn?</a:t>
            </a:r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699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F15E8F64-7C7E-451A-8646-8CE9ADAA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67" y="373592"/>
            <a:ext cx="11341100" cy="1325563"/>
          </a:xfrm>
        </p:spPr>
        <p:txBody>
          <a:bodyPr/>
          <a:lstStyle/>
          <a:p>
            <a:r>
              <a:rPr lang="nb-NO" sz="3200" dirty="0">
                <a:solidFill>
                  <a:srgbClr val="7030A0"/>
                </a:solidFill>
              </a:rPr>
              <a:t>Fire mulige typer anvendelser av ML i offentlig forvaltning </a:t>
            </a:r>
            <a:r>
              <a:rPr lang="nb-NO" sz="2800" dirty="0">
                <a:solidFill>
                  <a:srgbClr val="7030A0"/>
                </a:solidFill>
              </a:rPr>
              <a:t>(2)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7646638-7D70-4E5E-A904-F94A5DC6F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Prosessledende avgjørelser (PLA) </a:t>
            </a:r>
          </a:p>
          <a:p>
            <a:pPr marL="457200" lvl="1" indent="0">
              <a:buNone/>
            </a:pPr>
            <a:r>
              <a:rPr lang="nb-NO" dirty="0"/>
              <a:t>Dvs. avgjørelser som styrer arbeidsordningen, innretningen av saksbehandlingen mv.</a:t>
            </a:r>
          </a:p>
          <a:p>
            <a:pPr marL="457200" lvl="1" indent="0">
              <a:buNone/>
            </a:pPr>
            <a:r>
              <a:rPr lang="nb-NO" dirty="0"/>
              <a:t>Trolig lite problematisk at regelbaserte PLA bli erstattet av statistisk baserte avgjørelser (ML)</a:t>
            </a:r>
          </a:p>
          <a:p>
            <a:pPr lvl="1"/>
            <a:r>
              <a:rPr lang="nb-NO" dirty="0"/>
              <a:t>Identifisere saker som skal prioriteres som del av</a:t>
            </a:r>
          </a:p>
          <a:p>
            <a:pPr lvl="2"/>
            <a:r>
              <a:rPr lang="nb-NO" dirty="0"/>
              <a:t>kontrollarbeid</a:t>
            </a:r>
          </a:p>
          <a:p>
            <a:pPr marL="1371600" lvl="3" indent="0">
              <a:buNone/>
            </a:pPr>
            <a:r>
              <a:rPr lang="nb-NO" dirty="0"/>
              <a:t>Kontroll med etterlevelse av plikter, for å avdekke straffbare forhold mv.</a:t>
            </a:r>
          </a:p>
          <a:p>
            <a:pPr marL="1371600" lvl="3" indent="0">
              <a:buNone/>
            </a:pPr>
            <a:r>
              <a:rPr lang="nb-NO" dirty="0"/>
              <a:t>Kontroll for å avdekke underforbruk av ytelser mv</a:t>
            </a:r>
          </a:p>
          <a:p>
            <a:pPr lvl="2"/>
            <a:r>
              <a:rPr lang="nb-NO" dirty="0"/>
              <a:t>annen individuell oppfølging </a:t>
            </a:r>
          </a:p>
          <a:p>
            <a:pPr marL="457200" lvl="1" indent="0">
              <a:buNone/>
            </a:pPr>
            <a:r>
              <a:rPr lang="nb-NO" dirty="0"/>
              <a:t>	</a:t>
            </a:r>
            <a:r>
              <a:rPr lang="nb-NO" sz="1800" dirty="0"/>
              <a:t>        Hvilke saker bør være gjenstand for manuell saksbehandling?</a:t>
            </a:r>
          </a:p>
          <a:p>
            <a:pPr marL="457200" lvl="1" indent="0">
              <a:buNone/>
            </a:pPr>
            <a:r>
              <a:rPr lang="nb-NO" sz="1800" dirty="0"/>
              <a:t>	        Foreligger det et særlig veilednings- eller informasjonsbehov?</a:t>
            </a:r>
          </a:p>
          <a:p>
            <a:pPr marL="457200" lvl="1" indent="0">
              <a:buNone/>
            </a:pPr>
            <a:endParaRPr lang="nb-NO" dirty="0"/>
          </a:p>
          <a:p>
            <a:r>
              <a:rPr lang="nb-NO" dirty="0"/>
              <a:t>Kvalitetsforbedring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analysere saksbehandler- og publikumsadferd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mv. som grunnlag for kompetanseforbedringer, bedre informasjonstiltak mv. </a:t>
            </a:r>
          </a:p>
          <a:p>
            <a:pPr lvl="1"/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kontrollere rettsanvendelse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som er helt/delvis manuell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analysere forholdet mellom tiltak/saksbehandlingssteg og resultater, og på den måten få grunnlag for å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forbedre saksbehandlingsrutiner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mv. (</a:t>
            </a:r>
            <a:r>
              <a:rPr lang="nb-NO" sz="2100" dirty="0">
                <a:latin typeface="Calibri Light" panose="020F0302020204030204" pitchFamily="34" charset="0"/>
                <a:cs typeface="Calibri Light" panose="020F0302020204030204" pitchFamily="34" charset="0"/>
              </a:rPr>
              <a:t>h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va kjennetegner saksbehandlingen i de arbeidsavklaringssaker som gir mest vellykket tilbakeføring til arbeidslivet?)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059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898E07-3304-4E6D-A37A-E35D2F00A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>
                <a:solidFill>
                  <a:srgbClr val="7030A0"/>
                </a:solidFill>
              </a:rPr>
              <a:t>Noen oppsummerende punkter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07453F-6365-4B1C-AE03-02E8B27E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ML kan trolig</a:t>
            </a:r>
            <a:r>
              <a:rPr lang="nb-NO" i="1" dirty="0"/>
              <a:t> ikke</a:t>
            </a:r>
            <a:r>
              <a:rPr lang="nb-NO" dirty="0"/>
              <a:t> brukes til å automatisere enkeltvedtak direkte</a:t>
            </a:r>
          </a:p>
          <a:p>
            <a:r>
              <a:rPr lang="nb-NO" dirty="0"/>
              <a:t>Men kan brukes til å:</a:t>
            </a:r>
          </a:p>
          <a:p>
            <a:pPr lvl="1"/>
            <a:r>
              <a:rPr lang="nb-NO" dirty="0"/>
              <a:t>automatisere for å </a:t>
            </a:r>
            <a:r>
              <a:rPr lang="nb-NO" i="1" dirty="0"/>
              <a:t>aktualisere</a:t>
            </a:r>
            <a:r>
              <a:rPr lang="nb-NO" dirty="0"/>
              <a:t> enkeltsaker</a:t>
            </a:r>
          </a:p>
          <a:p>
            <a:pPr lvl="1"/>
            <a:r>
              <a:rPr lang="nb-NO" dirty="0"/>
              <a:t>automatisere </a:t>
            </a:r>
            <a:r>
              <a:rPr lang="nb-NO" i="1" dirty="0"/>
              <a:t>elementer i forberedelsen</a:t>
            </a:r>
            <a:r>
              <a:rPr lang="nb-NO" dirty="0"/>
              <a:t> av enkeltsaker</a:t>
            </a:r>
          </a:p>
          <a:p>
            <a:pPr lvl="1"/>
            <a:r>
              <a:rPr lang="nb-NO" dirty="0"/>
              <a:t>gi annen beslutningsstøtte til personer som utfører manuell saksbehandling</a:t>
            </a:r>
          </a:p>
        </p:txBody>
      </p:sp>
    </p:spTree>
    <p:extLst>
      <p:ext uri="{BB962C8B-B14F-4D97-AF65-F5344CB8AC3E}">
        <p14:creationId xmlns:p14="http://schemas.microsoft.com/office/powerpoint/2010/main" val="303780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Eksempler på mulige anvendelser av  maskinlæring i offentlig forvaltning</vt:lpstr>
      <vt:lpstr>Kjennetegn ved norsk digital forvaltning</vt:lpstr>
      <vt:lpstr>To mulige strategier for videre digitalisering av enkeltsaksbehandling </vt:lpstr>
      <vt:lpstr>Fire mulige typer anvendelser av ML i offentlig forvaltning</vt:lpstr>
      <vt:lpstr>Fire mulige typer anvendelser av ML i offentlig forvaltning (2)</vt:lpstr>
      <vt:lpstr>Noen oppsummerende punkter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Eksempler på mulige anvendelser av  maskinlæring i offentlig forvaltning</dc:title>
  <dc:creator>dag wiese schartum</dc:creator>
  <cp:lastModifiedBy>dag wiese schartum</cp:lastModifiedBy>
  <cp:revision>11</cp:revision>
  <cp:lastPrinted>2021-09-14T21:34:21Z</cp:lastPrinted>
  <dcterms:created xsi:type="dcterms:W3CDTF">2021-09-13T07:25:37Z</dcterms:created>
  <dcterms:modified xsi:type="dcterms:W3CDTF">2021-09-14T21:35:17Z</dcterms:modified>
</cp:coreProperties>
</file>