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62" r:id="rId6"/>
    <p:sldId id="264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B40A930-16C0-42DE-B916-37A8B0EEB7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0FEFB47-C62E-4FF6-9D1F-718AFB5780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249C22E-E131-4AA6-AE1C-C52FDCB8C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A1946-592B-445D-B9E4-BC0A9E335370}" type="datetimeFigureOut">
              <a:rPr lang="nb-NO" smtClean="0"/>
              <a:t>07.09.2021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F4D900-A2E0-4D68-96DF-92970D550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E1D49D3-FCFB-4689-94D7-F451E730F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807-9F6C-41A6-A64B-963D246099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7983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840770-14ED-463B-A23E-26C9FAF5A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4F6E831-FC70-4252-B88C-1301FEC4EE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A22693B-1ADB-41B0-BDBC-7BDE69C37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A1946-592B-445D-B9E4-BC0A9E335370}" type="datetimeFigureOut">
              <a:rPr lang="nb-NO" smtClean="0"/>
              <a:t>07.09.2021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95AB5A4-0883-4126-908E-57527CC77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4F958B9-D464-48A3-8647-C53228C52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807-9F6C-41A6-A64B-963D246099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1863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91F71387-F47B-41AC-AAEE-1EDF80F8E1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F829128-BEB3-4FFC-B340-25E7DA241F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3C9FB22-9697-486A-9E33-B58CBAC5A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A1946-592B-445D-B9E4-BC0A9E335370}" type="datetimeFigureOut">
              <a:rPr lang="nb-NO" smtClean="0"/>
              <a:t>07.09.2021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CB33EA2-16D2-4B0D-BCA0-CE46803BE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70186B2-E28C-435B-A9BD-B11DC176D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807-9F6C-41A6-A64B-963D246099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7503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DA331D8-405E-447A-AAD6-8AB234522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B4B3526-925F-40BE-A299-F28B30098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904E099-9E4A-4DFC-8C62-9C2E54519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A1946-592B-445D-B9E4-BC0A9E335370}" type="datetimeFigureOut">
              <a:rPr lang="nb-NO" smtClean="0"/>
              <a:t>07.09.2021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DC8FC96-14C6-44B3-9B9D-008BB0CDB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00320CA-CA55-4BBB-9F1F-6BB0876A9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807-9F6C-41A6-A64B-963D246099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7786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61DF77-08A1-4385-8845-3F74E4DF0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744D3AC-5254-49C7-85E8-4CFBA04AA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2E1E7CE-D5D0-4923-AE24-A3B3A7E4B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A1946-592B-445D-B9E4-BC0A9E335370}" type="datetimeFigureOut">
              <a:rPr lang="nb-NO" smtClean="0"/>
              <a:t>07.09.2021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A3249D9-8DCE-4E13-8F17-2C69857DE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2AA9520-69E2-4FCE-AB52-9D9D36AF5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807-9F6C-41A6-A64B-963D246099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0343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3FFF527-0472-4DC4-B711-6F8388A29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38ED4CC-7CBC-4AF1-9B62-DB888CCCA1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AAB6833-CBB3-460D-9C11-120D664BF5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25627EC-901B-4C72-ABD9-6FEE4ED7B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A1946-592B-445D-B9E4-BC0A9E335370}" type="datetimeFigureOut">
              <a:rPr lang="nb-NO" smtClean="0"/>
              <a:t>07.09.2021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6A04D2F-7224-4A65-A2E9-19D0A3F32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643D919-8507-40C2-965D-A40D0EB38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807-9F6C-41A6-A64B-963D246099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0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239A6FE-1F84-4F96-ADCD-2637724EF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B5E6C07-F930-47BC-A2B2-C707B1801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56CEB53-AA1A-4C15-934D-246B81F9BB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E34CDCF-4F0C-407A-B625-27B0F1F3C3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38462B5-5C71-4FD7-A16A-5A34625793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1C15CDE-CD27-491D-9593-DB931E2A2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A1946-592B-445D-B9E4-BC0A9E335370}" type="datetimeFigureOut">
              <a:rPr lang="nb-NO" smtClean="0"/>
              <a:t>07.09.2021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B95BF5B3-A837-45A8-A0E8-62DB01B92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24A6504C-E78A-4ACF-8F83-3DF90E9E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807-9F6C-41A6-A64B-963D246099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5180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FFCE51-DA25-4726-9EFB-49DA1E086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4532068-C4F5-43BC-8705-7644BE90C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A1946-592B-445D-B9E4-BC0A9E335370}" type="datetimeFigureOut">
              <a:rPr lang="nb-NO" smtClean="0"/>
              <a:t>07.09.2021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27D4D69-AF98-4ABE-9A48-ECBD39C55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919A8F4-D06C-48A0-BCBA-5378C326E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807-9F6C-41A6-A64B-963D246099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086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26F4AA66-D297-4B1A-A733-E5B0DF7A1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A1946-592B-445D-B9E4-BC0A9E335370}" type="datetimeFigureOut">
              <a:rPr lang="nb-NO" smtClean="0"/>
              <a:t>07.09.2021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4AF6DE8-9F68-414E-B310-013B6859D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5B3B41E-35C5-4AAC-AB3D-A7B179E94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807-9F6C-41A6-A64B-963D246099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5071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501F50-4140-4194-A39E-19B85E1F4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822C070-3B0C-4C17-AE0B-C6AF08EC6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91419B9-C7A7-4400-BA01-F723AE5B5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EE5246B-3423-44DD-A2B3-0C65E28EA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A1946-592B-445D-B9E4-BC0A9E335370}" type="datetimeFigureOut">
              <a:rPr lang="nb-NO" smtClean="0"/>
              <a:t>07.09.2021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BAC1956-B850-4EA3-8D46-95337D0F6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014DF37-E421-4879-B50E-F6CBED81A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807-9F6C-41A6-A64B-963D246099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7426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012949C-52F5-4F9F-882F-FC9927EAA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5B22818-90C6-454D-BF3D-4231DACF20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7D61840-065D-45F2-9E9A-5AA889BE0E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391F8A0-E571-46A1-9A3F-71FBE1A8A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A1946-592B-445D-B9E4-BC0A9E335370}" type="datetimeFigureOut">
              <a:rPr lang="nb-NO" smtClean="0"/>
              <a:t>07.09.2021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96756EA-73CC-4C08-AECF-FA4783DA5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33AE6F5-9B87-4A16-AE1D-4A0235BE8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807-9F6C-41A6-A64B-963D246099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571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FE2E7150-2B1E-45DD-A62F-CFDAE7E9C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58E2D19-440F-46D8-979C-3689806FB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492ED71-357C-4A5A-B419-B57E7E1050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A1946-592B-445D-B9E4-BC0A9E335370}" type="datetimeFigureOut">
              <a:rPr lang="nb-NO" smtClean="0"/>
              <a:t>07.09.2021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DBA3145-64E5-48CC-B460-1648A68423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8AD1FA7-9446-4AC6-B322-3A59FC53A7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36807-9F6C-41A6-A64B-963D246099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2730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c.europa.eu/digital-single-market/en/european-egovernment-action-plan-2016-2020" TargetMode="External"/><Relationship Id="rId3" Type="http://schemas.openxmlformats.org/officeDocument/2006/relationships/hyperlink" Target="https://eur-lex.europa.eu/legal-content/DA/TXT/HTML/?uri=CELEX:52020PC0767&amp;from=EN" TargetMode="External"/><Relationship Id="rId7" Type="http://schemas.openxmlformats.org/officeDocument/2006/relationships/hyperlink" Target="https://eur-lex.europa.eu/legal-content/EN/TXT/HTML/?uri=CELEX:52021PC0206&amp;from=EN" TargetMode="External"/><Relationship Id="rId2" Type="http://schemas.openxmlformats.org/officeDocument/2006/relationships/hyperlink" Target="https://ec.europa.eu/info/strategy/priorities-2019-2024/europe-fit-digital-age/european-data-strategy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file:///C:\Users\Dag\Downloads\commission-white-paper-artificial-intelligence-feb2020_da.pdf" TargetMode="External"/><Relationship Id="rId5" Type="http://schemas.openxmlformats.org/officeDocument/2006/relationships/hyperlink" Target="https://eur-lex.europa.eu/legal-content/EN/TXT/HTML/?uri=CELEX:32018R1807&amp;from=EN" TargetMode="External"/><Relationship Id="rId4" Type="http://schemas.openxmlformats.org/officeDocument/2006/relationships/hyperlink" Target="https://eur-lex.europa.eu/legal-content/EN/TXT/HTML/?uri=CELEX:32019L1024&amp;from=EN#d1e1317-56-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ovdata.no/pro/#document/NL/lov/1997-06-06-35?searchResultContext=1257&amp;rowNumber=8&amp;totalHits=49" TargetMode="External"/><Relationship Id="rId2" Type="http://schemas.openxmlformats.org/officeDocument/2006/relationships/hyperlink" Target="https://ec.europa.eu/digital-single-market/en/european-egovernment-action-plan-2016-2020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DA/TXT/HTML/?uri=CELEX:52020PC0767&amp;from=EN" TargetMode="External"/><Relationship Id="rId2" Type="http://schemas.openxmlformats.org/officeDocument/2006/relationships/hyperlink" Target="https://eur-lex.europa.eu/legal-content/EN/TXT/HTML/?uri=CELEX:32019L1024&amp;from=EN#d1e1317-56-1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spotify.com/episode/1TPswEgKzTlYHgk5mgDnwn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D1C2CB3-F8EA-4B6F-B84C-B4226AE858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27199"/>
            <a:ext cx="9144000" cy="1782763"/>
          </a:xfrm>
        </p:spPr>
        <p:txBody>
          <a:bodyPr>
            <a:normAutofit/>
          </a:bodyPr>
          <a:lstStyle/>
          <a:p>
            <a:pPr algn="l"/>
            <a:r>
              <a:rPr lang="nb-NO" sz="3600" dirty="0"/>
              <a:t>Noen viktige EØS-relevante initiativ med direkte betydning for digitaliseringen av norsk offentlig forvaltning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9BB333E-3F85-4179-81A9-2D2228D929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  <a:p>
            <a:endParaRPr lang="nb-NO" dirty="0"/>
          </a:p>
          <a:p>
            <a:r>
              <a:rPr lang="nb-NO" sz="1800" dirty="0"/>
              <a:t>Dag Wiese Schartum, AFIN</a:t>
            </a:r>
          </a:p>
        </p:txBody>
      </p:sp>
    </p:spTree>
    <p:extLst>
      <p:ext uri="{BB962C8B-B14F-4D97-AF65-F5344CB8AC3E}">
        <p14:creationId xmlns:p14="http://schemas.microsoft.com/office/powerpoint/2010/main" val="2530114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149176A8-5B03-4687-AB1C-99A8CE0F4D7A}"/>
              </a:ext>
            </a:extLst>
          </p:cNvPr>
          <p:cNvSpPr txBox="1"/>
          <p:nvPr/>
        </p:nvSpPr>
        <p:spPr>
          <a:xfrm>
            <a:off x="1130029" y="2766035"/>
            <a:ext cx="609677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nb-NO" dirty="0">
                <a:hlinkClick r:id="rId2"/>
              </a:rPr>
              <a:t>A European </a:t>
            </a:r>
            <a:r>
              <a:rPr lang="nb-NO" dirty="0" err="1">
                <a:hlinkClick r:id="rId2"/>
              </a:rPr>
              <a:t>strategy</a:t>
            </a:r>
            <a:r>
              <a:rPr lang="nb-NO" dirty="0">
                <a:hlinkClick r:id="rId2"/>
              </a:rPr>
              <a:t> for data</a:t>
            </a:r>
            <a:r>
              <a:rPr lang="nb-NO" dirty="0"/>
              <a:t> (2020)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nb-NO" u="sng" dirty="0">
                <a:solidFill>
                  <a:srgbClr val="0563C1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3"/>
              </a:rPr>
              <a:t>Data </a:t>
            </a:r>
            <a:r>
              <a:rPr lang="nb-NO" u="sng" dirty="0" err="1">
                <a:solidFill>
                  <a:srgbClr val="0563C1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3"/>
              </a:rPr>
              <a:t>Governance</a:t>
            </a:r>
            <a:r>
              <a:rPr lang="nb-NO" u="sng" dirty="0">
                <a:solidFill>
                  <a:srgbClr val="0563C1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3"/>
              </a:rPr>
              <a:t> </a:t>
            </a:r>
            <a:r>
              <a:rPr lang="nb-NO" u="sng" dirty="0" err="1">
                <a:solidFill>
                  <a:srgbClr val="0563C1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3"/>
              </a:rPr>
              <a:t>Act</a:t>
            </a:r>
            <a:r>
              <a:rPr lang="nb-NO" dirty="0">
                <a:solidFill>
                  <a:srgbClr val="0563C1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nb-NO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(2020, </a:t>
            </a:r>
            <a:r>
              <a:rPr lang="nb-NO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proposal</a:t>
            </a:r>
            <a:r>
              <a:rPr lang="nb-NO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)</a:t>
            </a:r>
            <a:endParaRPr lang="nb-NO" dirty="0"/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nb-NO" sz="1800" u="sng" dirty="0">
                <a:solidFill>
                  <a:srgbClr val="0563C1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4"/>
              </a:rPr>
              <a:t>Open Data Directive 2019/1024</a:t>
            </a:r>
            <a:r>
              <a:rPr lang="nb-NO" sz="18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, (cf. Dir. 2003/98/EC)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nb-NO" sz="1800" dirty="0" err="1">
                <a:hlinkClick r:id="rId5"/>
              </a:rPr>
              <a:t>Free</a:t>
            </a:r>
            <a:r>
              <a:rPr lang="nb-NO" sz="1800" dirty="0">
                <a:hlinkClick r:id="rId5"/>
              </a:rPr>
              <a:t> </a:t>
            </a:r>
            <a:r>
              <a:rPr lang="nb-NO" sz="1800" dirty="0" err="1">
                <a:hlinkClick r:id="rId5"/>
              </a:rPr>
              <a:t>Flow</a:t>
            </a:r>
            <a:r>
              <a:rPr lang="nb-NO" sz="1800" dirty="0">
                <a:hlinkClick r:id="rId5"/>
              </a:rPr>
              <a:t> </a:t>
            </a:r>
            <a:r>
              <a:rPr lang="nb-NO" sz="1800" dirty="0" err="1">
                <a:hlinkClick r:id="rId5"/>
              </a:rPr>
              <a:t>of</a:t>
            </a:r>
            <a:r>
              <a:rPr lang="nb-NO" sz="1800" dirty="0">
                <a:hlinkClick r:id="rId5"/>
              </a:rPr>
              <a:t> Non-personal Data Directive</a:t>
            </a:r>
            <a:r>
              <a:rPr lang="nb-NO" sz="1800" dirty="0"/>
              <a:t> (2018)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5620B26A-1ECF-4832-AF98-9D05DEF0648A}"/>
              </a:ext>
            </a:extLst>
          </p:cNvPr>
          <p:cNvSpPr txBox="1"/>
          <p:nvPr/>
        </p:nvSpPr>
        <p:spPr>
          <a:xfrm>
            <a:off x="1130029" y="2396703"/>
            <a:ext cx="6351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u="sng" dirty="0"/>
              <a:t>Dokumenter som i stor grad gjelder </a:t>
            </a:r>
            <a:r>
              <a:rPr lang="nb-NO" i="1" u="sng" dirty="0"/>
              <a:t>tilgang til </a:t>
            </a:r>
            <a:r>
              <a:rPr lang="nb-NO" u="sng" dirty="0"/>
              <a:t>og </a:t>
            </a:r>
            <a:r>
              <a:rPr lang="nb-NO" i="1" u="sng" dirty="0"/>
              <a:t>gjenbruk</a:t>
            </a:r>
            <a:r>
              <a:rPr lang="nb-NO" u="sng" dirty="0"/>
              <a:t> av data: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3C5107C4-DD11-419E-9F16-0B2CDE83171F}"/>
              </a:ext>
            </a:extLst>
          </p:cNvPr>
          <p:cNvSpPr txBox="1"/>
          <p:nvPr/>
        </p:nvSpPr>
        <p:spPr>
          <a:xfrm>
            <a:off x="1130029" y="4894297"/>
            <a:ext cx="8004820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u="sng" dirty="0"/>
              <a:t>Dokumenter som gjelder krav til KI-systemer (systemer som utnytter data)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en-US" dirty="0">
                <a:hlinkClick r:id="rId6"/>
              </a:rPr>
              <a:t>White Paper on Artificial Intelligence</a:t>
            </a:r>
            <a:r>
              <a:rPr lang="en-US" dirty="0"/>
              <a:t>: a European approach to excellence and trust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en-US" dirty="0">
                <a:hlinkClick r:id="rId7"/>
              </a:rPr>
              <a:t>Proposal for a </a:t>
            </a:r>
            <a:r>
              <a:rPr lang="en-US" sz="1400" dirty="0">
                <a:hlinkClick r:id="rId7"/>
              </a:rPr>
              <a:t>REGULATION OF THE EUROPEAN PARLIAMENT AND OF THE COUNCIL</a:t>
            </a:r>
          </a:p>
          <a:p>
            <a:pPr marL="90488" indent="-90488"/>
            <a:r>
              <a:rPr lang="en-US" sz="1400" dirty="0">
                <a:hlinkClick r:id="rId7"/>
              </a:rPr>
              <a:t>     LAYING DOWN HARMONISED RULES ON ARTIFICIAL INTELLIGENCE (ARTIFICIAL</a:t>
            </a:r>
          </a:p>
          <a:p>
            <a:pPr marL="90488" indent="-90488"/>
            <a:r>
              <a:rPr lang="en-US" sz="1400" dirty="0">
                <a:hlinkClick r:id="rId7"/>
              </a:rPr>
              <a:t>     INTELLIGENCE ACT)</a:t>
            </a:r>
            <a:r>
              <a:rPr lang="en-US" sz="1400" dirty="0"/>
              <a:t> AND AMENDING CERTAIN UNION LEGISLATIVE ACTS</a:t>
            </a:r>
            <a:endParaRPr lang="nb-NO" sz="1400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DE1A237A-BDF6-4D0B-A7BB-AD45D2F0BB00}"/>
              </a:ext>
            </a:extLst>
          </p:cNvPr>
          <p:cNvSpPr txBox="1"/>
          <p:nvPr/>
        </p:nvSpPr>
        <p:spPr>
          <a:xfrm>
            <a:off x="1130029" y="1286594"/>
            <a:ext cx="5561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8"/>
              </a:rPr>
              <a:t>European eGovernment Action Plan 2016-2020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(2016)</a:t>
            </a:r>
            <a:endParaRPr lang="nb-NO" dirty="0"/>
          </a:p>
        </p:txBody>
      </p:sp>
      <p:sp>
        <p:nvSpPr>
          <p:cNvPr id="7" name="Tittel 6">
            <a:extLst>
              <a:ext uri="{FF2B5EF4-FFF2-40B4-BE49-F238E27FC236}">
                <a16:creationId xmlns:a16="http://schemas.microsoft.com/office/drawing/2014/main" id="{A5D24437-7D4C-4BE4-8151-31F23D055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8113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</a:rPr>
              <a:t>Oversikt over viktige relevante initiativ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093EAF85-628A-45DD-A8B0-CBD2FF802726}"/>
              </a:ext>
            </a:extLst>
          </p:cNvPr>
          <p:cNvSpPr txBox="1"/>
          <p:nvPr/>
        </p:nvSpPr>
        <p:spPr>
          <a:xfrm>
            <a:off x="763513" y="1840592"/>
            <a:ext cx="5824158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2400" dirty="0"/>
              <a:t>Informasjonsforvaltning og tilgang til data mv.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7D485E56-5CBD-4C3A-B2AA-EC2F0A49530D}"/>
              </a:ext>
            </a:extLst>
          </p:cNvPr>
          <p:cNvSpPr txBox="1"/>
          <p:nvPr/>
        </p:nvSpPr>
        <p:spPr>
          <a:xfrm>
            <a:off x="838200" y="4332842"/>
            <a:ext cx="251601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2400" dirty="0"/>
              <a:t>Kunstig intelligens</a:t>
            </a:r>
          </a:p>
        </p:txBody>
      </p:sp>
    </p:spTree>
    <p:extLst>
      <p:ext uri="{BB962C8B-B14F-4D97-AF65-F5344CB8AC3E}">
        <p14:creationId xmlns:p14="http://schemas.microsoft.com/office/powerpoint/2010/main" val="79301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84A4AA3C-AA43-49AD-9C2C-4F3AFE094E79}"/>
              </a:ext>
            </a:extLst>
          </p:cNvPr>
          <p:cNvSpPr txBox="1"/>
          <p:nvPr/>
        </p:nvSpPr>
        <p:spPr>
          <a:xfrm>
            <a:off x="664633" y="1493069"/>
            <a:ext cx="10638367" cy="46462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Based on 7 principles:</a:t>
            </a:r>
            <a:endParaRPr lang="nb-NO" sz="1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800" dirty="0">
                <a:solidFill>
                  <a:schemeClr val="bg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Digital by Default</a:t>
            </a:r>
            <a:endParaRPr lang="nb-NO" sz="1800" dirty="0">
              <a:solidFill>
                <a:schemeClr val="bg2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Once only principle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public administrations should ensure that </a:t>
            </a:r>
            <a:r>
              <a:rPr lang="en-GB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citizens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and </a:t>
            </a:r>
            <a:r>
              <a:rPr lang="en-GB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businesses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supply the same information only once to a public administration. Public administration offices take action if permitted to </a:t>
            </a:r>
            <a:r>
              <a:rPr lang="en-GB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internally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re-use this data, in due respect of data protection rules, so that no additional burden falls on citizens and businesses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Openness &amp; transparency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  <a:r>
              <a:rPr lang="en-GB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(1)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public administrations should </a:t>
            </a:r>
            <a:r>
              <a:rPr lang="en-GB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share information and data between themselves 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</a:t>
            </a:r>
            <a:r>
              <a:rPr lang="en-GB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(2)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enable citizens and businesses to access control and correct their own data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; </a:t>
            </a:r>
            <a:r>
              <a:rPr lang="en-GB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(3)</a:t>
            </a:r>
            <a:r>
              <a:rPr lang="en-GB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enable </a:t>
            </a:r>
            <a:r>
              <a:rPr lang="en-GB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users to monitor administrative processes that involve them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; </a:t>
            </a:r>
            <a:r>
              <a:rPr lang="en-GB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(4) 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engage with and open up to stakeholders (such as businesses, researchers and non-profit organisations) in the </a:t>
            </a:r>
            <a:r>
              <a:rPr lang="en-GB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design and delivery of services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Inclusiveness and accessibility</a:t>
            </a:r>
            <a:endParaRPr lang="nb-NO" sz="18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Cross-border by default </a:t>
            </a:r>
            <a:endParaRPr lang="nb-NO" sz="18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Interoperability by default: Public services should be designed to work seamlessly across the Single Market and across organisational silos, relying on the free movement of data and digital services in the European Union.</a:t>
            </a:r>
            <a:endParaRPr lang="nb-NO" sz="18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Trustworthiness &amp; Security</a:t>
            </a:r>
            <a:endParaRPr lang="nb-NO" sz="18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ittel 4">
            <a:extLst>
              <a:ext uri="{FF2B5EF4-FFF2-40B4-BE49-F238E27FC236}">
                <a16:creationId xmlns:a16="http://schemas.microsoft.com/office/drawing/2014/main" id="{861ED190-D371-41BB-A0E9-701B85375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000" y="59267"/>
            <a:ext cx="10515600" cy="1137469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/>
              <a:defRPr/>
            </a:pPr>
            <a:r>
              <a:rPr kumimoji="0" lang="en-GB" sz="3200" b="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 pitchFamily="34" charset="0"/>
                <a:ea typeface="DengXian" panose="02010600030101010101" pitchFamily="2" charset="-122"/>
                <a:cs typeface="Calibri Light" panose="020F03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European eGovernment Action Plan 2016-2020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 pitchFamily="34" charset="0"/>
                <a:ea typeface="DengXian" panose="02010600030101010101" pitchFamily="2" charset="-122"/>
                <a:cs typeface="Calibri Light" panose="020F0302020204030204" pitchFamily="34" charset="0"/>
              </a:rPr>
              <a:t>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DengXian" panose="02010600030101010101" pitchFamily="2" charset="-122"/>
                <a:cs typeface="Calibri Light" panose="020F0302020204030204" pitchFamily="34" charset="0"/>
              </a:rPr>
              <a:t>(2016)</a:t>
            </a:r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17" name="Gruppe 16">
            <a:extLst>
              <a:ext uri="{FF2B5EF4-FFF2-40B4-BE49-F238E27FC236}">
                <a16:creationId xmlns:a16="http://schemas.microsoft.com/office/drawing/2014/main" id="{B05B61BD-386D-42BE-AC6C-C75840C695AB}"/>
              </a:ext>
            </a:extLst>
          </p:cNvPr>
          <p:cNvGrpSpPr/>
          <p:nvPr/>
        </p:nvGrpSpPr>
        <p:grpSpPr>
          <a:xfrm>
            <a:off x="5943600" y="1255605"/>
            <a:ext cx="3052233" cy="2044332"/>
            <a:chOff x="5943600" y="1255605"/>
            <a:chExt cx="3052233" cy="2044332"/>
          </a:xfrm>
        </p:grpSpPr>
        <p:sp>
          <p:nvSpPr>
            <p:cNvPr id="7" name="TekstSylinder 6">
              <a:extLst>
                <a:ext uri="{FF2B5EF4-FFF2-40B4-BE49-F238E27FC236}">
                  <a16:creationId xmlns:a16="http://schemas.microsoft.com/office/drawing/2014/main" id="{DDE2C4B5-6285-4B81-9F14-4752411EDF87}"/>
                </a:ext>
              </a:extLst>
            </p:cNvPr>
            <p:cNvSpPr txBox="1"/>
            <p:nvPr/>
          </p:nvSpPr>
          <p:spPr>
            <a:xfrm>
              <a:off x="5943600" y="1255605"/>
              <a:ext cx="3052233" cy="86177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nb-NO" dirty="0">
                  <a:hlinkClick r:id="rId3"/>
                </a:rPr>
                <a:t>Jf.  lov om Oppgaveregisteret</a:t>
              </a:r>
              <a:r>
                <a:rPr lang="nb-NO" dirty="0"/>
                <a:t> </a:t>
              </a:r>
              <a:r>
                <a:rPr lang="nb-NO" sz="1600" i="1" dirty="0"/>
                <a:t>(plikt til å samordne nye oppgaveplikter)</a:t>
              </a:r>
            </a:p>
          </p:txBody>
        </p:sp>
        <p:cxnSp>
          <p:nvCxnSpPr>
            <p:cNvPr id="9" name="Rett linje 8">
              <a:extLst>
                <a:ext uri="{FF2B5EF4-FFF2-40B4-BE49-F238E27FC236}">
                  <a16:creationId xmlns:a16="http://schemas.microsoft.com/office/drawing/2014/main" id="{C7A8A2A0-08A9-4E2E-9742-B19F90213742}"/>
                </a:ext>
              </a:extLst>
            </p:cNvPr>
            <p:cNvCxnSpPr>
              <a:cxnSpLocks/>
            </p:cNvCxnSpPr>
            <p:nvPr/>
          </p:nvCxnSpPr>
          <p:spPr>
            <a:xfrm>
              <a:off x="8410623" y="1652418"/>
              <a:ext cx="185665" cy="59877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tt linje 9">
              <a:extLst>
                <a:ext uri="{FF2B5EF4-FFF2-40B4-BE49-F238E27FC236}">
                  <a16:creationId xmlns:a16="http://schemas.microsoft.com/office/drawing/2014/main" id="{70591679-5829-422D-AC7A-A627F0911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547283" y="1652418"/>
              <a:ext cx="710167" cy="1647519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66100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453F0D1-3CE0-4371-9930-A9D8A2DEE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67" y="178704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3600" dirty="0">
                <a:solidFill>
                  <a:srgbClr val="C00000"/>
                </a:solidFill>
              </a:rPr>
              <a:t>A European strategy for data (2020)</a:t>
            </a:r>
            <a:br>
              <a:rPr lang="en-US" sz="3600" dirty="0">
                <a:solidFill>
                  <a:srgbClr val="C00000"/>
                </a:solidFill>
              </a:rPr>
            </a:br>
            <a:r>
              <a:rPr lang="en-US" sz="3100" dirty="0">
                <a:solidFill>
                  <a:srgbClr val="C00000"/>
                </a:solidFill>
              </a:rPr>
              <a:t>- </a:t>
            </a:r>
            <a:r>
              <a:rPr lang="en-US" sz="3100" dirty="0" err="1">
                <a:solidFill>
                  <a:srgbClr val="C00000"/>
                </a:solidFill>
              </a:rPr>
              <a:t>noen</a:t>
            </a:r>
            <a:r>
              <a:rPr lang="en-US" sz="3100" dirty="0">
                <a:solidFill>
                  <a:srgbClr val="C00000"/>
                </a:solidFill>
              </a:rPr>
              <a:t> </a:t>
            </a:r>
            <a:r>
              <a:rPr lang="en-US" sz="3100" dirty="0" err="1">
                <a:solidFill>
                  <a:srgbClr val="C00000"/>
                </a:solidFill>
              </a:rPr>
              <a:t>hovedpunkter</a:t>
            </a:r>
            <a:br>
              <a:rPr lang="en-US" dirty="0"/>
            </a:br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5B1656DE-E023-499B-9E23-A40BA3FA2E04}"/>
              </a:ext>
            </a:extLst>
          </p:cNvPr>
          <p:cNvSpPr txBox="1"/>
          <p:nvPr/>
        </p:nvSpPr>
        <p:spPr>
          <a:xfrm>
            <a:off x="405616" y="1509544"/>
            <a:ext cx="5024902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44450" cmpd="dbl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“Data is the lifeblood of economic development:</a:t>
            </a:r>
          </a:p>
          <a:p>
            <a:r>
              <a:rPr lang="en-US" sz="1600" dirty="0"/>
              <a:t>it is the basis for many new products and services,</a:t>
            </a:r>
          </a:p>
          <a:p>
            <a:r>
              <a:rPr lang="en-US" sz="1600" dirty="0"/>
              <a:t>driving productivity and resource efficiency gains</a:t>
            </a:r>
          </a:p>
          <a:p>
            <a:r>
              <a:rPr lang="en-US" sz="1600" dirty="0"/>
              <a:t>across all sectors of the economy, allowing for more</a:t>
            </a:r>
          </a:p>
          <a:p>
            <a:r>
              <a:rPr lang="en-US" sz="1600" dirty="0" err="1"/>
              <a:t>personalised</a:t>
            </a:r>
            <a:r>
              <a:rPr lang="en-US" sz="1600" dirty="0"/>
              <a:t> products and services and enabling</a:t>
            </a:r>
          </a:p>
          <a:p>
            <a:r>
              <a:rPr lang="en-US" sz="1600" dirty="0"/>
              <a:t>better policy making and upgrading government services.”</a:t>
            </a:r>
            <a:endParaRPr lang="nb-NO" sz="1600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B5AA7ECE-382B-458F-AB94-DE6E96338752}"/>
              </a:ext>
            </a:extLst>
          </p:cNvPr>
          <p:cNvSpPr txBox="1"/>
          <p:nvPr/>
        </p:nvSpPr>
        <p:spPr>
          <a:xfrm>
            <a:off x="405616" y="3182154"/>
            <a:ext cx="5003742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44450" cmpd="dbl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“The Commission is convinced that businesses and the      </a:t>
            </a:r>
          </a:p>
          <a:p>
            <a:r>
              <a:rPr lang="en-US" sz="1600" dirty="0"/>
              <a:t>public sector in the EU can be empowered through the</a:t>
            </a:r>
          </a:p>
          <a:p>
            <a:r>
              <a:rPr lang="en-US" sz="1600" dirty="0"/>
              <a:t>use of data to make better decisions.”</a:t>
            </a:r>
            <a:endParaRPr lang="nb-NO" sz="1600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2F83F863-52D3-4ADB-A3E7-4190CCBF7D03}"/>
              </a:ext>
            </a:extLst>
          </p:cNvPr>
          <p:cNvSpPr txBox="1"/>
          <p:nvPr/>
        </p:nvSpPr>
        <p:spPr>
          <a:xfrm>
            <a:off x="376851" y="4116101"/>
            <a:ext cx="5836470" cy="2554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44450" cmpd="dbl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just" fontAlgn="base"/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“Common European rules and efficient enforcement mechanisms</a:t>
            </a:r>
          </a:p>
          <a:p>
            <a:pPr algn="just" fontAlgn="base"/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should ensure that:</a:t>
            </a:r>
          </a:p>
          <a:p>
            <a:pPr marL="285750" indent="-285750" algn="just" fontAlgn="base">
              <a:buFontTx/>
              <a:buChar char="-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data can flow within the EU and across sectors;</a:t>
            </a:r>
          </a:p>
          <a:p>
            <a:pPr marL="285750" indent="-285750" algn="just" fontAlgn="base">
              <a:buFontTx/>
              <a:buChar char="-"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uropean rules and values, in particular personal data protection,</a:t>
            </a:r>
          </a:p>
          <a:p>
            <a:pPr algn="just" fontAlgn="base"/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consumer protection legislation and competition law, are fully</a:t>
            </a:r>
          </a:p>
          <a:p>
            <a:pPr algn="just" fontAlgn="base"/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respected;</a:t>
            </a:r>
          </a:p>
          <a:p>
            <a:pPr marL="285750" indent="-285750" algn="just" fontAlgn="base">
              <a:buFontTx/>
              <a:buChar char="-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rules for access to and use of data are fair, practical and clear,</a:t>
            </a:r>
          </a:p>
          <a:p>
            <a:pPr algn="just" fontAlgn="base"/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and there are clear and trustworthy data governance mechanisms</a:t>
            </a:r>
          </a:p>
          <a:p>
            <a:pPr algn="just" fontAlgn="base"/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 place; there is an open, but assertive approach to international</a:t>
            </a:r>
          </a:p>
          <a:p>
            <a:pPr algn="just" fontAlgn="base"/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data flows, based on European values.”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E6CBF258-1090-4BB2-900E-63212D685A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9541" y="2183573"/>
            <a:ext cx="4462659" cy="2871465"/>
          </a:xfrm>
          <a:prstGeom prst="rect">
            <a:avLst/>
          </a:prstGeom>
        </p:spPr>
      </p:pic>
      <p:grpSp>
        <p:nvGrpSpPr>
          <p:cNvPr id="14" name="Gruppe 13">
            <a:extLst>
              <a:ext uri="{FF2B5EF4-FFF2-40B4-BE49-F238E27FC236}">
                <a16:creationId xmlns:a16="http://schemas.microsoft.com/office/drawing/2014/main" id="{CCE8DEEF-0600-461B-91E9-A97864A340DB}"/>
              </a:ext>
            </a:extLst>
          </p:cNvPr>
          <p:cNvGrpSpPr/>
          <p:nvPr/>
        </p:nvGrpSpPr>
        <p:grpSpPr>
          <a:xfrm>
            <a:off x="9270870" y="1977981"/>
            <a:ext cx="1780238" cy="3135070"/>
            <a:chOff x="9270870" y="1977981"/>
            <a:chExt cx="1780238" cy="3135070"/>
          </a:xfrm>
        </p:grpSpPr>
        <p:sp>
          <p:nvSpPr>
            <p:cNvPr id="9" name="TekstSylinder 8">
              <a:extLst>
                <a:ext uri="{FF2B5EF4-FFF2-40B4-BE49-F238E27FC236}">
                  <a16:creationId xmlns:a16="http://schemas.microsoft.com/office/drawing/2014/main" id="{B3C3646A-963C-4FBF-9EA9-3D95A9D6EED1}"/>
                </a:ext>
              </a:extLst>
            </p:cNvPr>
            <p:cNvSpPr txBox="1"/>
            <p:nvPr/>
          </p:nvSpPr>
          <p:spPr>
            <a:xfrm>
              <a:off x="10499354" y="4743719"/>
              <a:ext cx="551754" cy="3693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nb-NO" dirty="0"/>
                <a:t>B2B</a:t>
              </a:r>
            </a:p>
          </p:txBody>
        </p:sp>
        <p:sp>
          <p:nvSpPr>
            <p:cNvPr id="10" name="TekstSylinder 9">
              <a:extLst>
                <a:ext uri="{FF2B5EF4-FFF2-40B4-BE49-F238E27FC236}">
                  <a16:creationId xmlns:a16="http://schemas.microsoft.com/office/drawing/2014/main" id="{54C8C7A5-E4BD-435C-B972-A92ED239A390}"/>
                </a:ext>
              </a:extLst>
            </p:cNvPr>
            <p:cNvSpPr txBox="1"/>
            <p:nvPr/>
          </p:nvSpPr>
          <p:spPr>
            <a:xfrm>
              <a:off x="10037575" y="3568296"/>
              <a:ext cx="572593" cy="3693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nb-NO" dirty="0"/>
                <a:t>G2B</a:t>
              </a:r>
            </a:p>
          </p:txBody>
        </p:sp>
        <p:sp>
          <p:nvSpPr>
            <p:cNvPr id="11" name="TekstSylinder 10">
              <a:extLst>
                <a:ext uri="{FF2B5EF4-FFF2-40B4-BE49-F238E27FC236}">
                  <a16:creationId xmlns:a16="http://schemas.microsoft.com/office/drawing/2014/main" id="{070062A5-AA3B-43B3-92FA-A2FF88050982}"/>
                </a:ext>
              </a:extLst>
            </p:cNvPr>
            <p:cNvSpPr txBox="1"/>
            <p:nvPr/>
          </p:nvSpPr>
          <p:spPr>
            <a:xfrm>
              <a:off x="9783769" y="3069347"/>
              <a:ext cx="572593" cy="3693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nb-NO" dirty="0"/>
                <a:t>B2G</a:t>
              </a:r>
            </a:p>
          </p:txBody>
        </p:sp>
        <p:sp>
          <p:nvSpPr>
            <p:cNvPr id="13" name="TekstSylinder 12">
              <a:extLst>
                <a:ext uri="{FF2B5EF4-FFF2-40B4-BE49-F238E27FC236}">
                  <a16:creationId xmlns:a16="http://schemas.microsoft.com/office/drawing/2014/main" id="{73498699-10B3-479A-95E2-7B991462994B}"/>
                </a:ext>
              </a:extLst>
            </p:cNvPr>
            <p:cNvSpPr txBox="1"/>
            <p:nvPr/>
          </p:nvSpPr>
          <p:spPr>
            <a:xfrm>
              <a:off x="9270870" y="1977981"/>
              <a:ext cx="593432" cy="3693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nb-NO" dirty="0"/>
                <a:t>G2G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578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735B35D6-60DD-4AC4-9E3E-339A29BAB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</a:rPr>
              <a:t>Open </a:t>
            </a:r>
            <a:r>
              <a:rPr lang="nb-NO" sz="3200" dirty="0" err="1">
                <a:solidFill>
                  <a:srgbClr val="C00000"/>
                </a:solidFill>
              </a:rPr>
              <a:t>Government</a:t>
            </a:r>
            <a:r>
              <a:rPr lang="nb-NO" sz="3200" dirty="0">
                <a:solidFill>
                  <a:srgbClr val="C00000"/>
                </a:solidFill>
              </a:rPr>
              <a:t> Directive og Data </a:t>
            </a:r>
            <a:r>
              <a:rPr lang="nb-NO" sz="3200" dirty="0" err="1">
                <a:solidFill>
                  <a:srgbClr val="C00000"/>
                </a:solidFill>
              </a:rPr>
              <a:t>Governance</a:t>
            </a:r>
            <a:r>
              <a:rPr lang="nb-NO" sz="3200" dirty="0">
                <a:solidFill>
                  <a:srgbClr val="C00000"/>
                </a:solidFill>
              </a:rPr>
              <a:t> </a:t>
            </a:r>
            <a:r>
              <a:rPr lang="nb-NO" sz="3200" dirty="0" err="1">
                <a:solidFill>
                  <a:srgbClr val="C00000"/>
                </a:solidFill>
              </a:rPr>
              <a:t>Act</a:t>
            </a:r>
            <a:endParaRPr lang="nb-NO" sz="3200" dirty="0">
              <a:solidFill>
                <a:srgbClr val="C00000"/>
              </a:solidFill>
            </a:endParaRP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7A7E7115-9307-4609-8FF8-01136FB47DB8}"/>
              </a:ext>
            </a:extLst>
          </p:cNvPr>
          <p:cNvSpPr txBox="1"/>
          <p:nvPr/>
        </p:nvSpPr>
        <p:spPr>
          <a:xfrm>
            <a:off x="4589514" y="2015216"/>
            <a:ext cx="5405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400" dirty="0">
                <a:solidFill>
                  <a:srgbClr val="7030A0"/>
                </a:solidFill>
              </a:rPr>
              <a:t>G</a:t>
            </a:r>
          </a:p>
        </p:txBody>
      </p:sp>
      <p:grpSp>
        <p:nvGrpSpPr>
          <p:cNvPr id="42" name="Gruppe 41">
            <a:extLst>
              <a:ext uri="{FF2B5EF4-FFF2-40B4-BE49-F238E27FC236}">
                <a16:creationId xmlns:a16="http://schemas.microsoft.com/office/drawing/2014/main" id="{CF286D4C-F148-4CB2-857D-994B0DD6838E}"/>
              </a:ext>
            </a:extLst>
          </p:cNvPr>
          <p:cNvGrpSpPr/>
          <p:nvPr/>
        </p:nvGrpSpPr>
        <p:grpSpPr>
          <a:xfrm>
            <a:off x="2048986" y="2015216"/>
            <a:ext cx="5844386" cy="3658260"/>
            <a:chOff x="2048986" y="2015216"/>
            <a:chExt cx="5844386" cy="3658260"/>
          </a:xfrm>
        </p:grpSpPr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4B9CF702-8AA9-4F5C-ADBA-9BE464562D8D}"/>
                </a:ext>
              </a:extLst>
            </p:cNvPr>
            <p:cNvGrpSpPr/>
            <p:nvPr/>
          </p:nvGrpSpPr>
          <p:grpSpPr>
            <a:xfrm>
              <a:off x="6973267" y="4904035"/>
              <a:ext cx="920105" cy="769441"/>
              <a:chOff x="4828922" y="3086680"/>
              <a:chExt cx="920105" cy="769441"/>
            </a:xfrm>
          </p:grpSpPr>
          <p:cxnSp>
            <p:nvCxnSpPr>
              <p:cNvPr id="7" name="Rett linje 6">
                <a:extLst>
                  <a:ext uri="{FF2B5EF4-FFF2-40B4-BE49-F238E27FC236}">
                    <a16:creationId xmlns:a16="http://schemas.microsoft.com/office/drawing/2014/main" id="{CEB897AE-2C4A-40F1-9BBF-650CD99C5E64}"/>
                  </a:ext>
                </a:extLst>
              </p:cNvPr>
              <p:cNvCxnSpPr/>
              <p:nvPr/>
            </p:nvCxnSpPr>
            <p:spPr>
              <a:xfrm>
                <a:off x="4828922" y="3471400"/>
                <a:ext cx="167098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C91B4768-18F1-4C63-9F9A-2D95BC7C8048}"/>
                  </a:ext>
                </a:extLst>
              </p:cNvPr>
              <p:cNvSpPr txBox="1"/>
              <p:nvPr/>
            </p:nvSpPr>
            <p:spPr>
              <a:xfrm>
                <a:off x="5258187" y="3086680"/>
                <a:ext cx="49084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4400" dirty="0"/>
                  <a:t>B</a:t>
                </a:r>
              </a:p>
            </p:txBody>
          </p:sp>
        </p:grpSp>
        <p:grpSp>
          <p:nvGrpSpPr>
            <p:cNvPr id="11" name="Gruppe 10">
              <a:extLst>
                <a:ext uri="{FF2B5EF4-FFF2-40B4-BE49-F238E27FC236}">
                  <a16:creationId xmlns:a16="http://schemas.microsoft.com/office/drawing/2014/main" id="{E997340B-E84C-40CD-8343-C30E90E7DEDD}"/>
                </a:ext>
              </a:extLst>
            </p:cNvPr>
            <p:cNvGrpSpPr/>
            <p:nvPr/>
          </p:nvGrpSpPr>
          <p:grpSpPr>
            <a:xfrm>
              <a:off x="5311071" y="2015216"/>
              <a:ext cx="949148" cy="769441"/>
              <a:chOff x="5293085" y="3095352"/>
              <a:chExt cx="949148" cy="769441"/>
            </a:xfrm>
          </p:grpSpPr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6CB58815-93C8-452E-B9CC-A76DCD38B8C1}"/>
                  </a:ext>
                </a:extLst>
              </p:cNvPr>
              <p:cNvCxnSpPr/>
              <p:nvPr/>
            </p:nvCxnSpPr>
            <p:spPr>
              <a:xfrm>
                <a:off x="5293085" y="3480072"/>
                <a:ext cx="167098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kstSylinder 12">
                <a:extLst>
                  <a:ext uri="{FF2B5EF4-FFF2-40B4-BE49-F238E27FC236}">
                    <a16:creationId xmlns:a16="http://schemas.microsoft.com/office/drawing/2014/main" id="{8E254165-8CBF-4B67-84BD-1551679417A8}"/>
                  </a:ext>
                </a:extLst>
              </p:cNvPr>
              <p:cNvSpPr txBox="1"/>
              <p:nvPr/>
            </p:nvSpPr>
            <p:spPr>
              <a:xfrm>
                <a:off x="5701700" y="3095352"/>
                <a:ext cx="540533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4400" dirty="0"/>
                  <a:t>G</a:t>
                </a:r>
              </a:p>
            </p:txBody>
          </p:sp>
        </p:grpSp>
        <p:grpSp>
          <p:nvGrpSpPr>
            <p:cNvPr id="41" name="Gruppe 40">
              <a:extLst>
                <a:ext uri="{FF2B5EF4-FFF2-40B4-BE49-F238E27FC236}">
                  <a16:creationId xmlns:a16="http://schemas.microsoft.com/office/drawing/2014/main" id="{9D2377F3-9814-475B-92CC-0E4F292369EE}"/>
                </a:ext>
              </a:extLst>
            </p:cNvPr>
            <p:cNvGrpSpPr/>
            <p:nvPr/>
          </p:nvGrpSpPr>
          <p:grpSpPr>
            <a:xfrm>
              <a:off x="2048986" y="4904035"/>
              <a:ext cx="784211" cy="769441"/>
              <a:chOff x="2048986" y="4904035"/>
              <a:chExt cx="784211" cy="769441"/>
            </a:xfrm>
          </p:grpSpPr>
          <p:cxnSp>
            <p:nvCxnSpPr>
              <p:cNvPr id="16" name="Rett linje 15">
                <a:extLst>
                  <a:ext uri="{FF2B5EF4-FFF2-40B4-BE49-F238E27FC236}">
                    <a16:creationId xmlns:a16="http://schemas.microsoft.com/office/drawing/2014/main" id="{552312C1-0684-4175-918E-F4713CE302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66099" y="5288756"/>
                <a:ext cx="167098" cy="0"/>
              </a:xfrm>
              <a:prstGeom prst="line">
                <a:avLst/>
              </a:prstGeom>
              <a:ln w="2222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kstSylinder 16">
                <a:extLst>
                  <a:ext uri="{FF2B5EF4-FFF2-40B4-BE49-F238E27FC236}">
                    <a16:creationId xmlns:a16="http://schemas.microsoft.com/office/drawing/2014/main" id="{56045E5C-1C6F-48E1-A501-BB4CACD85F0E}"/>
                  </a:ext>
                </a:extLst>
              </p:cNvPr>
              <p:cNvSpPr txBox="1"/>
              <p:nvPr/>
            </p:nvSpPr>
            <p:spPr>
              <a:xfrm>
                <a:off x="2048986" y="4904035"/>
                <a:ext cx="48603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4400" dirty="0">
                    <a:solidFill>
                      <a:schemeClr val="bg1">
                        <a:lumMod val="65000"/>
                      </a:schemeClr>
                    </a:solidFill>
                  </a:rPr>
                  <a:t>C</a:t>
                </a:r>
              </a:p>
            </p:txBody>
          </p:sp>
        </p:grpSp>
      </p:grpSp>
      <p:cxnSp>
        <p:nvCxnSpPr>
          <p:cNvPr id="22" name="Rett linje 21">
            <a:extLst>
              <a:ext uri="{FF2B5EF4-FFF2-40B4-BE49-F238E27FC236}">
                <a16:creationId xmlns:a16="http://schemas.microsoft.com/office/drawing/2014/main" id="{40F91C66-DE8A-4BE2-82DA-9790D04F6E8F}"/>
              </a:ext>
            </a:extLst>
          </p:cNvPr>
          <p:cNvCxnSpPr/>
          <p:nvPr/>
        </p:nvCxnSpPr>
        <p:spPr>
          <a:xfrm>
            <a:off x="9431781" y="250183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tt linje 23">
            <a:extLst>
              <a:ext uri="{FF2B5EF4-FFF2-40B4-BE49-F238E27FC236}">
                <a16:creationId xmlns:a16="http://schemas.microsoft.com/office/drawing/2014/main" id="{B2D81B9A-41BC-4D28-919B-E48123598843}"/>
              </a:ext>
            </a:extLst>
          </p:cNvPr>
          <p:cNvCxnSpPr>
            <a:cxnSpLocks/>
          </p:cNvCxnSpPr>
          <p:nvPr/>
        </p:nvCxnSpPr>
        <p:spPr>
          <a:xfrm flipV="1">
            <a:off x="3488388" y="2717512"/>
            <a:ext cx="1191565" cy="225367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tt linje 25">
            <a:extLst>
              <a:ext uri="{FF2B5EF4-FFF2-40B4-BE49-F238E27FC236}">
                <a16:creationId xmlns:a16="http://schemas.microsoft.com/office/drawing/2014/main" id="{ACC10176-10DD-46F2-9360-993C9D301EC9}"/>
              </a:ext>
            </a:extLst>
          </p:cNvPr>
          <p:cNvCxnSpPr>
            <a:cxnSpLocks/>
          </p:cNvCxnSpPr>
          <p:nvPr/>
        </p:nvCxnSpPr>
        <p:spPr>
          <a:xfrm flipH="1" flipV="1">
            <a:off x="5068654" y="2717512"/>
            <a:ext cx="1191565" cy="225366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uppe 39">
            <a:extLst>
              <a:ext uri="{FF2B5EF4-FFF2-40B4-BE49-F238E27FC236}">
                <a16:creationId xmlns:a16="http://schemas.microsoft.com/office/drawing/2014/main" id="{25C80EE2-35B8-4962-8C90-372A2CE3934B}"/>
              </a:ext>
            </a:extLst>
          </p:cNvPr>
          <p:cNvGrpSpPr/>
          <p:nvPr/>
        </p:nvGrpSpPr>
        <p:grpSpPr>
          <a:xfrm>
            <a:off x="3002358" y="2011738"/>
            <a:ext cx="3748701" cy="3663738"/>
            <a:chOff x="3002358" y="2011738"/>
            <a:chExt cx="3748701" cy="3663738"/>
          </a:xfrm>
        </p:grpSpPr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5CB26F67-C143-438B-9BB8-6CFC6510BFF5}"/>
                </a:ext>
              </a:extLst>
            </p:cNvPr>
            <p:cNvSpPr txBox="1"/>
            <p:nvPr/>
          </p:nvSpPr>
          <p:spPr>
            <a:xfrm>
              <a:off x="6260219" y="4904036"/>
              <a:ext cx="49084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4400" dirty="0">
                  <a:solidFill>
                    <a:schemeClr val="accent5">
                      <a:lumMod val="75000"/>
                    </a:schemeClr>
                  </a:solidFill>
                </a:rPr>
                <a:t>B</a:t>
              </a:r>
            </a:p>
          </p:txBody>
        </p:sp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BE5E89BD-EE20-417B-B960-73D90DF99AFF}"/>
                </a:ext>
              </a:extLst>
            </p:cNvPr>
            <p:cNvSpPr txBox="1"/>
            <p:nvPr/>
          </p:nvSpPr>
          <p:spPr>
            <a:xfrm>
              <a:off x="3002358" y="4906035"/>
              <a:ext cx="48603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4400" dirty="0">
                  <a:solidFill>
                    <a:schemeClr val="accent5">
                      <a:lumMod val="75000"/>
                    </a:schemeClr>
                  </a:solidFill>
                </a:rPr>
                <a:t>C</a:t>
              </a:r>
            </a:p>
          </p:txBody>
        </p:sp>
        <p:cxnSp>
          <p:nvCxnSpPr>
            <p:cNvPr id="32" name="Rett linje 31">
              <a:extLst>
                <a:ext uri="{FF2B5EF4-FFF2-40B4-BE49-F238E27FC236}">
                  <a16:creationId xmlns:a16="http://schemas.microsoft.com/office/drawing/2014/main" id="{FD1BB0FD-F392-4479-B97F-48EDB9A547B2}"/>
                </a:ext>
              </a:extLst>
            </p:cNvPr>
            <p:cNvCxnSpPr>
              <a:cxnSpLocks/>
              <a:stCxn id="14" idx="3"/>
              <a:endCxn id="5" idx="1"/>
            </p:cNvCxnSpPr>
            <p:nvPr/>
          </p:nvCxnSpPr>
          <p:spPr>
            <a:xfrm flipV="1">
              <a:off x="3488388" y="5288757"/>
              <a:ext cx="2771831" cy="199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kstSylinder 36">
              <a:extLst>
                <a:ext uri="{FF2B5EF4-FFF2-40B4-BE49-F238E27FC236}">
                  <a16:creationId xmlns:a16="http://schemas.microsoft.com/office/drawing/2014/main" id="{528AD394-1242-48C0-88D9-7482F1B0C1C8}"/>
                </a:ext>
              </a:extLst>
            </p:cNvPr>
            <p:cNvSpPr txBox="1"/>
            <p:nvPr/>
          </p:nvSpPr>
          <p:spPr>
            <a:xfrm>
              <a:off x="4589514" y="2011738"/>
              <a:ext cx="54053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4400" dirty="0">
                  <a:solidFill>
                    <a:schemeClr val="accent5">
                      <a:lumMod val="75000"/>
                    </a:schemeClr>
                  </a:solidFill>
                </a:rPr>
                <a:t>G</a:t>
              </a:r>
            </a:p>
          </p:txBody>
        </p:sp>
        <p:cxnSp>
          <p:nvCxnSpPr>
            <p:cNvPr id="38" name="Rett linje 37">
              <a:extLst>
                <a:ext uri="{FF2B5EF4-FFF2-40B4-BE49-F238E27FC236}">
                  <a16:creationId xmlns:a16="http://schemas.microsoft.com/office/drawing/2014/main" id="{D11B04F6-F14D-46E3-B768-56B82567D38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88388" y="2714034"/>
              <a:ext cx="1191565" cy="225367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tt linje 38">
              <a:extLst>
                <a:ext uri="{FF2B5EF4-FFF2-40B4-BE49-F238E27FC236}">
                  <a16:creationId xmlns:a16="http://schemas.microsoft.com/office/drawing/2014/main" id="{7546169B-E4F8-4FF4-ADE9-A4A27BDA6CF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068654" y="2714034"/>
              <a:ext cx="1191565" cy="225366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uppe 91">
            <a:extLst>
              <a:ext uri="{FF2B5EF4-FFF2-40B4-BE49-F238E27FC236}">
                <a16:creationId xmlns:a16="http://schemas.microsoft.com/office/drawing/2014/main" id="{BBE69241-6490-4407-B62F-53648D1B3C58}"/>
              </a:ext>
            </a:extLst>
          </p:cNvPr>
          <p:cNvGrpSpPr/>
          <p:nvPr/>
        </p:nvGrpSpPr>
        <p:grpSpPr>
          <a:xfrm>
            <a:off x="5478170" y="1999120"/>
            <a:ext cx="6396454" cy="1381671"/>
            <a:chOff x="5621516" y="1999120"/>
            <a:chExt cx="6253107" cy="1267491"/>
          </a:xfrm>
        </p:grpSpPr>
        <p:sp>
          <p:nvSpPr>
            <p:cNvPr id="44" name="TekstSylinder 43">
              <a:extLst>
                <a:ext uri="{FF2B5EF4-FFF2-40B4-BE49-F238E27FC236}">
                  <a16:creationId xmlns:a16="http://schemas.microsoft.com/office/drawing/2014/main" id="{DFE157C9-2FF8-4AFF-8B89-65CD058D8A68}"/>
                </a:ext>
              </a:extLst>
            </p:cNvPr>
            <p:cNvSpPr txBox="1"/>
            <p:nvPr/>
          </p:nvSpPr>
          <p:spPr>
            <a:xfrm>
              <a:off x="6501736" y="1999120"/>
              <a:ext cx="5372887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nb-NO" sz="1800" u="sng" dirty="0">
                  <a:solidFill>
                    <a:srgbClr val="0563C1"/>
                  </a:solidFill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  <a:hlinkClick r:id="rId2"/>
                </a:rPr>
                <a:t>Open Data Directive 2019/1024</a:t>
              </a:r>
              <a:r>
                <a:rPr lang="nb-NO" sz="18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, (cf. Dir. 2003/98/EC)</a:t>
              </a:r>
            </a:p>
            <a:p>
              <a:r>
                <a:rPr lang="nb-NO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 Jf. offentleglova § 7 (om bruk av </a:t>
              </a:r>
              <a:r>
                <a:rPr lang="nb-NO" dirty="0" err="1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offentleg</a:t>
              </a:r>
              <a:r>
                <a:rPr lang="nb-NO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informasjon)</a:t>
              </a:r>
              <a:endParaRPr lang="nb-NO" sz="18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46" name="Rett pilkobling 45">
              <a:extLst>
                <a:ext uri="{FF2B5EF4-FFF2-40B4-BE49-F238E27FC236}">
                  <a16:creationId xmlns:a16="http://schemas.microsoft.com/office/drawing/2014/main" id="{E4B688FF-102C-4DEF-BC86-9116ECAA693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21516" y="2620280"/>
              <a:ext cx="1027404" cy="646331"/>
            </a:xfrm>
            <a:prstGeom prst="straightConnector1">
              <a:avLst/>
            </a:prstGeom>
            <a:ln w="222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kstSylinder 50">
            <a:extLst>
              <a:ext uri="{FF2B5EF4-FFF2-40B4-BE49-F238E27FC236}">
                <a16:creationId xmlns:a16="http://schemas.microsoft.com/office/drawing/2014/main" id="{EAF23E59-617D-4DD7-9E18-6DC1EA56A4EE}"/>
              </a:ext>
            </a:extLst>
          </p:cNvPr>
          <p:cNvSpPr txBox="1"/>
          <p:nvPr/>
        </p:nvSpPr>
        <p:spPr>
          <a:xfrm>
            <a:off x="6521067" y="2766773"/>
            <a:ext cx="40732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nb-NO" u="sng" dirty="0">
                <a:solidFill>
                  <a:srgbClr val="0563C1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3"/>
              </a:rPr>
              <a:t>Data </a:t>
            </a:r>
            <a:r>
              <a:rPr lang="nb-NO" u="sng" dirty="0" err="1">
                <a:solidFill>
                  <a:srgbClr val="0563C1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3"/>
              </a:rPr>
              <a:t>Governance</a:t>
            </a:r>
            <a:r>
              <a:rPr lang="nb-NO" u="sng" dirty="0">
                <a:solidFill>
                  <a:srgbClr val="0563C1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3"/>
              </a:rPr>
              <a:t> </a:t>
            </a:r>
            <a:r>
              <a:rPr lang="nb-NO" u="sng" dirty="0" err="1">
                <a:solidFill>
                  <a:srgbClr val="0563C1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  <a:hlinkClick r:id="rId3"/>
              </a:rPr>
              <a:t>Act</a:t>
            </a:r>
            <a:r>
              <a:rPr lang="nb-NO" dirty="0">
                <a:solidFill>
                  <a:srgbClr val="0563C1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nb-NO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(2020, </a:t>
            </a:r>
            <a:r>
              <a:rPr lang="nb-NO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proposal</a:t>
            </a:r>
            <a:r>
              <a:rPr lang="nb-NO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)</a:t>
            </a:r>
            <a:endParaRPr lang="nb-NO" dirty="0"/>
          </a:p>
        </p:txBody>
      </p:sp>
      <p:sp>
        <p:nvSpPr>
          <p:cNvPr id="55" name="TekstSylinder 54">
            <a:extLst>
              <a:ext uri="{FF2B5EF4-FFF2-40B4-BE49-F238E27FC236}">
                <a16:creationId xmlns:a16="http://schemas.microsoft.com/office/drawing/2014/main" id="{EC25D915-FC19-4067-8209-AB464F8B3ECE}"/>
              </a:ext>
            </a:extLst>
          </p:cNvPr>
          <p:cNvSpPr txBox="1"/>
          <p:nvPr/>
        </p:nvSpPr>
        <p:spPr>
          <a:xfrm>
            <a:off x="4511659" y="3765098"/>
            <a:ext cx="579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DDT</a:t>
            </a:r>
          </a:p>
        </p:txBody>
      </p:sp>
      <p:grpSp>
        <p:nvGrpSpPr>
          <p:cNvPr id="93" name="Gruppe 92">
            <a:extLst>
              <a:ext uri="{FF2B5EF4-FFF2-40B4-BE49-F238E27FC236}">
                <a16:creationId xmlns:a16="http://schemas.microsoft.com/office/drawing/2014/main" id="{5BB7859A-CAD4-4BCF-BD10-D7588D2A3B67}"/>
              </a:ext>
            </a:extLst>
          </p:cNvPr>
          <p:cNvGrpSpPr/>
          <p:nvPr/>
        </p:nvGrpSpPr>
        <p:grpSpPr>
          <a:xfrm>
            <a:off x="5741567" y="3136105"/>
            <a:ext cx="5947579" cy="778879"/>
            <a:chOff x="5741567" y="3136105"/>
            <a:chExt cx="5947579" cy="778879"/>
          </a:xfrm>
        </p:grpSpPr>
        <p:sp>
          <p:nvSpPr>
            <p:cNvPr id="52" name="TekstSylinder 51">
              <a:extLst>
                <a:ext uri="{FF2B5EF4-FFF2-40B4-BE49-F238E27FC236}">
                  <a16:creationId xmlns:a16="http://schemas.microsoft.com/office/drawing/2014/main" id="{2C004859-98FC-43AD-B7C3-24B7D7676F5C}"/>
                </a:ext>
              </a:extLst>
            </p:cNvPr>
            <p:cNvSpPr txBox="1"/>
            <p:nvPr/>
          </p:nvSpPr>
          <p:spPr>
            <a:xfrm>
              <a:off x="6648920" y="3136105"/>
              <a:ext cx="504022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>
                  <a:solidFill>
                    <a:schemeClr val="accent6">
                      <a:lumMod val="75000"/>
                    </a:schemeClr>
                  </a:solidFill>
                </a:rPr>
                <a:t>a) Videreanvendelse av bestemte kategorier av data</a:t>
              </a:r>
            </a:p>
            <a:p>
              <a:r>
                <a:rPr lang="da-DK" dirty="0">
                  <a:solidFill>
                    <a:schemeClr val="accent6">
                      <a:lumMod val="75000"/>
                    </a:schemeClr>
                  </a:solidFill>
                </a:rPr>
                <a:t>i offentlige </a:t>
              </a:r>
              <a:r>
                <a:rPr lang="da-DK" dirty="0" err="1">
                  <a:solidFill>
                    <a:schemeClr val="accent6">
                      <a:lumMod val="75000"/>
                    </a:schemeClr>
                  </a:solidFill>
                </a:rPr>
                <a:t>myndigheters</a:t>
              </a:r>
              <a:r>
                <a:rPr lang="da-DK" dirty="0">
                  <a:solidFill>
                    <a:schemeClr val="accent6">
                      <a:lumMod val="75000"/>
                    </a:schemeClr>
                  </a:solidFill>
                </a:rPr>
                <a:t> </a:t>
              </a:r>
              <a:r>
                <a:rPr lang="da-DK" sz="1600" dirty="0" err="1">
                  <a:solidFill>
                    <a:schemeClr val="accent6">
                      <a:lumMod val="75000"/>
                    </a:schemeClr>
                  </a:solidFill>
                </a:rPr>
                <a:t>besittelse</a:t>
              </a:r>
              <a:endParaRPr lang="nb-NO" sz="16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58" name="Rett pilkobling 57">
              <a:extLst>
                <a:ext uri="{FF2B5EF4-FFF2-40B4-BE49-F238E27FC236}">
                  <a16:creationId xmlns:a16="http://schemas.microsoft.com/office/drawing/2014/main" id="{EEFFA17E-3AE2-4FAD-987B-0733467923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41567" y="3355538"/>
              <a:ext cx="907353" cy="559446"/>
            </a:xfrm>
            <a:prstGeom prst="straightConnector1">
              <a:avLst/>
            </a:prstGeom>
            <a:ln w="222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uppe 70">
            <a:extLst>
              <a:ext uri="{FF2B5EF4-FFF2-40B4-BE49-F238E27FC236}">
                <a16:creationId xmlns:a16="http://schemas.microsoft.com/office/drawing/2014/main" id="{537422BF-6068-48DF-9DCB-5CECE9ED041A}"/>
              </a:ext>
            </a:extLst>
          </p:cNvPr>
          <p:cNvGrpSpPr/>
          <p:nvPr/>
        </p:nvGrpSpPr>
        <p:grpSpPr>
          <a:xfrm>
            <a:off x="3657549" y="4150108"/>
            <a:ext cx="6273103" cy="964964"/>
            <a:chOff x="3657549" y="4150108"/>
            <a:chExt cx="6273103" cy="964964"/>
          </a:xfrm>
        </p:grpSpPr>
        <p:sp>
          <p:nvSpPr>
            <p:cNvPr id="56" name="TekstSylinder 55">
              <a:extLst>
                <a:ext uri="{FF2B5EF4-FFF2-40B4-BE49-F238E27FC236}">
                  <a16:creationId xmlns:a16="http://schemas.microsoft.com/office/drawing/2014/main" id="{39E0E5B6-D20F-4D0A-8076-8645F6128AF0}"/>
                </a:ext>
              </a:extLst>
            </p:cNvPr>
            <p:cNvSpPr txBox="1"/>
            <p:nvPr/>
          </p:nvSpPr>
          <p:spPr>
            <a:xfrm>
              <a:off x="6648920" y="4150108"/>
              <a:ext cx="32817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rgbClr val="7030A0"/>
                  </a:solidFill>
                </a:rPr>
                <a:t>c) Dataaltruistiske organisasjoner</a:t>
              </a:r>
            </a:p>
          </p:txBody>
        </p:sp>
        <p:sp>
          <p:nvSpPr>
            <p:cNvPr id="57" name="TekstSylinder 56">
              <a:extLst>
                <a:ext uri="{FF2B5EF4-FFF2-40B4-BE49-F238E27FC236}">
                  <a16:creationId xmlns:a16="http://schemas.microsoft.com/office/drawing/2014/main" id="{6CBDA13D-C6D1-49D3-B029-C6A2F6FE89C3}"/>
                </a:ext>
              </a:extLst>
            </p:cNvPr>
            <p:cNvSpPr txBox="1"/>
            <p:nvPr/>
          </p:nvSpPr>
          <p:spPr>
            <a:xfrm>
              <a:off x="4507025" y="4150108"/>
              <a:ext cx="6067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DAO</a:t>
              </a:r>
            </a:p>
          </p:txBody>
        </p:sp>
        <p:cxnSp>
          <p:nvCxnSpPr>
            <p:cNvPr id="61" name="Rett pilkobling 60">
              <a:extLst>
                <a:ext uri="{FF2B5EF4-FFF2-40B4-BE49-F238E27FC236}">
                  <a16:creationId xmlns:a16="http://schemas.microsoft.com/office/drawing/2014/main" id="{45EBCE07-D3CB-433B-929E-1844C12B966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023013" y="4483809"/>
              <a:ext cx="1191566" cy="631263"/>
            </a:xfrm>
            <a:prstGeom prst="straightConnector1">
              <a:avLst/>
            </a:prstGeom>
            <a:ln w="22225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ett pilkobling 62">
              <a:extLst>
                <a:ext uri="{FF2B5EF4-FFF2-40B4-BE49-F238E27FC236}">
                  <a16:creationId xmlns:a16="http://schemas.microsoft.com/office/drawing/2014/main" id="{D0FA7489-D0D2-4F72-9DF8-D833AE70B62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57549" y="4483809"/>
              <a:ext cx="976763" cy="629263"/>
            </a:xfrm>
            <a:prstGeom prst="straightConnector1">
              <a:avLst/>
            </a:prstGeom>
            <a:ln w="22225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uppe 90">
            <a:extLst>
              <a:ext uri="{FF2B5EF4-FFF2-40B4-BE49-F238E27FC236}">
                <a16:creationId xmlns:a16="http://schemas.microsoft.com/office/drawing/2014/main" id="{6249FFE1-7455-4324-8E0A-39D050BBA76B}"/>
              </a:ext>
            </a:extLst>
          </p:cNvPr>
          <p:cNvGrpSpPr/>
          <p:nvPr/>
        </p:nvGrpSpPr>
        <p:grpSpPr>
          <a:xfrm>
            <a:off x="3435287" y="3794547"/>
            <a:ext cx="5566684" cy="2381168"/>
            <a:chOff x="3450448" y="3778060"/>
            <a:chExt cx="5566684" cy="2381168"/>
          </a:xfrm>
        </p:grpSpPr>
        <p:sp>
          <p:nvSpPr>
            <p:cNvPr id="53" name="TekstSylinder 52">
              <a:extLst>
                <a:ext uri="{FF2B5EF4-FFF2-40B4-BE49-F238E27FC236}">
                  <a16:creationId xmlns:a16="http://schemas.microsoft.com/office/drawing/2014/main" id="{747B18AC-7BE4-4211-9A96-7CE468A47706}"/>
                </a:ext>
              </a:extLst>
            </p:cNvPr>
            <p:cNvSpPr txBox="1"/>
            <p:nvPr/>
          </p:nvSpPr>
          <p:spPr>
            <a:xfrm>
              <a:off x="6648920" y="3778060"/>
              <a:ext cx="23682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rgbClr val="C00000"/>
                  </a:solidFill>
                </a:rPr>
                <a:t>b) Datadelingstjenester</a:t>
              </a:r>
            </a:p>
          </p:txBody>
        </p:sp>
        <p:sp>
          <p:nvSpPr>
            <p:cNvPr id="73" name="TekstSylinder 72">
              <a:extLst>
                <a:ext uri="{FF2B5EF4-FFF2-40B4-BE49-F238E27FC236}">
                  <a16:creationId xmlns:a16="http://schemas.microsoft.com/office/drawing/2014/main" id="{616EC138-FB27-4E77-A1C5-7790BA274A07}"/>
                </a:ext>
              </a:extLst>
            </p:cNvPr>
            <p:cNvSpPr txBox="1"/>
            <p:nvPr/>
          </p:nvSpPr>
          <p:spPr>
            <a:xfrm>
              <a:off x="3636612" y="4900222"/>
              <a:ext cx="447558" cy="369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nb-NO" dirty="0"/>
                <a:t>DK</a:t>
              </a:r>
            </a:p>
          </p:txBody>
        </p:sp>
        <p:cxnSp>
          <p:nvCxnSpPr>
            <p:cNvPr id="75" name="Rett pilkobling 74">
              <a:extLst>
                <a:ext uri="{FF2B5EF4-FFF2-40B4-BE49-F238E27FC236}">
                  <a16:creationId xmlns:a16="http://schemas.microsoft.com/office/drawing/2014/main" id="{B635EDE1-8417-42E5-9F22-1D02DDC59A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40122" y="4414185"/>
              <a:ext cx="749392" cy="505240"/>
            </a:xfrm>
            <a:prstGeom prst="straightConnector1">
              <a:avLst/>
            </a:prstGeom>
            <a:ln w="2222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Rett pilkobling 77">
              <a:extLst>
                <a:ext uri="{FF2B5EF4-FFF2-40B4-BE49-F238E27FC236}">
                  <a16:creationId xmlns:a16="http://schemas.microsoft.com/office/drawing/2014/main" id="{A86BE54C-3152-4B7D-9483-92348DC3E989}"/>
                </a:ext>
              </a:extLst>
            </p:cNvPr>
            <p:cNvCxnSpPr>
              <a:cxnSpLocks/>
              <a:endCxn id="57" idx="1"/>
            </p:cNvCxnSpPr>
            <p:nvPr/>
          </p:nvCxnSpPr>
          <p:spPr>
            <a:xfrm flipV="1">
              <a:off x="3450448" y="4334774"/>
              <a:ext cx="1056577" cy="734436"/>
            </a:xfrm>
            <a:prstGeom prst="straightConnector1">
              <a:avLst/>
            </a:prstGeom>
            <a:ln w="2222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kstSylinder 79">
              <a:extLst>
                <a:ext uri="{FF2B5EF4-FFF2-40B4-BE49-F238E27FC236}">
                  <a16:creationId xmlns:a16="http://schemas.microsoft.com/office/drawing/2014/main" id="{B40061DA-DE5A-483A-8813-2D606B2D7EA3}"/>
                </a:ext>
              </a:extLst>
            </p:cNvPr>
            <p:cNvSpPr txBox="1"/>
            <p:nvPr/>
          </p:nvSpPr>
          <p:spPr>
            <a:xfrm>
              <a:off x="5756728" y="4875016"/>
              <a:ext cx="447558" cy="369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nb-NO" dirty="0"/>
                <a:t>DK</a:t>
              </a:r>
            </a:p>
          </p:txBody>
        </p:sp>
        <p:cxnSp>
          <p:nvCxnSpPr>
            <p:cNvPr id="81" name="Rett pilkobling 80">
              <a:extLst>
                <a:ext uri="{FF2B5EF4-FFF2-40B4-BE49-F238E27FC236}">
                  <a16:creationId xmlns:a16="http://schemas.microsoft.com/office/drawing/2014/main" id="{8C4386DC-2446-4779-8E0B-F6F381A1031B}"/>
                </a:ext>
              </a:extLst>
            </p:cNvPr>
            <p:cNvCxnSpPr>
              <a:cxnSpLocks/>
              <a:endCxn id="57" idx="3"/>
            </p:cNvCxnSpPr>
            <p:nvPr/>
          </p:nvCxnSpPr>
          <p:spPr>
            <a:xfrm flipH="1" flipV="1">
              <a:off x="5113730" y="4334774"/>
              <a:ext cx="1273766" cy="771250"/>
            </a:xfrm>
            <a:prstGeom prst="straightConnector1">
              <a:avLst/>
            </a:prstGeom>
            <a:ln w="2222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Rett pilkobling 81">
              <a:extLst>
                <a:ext uri="{FF2B5EF4-FFF2-40B4-BE49-F238E27FC236}">
                  <a16:creationId xmlns:a16="http://schemas.microsoft.com/office/drawing/2014/main" id="{D2EC5C31-1BBB-4CE7-B56F-3B01979AA66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068090" y="4439400"/>
              <a:ext cx="762331" cy="413412"/>
            </a:xfrm>
            <a:prstGeom prst="straightConnector1">
              <a:avLst/>
            </a:prstGeom>
            <a:ln w="2222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kstSylinder 89">
              <a:extLst>
                <a:ext uri="{FF2B5EF4-FFF2-40B4-BE49-F238E27FC236}">
                  <a16:creationId xmlns:a16="http://schemas.microsoft.com/office/drawing/2014/main" id="{DED14458-7E4D-4361-B47B-86427434DB15}"/>
                </a:ext>
              </a:extLst>
            </p:cNvPr>
            <p:cNvSpPr txBox="1"/>
            <p:nvPr/>
          </p:nvSpPr>
          <p:spPr>
            <a:xfrm>
              <a:off x="3747533" y="5789896"/>
              <a:ext cx="2293256" cy="369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nb-NO" dirty="0"/>
                <a:t>DK = Datakooperativer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307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AEF6B23-5F81-4640-974E-ADC278F5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709" y="1"/>
            <a:ext cx="10515600" cy="1129154"/>
          </a:xfrm>
        </p:spPr>
        <p:txBody>
          <a:bodyPr anchor="ctr">
            <a:noAutofit/>
          </a:bodyPr>
          <a:lstStyle/>
          <a:p>
            <a:r>
              <a:rPr lang="nb-NO" sz="3200" dirty="0" err="1">
                <a:solidFill>
                  <a:srgbClr val="C00000"/>
                </a:solidFill>
              </a:rPr>
              <a:t>Artificial</a:t>
            </a:r>
            <a:r>
              <a:rPr lang="nb-NO" sz="3200" dirty="0">
                <a:solidFill>
                  <a:srgbClr val="C00000"/>
                </a:solidFill>
              </a:rPr>
              <a:t> </a:t>
            </a:r>
            <a:r>
              <a:rPr lang="nb-NO" sz="3200" dirty="0" err="1">
                <a:solidFill>
                  <a:srgbClr val="C00000"/>
                </a:solidFill>
              </a:rPr>
              <a:t>Intelligence</a:t>
            </a:r>
            <a:r>
              <a:rPr lang="nb-NO" sz="3200" dirty="0">
                <a:solidFill>
                  <a:srgbClr val="C00000"/>
                </a:solidFill>
              </a:rPr>
              <a:t> </a:t>
            </a:r>
            <a:r>
              <a:rPr lang="nb-NO" sz="3200" dirty="0" err="1">
                <a:solidFill>
                  <a:srgbClr val="C00000"/>
                </a:solidFill>
              </a:rPr>
              <a:t>Act</a:t>
            </a:r>
            <a:r>
              <a:rPr lang="nb-NO" sz="3200" dirty="0">
                <a:solidFill>
                  <a:srgbClr val="C00000"/>
                </a:solidFill>
              </a:rPr>
              <a:t> (AIA) – forslag til ny forordning</a:t>
            </a:r>
          </a:p>
        </p:txBody>
      </p:sp>
      <p:sp>
        <p:nvSpPr>
          <p:cNvPr id="9" name="Plassholder for innhold 8">
            <a:extLst>
              <a:ext uri="{FF2B5EF4-FFF2-40B4-BE49-F238E27FC236}">
                <a16:creationId xmlns:a16="http://schemas.microsoft.com/office/drawing/2014/main" id="{D11D8CFB-7AB4-4195-83B8-0DD0BF1AB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228" y="1392487"/>
            <a:ext cx="11035075" cy="2515761"/>
          </a:xfrm>
        </p:spPr>
        <p:txBody>
          <a:bodyPr anchor="ctr">
            <a:noAutofit/>
          </a:bodyPr>
          <a:lstStyle/>
          <a:p>
            <a:r>
              <a:rPr lang="nb-NO" sz="1800" dirty="0"/>
              <a:t>AIA er tema for Naomi </a:t>
            </a:r>
            <a:r>
              <a:rPr lang="nb-NO" sz="1800" dirty="0" err="1"/>
              <a:t>Lintvedts</a:t>
            </a:r>
            <a:r>
              <a:rPr lang="nb-NO" sz="1800" dirty="0"/>
              <a:t> innlegg på seminaret neste onsdag 15.9, så gir bare en overordnet beskrivelse her</a:t>
            </a:r>
          </a:p>
          <a:p>
            <a:r>
              <a:rPr lang="nb-NO" sz="1800" dirty="0"/>
              <a:t>AIA bygger på fleksibel og dynamisk definisjon av kunstig intelligens (KI)</a:t>
            </a:r>
          </a:p>
          <a:p>
            <a:r>
              <a:rPr lang="nb-NO" sz="1800" dirty="0"/>
              <a:t>AIA er ment å regulere krav til KI-</a:t>
            </a:r>
            <a:r>
              <a:rPr lang="nb-NO" sz="1800" i="1" dirty="0"/>
              <a:t>produkter</a:t>
            </a:r>
            <a:r>
              <a:rPr lang="nb-NO" sz="1800" dirty="0"/>
              <a:t>, og er ikke formulert som nye rettigheter</a:t>
            </a:r>
          </a:p>
          <a:p>
            <a:pPr lvl="1"/>
            <a:r>
              <a:rPr lang="nb-NO" sz="1800" dirty="0"/>
              <a:t>Vil likevel ha beskyttelse av enkeltpersoner som </a:t>
            </a:r>
            <a:r>
              <a:rPr lang="nb-NO" sz="1800" i="1" dirty="0"/>
              <a:t>effekt</a:t>
            </a:r>
          </a:p>
          <a:p>
            <a:pPr lvl="1"/>
            <a:r>
              <a:rPr lang="nb-NO" sz="1800" i="1" dirty="0"/>
              <a:t>Omhandler i liten grad personvern, men mange KI-systemer vil </a:t>
            </a:r>
            <a:r>
              <a:rPr lang="nb-NO" sz="1800" i="1" dirty="0" err="1"/>
              <a:t>netopp</a:t>
            </a:r>
            <a:r>
              <a:rPr lang="nb-NO" sz="1800" i="1" dirty="0"/>
              <a:t> bruke personopplysninger, så det er intim sammenheng mellom AIA og personvernforordningen (GDPR)</a:t>
            </a:r>
          </a:p>
          <a:p>
            <a:r>
              <a:rPr lang="nb-NO" sz="1800" i="1" dirty="0"/>
              <a:t>Forbyr visse anvendelser av KI (art. 5)</a:t>
            </a:r>
          </a:p>
          <a:p>
            <a:r>
              <a:rPr lang="nb-NO" sz="1800" dirty="0"/>
              <a:t>Stiller krav til «</a:t>
            </a:r>
            <a:r>
              <a:rPr lang="nb-NO" sz="1800" dirty="0" err="1"/>
              <a:t>high</a:t>
            </a:r>
            <a:r>
              <a:rPr lang="nb-NO" sz="1800" dirty="0"/>
              <a:t>-risk systems»</a:t>
            </a:r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6085D6D5-00D2-4616-8C8A-E178A3A5A7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228" y="4171580"/>
            <a:ext cx="7927896" cy="2636025"/>
          </a:xfrm>
          <a:prstGeom prst="rect">
            <a:avLst/>
          </a:prstGeom>
        </p:spPr>
      </p:pic>
      <p:sp>
        <p:nvSpPr>
          <p:cNvPr id="11" name="TekstSylinder 10">
            <a:extLst>
              <a:ext uri="{FF2B5EF4-FFF2-40B4-BE49-F238E27FC236}">
                <a16:creationId xmlns:a16="http://schemas.microsoft.com/office/drawing/2014/main" id="{DA0C90F7-5A40-452D-9984-ABA557135345}"/>
              </a:ext>
            </a:extLst>
          </p:cNvPr>
          <p:cNvSpPr txBox="1"/>
          <p:nvPr/>
        </p:nvSpPr>
        <p:spPr>
          <a:xfrm>
            <a:off x="8917677" y="4213779"/>
            <a:ext cx="2722797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Hør </a:t>
            </a:r>
            <a:r>
              <a:rPr lang="nb-NO" dirty="0">
                <a:hlinkClick r:id="rId3"/>
              </a:rPr>
              <a:t>podcast med diskusjon</a:t>
            </a:r>
          </a:p>
          <a:p>
            <a:r>
              <a:rPr lang="nb-NO" dirty="0">
                <a:hlinkClick r:id="rId3"/>
              </a:rPr>
              <a:t>av forslaget til AIA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4161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735</Words>
  <Application>Microsoft Office PowerPoint</Application>
  <PresentationFormat>Widescreen</PresentationFormat>
  <Paragraphs>82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Office-tema</vt:lpstr>
      <vt:lpstr>Noen viktige EØS-relevante initiativ med direkte betydning for digitaliseringen av norsk offentlig forvaltning</vt:lpstr>
      <vt:lpstr>Oversikt over viktige relevante initiativ</vt:lpstr>
      <vt:lpstr>European eGovernment Action Plan 2016-2020 (2016)</vt:lpstr>
      <vt:lpstr> A European strategy for data (2020) - noen hovedpunkter </vt:lpstr>
      <vt:lpstr>Open Government Directive og Data Governance Act</vt:lpstr>
      <vt:lpstr>Artificial Intelligence Act (AIA) – forslag til ny forordning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Viktige EØS-relevante initiativ med direkte betydning for digitaliseringen av norsk offentlig forvaltning</dc:title>
  <dc:creator>dag wiese schartum</dc:creator>
  <cp:lastModifiedBy>dag wiese schartum</cp:lastModifiedBy>
  <cp:revision>7</cp:revision>
  <dcterms:created xsi:type="dcterms:W3CDTF">2021-09-03T12:24:04Z</dcterms:created>
  <dcterms:modified xsi:type="dcterms:W3CDTF">2021-09-07T22:36:05Z</dcterms:modified>
</cp:coreProperties>
</file>