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Lst>
  <p:notesMasterIdLst>
    <p:notesMasterId r:id="rId29"/>
  </p:notesMasterIdLst>
  <p:handoutMasterIdLst>
    <p:handoutMasterId r:id="rId30"/>
  </p:handoutMasterIdLst>
  <p:sldIdLst>
    <p:sldId id="256" r:id="rId2"/>
    <p:sldId id="355" r:id="rId3"/>
    <p:sldId id="345" r:id="rId4"/>
    <p:sldId id="449" r:id="rId5"/>
    <p:sldId id="450" r:id="rId6"/>
    <p:sldId id="348" r:id="rId7"/>
    <p:sldId id="349" r:id="rId8"/>
    <p:sldId id="356" r:id="rId9"/>
    <p:sldId id="358" r:id="rId10"/>
    <p:sldId id="454" r:id="rId11"/>
    <p:sldId id="360" r:id="rId12"/>
    <p:sldId id="465" r:id="rId13"/>
    <p:sldId id="466" r:id="rId14"/>
    <p:sldId id="460" r:id="rId15"/>
    <p:sldId id="461" r:id="rId16"/>
    <p:sldId id="468" r:id="rId17"/>
    <p:sldId id="351" r:id="rId18"/>
    <p:sldId id="458" r:id="rId19"/>
    <p:sldId id="459" r:id="rId20"/>
    <p:sldId id="353" r:id="rId21"/>
    <p:sldId id="456" r:id="rId22"/>
    <p:sldId id="379" r:id="rId23"/>
    <p:sldId id="464" r:id="rId24"/>
    <p:sldId id="451" r:id="rId25"/>
    <p:sldId id="457" r:id="rId26"/>
    <p:sldId id="452" r:id="rId27"/>
    <p:sldId id="357" r:id="rId28"/>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ddels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0" d="100"/>
          <a:sy n="10" d="100"/>
        </p:scale>
        <p:origin x="5136" y="27"/>
      </p:cViewPr>
      <p:guideLst>
        <p:guide orient="horz" pos="2160"/>
        <p:guide pos="672"/>
        <p:guide pos="5472"/>
        <p:guide pos="1008"/>
        <p:guide pos="1152"/>
      </p:guideLst>
    </p:cSldViewPr>
  </p:slideViewPr>
  <p:outlineViewPr>
    <p:cViewPr>
      <p:scale>
        <a:sx n="33" d="100"/>
        <a:sy n="33" d="100"/>
      </p:scale>
      <p:origin x="0" y="20720"/>
    </p:cViewPr>
  </p:outlineViewPr>
  <p:notesTextViewPr>
    <p:cViewPr>
      <p:scale>
        <a:sx n="20" d="100"/>
        <a:sy n="2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48646" y="0"/>
            <a:ext cx="2944283" cy="496570"/>
          </a:xfrm>
          <a:prstGeom prst="rect">
            <a:avLst/>
          </a:prstGeom>
        </p:spPr>
        <p:txBody>
          <a:bodyPr vert="horz" lIns="91440" tIns="45720" rIns="91440" bIns="45720" rtlCol="0"/>
          <a:lstStyle>
            <a:lvl1pPr algn="r">
              <a:defRPr sz="1200"/>
            </a:lvl1pPr>
          </a:lstStyle>
          <a:p>
            <a:pPr>
              <a:defRPr/>
            </a:pPr>
            <a:fld id="{BA241A93-A2B1-4A48-85C9-66134CBCCB47}" type="datetime1">
              <a:rPr lang="nb-NO"/>
              <a:pPr>
                <a:defRPr/>
              </a:pPr>
              <a:t>26.10.2021</a:t>
            </a:fld>
            <a:endParaRPr lang="nb-NO"/>
          </a:p>
        </p:txBody>
      </p:sp>
      <p:sp>
        <p:nvSpPr>
          <p:cNvPr id="4" name="Footer Placeholder 3"/>
          <p:cNvSpPr>
            <a:spLocks noGrp="1"/>
          </p:cNvSpPr>
          <p:nvPr>
            <p:ph type="ftr" sz="quarter" idx="2"/>
          </p:nvPr>
        </p:nvSpPr>
        <p:spPr>
          <a:xfrm>
            <a:off x="1" y="9433107"/>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48646" y="9433107"/>
            <a:ext cx="2944283" cy="496570"/>
          </a:xfrm>
          <a:prstGeom prst="rect">
            <a:avLst/>
          </a:prstGeom>
        </p:spPr>
        <p:txBody>
          <a:bodyPr vert="horz" lIns="91440" tIns="45720" rIns="91440" bIns="45720" rtlCol="0" anchor="b"/>
          <a:lstStyle>
            <a:lvl1pPr algn="r">
              <a:defRPr sz="1200"/>
            </a:lvl1pPr>
          </a:lstStyle>
          <a:p>
            <a:pPr>
              <a:defRPr/>
            </a:pPr>
            <a:fld id="{D5E3077A-2524-A440-951C-C5D7DBD3FDCE}" type="slidenum">
              <a:rPr lang="nb-NO"/>
              <a:pPr>
                <a:defRPr/>
              </a:pPr>
              <a:t>‹#›</a:t>
            </a:fld>
            <a:endParaRPr lang="nb-NO"/>
          </a:p>
        </p:txBody>
      </p:sp>
    </p:spTree>
    <p:extLst>
      <p:ext uri="{BB962C8B-B14F-4D97-AF65-F5344CB8AC3E}">
        <p14:creationId xmlns:p14="http://schemas.microsoft.com/office/powerpoint/2010/main" val="173009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50218"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935"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50218"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4CC42890-9AA5-C248-9489-F5E3D1E7D74E}" type="slidenum">
              <a:rPr lang="en-US"/>
              <a:pPr>
                <a:defRPr/>
              </a:pPr>
              <a:t>‹#›</a:t>
            </a:fld>
            <a:endParaRPr lang="en-US"/>
          </a:p>
        </p:txBody>
      </p:sp>
    </p:spTree>
    <p:extLst>
      <p:ext uri="{BB962C8B-B14F-4D97-AF65-F5344CB8AC3E}">
        <p14:creationId xmlns:p14="http://schemas.microsoft.com/office/powerpoint/2010/main" val="42595369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C42890-9AA5-C248-9489-F5E3D1E7D74E}" type="slidenum">
              <a:rPr lang="en-US" smtClean="0"/>
              <a:pPr>
                <a:defRPr/>
              </a:pPr>
              <a:t>2</a:t>
            </a:fld>
            <a:endParaRPr lang="en-US"/>
          </a:p>
        </p:txBody>
      </p:sp>
    </p:spTree>
    <p:extLst>
      <p:ext uri="{BB962C8B-B14F-4D97-AF65-F5344CB8AC3E}">
        <p14:creationId xmlns:p14="http://schemas.microsoft.com/office/powerpoint/2010/main" val="2302070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a:t>Click to edit Master subtitle style</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9144000" cy="15567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fld id="{D81E8321-8BA5-514D-9E73-D02903F3B005}" type="datetime1">
              <a:rPr lang="nb-NO" smtClean="0"/>
              <a:t>26.10.2021</a:t>
            </a:fld>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a:t>FINF4010 Guri Verne</a:t>
            </a:r>
          </a:p>
        </p:txBody>
      </p:sp>
      <p:sp>
        <p:nvSpPr>
          <p:cNvPr id="6" name="Rectangle 12"/>
          <p:cNvSpPr>
            <a:spLocks noGrp="1" noChangeArrowheads="1"/>
          </p:cNvSpPr>
          <p:nvPr>
            <p:ph type="sldNum" sz="quarter" idx="12"/>
          </p:nvPr>
        </p:nvSpPr>
        <p:spPr/>
        <p:txBody>
          <a:bodyPr/>
          <a:lstStyle>
            <a:lvl1pPr>
              <a:defRPr/>
            </a:lvl1pPr>
          </a:lstStyle>
          <a:p>
            <a:pPr>
              <a:defRPr/>
            </a:pPr>
            <a:fld id="{1C6B3F26-EA1B-4240-9150-104069494B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fld id="{68B1BE4D-D6F4-AE4F-83F8-03A7B8E72562}" type="datetime1">
              <a:rPr lang="nb-NO" smtClean="0"/>
              <a:t>26.10.2021</a:t>
            </a:fld>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a:t>FINF4010 Guri Verne</a:t>
            </a:r>
          </a:p>
        </p:txBody>
      </p:sp>
      <p:sp>
        <p:nvSpPr>
          <p:cNvPr id="6" name="Rectangle 12"/>
          <p:cNvSpPr>
            <a:spLocks noGrp="1" noChangeArrowheads="1"/>
          </p:cNvSpPr>
          <p:nvPr>
            <p:ph type="sldNum" sz="quarter" idx="12"/>
          </p:nvPr>
        </p:nvSpPr>
        <p:spPr/>
        <p:txBody>
          <a:bodyPr/>
          <a:lstStyle>
            <a:lvl1pPr>
              <a:defRPr/>
            </a:lvl1pPr>
          </a:lstStyle>
          <a:p>
            <a:pPr>
              <a:defRPr/>
            </a:pPr>
            <a:fld id="{949E82DE-9222-B74E-8474-F13BA53042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Rectangle 10"/>
          <p:cNvSpPr>
            <a:spLocks noGrp="1" noChangeArrowheads="1"/>
          </p:cNvSpPr>
          <p:nvPr>
            <p:ph type="dt" sz="half" idx="10"/>
          </p:nvPr>
        </p:nvSpPr>
        <p:spPr>
          <a:xfrm>
            <a:off x="990600" y="6400800"/>
            <a:ext cx="989112" cy="304800"/>
          </a:xfrm>
        </p:spPr>
        <p:txBody>
          <a:bodyPr/>
          <a:lstStyle>
            <a:lvl1pPr>
              <a:defRPr i="1"/>
            </a:lvl1pPr>
          </a:lstStyle>
          <a:p>
            <a:pPr>
              <a:defRPr/>
            </a:pPr>
            <a:fld id="{14EB16AE-DF0F-464D-91F8-BD2F51EF0860}" type="datetime1">
              <a:rPr lang="nb-NO" smtClean="0"/>
              <a:t>26.10.2021</a:t>
            </a:fld>
            <a:endParaRPr lang="nb-NO" dirty="0"/>
          </a:p>
        </p:txBody>
      </p:sp>
      <p:sp>
        <p:nvSpPr>
          <p:cNvPr id="5" name="Rectangle 11"/>
          <p:cNvSpPr>
            <a:spLocks noGrp="1" noChangeArrowheads="1"/>
          </p:cNvSpPr>
          <p:nvPr>
            <p:ph type="ftr" sz="quarter" idx="11"/>
          </p:nvPr>
        </p:nvSpPr>
        <p:spPr>
          <a:xfrm>
            <a:off x="2195736" y="6400800"/>
            <a:ext cx="4800600" cy="304800"/>
          </a:xfrm>
        </p:spPr>
        <p:txBody>
          <a:bodyPr/>
          <a:lstStyle>
            <a:lvl1pPr>
              <a:defRPr i="1"/>
            </a:lvl1pPr>
          </a:lstStyle>
          <a:p>
            <a:pPr>
              <a:defRPr/>
            </a:pPr>
            <a:r>
              <a:rPr lang="en-US"/>
              <a:t>FINF4010 Guri Verne</a:t>
            </a: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fld id="{98E7D73E-9F6A-704B-AB61-8E44CC542B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12"/>
          <p:cNvSpPr>
            <a:spLocks noGrp="1" noChangeArrowheads="1"/>
          </p:cNvSpPr>
          <p:nvPr>
            <p:ph type="sldNum" sz="quarter" idx="12"/>
          </p:nvPr>
        </p:nvSpPr>
        <p:spPr/>
        <p:txBody>
          <a:bodyPr/>
          <a:lstStyle>
            <a:lvl1pPr>
              <a:defRPr/>
            </a:lvl1pPr>
          </a:lstStyle>
          <a:p>
            <a:pPr>
              <a:defRPr/>
            </a:pPr>
            <a:fld id="{47B2F22B-505F-094E-9703-54651E7AFE19}" type="slidenum">
              <a:rPr lang="en-US"/>
              <a:pPr>
                <a:defRPr/>
              </a:pPr>
              <a:t>‹#›</a:t>
            </a:fld>
            <a:endParaRPr lang="en-US"/>
          </a:p>
        </p:txBody>
      </p:sp>
      <p:sp>
        <p:nvSpPr>
          <p:cNvPr id="7" name="Rectangle 10"/>
          <p:cNvSpPr>
            <a:spLocks noGrp="1" noChangeArrowheads="1"/>
          </p:cNvSpPr>
          <p:nvPr>
            <p:ph type="dt" sz="half" idx="10"/>
          </p:nvPr>
        </p:nvSpPr>
        <p:spPr>
          <a:xfrm>
            <a:off x="990600" y="6400800"/>
            <a:ext cx="989112" cy="304800"/>
          </a:xfrm>
        </p:spPr>
        <p:txBody>
          <a:bodyPr/>
          <a:lstStyle>
            <a:lvl1pPr>
              <a:defRPr i="1"/>
            </a:lvl1pPr>
          </a:lstStyle>
          <a:p>
            <a:pPr>
              <a:defRPr/>
            </a:pPr>
            <a:fld id="{9C2995B6-F62F-0046-858D-5B0859B85B45}" type="datetime1">
              <a:rPr lang="nb-NO" smtClean="0"/>
              <a:t>26.10.2021</a:t>
            </a:fld>
            <a:endParaRPr lang="nb-NO" dirty="0"/>
          </a:p>
        </p:txBody>
      </p:sp>
      <p:sp>
        <p:nvSpPr>
          <p:cNvPr id="8" name="Rectangle 11"/>
          <p:cNvSpPr>
            <a:spLocks noGrp="1" noChangeArrowheads="1"/>
          </p:cNvSpPr>
          <p:nvPr>
            <p:ph type="ftr" sz="quarter" idx="11"/>
          </p:nvPr>
        </p:nvSpPr>
        <p:spPr>
          <a:xfrm>
            <a:off x="2195736" y="6400800"/>
            <a:ext cx="4800600" cy="304800"/>
          </a:xfrm>
        </p:spPr>
        <p:txBody>
          <a:bodyPr/>
          <a:lstStyle>
            <a:lvl1pPr>
              <a:defRPr i="1"/>
            </a:lvl1pPr>
          </a:lstStyle>
          <a:p>
            <a:pPr>
              <a:defRPr/>
            </a:pPr>
            <a:r>
              <a:rPr lang="en-US"/>
              <a:t>FINF4010 Guri Verne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fld id="{762686ED-3D42-B04F-B9BE-93BEA224E342}" type="datetime1">
              <a:rPr lang="nb-NO" smtClean="0"/>
              <a:t>26.10.2021</a:t>
            </a:fld>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a:t>FINF4010 Guri Verne</a:t>
            </a:r>
          </a:p>
        </p:txBody>
      </p:sp>
      <p:sp>
        <p:nvSpPr>
          <p:cNvPr id="7" name="Rectangle 12"/>
          <p:cNvSpPr>
            <a:spLocks noGrp="1" noChangeArrowheads="1"/>
          </p:cNvSpPr>
          <p:nvPr>
            <p:ph type="sldNum" sz="quarter" idx="12"/>
          </p:nvPr>
        </p:nvSpPr>
        <p:spPr/>
        <p:txBody>
          <a:bodyPr/>
          <a:lstStyle>
            <a:lvl1pPr>
              <a:defRPr/>
            </a:lvl1pPr>
          </a:lstStyle>
          <a:p>
            <a:pPr>
              <a:defRPr/>
            </a:pPr>
            <a:fld id="{053D989F-A331-AB43-95BF-0E818BE523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fld id="{E72F4F2E-BCC2-F74F-95AE-CB526141D73E}" type="datetime1">
              <a:rPr lang="nb-NO" smtClean="0"/>
              <a:t>26.10.2021</a:t>
            </a:fld>
            <a:endParaRPr lang="nb-NO"/>
          </a:p>
        </p:txBody>
      </p:sp>
      <p:sp>
        <p:nvSpPr>
          <p:cNvPr id="8" name="Rectangle 11"/>
          <p:cNvSpPr>
            <a:spLocks noGrp="1" noChangeArrowheads="1"/>
          </p:cNvSpPr>
          <p:nvPr>
            <p:ph type="ftr" sz="quarter" idx="11"/>
          </p:nvPr>
        </p:nvSpPr>
        <p:spPr/>
        <p:txBody>
          <a:bodyPr/>
          <a:lstStyle>
            <a:lvl1pPr>
              <a:defRPr/>
            </a:lvl1pPr>
          </a:lstStyle>
          <a:p>
            <a:pPr>
              <a:defRPr/>
            </a:pPr>
            <a:r>
              <a:rPr lang="en-US"/>
              <a:t>FINF4010 Guri Verne</a:t>
            </a:r>
          </a:p>
        </p:txBody>
      </p:sp>
      <p:sp>
        <p:nvSpPr>
          <p:cNvPr id="9" name="Rectangle 12"/>
          <p:cNvSpPr>
            <a:spLocks noGrp="1" noChangeArrowheads="1"/>
          </p:cNvSpPr>
          <p:nvPr>
            <p:ph type="sldNum" sz="quarter" idx="12"/>
          </p:nvPr>
        </p:nvSpPr>
        <p:spPr/>
        <p:txBody>
          <a:bodyPr/>
          <a:lstStyle>
            <a:lvl1pPr>
              <a:defRPr/>
            </a:lvl1pPr>
          </a:lstStyle>
          <a:p>
            <a:pPr>
              <a:defRPr/>
            </a:pPr>
            <a:fld id="{41804071-214C-7049-88E2-9980394E2A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Rectangle 12"/>
          <p:cNvSpPr>
            <a:spLocks noGrp="1" noChangeArrowheads="1"/>
          </p:cNvSpPr>
          <p:nvPr>
            <p:ph type="sldNum" sz="quarter" idx="12"/>
          </p:nvPr>
        </p:nvSpPr>
        <p:spPr/>
        <p:txBody>
          <a:bodyPr/>
          <a:lstStyle>
            <a:lvl1pPr>
              <a:defRPr/>
            </a:lvl1pPr>
          </a:lstStyle>
          <a:p>
            <a:pPr>
              <a:defRPr/>
            </a:pPr>
            <a:fld id="{7AD971AD-B49F-C040-81C4-BA0A04AC2B6D}" type="slidenum">
              <a:rPr lang="en-US"/>
              <a:pPr>
                <a:defRPr/>
              </a:pPr>
              <a:t>‹#›</a:t>
            </a:fld>
            <a:endParaRPr lang="en-US"/>
          </a:p>
        </p:txBody>
      </p:sp>
      <p:sp>
        <p:nvSpPr>
          <p:cNvPr id="6" name="Rectangle 10"/>
          <p:cNvSpPr>
            <a:spLocks noGrp="1" noChangeArrowheads="1"/>
          </p:cNvSpPr>
          <p:nvPr>
            <p:ph type="dt" sz="half" idx="10"/>
          </p:nvPr>
        </p:nvSpPr>
        <p:spPr>
          <a:xfrm>
            <a:off x="990600" y="6400800"/>
            <a:ext cx="989112" cy="304800"/>
          </a:xfrm>
        </p:spPr>
        <p:txBody>
          <a:bodyPr/>
          <a:lstStyle>
            <a:lvl1pPr>
              <a:defRPr i="1"/>
            </a:lvl1pPr>
          </a:lstStyle>
          <a:p>
            <a:pPr>
              <a:defRPr/>
            </a:pPr>
            <a:fld id="{CBCCFEC6-BA86-9645-9582-0A70D05C912C}" type="datetime1">
              <a:rPr lang="nb-NO" smtClean="0"/>
              <a:t>26.10.2021</a:t>
            </a:fld>
            <a:endParaRPr lang="nb-NO" dirty="0"/>
          </a:p>
        </p:txBody>
      </p:sp>
      <p:sp>
        <p:nvSpPr>
          <p:cNvPr id="7" name="Rectangle 11"/>
          <p:cNvSpPr>
            <a:spLocks noGrp="1" noChangeArrowheads="1"/>
          </p:cNvSpPr>
          <p:nvPr>
            <p:ph type="ftr" sz="quarter" idx="11"/>
          </p:nvPr>
        </p:nvSpPr>
        <p:spPr>
          <a:xfrm>
            <a:off x="2195736" y="6400800"/>
            <a:ext cx="4800600" cy="304800"/>
          </a:xfrm>
        </p:spPr>
        <p:txBody>
          <a:bodyPr/>
          <a:lstStyle>
            <a:lvl1pPr>
              <a:defRPr i="1"/>
            </a:lvl1pPr>
          </a:lstStyle>
          <a:p>
            <a:pPr>
              <a:defRPr/>
            </a:pPr>
            <a:r>
              <a:rPr lang="en-US"/>
              <a:t>FINF4010 Guri Verne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12"/>
          <p:cNvSpPr>
            <a:spLocks noGrp="1" noChangeArrowheads="1"/>
          </p:cNvSpPr>
          <p:nvPr>
            <p:ph type="sldNum" sz="quarter" idx="12"/>
          </p:nvPr>
        </p:nvSpPr>
        <p:spPr/>
        <p:txBody>
          <a:bodyPr/>
          <a:lstStyle>
            <a:lvl1pPr>
              <a:defRPr/>
            </a:lvl1pPr>
          </a:lstStyle>
          <a:p>
            <a:pPr>
              <a:defRPr/>
            </a:pPr>
            <a:fld id="{8774AE39-E22E-E54E-A53F-1B545A01E0B5}" type="slidenum">
              <a:rPr lang="en-US"/>
              <a:pPr>
                <a:defRPr/>
              </a:pPr>
              <a:t>‹#›</a:t>
            </a:fld>
            <a:endParaRPr lang="en-US"/>
          </a:p>
        </p:txBody>
      </p:sp>
      <p:sp>
        <p:nvSpPr>
          <p:cNvPr id="5" name="Rectangle 10"/>
          <p:cNvSpPr>
            <a:spLocks noGrp="1" noChangeArrowheads="1"/>
          </p:cNvSpPr>
          <p:nvPr>
            <p:ph type="dt" sz="half" idx="10"/>
          </p:nvPr>
        </p:nvSpPr>
        <p:spPr>
          <a:xfrm>
            <a:off x="990600" y="6400800"/>
            <a:ext cx="989112" cy="304800"/>
          </a:xfrm>
        </p:spPr>
        <p:txBody>
          <a:bodyPr/>
          <a:lstStyle>
            <a:lvl1pPr>
              <a:defRPr i="1"/>
            </a:lvl1pPr>
          </a:lstStyle>
          <a:p>
            <a:pPr>
              <a:defRPr/>
            </a:pPr>
            <a:fld id="{A1EB3765-21BD-0D4E-B3CA-033B15D8812A}" type="datetime1">
              <a:rPr lang="nb-NO" smtClean="0"/>
              <a:t>26.10.2021</a:t>
            </a:fld>
            <a:endParaRPr lang="nb-NO" dirty="0"/>
          </a:p>
        </p:txBody>
      </p:sp>
      <p:sp>
        <p:nvSpPr>
          <p:cNvPr id="6" name="Rectangle 11"/>
          <p:cNvSpPr>
            <a:spLocks noGrp="1" noChangeArrowheads="1"/>
          </p:cNvSpPr>
          <p:nvPr>
            <p:ph type="ftr" sz="quarter" idx="11"/>
          </p:nvPr>
        </p:nvSpPr>
        <p:spPr>
          <a:xfrm>
            <a:off x="2195736" y="6400800"/>
            <a:ext cx="4800600" cy="304800"/>
          </a:xfrm>
        </p:spPr>
        <p:txBody>
          <a:bodyPr/>
          <a:lstStyle>
            <a:lvl1pPr>
              <a:defRPr i="1"/>
            </a:lvl1pPr>
          </a:lstStyle>
          <a:p>
            <a:pPr>
              <a:defRPr/>
            </a:pPr>
            <a:r>
              <a:rPr lang="en-US"/>
              <a:t>FINF4010 Guri Verne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fld id="{4AB56024-B92A-7E45-97B9-A85BEBF0D289}" type="datetime1">
              <a:rPr lang="nb-NO" smtClean="0"/>
              <a:t>26.10.2021</a:t>
            </a:fld>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a:t>FINF4010 Guri Verne</a:t>
            </a:r>
          </a:p>
        </p:txBody>
      </p:sp>
      <p:sp>
        <p:nvSpPr>
          <p:cNvPr id="7" name="Rectangle 12"/>
          <p:cNvSpPr>
            <a:spLocks noGrp="1" noChangeArrowheads="1"/>
          </p:cNvSpPr>
          <p:nvPr>
            <p:ph type="sldNum" sz="quarter" idx="12"/>
          </p:nvPr>
        </p:nvSpPr>
        <p:spPr/>
        <p:txBody>
          <a:bodyPr/>
          <a:lstStyle>
            <a:lvl1pPr>
              <a:defRPr/>
            </a:lvl1pPr>
          </a:lstStyle>
          <a:p>
            <a:pPr>
              <a:defRPr/>
            </a:pPr>
            <a:fld id="{30D15820-7324-2840-A707-208A0675DE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fld id="{DF15AB1B-003D-164D-9FD6-B8FAA52EE621}" type="datetime1">
              <a:rPr lang="nb-NO" smtClean="0"/>
              <a:t>26.10.2021</a:t>
            </a:fld>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a:t>FINF4010 Guri Verne</a:t>
            </a:r>
          </a:p>
        </p:txBody>
      </p:sp>
      <p:sp>
        <p:nvSpPr>
          <p:cNvPr id="7" name="Rectangle 12"/>
          <p:cNvSpPr>
            <a:spLocks noGrp="1" noChangeArrowheads="1"/>
          </p:cNvSpPr>
          <p:nvPr>
            <p:ph type="sldNum" sz="quarter" idx="12"/>
          </p:nvPr>
        </p:nvSpPr>
        <p:spPr/>
        <p:txBody>
          <a:bodyPr/>
          <a:lstStyle>
            <a:lvl1pPr>
              <a:defRPr/>
            </a:lvl1pPr>
          </a:lstStyle>
          <a:p>
            <a:pPr>
              <a:defRPr/>
            </a:pPr>
            <a:fld id="{A3C44174-A48C-784E-9AFE-E05FA8511F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fld id="{EAFFD6CF-BD17-EE4B-B617-094A4167D499}" type="datetime1">
              <a:rPr lang="nb-NO" smtClean="0"/>
              <a:t>26.10.2021</a:t>
            </a:fld>
            <a:endParaRPr lang="nb-NO"/>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a:t>FINF4010 Guri Verne</a:t>
            </a: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873BA3D6-8095-AB46-BE36-1C6761935EE2}" type="slidenum">
              <a:rPr lang="en-US"/>
              <a:pPr>
                <a:defRPr/>
              </a:pPr>
              <a:t>‹#›</a:t>
            </a:fld>
            <a:endParaRPr lang="en-US"/>
          </a:p>
        </p:txBody>
      </p:sp>
      <p:pic>
        <p:nvPicPr>
          <p:cNvPr id="1031" name="Picture 8" descr="MN_IFI_A_ENG.png"/>
          <p:cNvPicPr>
            <a:picLocks noChangeAspect="1"/>
          </p:cNvPicPr>
          <p:nvPr/>
        </p:nvPicPr>
        <p:blipFill>
          <a:blip r:embed="rId13"/>
          <a:srcRect/>
          <a:stretch>
            <a:fillRect/>
          </a:stretch>
        </p:blipFill>
        <p:spPr bwMode="auto">
          <a:xfrm>
            <a:off x="304800" y="228600"/>
            <a:ext cx="2949575"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urn.nb.no/URN:NBN:no-5032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67744" y="2286000"/>
            <a:ext cx="6419056" cy="1647056"/>
          </a:xfrm>
        </p:spPr>
        <p:txBody>
          <a:bodyPr/>
          <a:lstStyle/>
          <a:p>
            <a:r>
              <a:rPr lang="en-GB" sz="3200" i="1" dirty="0" err="1">
                <a:latin typeface="Times New Roman" panose="02020603050405020304" pitchFamily="18" charset="0"/>
                <a:cs typeface="Times New Roman" panose="02020603050405020304" pitchFamily="18" charset="0"/>
              </a:rPr>
              <a:t>Chatboter</a:t>
            </a:r>
            <a:r>
              <a:rPr lang="en-GB" sz="3200" i="1" dirty="0">
                <a:latin typeface="Times New Roman" panose="02020603050405020304" pitchFamily="18" charset="0"/>
                <a:cs typeface="Times New Roman" panose="02020603050405020304" pitchFamily="18" charset="0"/>
              </a:rPr>
              <a:t> - er de </a:t>
            </a:r>
            <a:r>
              <a:rPr lang="en-GB" sz="3200" i="1" dirty="0" err="1">
                <a:latin typeface="Times New Roman" panose="02020603050405020304" pitchFamily="18" charset="0"/>
                <a:cs typeface="Times New Roman" panose="02020603050405020304" pitchFamily="18" charset="0"/>
              </a:rPr>
              <a:t>til</a:t>
            </a:r>
            <a:r>
              <a:rPr lang="en-GB" sz="3200" i="1"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hjelp</a:t>
            </a:r>
            <a:r>
              <a:rPr lang="en-GB" sz="3200" i="1" dirty="0">
                <a:latin typeface="Times New Roman" panose="02020603050405020304" pitchFamily="18" charset="0"/>
                <a:cs typeface="Times New Roman" panose="02020603050405020304" pitchFamily="18" charset="0"/>
              </a:rPr>
              <a:t>?</a:t>
            </a:r>
          </a:p>
        </p:txBody>
      </p:sp>
      <p:sp>
        <p:nvSpPr>
          <p:cNvPr id="15363" name="Rectangle 3"/>
          <p:cNvSpPr>
            <a:spLocks noGrp="1" noChangeArrowheads="1"/>
          </p:cNvSpPr>
          <p:nvPr>
            <p:ph type="subTitle" idx="1"/>
          </p:nvPr>
        </p:nvSpPr>
        <p:spPr>
          <a:xfrm>
            <a:off x="2267744" y="4365104"/>
            <a:ext cx="4690864" cy="1647056"/>
          </a:xfrm>
        </p:spPr>
        <p:txBody>
          <a:bodyPr/>
          <a:lstStyle/>
          <a:p>
            <a:r>
              <a:rPr lang="nb-NO" sz="2000" b="1" i="1" dirty="0">
                <a:latin typeface="Cambria"/>
                <a:cs typeface="Cambria"/>
              </a:rPr>
              <a:t>Guri Verne</a:t>
            </a:r>
          </a:p>
          <a:p>
            <a:r>
              <a:rPr lang="nb-NO" sz="1800" i="1" dirty="0">
                <a:solidFill>
                  <a:schemeClr val="bg1">
                    <a:lumMod val="50000"/>
                  </a:schemeClr>
                </a:solidFill>
                <a:latin typeface="Cambria"/>
                <a:cs typeface="Cambria"/>
              </a:rPr>
              <a:t>Institutt for Informatikk, UiO</a:t>
            </a:r>
          </a:p>
          <a:p>
            <a:r>
              <a:rPr lang="nb-NO" sz="1800" i="1" dirty="0">
                <a:solidFill>
                  <a:schemeClr val="bg1">
                    <a:lumMod val="50000"/>
                  </a:schemeClr>
                </a:solidFill>
                <a:latin typeface="Cambria"/>
                <a:cs typeface="Cambria"/>
              </a:rPr>
              <a:t>Design av informasjonssystemer</a:t>
            </a:r>
          </a:p>
          <a:p>
            <a:r>
              <a:rPr lang="nb-NO" sz="1800" i="1" dirty="0">
                <a:solidFill>
                  <a:schemeClr val="bg1">
                    <a:lumMod val="65000"/>
                  </a:schemeClr>
                </a:solidFill>
                <a:latin typeface="Cambria"/>
                <a:cs typeface="Cambria"/>
              </a:rPr>
              <a:t>FINF 4010 27. </a:t>
            </a:r>
            <a:r>
              <a:rPr lang="nb-NO" sz="1800" i="1" dirty="0" err="1">
                <a:solidFill>
                  <a:schemeClr val="bg1">
                    <a:lumMod val="65000"/>
                  </a:schemeClr>
                </a:solidFill>
                <a:latin typeface="Cambria"/>
                <a:cs typeface="Cambria"/>
              </a:rPr>
              <a:t>okt</a:t>
            </a:r>
            <a:r>
              <a:rPr lang="nb-NO" sz="1800" i="1" dirty="0">
                <a:solidFill>
                  <a:schemeClr val="bg1">
                    <a:lumMod val="65000"/>
                  </a:schemeClr>
                </a:solidFill>
                <a:latin typeface="Cambria"/>
                <a:cs typeface="Cambria"/>
              </a:rPr>
              <a:t> 2021</a:t>
            </a:r>
            <a:endParaRPr lang="nb-NO" sz="2000" i="1" dirty="0">
              <a:solidFill>
                <a:schemeClr val="bg1">
                  <a:lumMod val="65000"/>
                </a:schemeClr>
              </a:solidFill>
              <a:latin typeface="Cambria"/>
              <a:cs typeface="Cambria"/>
            </a:endParaRPr>
          </a:p>
          <a:p>
            <a:endParaRPr lang="nb-NO" sz="1800" i="1" dirty="0">
              <a:solidFill>
                <a:schemeClr val="bg1">
                  <a:lumMod val="50000"/>
                </a:schemeClr>
              </a:solidFill>
              <a:latin typeface="Cambria"/>
              <a:cs typeface="Cambria"/>
            </a:endParaRPr>
          </a:p>
          <a:p>
            <a:endParaRPr lang="nb-NO" sz="2000" i="1" dirty="0">
              <a:solidFill>
                <a:schemeClr val="bg1">
                  <a:lumMod val="65000"/>
                </a:schemeClr>
              </a:solidFill>
              <a:latin typeface="Cambria"/>
              <a:cs typeface="Cambria"/>
            </a:endParaRPr>
          </a:p>
          <a:p>
            <a:endParaRPr lang="nb-NO" sz="2000" i="1" dirty="0">
              <a:solidFill>
                <a:schemeClr val="bg1">
                  <a:lumMod val="65000"/>
                </a:schemeClr>
              </a:solidFill>
              <a:latin typeface="Cambria"/>
              <a:cs typeface="Cambria"/>
            </a:endParaRPr>
          </a:p>
          <a:p>
            <a:endParaRPr lang="nb-NO" sz="2000" i="1" dirty="0">
              <a:solidFill>
                <a:schemeClr val="bg1">
                  <a:lumMod val="65000"/>
                </a:schemeClr>
              </a:solidFill>
              <a:latin typeface="Cambria"/>
              <a:cs typeface="Cambria"/>
            </a:endParaRPr>
          </a:p>
          <a:p>
            <a:endParaRPr lang="nb-NO" sz="2000" i="1" dirty="0">
              <a:solidFill>
                <a:schemeClr val="bg1">
                  <a:lumMod val="65000"/>
                </a:schemeClr>
              </a:solidFill>
              <a:latin typeface="Cambria"/>
              <a:cs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7037F5F-0C48-D94A-89E5-F904B99182DE}"/>
              </a:ext>
            </a:extLst>
          </p:cNvPr>
          <p:cNvGraphicFramePr>
            <a:graphicFrameLocks noGrp="1"/>
          </p:cNvGraphicFramePr>
          <p:nvPr/>
        </p:nvGraphicFramePr>
        <p:xfrm>
          <a:off x="990600" y="908720"/>
          <a:ext cx="5957664" cy="4968552"/>
        </p:xfrm>
        <a:graphic>
          <a:graphicData uri="http://schemas.openxmlformats.org/drawingml/2006/table">
            <a:tbl>
              <a:tblPr>
                <a:tableStyleId>{5C22544A-7EE6-4342-B048-85BDC9FD1C3A}</a:tableStyleId>
              </a:tblPr>
              <a:tblGrid>
                <a:gridCol w="625556">
                  <a:extLst>
                    <a:ext uri="{9D8B030D-6E8A-4147-A177-3AD203B41FA5}">
                      <a16:colId xmlns:a16="http://schemas.microsoft.com/office/drawing/2014/main" val="913637257"/>
                    </a:ext>
                  </a:extLst>
                </a:gridCol>
                <a:gridCol w="5332108">
                  <a:extLst>
                    <a:ext uri="{9D8B030D-6E8A-4147-A177-3AD203B41FA5}">
                      <a16:colId xmlns:a16="http://schemas.microsoft.com/office/drawing/2014/main" val="2901722916"/>
                    </a:ext>
                  </a:extLst>
                </a:gridCol>
              </a:tblGrid>
              <a:tr h="892900">
                <a:tc>
                  <a:txBody>
                    <a:bodyPr/>
                    <a:lstStyle/>
                    <a:p>
                      <a:pPr>
                        <a:lnSpc>
                          <a:spcPct val="115000"/>
                        </a:lnSpc>
                      </a:pPr>
                      <a:r>
                        <a:rPr lang="en-NO" sz="1000">
                          <a:effectLst/>
                        </a:rPr>
                        <a:t>Frida:</a:t>
                      </a:r>
                      <a:endParaRPr lang="en-NO" sz="1000">
                        <a:effectLs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en-NO" sz="1000" dirty="0">
                          <a:effectLst/>
                        </a:rPr>
                        <a:t>Jeg heter Frida og er en chat-robot.</a:t>
                      </a:r>
                    </a:p>
                    <a:p>
                      <a:pPr>
                        <a:lnSpc>
                          <a:spcPct val="115000"/>
                        </a:lnSpc>
                      </a:pPr>
                      <a:r>
                        <a:rPr lang="en-NO" sz="1000" dirty="0">
                          <a:effectLst/>
                        </a:rPr>
                        <a:t>Jeg svarer best på korte spørsmål. Husk å ta med hvilken stønad du spør om.</a:t>
                      </a:r>
                    </a:p>
                    <a:p>
                      <a:pPr>
                        <a:lnSpc>
                          <a:spcPct val="115000"/>
                        </a:lnSpc>
                      </a:pPr>
                      <a:r>
                        <a:rPr lang="en-NO" sz="1000" dirty="0">
                          <a:effectLst/>
                        </a:rPr>
                        <a:t>Hva lurer du på?</a:t>
                      </a:r>
                    </a:p>
                    <a:p>
                      <a:pPr>
                        <a:lnSpc>
                          <a:spcPct val="115000"/>
                        </a:lnSpc>
                      </a:pPr>
                      <a:r>
                        <a:rPr lang="en-NO" sz="1000" dirty="0">
                          <a:effectLst/>
                        </a:rPr>
                        <a:t>• English? Click here (knapp)</a:t>
                      </a:r>
                      <a:endParaRPr lang="en-NO" sz="1000" dirty="0">
                        <a:effectLst/>
                        <a:latin typeface="Arial" panose="020B0604020202020204" pitchFamily="34" charset="0"/>
                        <a:ea typeface="Arial" panose="020B0604020202020204" pitchFamily="34" charset="0"/>
                      </a:endParaRPr>
                    </a:p>
                  </a:txBody>
                  <a:tcPr marL="45965" marR="45965" marT="45965" marB="45965"/>
                </a:tc>
                <a:extLst>
                  <a:ext uri="{0D108BD9-81ED-4DB2-BD59-A6C34878D82A}">
                    <a16:rowId xmlns:a16="http://schemas.microsoft.com/office/drawing/2014/main" val="1834658839"/>
                  </a:ext>
                </a:extLst>
              </a:tr>
              <a:tr h="285499">
                <a:tc>
                  <a:txBody>
                    <a:bodyPr/>
                    <a:lstStyle/>
                    <a:p>
                      <a:pPr>
                        <a:lnSpc>
                          <a:spcPct val="115000"/>
                        </a:lnSpc>
                      </a:pPr>
                      <a:r>
                        <a:rPr lang="en-NO" sz="1000" b="0">
                          <a:effectLst/>
                          <a:highlight>
                            <a:srgbClr val="FFFF00"/>
                          </a:highlight>
                        </a:rPr>
                        <a:t>Bruker:</a:t>
                      </a:r>
                      <a:endParaRPr lang="en-NO" sz="1000" b="0">
                        <a:effectLst/>
                        <a:highlight>
                          <a:srgbClr val="FFFF00"/>
                        </a:highligh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nb-NO" sz="1000" kern="1200" noProof="0" dirty="0">
                          <a:solidFill>
                            <a:schemeClr val="dk1"/>
                          </a:solidFill>
                          <a:effectLst/>
                          <a:latin typeface="+mn-lt"/>
                          <a:ea typeface="+mn-ea"/>
                          <a:cs typeface="+mn-cs"/>
                        </a:rPr>
                        <a:t>Gravid student, hva har jeg rett på? </a:t>
                      </a:r>
                    </a:p>
                  </a:txBody>
                  <a:tcPr marL="45965" marR="45965" marT="45965" marB="45965"/>
                </a:tc>
                <a:extLst>
                  <a:ext uri="{0D108BD9-81ED-4DB2-BD59-A6C34878D82A}">
                    <a16:rowId xmlns:a16="http://schemas.microsoft.com/office/drawing/2014/main" val="2292443920"/>
                  </a:ext>
                </a:extLst>
              </a:tr>
              <a:tr h="1202667">
                <a:tc>
                  <a:txBody>
                    <a:bodyPr/>
                    <a:lstStyle/>
                    <a:p>
                      <a:pPr>
                        <a:lnSpc>
                          <a:spcPct val="115000"/>
                        </a:lnSpc>
                      </a:pPr>
                      <a:r>
                        <a:rPr lang="en-NO" sz="1000" dirty="0">
                          <a:effectLst/>
                        </a:rPr>
                        <a:t>Frida:</a:t>
                      </a:r>
                      <a:endParaRPr lang="en-NO" sz="1000" dirty="0">
                        <a:effectLst/>
                        <a:latin typeface="Arial" panose="020B0604020202020204" pitchFamily="34" charset="0"/>
                        <a:ea typeface="Arial" panose="020B0604020202020204" pitchFamily="34" charset="0"/>
                      </a:endParaRPr>
                    </a:p>
                  </a:txBody>
                  <a:tcPr marL="45965" marR="45965" marT="45965" marB="45965"/>
                </a:tc>
                <a:tc>
                  <a:txBody>
                    <a:bodyPr/>
                    <a:lstStyle/>
                    <a:p>
                      <a:pPr rtl="0"/>
                      <a:r>
                        <a:rPr lang="nb-NO" sz="1000" kern="1200" noProof="0" dirty="0">
                          <a:solidFill>
                            <a:schemeClr val="dk1"/>
                          </a:solidFill>
                          <a:effectLst/>
                          <a:latin typeface="+mn-lt"/>
                          <a:ea typeface="+mn-ea"/>
                          <a:cs typeface="+mn-cs"/>
                        </a:rPr>
                        <a:t>Opptjeningsreglene er de samme, uavhengig av hvilken yrkesstatus (arbeidstaker, selvstendig næringsdrivende, frilanser) du har. Ytelser som overgangsstønad, kontantstøtte og uføretrygd gir ikke opptjening til foreldrepenger. Er du eller skal du bli: </a:t>
                      </a:r>
                    </a:p>
                    <a:p>
                      <a:pPr rtl="0" fontAlgn="base"/>
                      <a:r>
                        <a:rPr lang="nb-NO" sz="1000" b="1" noProof="0" dirty="0">
                          <a:effectLst/>
                        </a:rPr>
                        <a:t>O </a:t>
                      </a:r>
                      <a:r>
                        <a:rPr lang="nb-NO" sz="1000" kern="1200" noProof="0" dirty="0">
                          <a:solidFill>
                            <a:schemeClr val="dk1"/>
                          </a:solidFill>
                          <a:effectLst/>
                          <a:latin typeface="+mn-lt"/>
                          <a:ea typeface="+mn-ea"/>
                          <a:cs typeface="+mn-cs"/>
                        </a:rPr>
                        <a:t>Mor (knapp)</a:t>
                      </a:r>
                    </a:p>
                    <a:p>
                      <a:pPr rtl="0" fontAlgn="base"/>
                      <a:r>
                        <a:rPr lang="nb-NO" sz="1000" b="1" noProof="0" dirty="0">
                          <a:effectLst/>
                        </a:rPr>
                        <a:t>O </a:t>
                      </a:r>
                      <a:r>
                        <a:rPr lang="nb-NO" sz="1000" kern="1200" noProof="0" dirty="0">
                          <a:solidFill>
                            <a:schemeClr val="dk1"/>
                          </a:solidFill>
                          <a:effectLst/>
                          <a:latin typeface="+mn-lt"/>
                          <a:ea typeface="+mn-ea"/>
                          <a:cs typeface="+mn-cs"/>
                        </a:rPr>
                        <a:t>Far (knapp)</a:t>
                      </a:r>
                    </a:p>
                    <a:p>
                      <a:pPr rtl="0" fontAlgn="base"/>
                      <a:r>
                        <a:rPr lang="nb-NO" sz="1000" b="1" noProof="0" dirty="0">
                          <a:effectLst/>
                        </a:rPr>
                        <a:t>O </a:t>
                      </a:r>
                      <a:r>
                        <a:rPr lang="nb-NO" sz="1000" kern="1200" noProof="0" dirty="0" err="1">
                          <a:solidFill>
                            <a:schemeClr val="dk1"/>
                          </a:solidFill>
                          <a:effectLst/>
                          <a:latin typeface="+mn-lt"/>
                          <a:ea typeface="+mn-ea"/>
                          <a:cs typeface="+mn-cs"/>
                        </a:rPr>
                        <a:t>Medmor</a:t>
                      </a:r>
                      <a:r>
                        <a:rPr lang="nb-NO" sz="1000" kern="1200" noProof="0" dirty="0">
                          <a:solidFill>
                            <a:schemeClr val="dk1"/>
                          </a:solidFill>
                          <a:effectLst/>
                          <a:latin typeface="+mn-lt"/>
                          <a:ea typeface="+mn-ea"/>
                          <a:cs typeface="+mn-cs"/>
                        </a:rPr>
                        <a:t> (knapp)</a:t>
                      </a:r>
                    </a:p>
                    <a:p>
                      <a:pPr rtl="0" fontAlgn="base"/>
                      <a:r>
                        <a:rPr lang="nb-NO" sz="1000" b="1" noProof="0" dirty="0">
                          <a:effectLst/>
                        </a:rPr>
                        <a:t>O </a:t>
                      </a:r>
                      <a:r>
                        <a:rPr lang="nb-NO" sz="1000" kern="1200" noProof="0" dirty="0">
                          <a:solidFill>
                            <a:schemeClr val="dk1"/>
                          </a:solidFill>
                          <a:effectLst/>
                          <a:latin typeface="+mn-lt"/>
                          <a:ea typeface="+mn-ea"/>
                          <a:cs typeface="+mn-cs"/>
                        </a:rPr>
                        <a:t>Fosterforeldre (knapp)</a:t>
                      </a:r>
                    </a:p>
                  </a:txBody>
                  <a:tcPr marL="45965" marR="45965" marT="45965" marB="45965"/>
                </a:tc>
                <a:extLst>
                  <a:ext uri="{0D108BD9-81ED-4DB2-BD59-A6C34878D82A}">
                    <a16:rowId xmlns:a16="http://schemas.microsoft.com/office/drawing/2014/main" val="602180628"/>
                  </a:ext>
                </a:extLst>
              </a:tr>
              <a:tr h="285499">
                <a:tc>
                  <a:txBody>
                    <a:bodyPr/>
                    <a:lstStyle/>
                    <a:p>
                      <a:pPr>
                        <a:lnSpc>
                          <a:spcPct val="115000"/>
                        </a:lnSpc>
                      </a:pPr>
                      <a:r>
                        <a:rPr lang="en-NO" sz="1000" b="0">
                          <a:effectLst/>
                          <a:highlight>
                            <a:srgbClr val="FFFF00"/>
                          </a:highlight>
                        </a:rPr>
                        <a:t>Bruker:</a:t>
                      </a:r>
                      <a:endParaRPr lang="en-NO" sz="1000" b="0">
                        <a:effectLst/>
                        <a:highlight>
                          <a:srgbClr val="FFFF00"/>
                        </a:highlight>
                        <a:latin typeface="Arial" panose="020B0604020202020204" pitchFamily="34" charset="0"/>
                        <a:ea typeface="Arial" panose="020B0604020202020204" pitchFamily="34" charset="0"/>
                      </a:endParaRPr>
                    </a:p>
                  </a:txBody>
                  <a:tcPr marL="45965" marR="45965" marT="45965" marB="45965"/>
                </a:tc>
                <a:tc>
                  <a:txBody>
                    <a:bodyPr/>
                    <a:lstStyle/>
                    <a:p>
                      <a:pPr rtl="0" fontAlgn="base"/>
                      <a:r>
                        <a:rPr lang="nb-NO" sz="1000" b="1" noProof="0" dirty="0">
                          <a:effectLst/>
                          <a:highlight>
                            <a:srgbClr val="FFFF00"/>
                          </a:highlight>
                        </a:rPr>
                        <a:t>O </a:t>
                      </a:r>
                      <a:r>
                        <a:rPr lang="nb-NO" sz="1000" kern="1200" noProof="0" dirty="0">
                          <a:solidFill>
                            <a:schemeClr val="dk1"/>
                          </a:solidFill>
                          <a:effectLst/>
                          <a:highlight>
                            <a:srgbClr val="FFFF00"/>
                          </a:highlight>
                          <a:latin typeface="+mn-lt"/>
                          <a:ea typeface="+mn-ea"/>
                          <a:cs typeface="+mn-cs"/>
                        </a:rPr>
                        <a:t>Mor (knapp)</a:t>
                      </a:r>
                    </a:p>
                  </a:txBody>
                  <a:tcPr marL="45965" marR="45965" marT="45965" marB="45965"/>
                </a:tc>
                <a:extLst>
                  <a:ext uri="{0D108BD9-81ED-4DB2-BD59-A6C34878D82A}">
                    <a16:rowId xmlns:a16="http://schemas.microsoft.com/office/drawing/2014/main" val="3215468929"/>
                  </a:ext>
                </a:extLst>
              </a:tr>
              <a:tr h="1574709">
                <a:tc>
                  <a:txBody>
                    <a:bodyPr/>
                    <a:lstStyle/>
                    <a:p>
                      <a:pPr>
                        <a:lnSpc>
                          <a:spcPct val="115000"/>
                        </a:lnSpc>
                      </a:pPr>
                      <a:r>
                        <a:rPr lang="en-NO" sz="1000">
                          <a:effectLst/>
                        </a:rPr>
                        <a:t>Frida: </a:t>
                      </a:r>
                      <a:endParaRPr lang="en-NO" sz="1000">
                        <a:effectLst/>
                        <a:latin typeface="Arial" panose="020B0604020202020204" pitchFamily="34" charset="0"/>
                        <a:ea typeface="Arial" panose="020B0604020202020204" pitchFamily="34" charset="0"/>
                      </a:endParaRPr>
                    </a:p>
                  </a:txBody>
                  <a:tcPr marL="45965" marR="45965" marT="45965" marB="45965"/>
                </a:tc>
                <a:tc>
                  <a:txBody>
                    <a:bodyPr/>
                    <a:lstStyle/>
                    <a:p>
                      <a:pPr rtl="0"/>
                      <a:r>
                        <a:rPr lang="nb-NO" sz="1000" kern="1200" dirty="0">
                          <a:solidFill>
                            <a:schemeClr val="dk1"/>
                          </a:solidFill>
                          <a:effectLst/>
                          <a:latin typeface="+mn-lt"/>
                          <a:ea typeface="+mn-ea"/>
                          <a:cs typeface="+mn-cs"/>
                        </a:rPr>
                        <a:t>Ved fødsel starter </a:t>
                      </a:r>
                      <a:r>
                        <a:rPr lang="nb-NO" sz="1000" kern="1200" dirty="0" err="1">
                          <a:solidFill>
                            <a:schemeClr val="dk1"/>
                          </a:solidFill>
                          <a:effectLst/>
                          <a:latin typeface="+mn-lt"/>
                          <a:ea typeface="+mn-ea"/>
                          <a:cs typeface="+mn-cs"/>
                        </a:rPr>
                        <a:t>foreldrepengerperioden</a:t>
                      </a:r>
                      <a:r>
                        <a:rPr lang="nb-NO" sz="1000" kern="1200" dirty="0">
                          <a:solidFill>
                            <a:schemeClr val="dk1"/>
                          </a:solidFill>
                          <a:effectLst/>
                          <a:latin typeface="+mn-lt"/>
                          <a:ea typeface="+mn-ea"/>
                          <a:cs typeface="+mn-cs"/>
                        </a:rPr>
                        <a:t> senest tre uker før termin. Ved adopsjon starter den på datoen for omsorgsovertakelsen. Du kan ha rett til foreldrepenger hvis du har jobbet og har hatt pensjonsgivende inntekt i tilsammen minst 6 av de 10 siste månedene før foreldrepengeperioden begynner. Enkelte NAV-ytelser er likestilt med arbeid. Har du det (klikk det som gjelder deg)?</a:t>
                      </a:r>
                    </a:p>
                    <a:p>
                      <a:pPr rtl="0" fontAlgn="base"/>
                      <a:r>
                        <a:rPr lang="nb-NO" sz="1000" b="1" noProof="0" dirty="0">
                          <a:effectLst/>
                        </a:rPr>
                        <a:t>O  </a:t>
                      </a:r>
                      <a:r>
                        <a:rPr lang="nb-NO" sz="1000" kern="1200" dirty="0">
                          <a:solidFill>
                            <a:schemeClr val="dk1"/>
                          </a:solidFill>
                          <a:effectLst/>
                          <a:latin typeface="+mn-lt"/>
                          <a:ea typeface="+mn-ea"/>
                          <a:cs typeface="+mn-cs"/>
                        </a:rPr>
                        <a:t>Ja (knapp)</a:t>
                      </a:r>
                    </a:p>
                    <a:p>
                      <a:pPr rtl="0" fontAlgn="base"/>
                      <a:r>
                        <a:rPr lang="nb-NO" sz="1000" b="1" noProof="0" dirty="0">
                          <a:effectLst/>
                        </a:rPr>
                        <a:t>O </a:t>
                      </a:r>
                      <a:r>
                        <a:rPr lang="nb-NO" sz="1000" kern="1200" dirty="0">
                          <a:solidFill>
                            <a:schemeClr val="dk1"/>
                          </a:solidFill>
                          <a:effectLst/>
                          <a:latin typeface="+mn-lt"/>
                          <a:ea typeface="+mn-ea"/>
                          <a:cs typeface="+mn-cs"/>
                        </a:rPr>
                        <a:t>Jeg har ytelse fra NAV (knapp)</a:t>
                      </a:r>
                    </a:p>
                    <a:p>
                      <a:pPr rtl="0" fontAlgn="base"/>
                      <a:r>
                        <a:rPr lang="nb-NO" sz="1000" b="1" noProof="0" dirty="0">
                          <a:effectLst/>
                        </a:rPr>
                        <a:t>O </a:t>
                      </a:r>
                      <a:r>
                        <a:rPr lang="nb-NO" sz="1000" kern="1200" dirty="0">
                          <a:solidFill>
                            <a:schemeClr val="dk1"/>
                          </a:solidFill>
                          <a:effectLst/>
                          <a:latin typeface="+mn-lt"/>
                          <a:ea typeface="+mn-ea"/>
                          <a:cs typeface="+mn-cs"/>
                        </a:rPr>
                        <a:t>Nei (knapp)</a:t>
                      </a:r>
                    </a:p>
                    <a:p>
                      <a:pPr rtl="0" fontAlgn="base"/>
                      <a:r>
                        <a:rPr lang="nb-NO" sz="1000" b="1" noProof="0" dirty="0">
                          <a:effectLst/>
                        </a:rPr>
                        <a:t>O </a:t>
                      </a:r>
                      <a:r>
                        <a:rPr lang="nb-NO" sz="1000" kern="1200" dirty="0">
                          <a:solidFill>
                            <a:schemeClr val="dk1"/>
                          </a:solidFill>
                          <a:effectLst/>
                          <a:latin typeface="+mn-lt"/>
                          <a:ea typeface="+mn-ea"/>
                          <a:cs typeface="+mn-cs"/>
                        </a:rPr>
                        <a:t>Jeg er student (knapp)</a:t>
                      </a:r>
                    </a:p>
                  </a:txBody>
                  <a:tcPr marL="45965" marR="45965" marT="45965" marB="45965"/>
                </a:tc>
                <a:extLst>
                  <a:ext uri="{0D108BD9-81ED-4DB2-BD59-A6C34878D82A}">
                    <a16:rowId xmlns:a16="http://schemas.microsoft.com/office/drawing/2014/main" val="4275810378"/>
                  </a:ext>
                </a:extLst>
              </a:tr>
              <a:tr h="285499">
                <a:tc>
                  <a:txBody>
                    <a:bodyPr/>
                    <a:lstStyle/>
                    <a:p>
                      <a:pPr>
                        <a:lnSpc>
                          <a:spcPct val="115000"/>
                        </a:lnSpc>
                      </a:pPr>
                      <a:r>
                        <a:rPr lang="en-NO" sz="1000" b="0">
                          <a:effectLst/>
                          <a:highlight>
                            <a:srgbClr val="FFFF00"/>
                          </a:highlight>
                        </a:rPr>
                        <a:t>Bruker:</a:t>
                      </a:r>
                      <a:endParaRPr lang="en-NO" sz="1000" b="0">
                        <a:effectLst/>
                        <a:highlight>
                          <a:srgbClr val="FFFF00"/>
                        </a:highlight>
                        <a:latin typeface="Arial" panose="020B0604020202020204" pitchFamily="34" charset="0"/>
                        <a:ea typeface="Arial" panose="020B0604020202020204" pitchFamily="34" charset="0"/>
                      </a:endParaRPr>
                    </a:p>
                  </a:txBody>
                  <a:tcPr marL="45965" marR="45965" marT="45965" marB="45965"/>
                </a:tc>
                <a:tc>
                  <a:txBody>
                    <a:bodyPr/>
                    <a:lstStyle/>
                    <a:p>
                      <a:pPr rtl="0" fontAlgn="base"/>
                      <a:r>
                        <a:rPr lang="nb-NO" sz="1000" b="1" noProof="0" dirty="0">
                          <a:effectLst/>
                          <a:highlight>
                            <a:srgbClr val="FFFF00"/>
                          </a:highlight>
                        </a:rPr>
                        <a:t>O </a:t>
                      </a:r>
                      <a:r>
                        <a:rPr lang="en-GB" sz="1000" kern="1200" dirty="0" err="1">
                          <a:solidFill>
                            <a:schemeClr val="dk1"/>
                          </a:solidFill>
                          <a:effectLst/>
                          <a:highlight>
                            <a:srgbClr val="FFFF00"/>
                          </a:highlight>
                          <a:latin typeface="+mn-lt"/>
                          <a:ea typeface="+mn-ea"/>
                          <a:cs typeface="+mn-cs"/>
                        </a:rPr>
                        <a:t>Jeg</a:t>
                      </a:r>
                      <a:r>
                        <a:rPr lang="en-GB" sz="1000" kern="1200" dirty="0">
                          <a:solidFill>
                            <a:schemeClr val="dk1"/>
                          </a:solidFill>
                          <a:effectLst/>
                          <a:highlight>
                            <a:srgbClr val="FFFF00"/>
                          </a:highlight>
                          <a:latin typeface="+mn-lt"/>
                          <a:ea typeface="+mn-ea"/>
                          <a:cs typeface="+mn-cs"/>
                        </a:rPr>
                        <a:t> er student (</a:t>
                      </a:r>
                      <a:r>
                        <a:rPr lang="en-GB" sz="1000" kern="1200" dirty="0" err="1">
                          <a:solidFill>
                            <a:schemeClr val="dk1"/>
                          </a:solidFill>
                          <a:effectLst/>
                          <a:highlight>
                            <a:srgbClr val="FFFF00"/>
                          </a:highlight>
                          <a:latin typeface="+mn-lt"/>
                          <a:ea typeface="+mn-ea"/>
                          <a:cs typeface="+mn-cs"/>
                        </a:rPr>
                        <a:t>knapp</a:t>
                      </a:r>
                      <a:r>
                        <a:rPr lang="en-GB" sz="1000" kern="1200" dirty="0">
                          <a:solidFill>
                            <a:schemeClr val="dk1"/>
                          </a:solidFill>
                          <a:effectLst/>
                          <a:highlight>
                            <a:srgbClr val="FFFF00"/>
                          </a:highlight>
                          <a:latin typeface="+mn-lt"/>
                          <a:ea typeface="+mn-ea"/>
                          <a:cs typeface="+mn-cs"/>
                        </a:rPr>
                        <a:t>)</a:t>
                      </a:r>
                    </a:p>
                  </a:txBody>
                  <a:tcPr marL="45965" marR="45965" marT="45965" marB="45965"/>
                </a:tc>
                <a:extLst>
                  <a:ext uri="{0D108BD9-81ED-4DB2-BD59-A6C34878D82A}">
                    <a16:rowId xmlns:a16="http://schemas.microsoft.com/office/drawing/2014/main" val="1622378691"/>
                  </a:ext>
                </a:extLst>
              </a:tr>
              <a:tr h="441779">
                <a:tc>
                  <a:txBody>
                    <a:bodyPr/>
                    <a:lstStyle/>
                    <a:p>
                      <a:pPr>
                        <a:lnSpc>
                          <a:spcPct val="115000"/>
                        </a:lnSpc>
                      </a:pPr>
                      <a:endParaRPr lang="en-NO" sz="1000" dirty="0">
                        <a:effectLst/>
                      </a:endParaRPr>
                    </a:p>
                    <a:p>
                      <a:pPr>
                        <a:lnSpc>
                          <a:spcPct val="115000"/>
                        </a:lnSpc>
                      </a:pPr>
                      <a:r>
                        <a:rPr lang="en-NO" sz="1000" dirty="0">
                          <a:effectLst/>
                        </a:rPr>
                        <a:t>Frida:</a:t>
                      </a:r>
                      <a:endParaRPr lang="en-NO" sz="1000" dirty="0">
                        <a:effectLs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en-NO" sz="1000" dirty="0">
                          <a:effectLst/>
                        </a:rPr>
                        <a:t>...</a:t>
                      </a:r>
                    </a:p>
                    <a:p>
                      <a:pPr>
                        <a:lnSpc>
                          <a:spcPct val="115000"/>
                        </a:lnSpc>
                      </a:pPr>
                      <a:r>
                        <a:rPr lang="en-GB" sz="1000" kern="1200" dirty="0">
                          <a:solidFill>
                            <a:schemeClr val="dk1"/>
                          </a:solidFill>
                          <a:effectLst/>
                          <a:latin typeface="+mn-lt"/>
                          <a:ea typeface="+mn-ea"/>
                          <a:cs typeface="+mn-cs"/>
                        </a:rPr>
                        <a:t>Da er det </a:t>
                      </a:r>
                      <a:r>
                        <a:rPr lang="en-GB" sz="1000" kern="1200" dirty="0" err="1">
                          <a:solidFill>
                            <a:schemeClr val="dk1"/>
                          </a:solidFill>
                          <a:effectLst/>
                          <a:latin typeface="+mn-lt"/>
                          <a:ea typeface="+mn-ea"/>
                          <a:cs typeface="+mn-cs"/>
                        </a:rPr>
                        <a:t>ikke</a:t>
                      </a:r>
                      <a:r>
                        <a:rPr lang="en-GB" sz="1000" kern="1200" dirty="0">
                          <a:solidFill>
                            <a:schemeClr val="dk1"/>
                          </a:solidFill>
                          <a:effectLst/>
                          <a:latin typeface="+mn-lt"/>
                          <a:ea typeface="+mn-ea"/>
                          <a:cs typeface="+mn-cs"/>
                        </a:rPr>
                        <a:t> </a:t>
                      </a:r>
                      <a:r>
                        <a:rPr lang="en-GB" sz="1000" kern="1200" dirty="0" err="1">
                          <a:solidFill>
                            <a:schemeClr val="dk1"/>
                          </a:solidFill>
                          <a:effectLst/>
                          <a:latin typeface="+mn-lt"/>
                          <a:ea typeface="+mn-ea"/>
                          <a:cs typeface="+mn-cs"/>
                        </a:rPr>
                        <a:t>sikkert</a:t>
                      </a:r>
                      <a:r>
                        <a:rPr lang="en-GB" sz="1000" kern="1200" dirty="0">
                          <a:solidFill>
                            <a:schemeClr val="dk1"/>
                          </a:solidFill>
                          <a:effectLst/>
                          <a:latin typeface="+mn-lt"/>
                          <a:ea typeface="+mn-ea"/>
                          <a:cs typeface="+mn-cs"/>
                        </a:rPr>
                        <a:t> du har </a:t>
                      </a:r>
                      <a:r>
                        <a:rPr lang="en-GB" sz="1000" kern="1200" dirty="0" err="1">
                          <a:solidFill>
                            <a:schemeClr val="dk1"/>
                          </a:solidFill>
                          <a:effectLst/>
                          <a:latin typeface="+mn-lt"/>
                          <a:ea typeface="+mn-ea"/>
                          <a:cs typeface="+mn-cs"/>
                        </a:rPr>
                        <a:t>rett</a:t>
                      </a:r>
                      <a:r>
                        <a:rPr lang="en-GB" sz="1000" kern="1200" dirty="0">
                          <a:solidFill>
                            <a:schemeClr val="dk1"/>
                          </a:solidFill>
                          <a:effectLst/>
                          <a:latin typeface="+mn-lt"/>
                          <a:ea typeface="+mn-ea"/>
                          <a:cs typeface="+mn-cs"/>
                        </a:rPr>
                        <a:t> </a:t>
                      </a:r>
                      <a:r>
                        <a:rPr lang="en-GB" sz="1000" kern="1200" dirty="0" err="1">
                          <a:solidFill>
                            <a:schemeClr val="dk1"/>
                          </a:solidFill>
                          <a:effectLst/>
                          <a:latin typeface="+mn-lt"/>
                          <a:ea typeface="+mn-ea"/>
                          <a:cs typeface="+mn-cs"/>
                        </a:rPr>
                        <a:t>til</a:t>
                      </a:r>
                      <a:r>
                        <a:rPr lang="en-GB" sz="1000" kern="1200" dirty="0">
                          <a:solidFill>
                            <a:schemeClr val="dk1"/>
                          </a:solidFill>
                          <a:effectLst/>
                          <a:latin typeface="+mn-lt"/>
                          <a:ea typeface="+mn-ea"/>
                          <a:cs typeface="+mn-cs"/>
                        </a:rPr>
                        <a:t> </a:t>
                      </a:r>
                      <a:r>
                        <a:rPr lang="en-GB" sz="1000" kern="1200" dirty="0" err="1">
                          <a:solidFill>
                            <a:schemeClr val="dk1"/>
                          </a:solidFill>
                          <a:effectLst/>
                          <a:latin typeface="+mn-lt"/>
                          <a:ea typeface="+mn-ea"/>
                          <a:cs typeface="+mn-cs"/>
                        </a:rPr>
                        <a:t>foreldrepenger</a:t>
                      </a:r>
                      <a:r>
                        <a:rPr lang="en-GB" sz="1000" kern="1200" dirty="0">
                          <a:solidFill>
                            <a:schemeClr val="dk1"/>
                          </a:solidFill>
                          <a:effectLst/>
                          <a:latin typeface="+mn-lt"/>
                          <a:ea typeface="+mn-ea"/>
                          <a:cs typeface="+mn-cs"/>
                        </a:rPr>
                        <a:t>. </a:t>
                      </a:r>
                      <a:endParaRPr lang="en-NO" sz="1000" kern="1200" dirty="0">
                        <a:solidFill>
                          <a:schemeClr val="dk1"/>
                        </a:solidFill>
                        <a:effectLst/>
                        <a:latin typeface="+mn-lt"/>
                        <a:ea typeface="+mn-ea"/>
                        <a:cs typeface="+mn-cs"/>
                      </a:endParaRPr>
                    </a:p>
                  </a:txBody>
                  <a:tcPr marL="45965" marR="45965" marT="45965" marB="45965"/>
                </a:tc>
                <a:extLst>
                  <a:ext uri="{0D108BD9-81ED-4DB2-BD59-A6C34878D82A}">
                    <a16:rowId xmlns:a16="http://schemas.microsoft.com/office/drawing/2014/main" val="2986930645"/>
                  </a:ext>
                </a:extLst>
              </a:tr>
            </a:tbl>
          </a:graphicData>
        </a:graphic>
      </p:graphicFrame>
      <p:pic>
        <p:nvPicPr>
          <p:cNvPr id="8" name="Picture 7" descr="Icon&#10;&#10;Description automatically generated">
            <a:extLst>
              <a:ext uri="{FF2B5EF4-FFF2-40B4-BE49-F238E27FC236}">
                <a16:creationId xmlns:a16="http://schemas.microsoft.com/office/drawing/2014/main" id="{E4E523A1-0943-2A48-83F9-F7089304D94D}"/>
              </a:ext>
            </a:extLst>
          </p:cNvPr>
          <p:cNvPicPr>
            <a:picLocks noChangeAspect="1"/>
          </p:cNvPicPr>
          <p:nvPr/>
        </p:nvPicPr>
        <p:blipFill>
          <a:blip r:embed="rId2"/>
          <a:stretch>
            <a:fillRect/>
          </a:stretch>
        </p:blipFill>
        <p:spPr>
          <a:xfrm>
            <a:off x="7454900" y="311820"/>
            <a:ext cx="1231900" cy="1193800"/>
          </a:xfrm>
          <a:prstGeom prst="rect">
            <a:avLst/>
          </a:prstGeom>
        </p:spPr>
      </p:pic>
      <p:sp>
        <p:nvSpPr>
          <p:cNvPr id="9" name="TextBox 8">
            <a:extLst>
              <a:ext uri="{FF2B5EF4-FFF2-40B4-BE49-F238E27FC236}">
                <a16:creationId xmlns:a16="http://schemas.microsoft.com/office/drawing/2014/main" id="{33381702-7D7A-3D4B-81B1-864A8C94FEB9}"/>
              </a:ext>
            </a:extLst>
          </p:cNvPr>
          <p:cNvSpPr txBox="1"/>
          <p:nvPr/>
        </p:nvSpPr>
        <p:spPr>
          <a:xfrm>
            <a:off x="4411271" y="4797152"/>
            <a:ext cx="4275529" cy="646331"/>
          </a:xfrm>
          <a:prstGeom prst="rect">
            <a:avLst/>
          </a:prstGeom>
          <a:noFill/>
        </p:spPr>
        <p:txBody>
          <a:bodyPr wrap="none" rtlCol="0">
            <a:spAutoFit/>
          </a:bodyPr>
          <a:lstStyle/>
          <a:p>
            <a:r>
              <a:rPr lang="en-NO" sz="1800" dirty="0">
                <a:solidFill>
                  <a:srgbClr val="FF0000"/>
                </a:solidFill>
              </a:rPr>
              <a:t>Brukeren får ikke vite at hun kan ha rett </a:t>
            </a:r>
            <a:br>
              <a:rPr lang="en-NO" sz="1800" dirty="0">
                <a:solidFill>
                  <a:srgbClr val="FF0000"/>
                </a:solidFill>
              </a:rPr>
            </a:br>
            <a:r>
              <a:rPr lang="en-NO" sz="1800" dirty="0">
                <a:solidFill>
                  <a:srgbClr val="FF0000"/>
                </a:solidFill>
              </a:rPr>
              <a:t>til engangsstønad som student.</a:t>
            </a:r>
          </a:p>
        </p:txBody>
      </p:sp>
      <p:sp>
        <p:nvSpPr>
          <p:cNvPr id="3" name="Slide Number Placeholder 2">
            <a:extLst>
              <a:ext uri="{FF2B5EF4-FFF2-40B4-BE49-F238E27FC236}">
                <a16:creationId xmlns:a16="http://schemas.microsoft.com/office/drawing/2014/main" id="{473D023D-470B-6B4E-B581-FF3C99730288}"/>
              </a:ext>
            </a:extLst>
          </p:cNvPr>
          <p:cNvSpPr>
            <a:spLocks noGrp="1"/>
          </p:cNvSpPr>
          <p:nvPr>
            <p:ph type="sldNum" sz="quarter" idx="12"/>
          </p:nvPr>
        </p:nvSpPr>
        <p:spPr/>
        <p:txBody>
          <a:bodyPr/>
          <a:lstStyle/>
          <a:p>
            <a:pPr>
              <a:defRPr/>
            </a:pPr>
            <a:fld id="{EEC4D59F-E962-3342-A393-F4F962C30EC9}" type="slidenum">
              <a:rPr lang="en-US" smtClean="0"/>
              <a:pPr>
                <a:defRPr/>
              </a:pPr>
              <a:t>11</a:t>
            </a:fld>
            <a:endParaRPr lang="en-US"/>
          </a:p>
        </p:txBody>
      </p:sp>
      <p:sp>
        <p:nvSpPr>
          <p:cNvPr id="10" name="Date Placeholder 9">
            <a:extLst>
              <a:ext uri="{FF2B5EF4-FFF2-40B4-BE49-F238E27FC236}">
                <a16:creationId xmlns:a16="http://schemas.microsoft.com/office/drawing/2014/main" id="{9A1C43E3-00DF-CD4D-8B6F-5EE6E384A7DC}"/>
              </a:ext>
            </a:extLst>
          </p:cNvPr>
          <p:cNvSpPr>
            <a:spLocks noGrp="1"/>
          </p:cNvSpPr>
          <p:nvPr>
            <p:ph type="dt" sz="half" idx="10"/>
          </p:nvPr>
        </p:nvSpPr>
        <p:spPr/>
        <p:txBody>
          <a:bodyPr/>
          <a:lstStyle/>
          <a:p>
            <a:pPr>
              <a:defRPr/>
            </a:pPr>
            <a:fld id="{094D4879-D7F3-B346-90EA-8EADBEBD4E3E}" type="datetime1">
              <a:rPr lang="nb-NO" smtClean="0"/>
              <a:t>26.10.2021</a:t>
            </a:fld>
            <a:endParaRPr lang="nb-NO"/>
          </a:p>
        </p:txBody>
      </p:sp>
      <p:sp>
        <p:nvSpPr>
          <p:cNvPr id="11" name="Footer Placeholder 4">
            <a:extLst>
              <a:ext uri="{FF2B5EF4-FFF2-40B4-BE49-F238E27FC236}">
                <a16:creationId xmlns:a16="http://schemas.microsoft.com/office/drawing/2014/main" id="{DC6AE35B-651A-E943-AB91-C0825B788B0E}"/>
              </a:ext>
            </a:extLst>
          </p:cNvPr>
          <p:cNvSpPr>
            <a:spLocks noGrp="1"/>
          </p:cNvSpPr>
          <p:nvPr>
            <p:ph type="ftr" sz="quarter" idx="11"/>
          </p:nvPr>
        </p:nvSpPr>
        <p:spPr>
          <a:xfrm>
            <a:off x="2195736" y="6400800"/>
            <a:ext cx="4800600" cy="304800"/>
          </a:xfrm>
        </p:spPr>
        <p:txBody>
          <a:bodyPr/>
          <a:lstStyle/>
          <a:p>
            <a:pPr>
              <a:defRPr/>
            </a:pPr>
            <a:r>
              <a:rPr lang="en-US" dirty="0"/>
              <a:t>FINF4010 Guri Verne</a:t>
            </a:r>
          </a:p>
        </p:txBody>
      </p:sp>
    </p:spTree>
    <p:extLst>
      <p:ext uri="{BB962C8B-B14F-4D97-AF65-F5344CB8AC3E}">
        <p14:creationId xmlns:p14="http://schemas.microsoft.com/office/powerpoint/2010/main" val="126647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C747C60-F7F5-0A4F-97F8-235C427DDD5B}"/>
              </a:ext>
            </a:extLst>
          </p:cNvPr>
          <p:cNvGraphicFramePr>
            <a:graphicFrameLocks noGrp="1"/>
          </p:cNvGraphicFramePr>
          <p:nvPr/>
        </p:nvGraphicFramePr>
        <p:xfrm>
          <a:off x="1331640" y="1124744"/>
          <a:ext cx="5715000" cy="4093182"/>
        </p:xfrm>
        <a:graphic>
          <a:graphicData uri="http://schemas.openxmlformats.org/drawingml/2006/table">
            <a:tbl>
              <a:tblPr>
                <a:tableStyleId>{5C22544A-7EE6-4342-B048-85BDC9FD1C3A}</a:tableStyleId>
              </a:tblPr>
              <a:tblGrid>
                <a:gridCol w="600075">
                  <a:extLst>
                    <a:ext uri="{9D8B030D-6E8A-4147-A177-3AD203B41FA5}">
                      <a16:colId xmlns:a16="http://schemas.microsoft.com/office/drawing/2014/main" val="702877210"/>
                    </a:ext>
                  </a:extLst>
                </a:gridCol>
                <a:gridCol w="5114925">
                  <a:extLst>
                    <a:ext uri="{9D8B030D-6E8A-4147-A177-3AD203B41FA5}">
                      <a16:colId xmlns:a16="http://schemas.microsoft.com/office/drawing/2014/main" val="4014260668"/>
                    </a:ext>
                  </a:extLst>
                </a:gridCol>
              </a:tblGrid>
              <a:tr h="1020644">
                <a:tc>
                  <a:txBody>
                    <a:bodyPr/>
                    <a:lstStyle/>
                    <a:p>
                      <a:pPr>
                        <a:lnSpc>
                          <a:spcPct val="115000"/>
                        </a:lnSpc>
                      </a:pPr>
                      <a:r>
                        <a:rPr lang="en-NO" sz="900">
                          <a:effectLst/>
                        </a:rPr>
                        <a:t>Frida:</a:t>
                      </a:r>
                      <a:endParaRPr lang="en-NO"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NO" sz="900" dirty="0">
                          <a:effectLst/>
                        </a:rPr>
                        <a:t>Jeg heter Frida og er en chatbot. Jeg svarer best på korte spørsmål. Husk å ta med hvilken stønad du spør om. </a:t>
                      </a:r>
                      <a:endParaRPr lang="en-NO" sz="1100" dirty="0">
                        <a:effectLst/>
                      </a:endParaRPr>
                    </a:p>
                    <a:p>
                      <a:pPr>
                        <a:lnSpc>
                          <a:spcPct val="115000"/>
                        </a:lnSpc>
                      </a:pPr>
                      <a:r>
                        <a:rPr lang="en-NO" sz="900" dirty="0">
                          <a:effectLst/>
                        </a:rPr>
                        <a:t> </a:t>
                      </a:r>
                      <a:endParaRPr lang="en-NO" sz="1100" dirty="0">
                        <a:effectLst/>
                      </a:endParaRPr>
                    </a:p>
                    <a:p>
                      <a:pPr>
                        <a:lnSpc>
                          <a:spcPct val="115000"/>
                        </a:lnSpc>
                      </a:pPr>
                      <a:r>
                        <a:rPr lang="en-NO" sz="900" dirty="0">
                          <a:effectLst/>
                        </a:rPr>
                        <a:t>Hva lurer du på?</a:t>
                      </a:r>
                      <a:endParaRPr lang="en-NO" sz="1100" dirty="0">
                        <a:effectLst/>
                      </a:endParaRPr>
                    </a:p>
                    <a:p>
                      <a:pPr>
                        <a:lnSpc>
                          <a:spcPct val="115000"/>
                        </a:lnSpc>
                      </a:pPr>
                      <a:r>
                        <a:rPr lang="en-GB" sz="900" b="1" dirty="0">
                          <a:effectLst/>
                        </a:rPr>
                        <a:t>O</a:t>
                      </a:r>
                      <a:r>
                        <a:rPr lang="en-NO" sz="900" dirty="0">
                          <a:effectLst/>
                        </a:rPr>
                        <a:t> For english chat, click here (knapp)</a:t>
                      </a:r>
                      <a:endParaRPr lang="en-NO"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03307432"/>
                  </a:ext>
                </a:extLst>
              </a:tr>
              <a:tr h="306883">
                <a:tc>
                  <a:txBody>
                    <a:bodyPr/>
                    <a:lstStyle/>
                    <a:p>
                      <a:pPr>
                        <a:lnSpc>
                          <a:spcPct val="115000"/>
                        </a:lnSpc>
                      </a:pPr>
                      <a:r>
                        <a:rPr lang="en-NO" sz="900" b="0" dirty="0">
                          <a:effectLst/>
                          <a:highlight>
                            <a:srgbClr val="FFFF00"/>
                          </a:highlight>
                        </a:rPr>
                        <a:t>Bruker</a:t>
                      </a:r>
                      <a:r>
                        <a:rPr lang="en-NO" sz="900" b="1" dirty="0">
                          <a:effectLst/>
                        </a:rPr>
                        <a:t>:</a:t>
                      </a:r>
                      <a:endParaRPr lang="en-NO" sz="1100" b="1"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NO" sz="900" b="0" dirty="0">
                          <a:effectLst/>
                          <a:highlight>
                            <a:srgbClr val="FFFF00"/>
                          </a:highlight>
                        </a:rPr>
                        <a:t>kan en ung ufør som er gift med utenlandsk enslig mor få barnetrygd og barnetillegg</a:t>
                      </a:r>
                      <a:endParaRPr lang="en-NO" sz="1100" b="0" dirty="0">
                        <a:effectLst/>
                        <a:highlight>
                          <a:srgbClr val="FFFF00"/>
                        </a:highligh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491457866"/>
                  </a:ext>
                </a:extLst>
              </a:tr>
              <a:tr h="2091285">
                <a:tc>
                  <a:txBody>
                    <a:bodyPr/>
                    <a:lstStyle/>
                    <a:p>
                      <a:pPr>
                        <a:lnSpc>
                          <a:spcPct val="115000"/>
                        </a:lnSpc>
                      </a:pPr>
                      <a:r>
                        <a:rPr lang="en-NO" sz="900">
                          <a:effectLst/>
                        </a:rPr>
                        <a:t>Frida:</a:t>
                      </a:r>
                      <a:endParaRPr lang="en-NO"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NO" sz="900" dirty="0">
                          <a:effectLst/>
                        </a:rPr>
                        <a:t>Er du enslig mor eller far, kan du ha rett til utvidet barnetrygd hvis du bor alene med barn.</a:t>
                      </a:r>
                      <a:endParaRPr lang="en-NO" sz="1100" dirty="0">
                        <a:effectLst/>
                      </a:endParaRPr>
                    </a:p>
                    <a:p>
                      <a:pPr>
                        <a:lnSpc>
                          <a:spcPct val="115000"/>
                        </a:lnSpc>
                      </a:pPr>
                      <a:r>
                        <a:rPr lang="en-NO" sz="900" dirty="0">
                          <a:effectLst/>
                        </a:rPr>
                        <a:t> </a:t>
                      </a:r>
                      <a:endParaRPr lang="en-NO" sz="1100" dirty="0">
                        <a:effectLst/>
                      </a:endParaRPr>
                    </a:p>
                    <a:p>
                      <a:pPr>
                        <a:lnSpc>
                          <a:spcPct val="115000"/>
                        </a:lnSpc>
                      </a:pPr>
                      <a:r>
                        <a:rPr lang="en-NO" sz="900" dirty="0">
                          <a:effectLst/>
                        </a:rPr>
                        <a:t>Den utvidede barnetrygden er barnetrygd for ett barn mer enn du faktisk bor sammen med.</a:t>
                      </a:r>
                      <a:endParaRPr lang="en-NO" sz="1100" dirty="0">
                        <a:effectLst/>
                      </a:endParaRPr>
                    </a:p>
                    <a:p>
                      <a:pPr>
                        <a:lnSpc>
                          <a:spcPct val="115000"/>
                        </a:lnSpc>
                      </a:pPr>
                      <a:r>
                        <a:rPr lang="en-NO" sz="900" dirty="0">
                          <a:effectLst/>
                        </a:rPr>
                        <a:t> </a:t>
                      </a:r>
                      <a:endParaRPr lang="en-NO" sz="1100" dirty="0">
                        <a:effectLst/>
                      </a:endParaRPr>
                    </a:p>
                    <a:p>
                      <a:pPr>
                        <a:lnSpc>
                          <a:spcPct val="115000"/>
                        </a:lnSpc>
                      </a:pPr>
                      <a:r>
                        <a:rPr lang="en-NO" sz="900" dirty="0">
                          <a:effectLst/>
                        </a:rPr>
                        <a:t>Du må søke om utvidet barnetrygd, den blir ikke automatisk innvilget.</a:t>
                      </a:r>
                      <a:endParaRPr lang="en-NO" sz="1100" dirty="0">
                        <a:effectLst/>
                      </a:endParaRPr>
                    </a:p>
                    <a:p>
                      <a:pPr>
                        <a:lnSpc>
                          <a:spcPct val="115000"/>
                        </a:lnSpc>
                      </a:pPr>
                      <a:r>
                        <a:rPr lang="en-GB" sz="900" b="1" dirty="0">
                          <a:effectLst/>
                        </a:rPr>
                        <a:t>O </a:t>
                      </a:r>
                      <a:r>
                        <a:rPr lang="en-NO" sz="900" dirty="0">
                          <a:effectLst/>
                        </a:rPr>
                        <a:t>Rett til utvidet barnetrygd? (knapp)</a:t>
                      </a:r>
                      <a:endParaRPr lang="en-NO" sz="1100" dirty="0">
                        <a:effectLst/>
                      </a:endParaRPr>
                    </a:p>
                    <a:p>
                      <a:pPr>
                        <a:lnSpc>
                          <a:spcPct val="115000"/>
                        </a:lnSpc>
                      </a:pPr>
                      <a:r>
                        <a:rPr lang="en-GB" sz="900" b="1" dirty="0">
                          <a:effectLst/>
                        </a:rPr>
                        <a:t>O </a:t>
                      </a:r>
                      <a:r>
                        <a:rPr lang="en-NO" sz="900" dirty="0">
                          <a:effectLst/>
                        </a:rPr>
                        <a:t>Delt barnetrygd / bosted (knapp)</a:t>
                      </a:r>
                      <a:endParaRPr lang="en-NO" sz="1100" dirty="0">
                        <a:effectLst/>
                      </a:endParaRPr>
                    </a:p>
                    <a:p>
                      <a:pPr>
                        <a:lnSpc>
                          <a:spcPct val="115000"/>
                        </a:lnSpc>
                      </a:pPr>
                      <a:r>
                        <a:rPr lang="en-GB" sz="900" b="1" dirty="0">
                          <a:effectLst/>
                        </a:rPr>
                        <a:t>O</a:t>
                      </a:r>
                      <a:r>
                        <a:rPr lang="en-NO" sz="900" dirty="0">
                          <a:effectLst/>
                        </a:rPr>
                        <a:t> Endringer i familiesituasjonen (knapp)</a:t>
                      </a:r>
                      <a:endParaRPr lang="en-NO" sz="1100" dirty="0">
                        <a:effectLst/>
                      </a:endParaRPr>
                    </a:p>
                    <a:p>
                      <a:pPr>
                        <a:lnSpc>
                          <a:spcPct val="115000"/>
                        </a:lnSpc>
                      </a:pPr>
                      <a:r>
                        <a:rPr lang="en-GB" sz="900" b="1" dirty="0">
                          <a:effectLst/>
                        </a:rPr>
                        <a:t>O </a:t>
                      </a:r>
                      <a:r>
                        <a:rPr lang="en-NO" sz="900" dirty="0">
                          <a:effectLst/>
                        </a:rPr>
                        <a:t>Søknadsveileder (knapp)</a:t>
                      </a:r>
                      <a:endParaRPr lang="en-NO" sz="1100" dirty="0">
                        <a:effectLst/>
                      </a:endParaRPr>
                    </a:p>
                    <a:p>
                      <a:pPr>
                        <a:lnSpc>
                          <a:spcPct val="115000"/>
                        </a:lnSpc>
                      </a:pPr>
                      <a:r>
                        <a:rPr lang="en-GB" sz="900" b="1" dirty="0">
                          <a:effectLst/>
                        </a:rPr>
                        <a:t>O</a:t>
                      </a:r>
                      <a:r>
                        <a:rPr lang="en-NO" sz="900" dirty="0">
                          <a:effectLst/>
                        </a:rPr>
                        <a:t> Særfradrag (knapp)</a:t>
                      </a:r>
                      <a:endParaRPr lang="en-NO" sz="1100" dirty="0">
                        <a:effectLst/>
                      </a:endParaRPr>
                    </a:p>
                    <a:p>
                      <a:pPr>
                        <a:lnSpc>
                          <a:spcPct val="115000"/>
                        </a:lnSpc>
                      </a:pPr>
                      <a:r>
                        <a:rPr lang="en-GB" sz="900" b="1" dirty="0">
                          <a:effectLst/>
                        </a:rPr>
                        <a:t>O </a:t>
                      </a:r>
                      <a:r>
                        <a:rPr lang="en-NO" sz="900" dirty="0">
                          <a:effectLst/>
                        </a:rPr>
                        <a:t>Utbetaling (knapp)</a:t>
                      </a:r>
                      <a:endParaRPr lang="en-NO"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091575419"/>
                  </a:ext>
                </a:extLst>
              </a:tr>
              <a:tr h="397612">
                <a:tc>
                  <a:txBody>
                    <a:bodyPr/>
                    <a:lstStyle/>
                    <a:p>
                      <a:pPr>
                        <a:lnSpc>
                          <a:spcPct val="115000"/>
                        </a:lnSpc>
                      </a:pPr>
                      <a:r>
                        <a:rPr lang="en-NO" sz="900" b="0" dirty="0">
                          <a:effectLst/>
                        </a:rPr>
                        <a:t>Bruker:</a:t>
                      </a:r>
                      <a:endParaRPr lang="en-NO" sz="1100" b="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b="0" dirty="0">
                          <a:effectLst/>
                          <a:highlight>
                            <a:srgbClr val="FFFF00"/>
                          </a:highlight>
                        </a:rPr>
                        <a:t>o</a:t>
                      </a:r>
                      <a:r>
                        <a:rPr lang="en-NO" sz="1400" b="0" dirty="0">
                          <a:effectLst/>
                          <a:highlight>
                            <a:srgbClr val="FFFF00"/>
                          </a:highlight>
                        </a:rPr>
                        <a:t> </a:t>
                      </a:r>
                      <a:r>
                        <a:rPr lang="en-NO" sz="900" b="0" dirty="0">
                          <a:effectLst/>
                          <a:highlight>
                            <a:srgbClr val="FFFF00"/>
                          </a:highlight>
                        </a:rPr>
                        <a:t>Rett til utvidet barnetrygd? </a:t>
                      </a:r>
                    </a:p>
                    <a:p>
                      <a:pPr>
                        <a:lnSpc>
                          <a:spcPct val="115000"/>
                        </a:lnSpc>
                      </a:pPr>
                      <a:endParaRPr lang="en-NO" sz="900" b="0" dirty="0">
                        <a:effectLst/>
                        <a:latin typeface="Arial" panose="020B0604020202020204" pitchFamily="34" charset="0"/>
                        <a:ea typeface="Arial" panose="020B0604020202020204" pitchFamily="34" charset="0"/>
                      </a:endParaRPr>
                    </a:p>
                    <a:p>
                      <a:pPr>
                        <a:lnSpc>
                          <a:spcPct val="115000"/>
                        </a:lnSpc>
                      </a:pPr>
                      <a:r>
                        <a:rPr lang="en-NO" sz="900" kern="1200" dirty="0">
                          <a:solidFill>
                            <a:schemeClr val="dk1"/>
                          </a:solidFill>
                          <a:effectLst/>
                          <a:latin typeface="+mn-lt"/>
                          <a:ea typeface="+mn-ea"/>
                          <a:cs typeface="+mn-cs"/>
                        </a:rPr>
                        <a:t>……… (fortsetter) </a:t>
                      </a:r>
                    </a:p>
                  </a:txBody>
                  <a:tcPr marL="63500" marR="63500" marT="63500" marB="63500"/>
                </a:tc>
                <a:extLst>
                  <a:ext uri="{0D108BD9-81ED-4DB2-BD59-A6C34878D82A}">
                    <a16:rowId xmlns:a16="http://schemas.microsoft.com/office/drawing/2014/main" val="1236295128"/>
                  </a:ext>
                </a:extLst>
              </a:tr>
            </a:tbl>
          </a:graphicData>
        </a:graphic>
      </p:graphicFrame>
      <p:sp>
        <p:nvSpPr>
          <p:cNvPr id="6" name="TextBox 5">
            <a:extLst>
              <a:ext uri="{FF2B5EF4-FFF2-40B4-BE49-F238E27FC236}">
                <a16:creationId xmlns:a16="http://schemas.microsoft.com/office/drawing/2014/main" id="{64FB6FC0-00B5-BA47-9D6A-13EB39C42089}"/>
              </a:ext>
            </a:extLst>
          </p:cNvPr>
          <p:cNvSpPr txBox="1"/>
          <p:nvPr/>
        </p:nvSpPr>
        <p:spPr>
          <a:xfrm>
            <a:off x="1115616" y="5445224"/>
            <a:ext cx="3249608" cy="369332"/>
          </a:xfrm>
          <a:prstGeom prst="rect">
            <a:avLst/>
          </a:prstGeom>
          <a:noFill/>
        </p:spPr>
        <p:txBody>
          <a:bodyPr wrap="none" rtlCol="0">
            <a:spAutoFit/>
          </a:bodyPr>
          <a:lstStyle/>
          <a:p>
            <a:r>
              <a:rPr lang="en-NO" sz="1800" dirty="0">
                <a:solidFill>
                  <a:srgbClr val="FF0000"/>
                </a:solidFill>
              </a:rPr>
              <a:t>Er dette en juridisk villfarelse?</a:t>
            </a:r>
          </a:p>
        </p:txBody>
      </p:sp>
      <p:pic>
        <p:nvPicPr>
          <p:cNvPr id="8" name="Picture 7" descr="A picture containing text&#10;&#10;Description automatically generated">
            <a:extLst>
              <a:ext uri="{FF2B5EF4-FFF2-40B4-BE49-F238E27FC236}">
                <a16:creationId xmlns:a16="http://schemas.microsoft.com/office/drawing/2014/main" id="{34E57544-EAA1-1C42-B58C-CE4360BE2216}"/>
              </a:ext>
            </a:extLst>
          </p:cNvPr>
          <p:cNvPicPr>
            <a:picLocks noChangeAspect="1"/>
          </p:cNvPicPr>
          <p:nvPr/>
        </p:nvPicPr>
        <p:blipFill>
          <a:blip r:embed="rId2"/>
          <a:stretch>
            <a:fillRect/>
          </a:stretch>
        </p:blipFill>
        <p:spPr>
          <a:xfrm rot="3682158">
            <a:off x="6427104" y="454599"/>
            <a:ext cx="2872042" cy="1615523"/>
          </a:xfrm>
          <a:prstGeom prst="rect">
            <a:avLst/>
          </a:prstGeom>
        </p:spPr>
      </p:pic>
      <p:sp>
        <p:nvSpPr>
          <p:cNvPr id="9" name="Slide Number Placeholder 8">
            <a:extLst>
              <a:ext uri="{FF2B5EF4-FFF2-40B4-BE49-F238E27FC236}">
                <a16:creationId xmlns:a16="http://schemas.microsoft.com/office/drawing/2014/main" id="{5BCF0F58-D61A-C346-B3A2-951417562852}"/>
              </a:ext>
            </a:extLst>
          </p:cNvPr>
          <p:cNvSpPr>
            <a:spLocks noGrp="1"/>
          </p:cNvSpPr>
          <p:nvPr>
            <p:ph type="sldNum" sz="quarter" idx="12"/>
          </p:nvPr>
        </p:nvSpPr>
        <p:spPr/>
        <p:txBody>
          <a:bodyPr/>
          <a:lstStyle/>
          <a:p>
            <a:pPr>
              <a:defRPr/>
            </a:pPr>
            <a:fld id="{B8AB6B98-A3DC-7E4F-B3E0-E0BB0AC186D2}" type="slidenum">
              <a:rPr lang="en-US" smtClean="0"/>
              <a:pPr>
                <a:defRPr/>
              </a:pPr>
              <a:t>12</a:t>
            </a:fld>
            <a:endParaRPr lang="en-US"/>
          </a:p>
        </p:txBody>
      </p:sp>
      <p:sp>
        <p:nvSpPr>
          <p:cNvPr id="10" name="Date Placeholder 9">
            <a:extLst>
              <a:ext uri="{FF2B5EF4-FFF2-40B4-BE49-F238E27FC236}">
                <a16:creationId xmlns:a16="http://schemas.microsoft.com/office/drawing/2014/main" id="{447B3734-20F3-444D-B032-BD50EF361906}"/>
              </a:ext>
            </a:extLst>
          </p:cNvPr>
          <p:cNvSpPr>
            <a:spLocks noGrp="1"/>
          </p:cNvSpPr>
          <p:nvPr>
            <p:ph type="dt" sz="half" idx="10"/>
          </p:nvPr>
        </p:nvSpPr>
        <p:spPr/>
        <p:txBody>
          <a:bodyPr/>
          <a:lstStyle/>
          <a:p>
            <a:pPr>
              <a:defRPr/>
            </a:pPr>
            <a:fld id="{C7799CAA-5196-BF42-BAE4-9DBD3737EE88}" type="datetime1">
              <a:rPr lang="nb-NO" smtClean="0"/>
              <a:t>26.10.2021</a:t>
            </a:fld>
            <a:endParaRPr lang="nb-NO"/>
          </a:p>
        </p:txBody>
      </p:sp>
      <p:sp>
        <p:nvSpPr>
          <p:cNvPr id="11" name="Footer Placeholder 4">
            <a:extLst>
              <a:ext uri="{FF2B5EF4-FFF2-40B4-BE49-F238E27FC236}">
                <a16:creationId xmlns:a16="http://schemas.microsoft.com/office/drawing/2014/main" id="{09479247-62FF-CB41-8282-4D8BD79928ED}"/>
              </a:ext>
            </a:extLst>
          </p:cNvPr>
          <p:cNvSpPr txBox="1">
            <a:spLocks/>
          </p:cNvSpPr>
          <p:nvPr/>
        </p:nvSpPr>
        <p:spPr bwMode="auto">
          <a:xfrm>
            <a:off x="2348136" y="6553200"/>
            <a:ext cx="4800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900" i="1"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a:lstStyle>
          <a:p>
            <a:pPr>
              <a:defRPr/>
            </a:pPr>
            <a:r>
              <a:rPr lang="en-US"/>
              <a:t>FINF4010 Guri Verne</a:t>
            </a:r>
            <a:endParaRPr lang="en-US" dirty="0"/>
          </a:p>
        </p:txBody>
      </p:sp>
    </p:spTree>
    <p:extLst>
      <p:ext uri="{BB962C8B-B14F-4D97-AF65-F5344CB8AC3E}">
        <p14:creationId xmlns:p14="http://schemas.microsoft.com/office/powerpoint/2010/main" val="273429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2D2D5B3-5778-E34C-A6A2-62A0842921E9}"/>
              </a:ext>
            </a:extLst>
          </p:cNvPr>
          <p:cNvSpPr>
            <a:spLocks noGrp="1"/>
          </p:cNvSpPr>
          <p:nvPr>
            <p:ph type="dt" sz="half" idx="10"/>
          </p:nvPr>
        </p:nvSpPr>
        <p:spPr/>
        <p:txBody>
          <a:bodyPr/>
          <a:lstStyle/>
          <a:p>
            <a:pPr>
              <a:defRPr/>
            </a:pPr>
            <a:fld id="{A1EB3765-21BD-0D4E-B3CA-033B15D8812A}" type="datetime1">
              <a:rPr lang="nb-NO" smtClean="0"/>
              <a:t>26.10.2021</a:t>
            </a:fld>
            <a:endParaRPr lang="nb-NO" dirty="0"/>
          </a:p>
        </p:txBody>
      </p:sp>
      <p:sp>
        <p:nvSpPr>
          <p:cNvPr id="4" name="Footer Placeholder 3">
            <a:extLst>
              <a:ext uri="{FF2B5EF4-FFF2-40B4-BE49-F238E27FC236}">
                <a16:creationId xmlns:a16="http://schemas.microsoft.com/office/drawing/2014/main" id="{03DA4A3E-BBD7-8B4F-8FA9-F98F47493429}"/>
              </a:ext>
            </a:extLst>
          </p:cNvPr>
          <p:cNvSpPr>
            <a:spLocks noGrp="1"/>
          </p:cNvSpPr>
          <p:nvPr>
            <p:ph type="ftr" sz="quarter" idx="11"/>
          </p:nvPr>
        </p:nvSpPr>
        <p:spPr/>
        <p:txBody>
          <a:bodyPr/>
          <a:lstStyle/>
          <a:p>
            <a:pPr>
              <a:defRPr/>
            </a:pPr>
            <a:r>
              <a:rPr lang="en-US"/>
              <a:t>FINF4010 Guri Verne</a:t>
            </a:r>
            <a:endParaRPr lang="en-US" dirty="0"/>
          </a:p>
        </p:txBody>
      </p:sp>
      <p:sp>
        <p:nvSpPr>
          <p:cNvPr id="2" name="Slide Number Placeholder 1">
            <a:extLst>
              <a:ext uri="{FF2B5EF4-FFF2-40B4-BE49-F238E27FC236}">
                <a16:creationId xmlns:a16="http://schemas.microsoft.com/office/drawing/2014/main" id="{B7DCE997-5051-C84C-8B20-03F827BF761C}"/>
              </a:ext>
            </a:extLst>
          </p:cNvPr>
          <p:cNvSpPr>
            <a:spLocks noGrp="1"/>
          </p:cNvSpPr>
          <p:nvPr>
            <p:ph type="sldNum" sz="quarter" idx="12"/>
          </p:nvPr>
        </p:nvSpPr>
        <p:spPr/>
        <p:txBody>
          <a:bodyPr/>
          <a:lstStyle/>
          <a:p>
            <a:pPr>
              <a:defRPr/>
            </a:pPr>
            <a:fld id="{8774AE39-E22E-E54E-A53F-1B545A01E0B5}" type="slidenum">
              <a:rPr lang="en-US" smtClean="0"/>
              <a:pPr>
                <a:defRPr/>
              </a:pPr>
              <a:t>13</a:t>
            </a:fld>
            <a:endParaRPr lang="en-US"/>
          </a:p>
        </p:txBody>
      </p:sp>
      <p:grpSp>
        <p:nvGrpSpPr>
          <p:cNvPr id="15" name="Group 14">
            <a:extLst>
              <a:ext uri="{FF2B5EF4-FFF2-40B4-BE49-F238E27FC236}">
                <a16:creationId xmlns:a16="http://schemas.microsoft.com/office/drawing/2014/main" id="{754F11ED-D733-B64A-97E6-83546D661B82}"/>
              </a:ext>
            </a:extLst>
          </p:cNvPr>
          <p:cNvGrpSpPr/>
          <p:nvPr/>
        </p:nvGrpSpPr>
        <p:grpSpPr>
          <a:xfrm>
            <a:off x="1113808" y="2121117"/>
            <a:ext cx="7227206" cy="2024049"/>
            <a:chOff x="1187624" y="2413063"/>
            <a:chExt cx="7227206" cy="2024049"/>
          </a:xfrm>
        </p:grpSpPr>
        <p:cxnSp>
          <p:nvCxnSpPr>
            <p:cNvPr id="12" name="Straight Arrow Connector 11">
              <a:extLst>
                <a:ext uri="{FF2B5EF4-FFF2-40B4-BE49-F238E27FC236}">
                  <a16:creationId xmlns:a16="http://schemas.microsoft.com/office/drawing/2014/main" id="{0235CA67-1038-A04E-95A2-74B92DC802B5}"/>
                </a:ext>
              </a:extLst>
            </p:cNvPr>
            <p:cNvCxnSpPr/>
            <p:nvPr/>
          </p:nvCxnSpPr>
          <p:spPr bwMode="auto">
            <a:xfrm>
              <a:off x="2555776" y="3068960"/>
              <a:ext cx="1598848" cy="0"/>
            </a:xfrm>
            <a:prstGeom prst="straightConnector1">
              <a:avLst/>
            </a:prstGeom>
            <a:solidFill>
              <a:schemeClr val="accent1"/>
            </a:solidFill>
            <a:ln w="25400" cap="flat" cmpd="sng" algn="ctr">
              <a:solidFill>
                <a:srgbClr val="0070C0"/>
              </a:solidFill>
              <a:prstDash val="solid"/>
              <a:round/>
              <a:headEnd type="none" w="med" len="med"/>
              <a:tailEnd type="triangle"/>
            </a:ln>
            <a:effectLst/>
          </p:spPr>
        </p:cxnSp>
        <p:sp>
          <p:nvSpPr>
            <p:cNvPr id="17" name="Rectangle 16">
              <a:extLst>
                <a:ext uri="{FF2B5EF4-FFF2-40B4-BE49-F238E27FC236}">
                  <a16:creationId xmlns:a16="http://schemas.microsoft.com/office/drawing/2014/main" id="{DC20DCAA-B479-4343-A0B7-667EBA05B660}"/>
                </a:ext>
              </a:extLst>
            </p:cNvPr>
            <p:cNvSpPr/>
            <p:nvPr/>
          </p:nvSpPr>
          <p:spPr bwMode="auto">
            <a:xfrm>
              <a:off x="5672716" y="3068960"/>
              <a:ext cx="1296144" cy="13681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t>Oppslag </a:t>
              </a:r>
              <a:r>
                <a:rPr kumimoji="0" lang="en-GB" sz="2000" b="0" i="0" u="none" strike="noStrike" cap="none" normalizeH="0" baseline="0" dirty="0">
                  <a:ln>
                    <a:noFill/>
                  </a:ln>
                  <a:solidFill>
                    <a:schemeClr val="tx1"/>
                  </a:solidFill>
                  <a:effectLst/>
                  <a:latin typeface="Arial" charset="0"/>
                  <a:ea typeface="ヒラギノ角ゴ Pro W3" charset="-128"/>
                  <a:cs typeface="ヒラギノ角ゴ Pro W3" charset="-128"/>
                </a:rPr>
                <a:t>i</a:t>
              </a:r>
              <a:r>
                <a:rPr lang="en-GB" dirty="0"/>
                <a:t> </a:t>
              </a:r>
              <a:r>
                <a:rPr lang="en-GB" dirty="0" err="1"/>
                <a:t>spørsmål</a:t>
              </a:r>
              <a:r>
                <a:rPr lang="en-GB" dirty="0"/>
                <a:t>/</a:t>
              </a:r>
              <a:r>
                <a:rPr lang="en-GB" dirty="0" err="1"/>
                <a:t>svar-tabell</a:t>
              </a:r>
              <a:endPar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9" name="Rectangle 18">
              <a:extLst>
                <a:ext uri="{FF2B5EF4-FFF2-40B4-BE49-F238E27FC236}">
                  <a16:creationId xmlns:a16="http://schemas.microsoft.com/office/drawing/2014/main" id="{6B7ACA96-DA95-F542-AD3D-9DF0A8143E80}"/>
                </a:ext>
              </a:extLst>
            </p:cNvPr>
            <p:cNvSpPr/>
            <p:nvPr/>
          </p:nvSpPr>
          <p:spPr bwMode="auto">
            <a:xfrm>
              <a:off x="7118686" y="2413063"/>
              <a:ext cx="1296144" cy="13681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O" sz="2000" b="0" i="0" u="none" strike="noStrike" cap="none" normalizeH="0" baseline="0" dirty="0">
                  <a:ln>
                    <a:noFill/>
                  </a:ln>
                  <a:solidFill>
                    <a:schemeClr val="tx1"/>
                  </a:solidFill>
                  <a:effectLst/>
                  <a:latin typeface="Cambria" panose="02040503050406030204" pitchFamily="18" charset="0"/>
                </a:rPr>
                <a:t>Svar /</a:t>
              </a:r>
            </a:p>
            <a:p>
              <a:pPr marL="0" marR="0" indent="0" algn="l" defTabSz="914400" rtl="0" eaLnBrk="0" fontAlgn="base" latinLnBrk="0" hangingPunct="0">
                <a:lnSpc>
                  <a:spcPct val="100000"/>
                </a:lnSpc>
                <a:spcBef>
                  <a:spcPct val="0"/>
                </a:spcBef>
                <a:spcAft>
                  <a:spcPct val="0"/>
                </a:spcAft>
                <a:buClrTx/>
                <a:buSzTx/>
                <a:buFontTx/>
                <a:buNone/>
                <a:tabLst/>
              </a:pPr>
              <a:r>
                <a:rPr lang="en-NO" dirty="0">
                  <a:latin typeface="Cambria" panose="02040503050406030204" pitchFamily="18" charset="0"/>
                </a:rPr>
                <a:t>Knapper</a:t>
              </a:r>
            </a:p>
            <a:p>
              <a:pPr marL="0" marR="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o</a:t>
              </a:r>
              <a:endParaRPr kumimoji="0" lang="en-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a:p>
              <a:pPr marL="0" marR="0" indent="0" algn="l" defTabSz="914400" rtl="0" eaLnBrk="0" fontAlgn="base" latinLnBrk="0" hangingPunct="0">
                <a:lnSpc>
                  <a:spcPct val="100000"/>
                </a:lnSpc>
                <a:spcBef>
                  <a:spcPct val="0"/>
                </a:spcBef>
                <a:spcAft>
                  <a:spcPct val="0"/>
                </a:spcAft>
                <a:buClrTx/>
                <a:buSzTx/>
                <a:buFontTx/>
                <a:buNone/>
                <a:tabLst/>
              </a:pPr>
              <a:r>
                <a:rPr lang="nb-NO" sz="1400" dirty="0"/>
                <a:t>o</a:t>
              </a:r>
              <a:endParaRPr lang="en-NO" sz="1400" dirty="0"/>
            </a:p>
            <a:p>
              <a:pPr marL="0" marR="0" indent="0" algn="l" defTabSz="914400" rtl="0" eaLnBrk="0" fontAlgn="base" latinLnBrk="0" hangingPunct="0">
                <a:lnSpc>
                  <a:spcPct val="100000"/>
                </a:lnSpc>
                <a:spcBef>
                  <a:spcPct val="0"/>
                </a:spcBef>
                <a:spcAft>
                  <a:spcPct val="0"/>
                </a:spcAft>
                <a:buClrTx/>
                <a:buSzTx/>
                <a:buFontTx/>
                <a:buNone/>
                <a:tabLst/>
              </a:pPr>
              <a:r>
                <a:rPr kumimoji="0" lang="en-NO" sz="1400" b="0" i="0" u="none" strike="noStrike" cap="none" normalizeH="0" baseline="0" dirty="0">
                  <a:ln>
                    <a:noFill/>
                  </a:ln>
                  <a:solidFill>
                    <a:schemeClr val="tx1"/>
                  </a:solidFill>
                  <a:effectLst/>
                  <a:latin typeface="Arial" charset="0"/>
                  <a:ea typeface="ヒラギノ角ゴ Pro W3" charset="-128"/>
                  <a:cs typeface="ヒラギノ角ゴ Pro W3" charset="-128"/>
                </a:rPr>
                <a:t>o</a:t>
              </a:r>
            </a:p>
            <a:p>
              <a:pPr marL="0" marR="0" indent="0" algn="l" defTabSz="914400" rtl="0" eaLnBrk="0" fontAlgn="base" latinLnBrk="0" hangingPunct="0">
                <a:lnSpc>
                  <a:spcPct val="100000"/>
                </a:lnSpc>
                <a:spcBef>
                  <a:spcPct val="0"/>
                </a:spcBef>
                <a:spcAft>
                  <a:spcPct val="0"/>
                </a:spcAft>
                <a:buClrTx/>
                <a:buSzTx/>
                <a:buFontTx/>
                <a:buNone/>
                <a:tabLst/>
              </a:pPr>
              <a:endPar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cxnSp>
          <p:nvCxnSpPr>
            <p:cNvPr id="13" name="Straight Arrow Connector 12">
              <a:extLst>
                <a:ext uri="{FF2B5EF4-FFF2-40B4-BE49-F238E27FC236}">
                  <a16:creationId xmlns:a16="http://schemas.microsoft.com/office/drawing/2014/main" id="{68CF9499-EC6C-BA4C-8395-B7773CFE007A}"/>
                </a:ext>
              </a:extLst>
            </p:cNvPr>
            <p:cNvCxnSpPr/>
            <p:nvPr/>
          </p:nvCxnSpPr>
          <p:spPr bwMode="auto">
            <a:xfrm>
              <a:off x="5522890" y="3068960"/>
              <a:ext cx="1598848" cy="0"/>
            </a:xfrm>
            <a:prstGeom prst="straightConnector1">
              <a:avLst/>
            </a:prstGeom>
            <a:solidFill>
              <a:schemeClr val="accent1"/>
            </a:solidFill>
            <a:ln w="25400" cap="flat" cmpd="sng" algn="ctr">
              <a:solidFill>
                <a:srgbClr val="0070C0"/>
              </a:solidFill>
              <a:prstDash val="solid"/>
              <a:round/>
              <a:headEnd type="none" w="med" len="med"/>
              <a:tailEnd type="triangle"/>
            </a:ln>
            <a:effectLst/>
          </p:spPr>
        </p:cxnSp>
        <p:sp>
          <p:nvSpPr>
            <p:cNvPr id="8" name="TextBox 7">
              <a:extLst>
                <a:ext uri="{FF2B5EF4-FFF2-40B4-BE49-F238E27FC236}">
                  <a16:creationId xmlns:a16="http://schemas.microsoft.com/office/drawing/2014/main" id="{2D649179-2FCA-6F4C-814D-1717B0117F67}"/>
                </a:ext>
              </a:extLst>
            </p:cNvPr>
            <p:cNvSpPr txBox="1"/>
            <p:nvPr/>
          </p:nvSpPr>
          <p:spPr>
            <a:xfrm>
              <a:off x="1187624" y="2513012"/>
              <a:ext cx="1368152" cy="1477905"/>
            </a:xfrm>
            <a:prstGeom prst="rect">
              <a:avLst/>
            </a:prstGeom>
            <a:noFill/>
            <a:ln w="12700">
              <a:solidFill>
                <a:schemeClr val="tx2"/>
              </a:solidFill>
            </a:ln>
          </p:spPr>
          <p:txBody>
            <a:bodyPr wrap="square" rtlCol="0">
              <a:spAutoFit/>
            </a:bodyPr>
            <a:lstStyle/>
            <a:p>
              <a:pPr>
                <a:lnSpc>
                  <a:spcPct val="115000"/>
                </a:lnSpc>
              </a:pPr>
              <a:r>
                <a:rPr lang="nb-NO" dirty="0">
                  <a:solidFill>
                    <a:schemeClr val="dk1"/>
                  </a:solidFill>
                  <a:latin typeface="Cambria" panose="02040503050406030204" pitchFamily="18" charset="0"/>
                </a:rPr>
                <a:t>Gravid student, hva har jeg rett på? </a:t>
              </a:r>
            </a:p>
          </p:txBody>
        </p:sp>
        <p:sp>
          <p:nvSpPr>
            <p:cNvPr id="7" name="Rectangle 6">
              <a:extLst>
                <a:ext uri="{FF2B5EF4-FFF2-40B4-BE49-F238E27FC236}">
                  <a16:creationId xmlns:a16="http://schemas.microsoft.com/office/drawing/2014/main" id="{B049E678-4F16-7843-8CE2-37AA38B76E4E}"/>
                </a:ext>
              </a:extLst>
            </p:cNvPr>
            <p:cNvSpPr/>
            <p:nvPr/>
          </p:nvSpPr>
          <p:spPr bwMode="auto">
            <a:xfrm>
              <a:off x="2740664" y="3068960"/>
              <a:ext cx="1091360" cy="9101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t>Maskin-</a:t>
              </a:r>
              <a:b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br>
              <a: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t>læring</a:t>
              </a:r>
            </a:p>
          </p:txBody>
        </p:sp>
        <p:sp>
          <p:nvSpPr>
            <p:cNvPr id="10" name="Rectangle 9">
              <a:extLst>
                <a:ext uri="{FF2B5EF4-FFF2-40B4-BE49-F238E27FC236}">
                  <a16:creationId xmlns:a16="http://schemas.microsoft.com/office/drawing/2014/main" id="{CF62461E-0964-F143-9825-DE45C14D854C}"/>
                </a:ext>
              </a:extLst>
            </p:cNvPr>
            <p:cNvSpPr/>
            <p:nvPr/>
          </p:nvSpPr>
          <p:spPr bwMode="auto">
            <a:xfrm>
              <a:off x="4154624" y="2513012"/>
              <a:ext cx="1368152" cy="146607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t>Intern represen-tasjon</a:t>
              </a:r>
            </a:p>
            <a:p>
              <a:pPr marL="0" marR="0" indent="0" algn="l" defTabSz="914400" rtl="0" eaLnBrk="0" fontAlgn="base" latinLnBrk="0" hangingPunct="0">
                <a:lnSpc>
                  <a:spcPct val="100000"/>
                </a:lnSpc>
                <a:spcBef>
                  <a:spcPct val="0"/>
                </a:spcBef>
                <a:spcAft>
                  <a:spcPct val="0"/>
                </a:spcAft>
                <a:buClrTx/>
                <a:buSzTx/>
                <a:buFontTx/>
                <a:buNone/>
                <a:tabLst/>
              </a:pPr>
              <a:r>
                <a:rPr lang="en-NO" dirty="0"/>
                <a:t>(intent)</a:t>
              </a:r>
              <a:endPar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grpSp>
      <p:sp>
        <p:nvSpPr>
          <p:cNvPr id="9" name="Title 8">
            <a:extLst>
              <a:ext uri="{FF2B5EF4-FFF2-40B4-BE49-F238E27FC236}">
                <a16:creationId xmlns:a16="http://schemas.microsoft.com/office/drawing/2014/main" id="{8CAB20DB-58C1-FD48-B9A8-8360AFFBB831}"/>
              </a:ext>
            </a:extLst>
          </p:cNvPr>
          <p:cNvSpPr>
            <a:spLocks noGrp="1"/>
          </p:cNvSpPr>
          <p:nvPr>
            <p:ph type="title"/>
          </p:nvPr>
        </p:nvSpPr>
        <p:spPr>
          <a:xfrm>
            <a:off x="990600" y="1082015"/>
            <a:ext cx="7696200" cy="1143000"/>
          </a:xfrm>
        </p:spPr>
        <p:txBody>
          <a:bodyPr/>
          <a:lstStyle/>
          <a:p>
            <a:r>
              <a:rPr lang="en-NO" sz="2400" b="0" dirty="0"/>
              <a:t>Spørsmålene til Frida tolkes ved maskinlæring.</a:t>
            </a:r>
            <a:br>
              <a:rPr lang="en-NO" sz="2400" b="0" dirty="0"/>
            </a:br>
            <a:r>
              <a:rPr lang="en-NO" sz="2400" b="0" dirty="0"/>
              <a:t>Svarene er laget av NAV-veiledere. </a:t>
            </a:r>
            <a:br>
              <a:rPr lang="en-NO" b="0" dirty="0"/>
            </a:br>
            <a:endParaRPr lang="en-NO" dirty="0"/>
          </a:p>
        </p:txBody>
      </p:sp>
    </p:spTree>
    <p:extLst>
      <p:ext uri="{BB962C8B-B14F-4D97-AF65-F5344CB8AC3E}">
        <p14:creationId xmlns:p14="http://schemas.microsoft.com/office/powerpoint/2010/main" val="404322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AAF913-E255-DA4F-B942-DC3FA86EA916}"/>
              </a:ext>
            </a:extLst>
          </p:cNvPr>
          <p:cNvSpPr>
            <a:spLocks noGrp="1"/>
          </p:cNvSpPr>
          <p:nvPr>
            <p:ph type="title"/>
          </p:nvPr>
        </p:nvSpPr>
        <p:spPr/>
        <p:txBody>
          <a:bodyPr/>
          <a:lstStyle/>
          <a:p>
            <a:r>
              <a:rPr lang="en-NO" sz="2400" b="0" dirty="0"/>
              <a:t>Spørsmålene til Frida tolkes ved maskinlæring.</a:t>
            </a:r>
            <a:br>
              <a:rPr lang="en-NO" sz="2400" b="0" dirty="0"/>
            </a:br>
            <a:r>
              <a:rPr lang="en-NO" sz="2400" b="0" dirty="0"/>
              <a:t>Svarene er laget av NAV-veiledere. </a:t>
            </a:r>
          </a:p>
        </p:txBody>
      </p:sp>
      <p:sp>
        <p:nvSpPr>
          <p:cNvPr id="3" name="Date Placeholder 2">
            <a:extLst>
              <a:ext uri="{FF2B5EF4-FFF2-40B4-BE49-F238E27FC236}">
                <a16:creationId xmlns:a16="http://schemas.microsoft.com/office/drawing/2014/main" id="{02D2D5B3-5778-E34C-A6A2-62A0842921E9}"/>
              </a:ext>
            </a:extLst>
          </p:cNvPr>
          <p:cNvSpPr>
            <a:spLocks noGrp="1"/>
          </p:cNvSpPr>
          <p:nvPr>
            <p:ph type="dt" sz="half" idx="10"/>
          </p:nvPr>
        </p:nvSpPr>
        <p:spPr/>
        <p:txBody>
          <a:bodyPr/>
          <a:lstStyle/>
          <a:p>
            <a:pPr>
              <a:defRPr/>
            </a:pPr>
            <a:fld id="{A1EB3765-21BD-0D4E-B3CA-033B15D8812A}" type="datetime1">
              <a:rPr lang="nb-NO" smtClean="0"/>
              <a:t>26.10.2021</a:t>
            </a:fld>
            <a:endParaRPr lang="nb-NO" dirty="0"/>
          </a:p>
        </p:txBody>
      </p:sp>
      <p:sp>
        <p:nvSpPr>
          <p:cNvPr id="4" name="Footer Placeholder 3">
            <a:extLst>
              <a:ext uri="{FF2B5EF4-FFF2-40B4-BE49-F238E27FC236}">
                <a16:creationId xmlns:a16="http://schemas.microsoft.com/office/drawing/2014/main" id="{03DA4A3E-BBD7-8B4F-8FA9-F98F47493429}"/>
              </a:ext>
            </a:extLst>
          </p:cNvPr>
          <p:cNvSpPr>
            <a:spLocks noGrp="1"/>
          </p:cNvSpPr>
          <p:nvPr>
            <p:ph type="ftr" sz="quarter" idx="11"/>
          </p:nvPr>
        </p:nvSpPr>
        <p:spPr/>
        <p:txBody>
          <a:bodyPr/>
          <a:lstStyle/>
          <a:p>
            <a:pPr>
              <a:defRPr/>
            </a:pPr>
            <a:r>
              <a:rPr lang="en-US"/>
              <a:t>FINF4010 Guri Verne</a:t>
            </a:r>
            <a:endParaRPr lang="en-US" dirty="0"/>
          </a:p>
        </p:txBody>
      </p:sp>
      <p:sp>
        <p:nvSpPr>
          <p:cNvPr id="2" name="Slide Number Placeholder 1">
            <a:extLst>
              <a:ext uri="{FF2B5EF4-FFF2-40B4-BE49-F238E27FC236}">
                <a16:creationId xmlns:a16="http://schemas.microsoft.com/office/drawing/2014/main" id="{B7DCE997-5051-C84C-8B20-03F827BF761C}"/>
              </a:ext>
            </a:extLst>
          </p:cNvPr>
          <p:cNvSpPr>
            <a:spLocks noGrp="1"/>
          </p:cNvSpPr>
          <p:nvPr>
            <p:ph type="sldNum" sz="quarter" idx="12"/>
          </p:nvPr>
        </p:nvSpPr>
        <p:spPr/>
        <p:txBody>
          <a:bodyPr/>
          <a:lstStyle/>
          <a:p>
            <a:pPr>
              <a:defRPr/>
            </a:pPr>
            <a:fld id="{8774AE39-E22E-E54E-A53F-1B545A01E0B5}" type="slidenum">
              <a:rPr lang="en-US" smtClean="0"/>
              <a:pPr>
                <a:defRPr/>
              </a:pPr>
              <a:t>14</a:t>
            </a:fld>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0D45596C-EAB4-DC40-B809-5406C60F0992}"/>
              </a:ext>
            </a:extLst>
          </p:cNvPr>
          <p:cNvPicPr>
            <a:picLocks noChangeAspect="1"/>
          </p:cNvPicPr>
          <p:nvPr/>
        </p:nvPicPr>
        <p:blipFill>
          <a:blip r:embed="rId2"/>
          <a:stretch>
            <a:fillRect/>
          </a:stretch>
        </p:blipFill>
        <p:spPr>
          <a:xfrm>
            <a:off x="11960" y="3724858"/>
            <a:ext cx="7800399" cy="2741282"/>
          </a:xfrm>
          <a:prstGeom prst="rect">
            <a:avLst/>
          </a:prstGeom>
        </p:spPr>
      </p:pic>
      <p:sp>
        <p:nvSpPr>
          <p:cNvPr id="11" name="TextBox 10">
            <a:extLst>
              <a:ext uri="{FF2B5EF4-FFF2-40B4-BE49-F238E27FC236}">
                <a16:creationId xmlns:a16="http://schemas.microsoft.com/office/drawing/2014/main" id="{35F46C22-6CBC-3F4B-ABCB-371614FED787}"/>
              </a:ext>
            </a:extLst>
          </p:cNvPr>
          <p:cNvSpPr txBox="1"/>
          <p:nvPr/>
        </p:nvSpPr>
        <p:spPr>
          <a:xfrm>
            <a:off x="2339752" y="5997677"/>
            <a:ext cx="1625766" cy="276999"/>
          </a:xfrm>
          <a:prstGeom prst="rect">
            <a:avLst/>
          </a:prstGeom>
          <a:noFill/>
        </p:spPr>
        <p:txBody>
          <a:bodyPr wrap="none" rtlCol="0">
            <a:spAutoFit/>
          </a:bodyPr>
          <a:lstStyle/>
          <a:p>
            <a:r>
              <a:rPr lang="en-NO" sz="1200" dirty="0"/>
              <a:t>Fra Simonsen (2019)</a:t>
            </a:r>
          </a:p>
        </p:txBody>
      </p:sp>
      <p:grpSp>
        <p:nvGrpSpPr>
          <p:cNvPr id="15" name="Group 14">
            <a:extLst>
              <a:ext uri="{FF2B5EF4-FFF2-40B4-BE49-F238E27FC236}">
                <a16:creationId xmlns:a16="http://schemas.microsoft.com/office/drawing/2014/main" id="{754F11ED-D733-B64A-97E6-83546D661B82}"/>
              </a:ext>
            </a:extLst>
          </p:cNvPr>
          <p:cNvGrpSpPr/>
          <p:nvPr/>
        </p:nvGrpSpPr>
        <p:grpSpPr>
          <a:xfrm>
            <a:off x="1113808" y="2121117"/>
            <a:ext cx="7227206" cy="2024049"/>
            <a:chOff x="1187624" y="2413063"/>
            <a:chExt cx="7227206" cy="2024049"/>
          </a:xfrm>
        </p:grpSpPr>
        <p:cxnSp>
          <p:nvCxnSpPr>
            <p:cNvPr id="12" name="Straight Arrow Connector 11">
              <a:extLst>
                <a:ext uri="{FF2B5EF4-FFF2-40B4-BE49-F238E27FC236}">
                  <a16:creationId xmlns:a16="http://schemas.microsoft.com/office/drawing/2014/main" id="{0235CA67-1038-A04E-95A2-74B92DC802B5}"/>
                </a:ext>
              </a:extLst>
            </p:cNvPr>
            <p:cNvCxnSpPr/>
            <p:nvPr/>
          </p:nvCxnSpPr>
          <p:spPr bwMode="auto">
            <a:xfrm>
              <a:off x="2555776" y="3068960"/>
              <a:ext cx="1598848" cy="0"/>
            </a:xfrm>
            <a:prstGeom prst="straightConnector1">
              <a:avLst/>
            </a:prstGeom>
            <a:solidFill>
              <a:schemeClr val="accent1"/>
            </a:solidFill>
            <a:ln w="25400" cap="flat" cmpd="sng" algn="ctr">
              <a:solidFill>
                <a:srgbClr val="0070C0"/>
              </a:solidFill>
              <a:prstDash val="solid"/>
              <a:round/>
              <a:headEnd type="none" w="med" len="med"/>
              <a:tailEnd type="triangle"/>
            </a:ln>
            <a:effectLst/>
          </p:spPr>
        </p:cxnSp>
        <p:sp>
          <p:nvSpPr>
            <p:cNvPr id="17" name="Rectangle 16">
              <a:extLst>
                <a:ext uri="{FF2B5EF4-FFF2-40B4-BE49-F238E27FC236}">
                  <a16:creationId xmlns:a16="http://schemas.microsoft.com/office/drawing/2014/main" id="{DC20DCAA-B479-4343-A0B7-667EBA05B660}"/>
                </a:ext>
              </a:extLst>
            </p:cNvPr>
            <p:cNvSpPr/>
            <p:nvPr/>
          </p:nvSpPr>
          <p:spPr bwMode="auto">
            <a:xfrm>
              <a:off x="5672716" y="3068960"/>
              <a:ext cx="1296144" cy="13681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t>Oppslag </a:t>
              </a:r>
              <a:r>
                <a:rPr kumimoji="0" lang="en-GB" sz="2000" b="0" i="0" u="none" strike="noStrike" cap="none" normalizeH="0" baseline="0" dirty="0">
                  <a:ln>
                    <a:noFill/>
                  </a:ln>
                  <a:solidFill>
                    <a:schemeClr val="tx1"/>
                  </a:solidFill>
                  <a:effectLst/>
                  <a:latin typeface="Arial" charset="0"/>
                  <a:ea typeface="ヒラギノ角ゴ Pro W3" charset="-128"/>
                  <a:cs typeface="ヒラギノ角ゴ Pro W3" charset="-128"/>
                </a:rPr>
                <a:t>i</a:t>
              </a:r>
              <a:r>
                <a:rPr lang="en-GB" dirty="0"/>
                <a:t> </a:t>
              </a:r>
              <a:r>
                <a:rPr lang="en-GB" dirty="0" err="1"/>
                <a:t>spørsmål</a:t>
              </a:r>
              <a:r>
                <a:rPr lang="en-GB" dirty="0"/>
                <a:t>/</a:t>
              </a:r>
              <a:r>
                <a:rPr lang="en-GB" dirty="0" err="1"/>
                <a:t>svar-tabell</a:t>
              </a:r>
              <a:endPar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9" name="Rectangle 18">
              <a:extLst>
                <a:ext uri="{FF2B5EF4-FFF2-40B4-BE49-F238E27FC236}">
                  <a16:creationId xmlns:a16="http://schemas.microsoft.com/office/drawing/2014/main" id="{6B7ACA96-DA95-F542-AD3D-9DF0A8143E80}"/>
                </a:ext>
              </a:extLst>
            </p:cNvPr>
            <p:cNvSpPr/>
            <p:nvPr/>
          </p:nvSpPr>
          <p:spPr bwMode="auto">
            <a:xfrm>
              <a:off x="7118686" y="2413063"/>
              <a:ext cx="1296144" cy="13681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O" sz="2000" b="0" i="0" u="none" strike="noStrike" cap="none" normalizeH="0" baseline="0" dirty="0">
                  <a:ln>
                    <a:noFill/>
                  </a:ln>
                  <a:solidFill>
                    <a:schemeClr val="tx1"/>
                  </a:solidFill>
                  <a:effectLst/>
                  <a:latin typeface="Cambria" panose="02040503050406030204" pitchFamily="18" charset="0"/>
                </a:rPr>
                <a:t>Svar /</a:t>
              </a:r>
            </a:p>
            <a:p>
              <a:pPr marL="0" marR="0" indent="0" algn="l" defTabSz="914400" rtl="0" eaLnBrk="0" fontAlgn="base" latinLnBrk="0" hangingPunct="0">
                <a:lnSpc>
                  <a:spcPct val="100000"/>
                </a:lnSpc>
                <a:spcBef>
                  <a:spcPct val="0"/>
                </a:spcBef>
                <a:spcAft>
                  <a:spcPct val="0"/>
                </a:spcAft>
                <a:buClrTx/>
                <a:buSzTx/>
                <a:buFontTx/>
                <a:buNone/>
                <a:tabLst/>
              </a:pPr>
              <a:r>
                <a:rPr lang="en-NO" dirty="0">
                  <a:latin typeface="Cambria" panose="02040503050406030204" pitchFamily="18" charset="0"/>
                </a:rPr>
                <a:t>Knapper</a:t>
              </a:r>
            </a:p>
            <a:p>
              <a:pPr marL="0" marR="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o</a:t>
              </a:r>
              <a:endParaRPr kumimoji="0" lang="en-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a:p>
              <a:pPr marL="0" marR="0" indent="0" algn="l" defTabSz="914400" rtl="0" eaLnBrk="0" fontAlgn="base" latinLnBrk="0" hangingPunct="0">
                <a:lnSpc>
                  <a:spcPct val="100000"/>
                </a:lnSpc>
                <a:spcBef>
                  <a:spcPct val="0"/>
                </a:spcBef>
                <a:spcAft>
                  <a:spcPct val="0"/>
                </a:spcAft>
                <a:buClrTx/>
                <a:buSzTx/>
                <a:buFontTx/>
                <a:buNone/>
                <a:tabLst/>
              </a:pPr>
              <a:r>
                <a:rPr lang="nb-NO" sz="1400" dirty="0"/>
                <a:t>o</a:t>
              </a:r>
              <a:endParaRPr lang="en-NO" sz="1400" dirty="0"/>
            </a:p>
            <a:p>
              <a:pPr marL="0" marR="0" indent="0" algn="l" defTabSz="914400" rtl="0" eaLnBrk="0" fontAlgn="base" latinLnBrk="0" hangingPunct="0">
                <a:lnSpc>
                  <a:spcPct val="100000"/>
                </a:lnSpc>
                <a:spcBef>
                  <a:spcPct val="0"/>
                </a:spcBef>
                <a:spcAft>
                  <a:spcPct val="0"/>
                </a:spcAft>
                <a:buClrTx/>
                <a:buSzTx/>
                <a:buFontTx/>
                <a:buNone/>
                <a:tabLst/>
              </a:pPr>
              <a:r>
                <a:rPr kumimoji="0" lang="en-NO" sz="1400" b="0" i="0" u="none" strike="noStrike" cap="none" normalizeH="0" baseline="0" dirty="0">
                  <a:ln>
                    <a:noFill/>
                  </a:ln>
                  <a:solidFill>
                    <a:schemeClr val="tx1"/>
                  </a:solidFill>
                  <a:effectLst/>
                  <a:latin typeface="Arial" charset="0"/>
                  <a:ea typeface="ヒラギノ角ゴ Pro W3" charset="-128"/>
                  <a:cs typeface="ヒラギノ角ゴ Pro W3" charset="-128"/>
                </a:rPr>
                <a:t>o</a:t>
              </a:r>
            </a:p>
            <a:p>
              <a:pPr marL="0" marR="0" indent="0" algn="l" defTabSz="914400" rtl="0" eaLnBrk="0" fontAlgn="base" latinLnBrk="0" hangingPunct="0">
                <a:lnSpc>
                  <a:spcPct val="100000"/>
                </a:lnSpc>
                <a:spcBef>
                  <a:spcPct val="0"/>
                </a:spcBef>
                <a:spcAft>
                  <a:spcPct val="0"/>
                </a:spcAft>
                <a:buClrTx/>
                <a:buSzTx/>
                <a:buFontTx/>
                <a:buNone/>
                <a:tabLst/>
              </a:pPr>
              <a:endPar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cxnSp>
          <p:nvCxnSpPr>
            <p:cNvPr id="13" name="Straight Arrow Connector 12">
              <a:extLst>
                <a:ext uri="{FF2B5EF4-FFF2-40B4-BE49-F238E27FC236}">
                  <a16:creationId xmlns:a16="http://schemas.microsoft.com/office/drawing/2014/main" id="{68CF9499-EC6C-BA4C-8395-B7773CFE007A}"/>
                </a:ext>
              </a:extLst>
            </p:cNvPr>
            <p:cNvCxnSpPr/>
            <p:nvPr/>
          </p:nvCxnSpPr>
          <p:spPr bwMode="auto">
            <a:xfrm>
              <a:off x="5522890" y="3068960"/>
              <a:ext cx="1598848" cy="0"/>
            </a:xfrm>
            <a:prstGeom prst="straightConnector1">
              <a:avLst/>
            </a:prstGeom>
            <a:solidFill>
              <a:schemeClr val="accent1"/>
            </a:solidFill>
            <a:ln w="25400" cap="flat" cmpd="sng" algn="ctr">
              <a:solidFill>
                <a:srgbClr val="0070C0"/>
              </a:solidFill>
              <a:prstDash val="solid"/>
              <a:round/>
              <a:headEnd type="none" w="med" len="med"/>
              <a:tailEnd type="triangle"/>
            </a:ln>
            <a:effectLst/>
          </p:spPr>
        </p:cxnSp>
        <p:sp>
          <p:nvSpPr>
            <p:cNvPr id="8" name="TextBox 7">
              <a:extLst>
                <a:ext uri="{FF2B5EF4-FFF2-40B4-BE49-F238E27FC236}">
                  <a16:creationId xmlns:a16="http://schemas.microsoft.com/office/drawing/2014/main" id="{2D649179-2FCA-6F4C-814D-1717B0117F67}"/>
                </a:ext>
              </a:extLst>
            </p:cNvPr>
            <p:cNvSpPr txBox="1"/>
            <p:nvPr/>
          </p:nvSpPr>
          <p:spPr>
            <a:xfrm>
              <a:off x="1187624" y="2513012"/>
              <a:ext cx="1368152" cy="1477905"/>
            </a:xfrm>
            <a:prstGeom prst="rect">
              <a:avLst/>
            </a:prstGeom>
            <a:noFill/>
            <a:ln w="12700">
              <a:solidFill>
                <a:schemeClr val="tx2"/>
              </a:solidFill>
            </a:ln>
          </p:spPr>
          <p:txBody>
            <a:bodyPr wrap="square" rtlCol="0">
              <a:spAutoFit/>
            </a:bodyPr>
            <a:lstStyle/>
            <a:p>
              <a:pPr>
                <a:lnSpc>
                  <a:spcPct val="115000"/>
                </a:lnSpc>
              </a:pPr>
              <a:r>
                <a:rPr lang="nb-NO" dirty="0">
                  <a:solidFill>
                    <a:schemeClr val="dk1"/>
                  </a:solidFill>
                  <a:latin typeface="Cambria" panose="02040503050406030204" pitchFamily="18" charset="0"/>
                </a:rPr>
                <a:t>Gravid student, hva har jeg rett på? </a:t>
              </a:r>
            </a:p>
          </p:txBody>
        </p:sp>
        <p:sp>
          <p:nvSpPr>
            <p:cNvPr id="7" name="Rectangle 6">
              <a:extLst>
                <a:ext uri="{FF2B5EF4-FFF2-40B4-BE49-F238E27FC236}">
                  <a16:creationId xmlns:a16="http://schemas.microsoft.com/office/drawing/2014/main" id="{B049E678-4F16-7843-8CE2-37AA38B76E4E}"/>
                </a:ext>
              </a:extLst>
            </p:cNvPr>
            <p:cNvSpPr/>
            <p:nvPr/>
          </p:nvSpPr>
          <p:spPr bwMode="auto">
            <a:xfrm>
              <a:off x="2740664" y="3068960"/>
              <a:ext cx="1091360" cy="9101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t>Maskin-</a:t>
              </a:r>
              <a:b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br>
              <a: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t>læring</a:t>
              </a:r>
            </a:p>
          </p:txBody>
        </p:sp>
        <p:sp>
          <p:nvSpPr>
            <p:cNvPr id="10" name="Rectangle 9">
              <a:extLst>
                <a:ext uri="{FF2B5EF4-FFF2-40B4-BE49-F238E27FC236}">
                  <a16:creationId xmlns:a16="http://schemas.microsoft.com/office/drawing/2014/main" id="{CF62461E-0964-F143-9825-DE45C14D854C}"/>
                </a:ext>
              </a:extLst>
            </p:cNvPr>
            <p:cNvSpPr/>
            <p:nvPr/>
          </p:nvSpPr>
          <p:spPr bwMode="auto">
            <a:xfrm>
              <a:off x="4154624" y="2513012"/>
              <a:ext cx="1368152" cy="146607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rPr>
                <a:t>Intern represen-tasjon</a:t>
              </a:r>
            </a:p>
            <a:p>
              <a:pPr marL="0" marR="0" indent="0" algn="l" defTabSz="914400" rtl="0" eaLnBrk="0" fontAlgn="base" latinLnBrk="0" hangingPunct="0">
                <a:lnSpc>
                  <a:spcPct val="100000"/>
                </a:lnSpc>
                <a:spcBef>
                  <a:spcPct val="0"/>
                </a:spcBef>
                <a:spcAft>
                  <a:spcPct val="0"/>
                </a:spcAft>
                <a:buClrTx/>
                <a:buSzTx/>
                <a:buFontTx/>
                <a:buNone/>
                <a:tabLst/>
              </a:pPr>
              <a:r>
                <a:rPr lang="en-NO" dirty="0"/>
                <a:t>(intent)</a:t>
              </a:r>
              <a:endParaRPr kumimoji="0" lang="en-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grpSp>
      <p:cxnSp>
        <p:nvCxnSpPr>
          <p:cNvPr id="14" name="Straight Arrow Connector 13">
            <a:extLst>
              <a:ext uri="{FF2B5EF4-FFF2-40B4-BE49-F238E27FC236}">
                <a16:creationId xmlns:a16="http://schemas.microsoft.com/office/drawing/2014/main" id="{DB69F804-6876-8546-ADBC-B7710C1063C7}"/>
              </a:ext>
            </a:extLst>
          </p:cNvPr>
          <p:cNvCxnSpPr/>
          <p:nvPr/>
        </p:nvCxnSpPr>
        <p:spPr bwMode="auto">
          <a:xfrm flipH="1">
            <a:off x="3635896" y="3687139"/>
            <a:ext cx="936104" cy="1326037"/>
          </a:xfrm>
          <a:prstGeom prst="straightConnector1">
            <a:avLst/>
          </a:prstGeom>
          <a:solidFill>
            <a:schemeClr val="accent1"/>
          </a:solidFill>
          <a:ln w="254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79713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743EBB-310A-A241-A6FF-FFBA34727772}"/>
              </a:ext>
            </a:extLst>
          </p:cNvPr>
          <p:cNvSpPr>
            <a:spLocks noGrp="1"/>
          </p:cNvSpPr>
          <p:nvPr>
            <p:ph type="title"/>
          </p:nvPr>
        </p:nvSpPr>
        <p:spPr/>
        <p:txBody>
          <a:bodyPr/>
          <a:lstStyle/>
          <a:p>
            <a:r>
              <a:rPr lang="en-NO" b="0" dirty="0"/>
              <a:t>Domenekunnskap</a:t>
            </a:r>
          </a:p>
        </p:txBody>
      </p:sp>
      <p:sp>
        <p:nvSpPr>
          <p:cNvPr id="6" name="Content Placeholder 5">
            <a:extLst>
              <a:ext uri="{FF2B5EF4-FFF2-40B4-BE49-F238E27FC236}">
                <a16:creationId xmlns:a16="http://schemas.microsoft.com/office/drawing/2014/main" id="{4E34795E-0C89-404E-856D-30017241D949}"/>
              </a:ext>
            </a:extLst>
          </p:cNvPr>
          <p:cNvSpPr>
            <a:spLocks noGrp="1"/>
          </p:cNvSpPr>
          <p:nvPr>
            <p:ph idx="1"/>
          </p:nvPr>
        </p:nvSpPr>
        <p:spPr/>
        <p:txBody>
          <a:bodyPr/>
          <a:lstStyle/>
          <a:p>
            <a:r>
              <a:rPr lang="en-NO" dirty="0">
                <a:latin typeface="Times New Roman" panose="02020603050405020304" pitchFamily="18" charset="0"/>
                <a:cs typeface="Times New Roman" panose="02020603050405020304" pitchFamily="18" charset="0"/>
              </a:rPr>
              <a:t>For å stille gode spørsmål, hjelper det å kunne </a:t>
            </a:r>
          </a:p>
          <a:p>
            <a:pPr lvl="1"/>
            <a:r>
              <a:rPr lang="en-NO" dirty="0">
                <a:latin typeface="Times New Roman" panose="02020603050405020304" pitchFamily="18" charset="0"/>
                <a:cs typeface="Times New Roman" panose="02020603050405020304" pitchFamily="18" charset="0"/>
              </a:rPr>
              <a:t>litt om NAV</a:t>
            </a:r>
          </a:p>
          <a:p>
            <a:pPr lvl="1"/>
            <a:r>
              <a:rPr lang="en-GB" dirty="0">
                <a:latin typeface="Times New Roman" panose="02020603050405020304" pitchFamily="18" charset="0"/>
                <a:cs typeface="Times New Roman" panose="02020603050405020304" pitchFamily="18" charset="0"/>
              </a:rPr>
              <a:t>l</a:t>
            </a:r>
            <a:r>
              <a:rPr lang="en-NO" dirty="0">
                <a:latin typeface="Times New Roman" panose="02020603050405020304" pitchFamily="18" charset="0"/>
                <a:cs typeface="Times New Roman" panose="02020603050405020304" pitchFamily="18" charset="0"/>
              </a:rPr>
              <a:t>itt om hva NAV kan hjelpe med</a:t>
            </a:r>
          </a:p>
          <a:p>
            <a:pPr lvl="1"/>
            <a:r>
              <a:rPr lang="en-GB" dirty="0">
                <a:latin typeface="Times New Roman" panose="02020603050405020304" pitchFamily="18" charset="0"/>
                <a:cs typeface="Times New Roman" panose="02020603050405020304" pitchFamily="18" charset="0"/>
              </a:rPr>
              <a:t>l</a:t>
            </a:r>
            <a:r>
              <a:rPr lang="en-NO" dirty="0">
                <a:latin typeface="Times New Roman" panose="02020603050405020304" pitchFamily="18" charset="0"/>
                <a:cs typeface="Times New Roman" panose="02020603050405020304" pitchFamily="18" charset="0"/>
              </a:rPr>
              <a:t>itt om stønadene deres</a:t>
            </a:r>
          </a:p>
          <a:p>
            <a:pPr lvl="1"/>
            <a:r>
              <a:rPr lang="en-GB" dirty="0">
                <a:latin typeface="Times New Roman" panose="02020603050405020304" pitchFamily="18" charset="0"/>
                <a:cs typeface="Times New Roman" panose="02020603050405020304" pitchFamily="18" charset="0"/>
              </a:rPr>
              <a:t>l</a:t>
            </a:r>
            <a:r>
              <a:rPr lang="en-NO" dirty="0">
                <a:latin typeface="Times New Roman" panose="02020603050405020304" pitchFamily="18" charset="0"/>
                <a:cs typeface="Times New Roman" panose="02020603050405020304" pitchFamily="18" charset="0"/>
              </a:rPr>
              <a:t>itt om kriterier, altså hva som betyr noe </a:t>
            </a:r>
          </a:p>
          <a:p>
            <a:pPr lvl="1"/>
            <a:r>
              <a:rPr lang="en-GB" dirty="0">
                <a:latin typeface="Times New Roman" panose="02020603050405020304" pitchFamily="18" charset="0"/>
                <a:cs typeface="Times New Roman" panose="02020603050405020304" pitchFamily="18" charset="0"/>
              </a:rPr>
              <a:t>n</a:t>
            </a:r>
            <a:r>
              <a:rPr lang="en-NO" dirty="0">
                <a:latin typeface="Times New Roman" panose="02020603050405020304" pitchFamily="18" charset="0"/>
                <a:cs typeface="Times New Roman" panose="02020603050405020304" pitchFamily="18" charset="0"/>
              </a:rPr>
              <a:t>oen begreper</a:t>
            </a:r>
          </a:p>
          <a:p>
            <a:r>
              <a:rPr lang="en-NO" dirty="0">
                <a:latin typeface="Times New Roman" panose="02020603050405020304" pitchFamily="18" charset="0"/>
                <a:cs typeface="Times New Roman" panose="02020603050405020304" pitchFamily="18" charset="0"/>
              </a:rPr>
              <a:t>Er dette domenekunnskap?</a:t>
            </a:r>
            <a:endParaRPr lang="en-NO" dirty="0"/>
          </a:p>
          <a:p>
            <a:endParaRPr lang="en-NO" dirty="0"/>
          </a:p>
        </p:txBody>
      </p:sp>
      <p:sp>
        <p:nvSpPr>
          <p:cNvPr id="3" name="Date Placeholder 2">
            <a:extLst>
              <a:ext uri="{FF2B5EF4-FFF2-40B4-BE49-F238E27FC236}">
                <a16:creationId xmlns:a16="http://schemas.microsoft.com/office/drawing/2014/main" id="{0400F18E-E9D4-F54B-B5B3-26938F8D3DAE}"/>
              </a:ext>
            </a:extLst>
          </p:cNvPr>
          <p:cNvSpPr>
            <a:spLocks noGrp="1"/>
          </p:cNvSpPr>
          <p:nvPr>
            <p:ph type="dt" sz="half" idx="10"/>
          </p:nvPr>
        </p:nvSpPr>
        <p:spPr/>
        <p:txBody>
          <a:bodyPr/>
          <a:lstStyle/>
          <a:p>
            <a:pPr>
              <a:defRPr/>
            </a:pPr>
            <a:fld id="{A1EB3765-21BD-0D4E-B3CA-033B15D8812A}" type="datetime1">
              <a:rPr lang="nb-NO" smtClean="0"/>
              <a:t>26.10.2021</a:t>
            </a:fld>
            <a:endParaRPr lang="nb-NO" dirty="0"/>
          </a:p>
        </p:txBody>
      </p:sp>
      <p:sp>
        <p:nvSpPr>
          <p:cNvPr id="4" name="Footer Placeholder 3">
            <a:extLst>
              <a:ext uri="{FF2B5EF4-FFF2-40B4-BE49-F238E27FC236}">
                <a16:creationId xmlns:a16="http://schemas.microsoft.com/office/drawing/2014/main" id="{50FF0A9D-5826-6440-B44B-0C172678BF5C}"/>
              </a:ext>
            </a:extLst>
          </p:cNvPr>
          <p:cNvSpPr>
            <a:spLocks noGrp="1"/>
          </p:cNvSpPr>
          <p:nvPr>
            <p:ph type="ftr" sz="quarter" idx="11"/>
          </p:nvPr>
        </p:nvSpPr>
        <p:spPr/>
        <p:txBody>
          <a:bodyPr/>
          <a:lstStyle/>
          <a:p>
            <a:pPr>
              <a:defRPr/>
            </a:pPr>
            <a:r>
              <a:rPr lang="en-US"/>
              <a:t>FINF4010 Guri Verne</a:t>
            </a:r>
            <a:endParaRPr lang="en-US" dirty="0"/>
          </a:p>
        </p:txBody>
      </p:sp>
      <p:sp>
        <p:nvSpPr>
          <p:cNvPr id="2" name="Slide Number Placeholder 1">
            <a:extLst>
              <a:ext uri="{FF2B5EF4-FFF2-40B4-BE49-F238E27FC236}">
                <a16:creationId xmlns:a16="http://schemas.microsoft.com/office/drawing/2014/main" id="{AB1130CA-BB4B-2C4C-BEF6-096E36FEF90C}"/>
              </a:ext>
            </a:extLst>
          </p:cNvPr>
          <p:cNvSpPr>
            <a:spLocks noGrp="1"/>
          </p:cNvSpPr>
          <p:nvPr>
            <p:ph type="sldNum" sz="quarter" idx="12"/>
          </p:nvPr>
        </p:nvSpPr>
        <p:spPr/>
        <p:txBody>
          <a:bodyPr/>
          <a:lstStyle/>
          <a:p>
            <a:pPr>
              <a:defRPr/>
            </a:pPr>
            <a:fld id="{8774AE39-E22E-E54E-A53F-1B545A01E0B5}" type="slidenum">
              <a:rPr lang="en-US" smtClean="0"/>
              <a:pPr>
                <a:defRPr/>
              </a:pPr>
              <a:t>15</a:t>
            </a:fld>
            <a:endParaRPr lang="en-US"/>
          </a:p>
        </p:txBody>
      </p:sp>
    </p:spTree>
    <p:extLst>
      <p:ext uri="{BB962C8B-B14F-4D97-AF65-F5344CB8AC3E}">
        <p14:creationId xmlns:p14="http://schemas.microsoft.com/office/powerpoint/2010/main" val="400794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438048-64BD-A545-8CFA-B2CFB1CF140F}"/>
              </a:ext>
            </a:extLst>
          </p:cNvPr>
          <p:cNvSpPr>
            <a:spLocks noGrp="1"/>
          </p:cNvSpPr>
          <p:nvPr>
            <p:ph type="title"/>
          </p:nvPr>
        </p:nvSpPr>
        <p:spPr/>
        <p:txBody>
          <a:bodyPr/>
          <a:lstStyle/>
          <a:p>
            <a:r>
              <a:rPr lang="en-NO" b="0" dirty="0"/>
              <a:t>Om informasjonsbehov</a:t>
            </a:r>
          </a:p>
        </p:txBody>
      </p:sp>
      <p:sp>
        <p:nvSpPr>
          <p:cNvPr id="9" name="Content Placeholder 8">
            <a:extLst>
              <a:ext uri="{FF2B5EF4-FFF2-40B4-BE49-F238E27FC236}">
                <a16:creationId xmlns:a16="http://schemas.microsoft.com/office/drawing/2014/main" id="{9104877F-9650-AD41-BA04-5B02D3B5F17D}"/>
              </a:ext>
            </a:extLst>
          </p:cNvPr>
          <p:cNvSpPr>
            <a:spLocks noGrp="1"/>
          </p:cNvSpPr>
          <p:nvPr>
            <p:ph idx="1"/>
          </p:nvPr>
        </p:nvSpPr>
        <p:spPr/>
        <p:txBody>
          <a:bodyPr/>
          <a:lstStyle/>
          <a:p>
            <a:r>
              <a:rPr lang="nb-NO" sz="2400" dirty="0">
                <a:latin typeface="Times New Roman" panose="02020603050405020304" pitchFamily="18" charset="0"/>
                <a:cs typeface="Times New Roman" panose="02020603050405020304" pitchFamily="18" charset="0"/>
              </a:rPr>
              <a:t>Gode svar forutsetter gode spørsmål </a:t>
            </a:r>
          </a:p>
          <a:p>
            <a:r>
              <a:rPr lang="nb-NO" sz="2400" dirty="0">
                <a:latin typeface="Times New Roman" panose="02020603050405020304" pitchFamily="18" charset="0"/>
                <a:cs typeface="Times New Roman" panose="02020603050405020304" pitchFamily="18" charset="0"/>
              </a:rPr>
              <a:t>Gode spørsmål springer ikke fram i tankene med en gang</a:t>
            </a:r>
          </a:p>
          <a:p>
            <a:r>
              <a:rPr lang="nb-NO" sz="2400" dirty="0">
                <a:latin typeface="Times New Roman" panose="02020603050405020304" pitchFamily="18" charset="0"/>
                <a:cs typeface="Times New Roman" panose="02020603050405020304" pitchFamily="18" charset="0"/>
              </a:rPr>
              <a:t>De vokser fram og trenger å «forhandles» med informasjonssystemet som brukes.</a:t>
            </a:r>
          </a:p>
          <a:p>
            <a:r>
              <a:rPr lang="nb-NO" sz="2400" dirty="0">
                <a:latin typeface="Times New Roman" panose="02020603050405020304" pitchFamily="18" charset="0"/>
                <a:cs typeface="Times New Roman" panose="02020603050405020304" pitchFamily="18" charset="0"/>
              </a:rPr>
              <a:t>Spørsmålene vil bli bedre og gi bedre svar </a:t>
            </a:r>
          </a:p>
          <a:p>
            <a:r>
              <a:rPr lang="en-NO" sz="2400" dirty="0">
                <a:latin typeface="Times New Roman" panose="02020603050405020304" pitchFamily="18" charset="0"/>
                <a:cs typeface="Times New Roman" panose="02020603050405020304" pitchFamily="18" charset="0"/>
              </a:rPr>
              <a:t>Hjelper Frida til å lære bort om NAV? </a:t>
            </a:r>
            <a:endParaRPr lang="nb-NO" sz="2400" dirty="0">
              <a:latin typeface="Times New Roman" panose="02020603050405020304" pitchFamily="18" charset="0"/>
              <a:cs typeface="Times New Roman" panose="02020603050405020304" pitchFamily="18" charset="0"/>
            </a:endParaRPr>
          </a:p>
          <a:p>
            <a:r>
              <a:rPr lang="nb-NO" sz="1600" dirty="0">
                <a:latin typeface="Times New Roman" panose="02020603050405020304" pitchFamily="18" charset="0"/>
                <a:cs typeface="Times New Roman" panose="02020603050405020304" pitchFamily="18" charset="0"/>
              </a:rPr>
              <a:t>Taylor (1968) om «Four </a:t>
            </a:r>
            <a:r>
              <a:rPr lang="nb-NO" sz="1600" dirty="0" err="1">
                <a:latin typeface="Times New Roman" panose="02020603050405020304" pitchFamily="18" charset="0"/>
                <a:cs typeface="Times New Roman" panose="02020603050405020304" pitchFamily="18" charset="0"/>
              </a:rPr>
              <a:t>levels</a:t>
            </a:r>
            <a:r>
              <a:rPr lang="nb-NO" sz="1600" dirty="0">
                <a:latin typeface="Times New Roman" panose="02020603050405020304" pitchFamily="18" charset="0"/>
                <a:cs typeface="Times New Roman" panose="02020603050405020304" pitchFamily="18" charset="0"/>
              </a:rPr>
              <a:t> </a:t>
            </a:r>
            <a:r>
              <a:rPr lang="nb-NO" sz="1600" dirty="0" err="1">
                <a:latin typeface="Times New Roman" panose="02020603050405020304" pitchFamily="18" charset="0"/>
                <a:cs typeface="Times New Roman" panose="02020603050405020304" pitchFamily="18" charset="0"/>
              </a:rPr>
              <a:t>of</a:t>
            </a:r>
            <a:r>
              <a:rPr lang="nb-NO" sz="1600" dirty="0">
                <a:latin typeface="Times New Roman" panose="02020603050405020304" pitchFamily="18" charset="0"/>
                <a:cs typeface="Times New Roman" panose="02020603050405020304" pitchFamily="18" charset="0"/>
              </a:rPr>
              <a:t> </a:t>
            </a:r>
            <a:r>
              <a:rPr lang="nb-NO" sz="1600" dirty="0" err="1">
                <a:latin typeface="Times New Roman" panose="02020603050405020304" pitchFamily="18" charset="0"/>
                <a:cs typeface="Times New Roman" panose="02020603050405020304" pitchFamily="18" charset="0"/>
              </a:rPr>
              <a:t>information</a:t>
            </a:r>
            <a:r>
              <a:rPr lang="nb-NO" sz="1600" dirty="0">
                <a:latin typeface="Times New Roman" panose="02020603050405020304" pitchFamily="18" charset="0"/>
                <a:cs typeface="Times New Roman" panose="02020603050405020304" pitchFamily="18" charset="0"/>
              </a:rPr>
              <a:t> </a:t>
            </a:r>
            <a:r>
              <a:rPr lang="nb-NO" sz="1600" dirty="0" err="1">
                <a:latin typeface="Times New Roman" panose="02020603050405020304" pitchFamily="18" charset="0"/>
                <a:cs typeface="Times New Roman" panose="02020603050405020304" pitchFamily="18" charset="0"/>
              </a:rPr>
              <a:t>needs</a:t>
            </a:r>
            <a:r>
              <a:rPr lang="nb-NO" sz="1600" dirty="0">
                <a:latin typeface="Times New Roman" panose="02020603050405020304" pitchFamily="18" charset="0"/>
                <a:cs typeface="Times New Roman" panose="02020603050405020304" pitchFamily="18" charset="0"/>
              </a:rPr>
              <a:t>»</a:t>
            </a:r>
          </a:p>
          <a:p>
            <a:endParaRPr lang="nb-NO" dirty="0"/>
          </a:p>
          <a:p>
            <a:endParaRPr lang="en-NO" dirty="0"/>
          </a:p>
        </p:txBody>
      </p:sp>
      <p:sp>
        <p:nvSpPr>
          <p:cNvPr id="5" name="Date Placeholder 4">
            <a:extLst>
              <a:ext uri="{FF2B5EF4-FFF2-40B4-BE49-F238E27FC236}">
                <a16:creationId xmlns:a16="http://schemas.microsoft.com/office/drawing/2014/main" id="{8252C2B6-25B4-BE49-92B6-EA3F2B1C69C2}"/>
              </a:ext>
            </a:extLst>
          </p:cNvPr>
          <p:cNvSpPr>
            <a:spLocks noGrp="1"/>
          </p:cNvSpPr>
          <p:nvPr>
            <p:ph type="dt" sz="half" idx="10"/>
          </p:nvPr>
        </p:nvSpPr>
        <p:spPr/>
        <p:txBody>
          <a:bodyPr/>
          <a:lstStyle/>
          <a:p>
            <a:pPr>
              <a:defRPr/>
            </a:pPr>
            <a:fld id="{4AB56024-B92A-7E45-97B9-A85BEBF0D289}" type="datetime1">
              <a:rPr lang="nb-NO" smtClean="0"/>
              <a:t>26.10.2021</a:t>
            </a:fld>
            <a:endParaRPr lang="nb-NO"/>
          </a:p>
        </p:txBody>
      </p:sp>
      <p:sp>
        <p:nvSpPr>
          <p:cNvPr id="6" name="Footer Placeholder 5">
            <a:extLst>
              <a:ext uri="{FF2B5EF4-FFF2-40B4-BE49-F238E27FC236}">
                <a16:creationId xmlns:a16="http://schemas.microsoft.com/office/drawing/2014/main" id="{E4C4C979-509C-024A-9C60-13214C0AECD7}"/>
              </a:ext>
            </a:extLst>
          </p:cNvPr>
          <p:cNvSpPr>
            <a:spLocks noGrp="1"/>
          </p:cNvSpPr>
          <p:nvPr>
            <p:ph type="ftr" sz="quarter" idx="11"/>
          </p:nvPr>
        </p:nvSpPr>
        <p:spPr/>
        <p:txBody>
          <a:bodyPr/>
          <a:lstStyle/>
          <a:p>
            <a:pPr>
              <a:defRPr/>
            </a:pPr>
            <a:r>
              <a:rPr lang="en-US"/>
              <a:t>FINF4010 Guri Verne</a:t>
            </a:r>
          </a:p>
        </p:txBody>
      </p:sp>
      <p:sp>
        <p:nvSpPr>
          <p:cNvPr id="7" name="Slide Number Placeholder 6">
            <a:extLst>
              <a:ext uri="{FF2B5EF4-FFF2-40B4-BE49-F238E27FC236}">
                <a16:creationId xmlns:a16="http://schemas.microsoft.com/office/drawing/2014/main" id="{4BADE005-EF0E-1C48-9668-AD271EC53B41}"/>
              </a:ext>
            </a:extLst>
          </p:cNvPr>
          <p:cNvSpPr>
            <a:spLocks noGrp="1"/>
          </p:cNvSpPr>
          <p:nvPr>
            <p:ph type="sldNum" sz="quarter" idx="12"/>
          </p:nvPr>
        </p:nvSpPr>
        <p:spPr/>
        <p:txBody>
          <a:bodyPr/>
          <a:lstStyle/>
          <a:p>
            <a:pPr>
              <a:defRPr/>
            </a:pPr>
            <a:fld id="{30D15820-7324-2840-A707-208A0675DE35}" type="slidenum">
              <a:rPr lang="en-US" smtClean="0"/>
              <a:pPr>
                <a:defRPr/>
              </a:pPr>
              <a:t>16</a:t>
            </a:fld>
            <a:endParaRPr lang="en-US"/>
          </a:p>
        </p:txBody>
      </p:sp>
    </p:spTree>
    <p:extLst>
      <p:ext uri="{BB962C8B-B14F-4D97-AF65-F5344CB8AC3E}">
        <p14:creationId xmlns:p14="http://schemas.microsoft.com/office/powerpoint/2010/main" val="348907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558F-1E2A-E04C-B3E3-4786F09CEC28}"/>
              </a:ext>
            </a:extLst>
          </p:cNvPr>
          <p:cNvSpPr>
            <a:spLocks noGrp="1"/>
          </p:cNvSpPr>
          <p:nvPr>
            <p:ph type="title"/>
          </p:nvPr>
        </p:nvSpPr>
        <p:spPr/>
        <p:txBody>
          <a:bodyPr/>
          <a:lstStyle/>
          <a:p>
            <a:r>
              <a:rPr lang="en-NO" b="0" dirty="0"/>
              <a:t>Lucy Suchman´s rammeverk for menneske-maskin-interaksjon</a:t>
            </a:r>
          </a:p>
        </p:txBody>
      </p:sp>
      <p:sp>
        <p:nvSpPr>
          <p:cNvPr id="3" name="Slide Number Placeholder 2">
            <a:extLst>
              <a:ext uri="{FF2B5EF4-FFF2-40B4-BE49-F238E27FC236}">
                <a16:creationId xmlns:a16="http://schemas.microsoft.com/office/drawing/2014/main" id="{78B359B3-06B4-2B4A-BD84-E7A78D59112B}"/>
              </a:ext>
            </a:extLst>
          </p:cNvPr>
          <p:cNvSpPr>
            <a:spLocks noGrp="1"/>
          </p:cNvSpPr>
          <p:nvPr>
            <p:ph type="sldNum" sz="quarter" idx="12"/>
          </p:nvPr>
        </p:nvSpPr>
        <p:spPr/>
        <p:txBody>
          <a:bodyPr/>
          <a:lstStyle/>
          <a:p>
            <a:pPr>
              <a:defRPr/>
            </a:pPr>
            <a:fld id="{7AD971AD-B49F-C040-81C4-BA0A04AC2B6D}" type="slidenum">
              <a:rPr lang="en-US" smtClean="0"/>
              <a:pPr>
                <a:defRPr/>
              </a:pPr>
              <a:t>17</a:t>
            </a:fld>
            <a:endParaRPr lang="en-US"/>
          </a:p>
        </p:txBody>
      </p:sp>
      <p:sp>
        <p:nvSpPr>
          <p:cNvPr id="4" name="Date Placeholder 3">
            <a:extLst>
              <a:ext uri="{FF2B5EF4-FFF2-40B4-BE49-F238E27FC236}">
                <a16:creationId xmlns:a16="http://schemas.microsoft.com/office/drawing/2014/main" id="{52EF7297-1B6A-CA44-ACA0-486B9E9CBB04}"/>
              </a:ext>
            </a:extLst>
          </p:cNvPr>
          <p:cNvSpPr>
            <a:spLocks noGrp="1"/>
          </p:cNvSpPr>
          <p:nvPr>
            <p:ph type="dt" sz="half" idx="10"/>
          </p:nvPr>
        </p:nvSpPr>
        <p:spPr/>
        <p:txBody>
          <a:bodyPr/>
          <a:lstStyle/>
          <a:p>
            <a:pPr>
              <a:defRPr/>
            </a:pPr>
            <a:fld id="{CBCCFEC6-BA86-9645-9582-0A70D05C912C}" type="datetime1">
              <a:rPr lang="nb-NO" smtClean="0"/>
              <a:t>26.10.2021</a:t>
            </a:fld>
            <a:endParaRPr lang="nb-NO" dirty="0"/>
          </a:p>
        </p:txBody>
      </p:sp>
      <p:sp>
        <p:nvSpPr>
          <p:cNvPr id="5" name="Footer Placeholder 4">
            <a:extLst>
              <a:ext uri="{FF2B5EF4-FFF2-40B4-BE49-F238E27FC236}">
                <a16:creationId xmlns:a16="http://schemas.microsoft.com/office/drawing/2014/main" id="{998CF6F5-735E-2643-B22C-B47C5BB62849}"/>
              </a:ext>
            </a:extLst>
          </p:cNvPr>
          <p:cNvSpPr>
            <a:spLocks noGrp="1"/>
          </p:cNvSpPr>
          <p:nvPr>
            <p:ph type="ftr" sz="quarter" idx="11"/>
          </p:nvPr>
        </p:nvSpPr>
        <p:spPr/>
        <p:txBody>
          <a:bodyPr/>
          <a:lstStyle/>
          <a:p>
            <a:pPr>
              <a:defRPr/>
            </a:pPr>
            <a:r>
              <a:rPr lang="en-US"/>
              <a:t>FINF4010 Guri Verne</a:t>
            </a:r>
            <a:endParaRPr lang="en-US" dirty="0"/>
          </a:p>
        </p:txBody>
      </p:sp>
      <p:pic>
        <p:nvPicPr>
          <p:cNvPr id="7" name="Picture 6" descr="Diagram, table&#10;&#10;Description automatically generated with medium confidence">
            <a:extLst>
              <a:ext uri="{FF2B5EF4-FFF2-40B4-BE49-F238E27FC236}">
                <a16:creationId xmlns:a16="http://schemas.microsoft.com/office/drawing/2014/main" id="{1EAA64FE-D1E1-6241-BB68-B2BF660F0E89}"/>
              </a:ext>
            </a:extLst>
          </p:cNvPr>
          <p:cNvPicPr>
            <a:picLocks noChangeAspect="1"/>
          </p:cNvPicPr>
          <p:nvPr/>
        </p:nvPicPr>
        <p:blipFill>
          <a:blip r:embed="rId2"/>
          <a:stretch>
            <a:fillRect/>
          </a:stretch>
        </p:blipFill>
        <p:spPr>
          <a:xfrm>
            <a:off x="644584" y="2404584"/>
            <a:ext cx="6927111" cy="2156553"/>
          </a:xfrm>
          <a:prstGeom prst="rect">
            <a:avLst/>
          </a:prstGeom>
        </p:spPr>
      </p:pic>
      <p:sp>
        <p:nvSpPr>
          <p:cNvPr id="8" name="TextBox 7">
            <a:extLst>
              <a:ext uri="{FF2B5EF4-FFF2-40B4-BE49-F238E27FC236}">
                <a16:creationId xmlns:a16="http://schemas.microsoft.com/office/drawing/2014/main" id="{113C0EA9-700C-434B-B284-05EB61202DC6}"/>
              </a:ext>
            </a:extLst>
          </p:cNvPr>
          <p:cNvSpPr txBox="1"/>
          <p:nvPr/>
        </p:nvSpPr>
        <p:spPr>
          <a:xfrm>
            <a:off x="6646256" y="1561079"/>
            <a:ext cx="1507144" cy="307777"/>
          </a:xfrm>
          <a:prstGeom prst="rect">
            <a:avLst/>
          </a:prstGeom>
          <a:noFill/>
        </p:spPr>
        <p:txBody>
          <a:bodyPr wrap="none" rtlCol="0">
            <a:spAutoFit/>
          </a:bodyPr>
          <a:lstStyle/>
          <a:p>
            <a:r>
              <a:rPr lang="en-NO" sz="1400" dirty="0"/>
              <a:t>Suchman (2007)</a:t>
            </a:r>
          </a:p>
        </p:txBody>
      </p:sp>
      <p:sp>
        <p:nvSpPr>
          <p:cNvPr id="9" name="Oval 8">
            <a:extLst>
              <a:ext uri="{FF2B5EF4-FFF2-40B4-BE49-F238E27FC236}">
                <a16:creationId xmlns:a16="http://schemas.microsoft.com/office/drawing/2014/main" id="{61BA76FA-331D-B445-AC05-C680804F8F02}"/>
              </a:ext>
            </a:extLst>
          </p:cNvPr>
          <p:cNvSpPr/>
          <p:nvPr/>
        </p:nvSpPr>
        <p:spPr bwMode="auto">
          <a:xfrm>
            <a:off x="5796136" y="3409042"/>
            <a:ext cx="1584176" cy="648072"/>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cxnSp>
        <p:nvCxnSpPr>
          <p:cNvPr id="11" name="Straight Arrow Connector 10">
            <a:extLst>
              <a:ext uri="{FF2B5EF4-FFF2-40B4-BE49-F238E27FC236}">
                <a16:creationId xmlns:a16="http://schemas.microsoft.com/office/drawing/2014/main" id="{A979C628-61E8-574B-9A2C-DB5CF83CBE78}"/>
              </a:ext>
            </a:extLst>
          </p:cNvPr>
          <p:cNvCxnSpPr>
            <a:cxnSpLocks/>
          </p:cNvCxnSpPr>
          <p:nvPr/>
        </p:nvCxnSpPr>
        <p:spPr bwMode="auto">
          <a:xfrm flipV="1">
            <a:off x="5436096" y="4000799"/>
            <a:ext cx="720080" cy="1060773"/>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2" name="TextBox 11">
            <a:extLst>
              <a:ext uri="{FF2B5EF4-FFF2-40B4-BE49-F238E27FC236}">
                <a16:creationId xmlns:a16="http://schemas.microsoft.com/office/drawing/2014/main" id="{AF162572-0610-504E-9B63-49A60EB02869}"/>
              </a:ext>
            </a:extLst>
          </p:cNvPr>
          <p:cNvSpPr txBox="1"/>
          <p:nvPr/>
        </p:nvSpPr>
        <p:spPr>
          <a:xfrm>
            <a:off x="1979712" y="5042399"/>
            <a:ext cx="5591983" cy="1015663"/>
          </a:xfrm>
          <a:prstGeom prst="rect">
            <a:avLst/>
          </a:prstGeom>
          <a:noFill/>
          <a:ln w="12700">
            <a:solidFill>
              <a:srgbClr val="FF0000"/>
            </a:solidFill>
          </a:ln>
        </p:spPr>
        <p:txBody>
          <a:bodyPr wrap="square" rtlCol="0">
            <a:spAutoFit/>
          </a:bodyPr>
          <a:lstStyle/>
          <a:p>
            <a:r>
              <a:rPr lang="en-NO" dirty="0"/>
              <a:t>Fridas virkningsmekanismer har noe å si for hvordan spørsmålene blir tolket. Disse kan ikke brukerne antas å kjenne til. </a:t>
            </a:r>
          </a:p>
        </p:txBody>
      </p:sp>
    </p:spTree>
    <p:extLst>
      <p:ext uri="{BB962C8B-B14F-4D97-AF65-F5344CB8AC3E}">
        <p14:creationId xmlns:p14="http://schemas.microsoft.com/office/powerpoint/2010/main" val="421571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70D0-6F7E-0B43-BECD-34519EFD2755}"/>
              </a:ext>
            </a:extLst>
          </p:cNvPr>
          <p:cNvSpPr>
            <a:spLocks noGrp="1"/>
          </p:cNvSpPr>
          <p:nvPr>
            <p:ph type="title"/>
          </p:nvPr>
        </p:nvSpPr>
        <p:spPr>
          <a:xfrm>
            <a:off x="457200" y="273050"/>
            <a:ext cx="5554960" cy="1162050"/>
          </a:xfrm>
        </p:spPr>
        <p:txBody>
          <a:bodyPr/>
          <a:lstStyle/>
          <a:p>
            <a:r>
              <a:rPr lang="en-NO" sz="2800" dirty="0">
                <a:latin typeface="Times New Roman" panose="02020603050405020304" pitchFamily="18" charset="0"/>
                <a:cs typeface="Times New Roman" panose="02020603050405020304" pitchFamily="18" charset="0"/>
              </a:rPr>
              <a:t>Chatbot testet av dyslektikere </a:t>
            </a:r>
          </a:p>
        </p:txBody>
      </p:sp>
      <p:sp>
        <p:nvSpPr>
          <p:cNvPr id="7" name="Text Placeholder 6">
            <a:extLst>
              <a:ext uri="{FF2B5EF4-FFF2-40B4-BE49-F238E27FC236}">
                <a16:creationId xmlns:a16="http://schemas.microsoft.com/office/drawing/2014/main" id="{29E993B1-9B4D-AA4C-9719-0E781D8D2B3A}"/>
              </a:ext>
            </a:extLst>
          </p:cNvPr>
          <p:cNvSpPr>
            <a:spLocks noGrp="1"/>
          </p:cNvSpPr>
          <p:nvPr>
            <p:ph type="body" sz="half" idx="2"/>
          </p:nvPr>
        </p:nvSpPr>
        <p:spPr>
          <a:xfrm>
            <a:off x="768879" y="2116315"/>
            <a:ext cx="3008313" cy="3921299"/>
          </a:xfrm>
        </p:spPr>
        <p:txBody>
          <a:bodyPr/>
          <a:lstStyle/>
          <a:p>
            <a:endParaRPr lang="en-NO" sz="1800" dirty="0"/>
          </a:p>
          <a:p>
            <a:endParaRPr lang="en-NO" sz="1800" dirty="0"/>
          </a:p>
          <a:p>
            <a:endParaRPr lang="en-NO" sz="1800" dirty="0"/>
          </a:p>
          <a:p>
            <a:r>
              <a:rPr lang="en-NO" sz="2000" dirty="0">
                <a:latin typeface="Times New Roman" panose="02020603050405020304" pitchFamily="18" charset="0"/>
                <a:cs typeface="Times New Roman" panose="02020603050405020304" pitchFamily="18" charset="0"/>
              </a:rPr>
              <a:t>Dyslektikere unngår gjerne å lese tekst, og teksten kan være vanskelig å forstå, særlig hvis det er vanskelige ord. </a:t>
            </a:r>
          </a:p>
        </p:txBody>
      </p:sp>
      <p:grpSp>
        <p:nvGrpSpPr>
          <p:cNvPr id="9" name="Group 8">
            <a:extLst>
              <a:ext uri="{FF2B5EF4-FFF2-40B4-BE49-F238E27FC236}">
                <a16:creationId xmlns:a16="http://schemas.microsoft.com/office/drawing/2014/main" id="{27A2987A-7924-F84E-8188-4CA67E56265E}"/>
              </a:ext>
            </a:extLst>
          </p:cNvPr>
          <p:cNvGrpSpPr/>
          <p:nvPr/>
        </p:nvGrpSpPr>
        <p:grpSpPr>
          <a:xfrm>
            <a:off x="4343959" y="1557337"/>
            <a:ext cx="2669060" cy="4000188"/>
            <a:chOff x="2956354" y="1513565"/>
            <a:chExt cx="2669060" cy="4000188"/>
          </a:xfrm>
        </p:grpSpPr>
        <p:pic>
          <p:nvPicPr>
            <p:cNvPr id="10" name="Picture 9" descr="Chat bot response with spelling error &quot;electronix&quot;&#10;">
              <a:extLst>
                <a:ext uri="{FF2B5EF4-FFF2-40B4-BE49-F238E27FC236}">
                  <a16:creationId xmlns:a16="http://schemas.microsoft.com/office/drawing/2014/main" id="{49C95962-8CD3-6A4E-AB73-8EA1EF07CC74}"/>
                </a:ext>
              </a:extLst>
            </p:cNvPr>
            <p:cNvPicPr/>
            <p:nvPr/>
          </p:nvPicPr>
          <p:blipFill>
            <a:blip r:embed="rId2">
              <a:extLst>
                <a:ext uri="{28A0092B-C50C-407E-A947-70E740481C1C}">
                  <a14:useLocalDpi xmlns:a14="http://schemas.microsoft.com/office/drawing/2010/main" val="0"/>
                </a:ext>
              </a:extLst>
            </a:blip>
            <a:stretch>
              <a:fillRect/>
            </a:stretch>
          </p:blipFill>
          <p:spPr>
            <a:xfrm>
              <a:off x="2956354" y="1513565"/>
              <a:ext cx="2669060" cy="4000188"/>
            </a:xfrm>
            <a:prstGeom prst="rect">
              <a:avLst/>
            </a:prstGeom>
          </p:spPr>
        </p:pic>
        <p:sp>
          <p:nvSpPr>
            <p:cNvPr id="11" name="Oval 10">
              <a:extLst>
                <a:ext uri="{FF2B5EF4-FFF2-40B4-BE49-F238E27FC236}">
                  <a16:creationId xmlns:a16="http://schemas.microsoft.com/office/drawing/2014/main" id="{95E67556-89AF-E844-8E11-3C58DA193DCB}"/>
                </a:ext>
              </a:extLst>
            </p:cNvPr>
            <p:cNvSpPr/>
            <p:nvPr/>
          </p:nvSpPr>
          <p:spPr>
            <a:xfrm>
              <a:off x="4103296" y="1835138"/>
              <a:ext cx="937409" cy="250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500"/>
            </a:p>
          </p:txBody>
        </p:sp>
        <p:sp>
          <p:nvSpPr>
            <p:cNvPr id="12" name="Oval 11">
              <a:extLst>
                <a:ext uri="{FF2B5EF4-FFF2-40B4-BE49-F238E27FC236}">
                  <a16:creationId xmlns:a16="http://schemas.microsoft.com/office/drawing/2014/main" id="{1D302101-4731-0A4F-A9A3-1FE8F4E64D44}"/>
                </a:ext>
              </a:extLst>
            </p:cNvPr>
            <p:cNvSpPr/>
            <p:nvPr/>
          </p:nvSpPr>
          <p:spPr>
            <a:xfrm>
              <a:off x="4572000" y="3809130"/>
              <a:ext cx="937409" cy="250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500"/>
            </a:p>
          </p:txBody>
        </p:sp>
      </p:grpSp>
      <p:sp>
        <p:nvSpPr>
          <p:cNvPr id="13" name="Slide Number Placeholder 12">
            <a:extLst>
              <a:ext uri="{FF2B5EF4-FFF2-40B4-BE49-F238E27FC236}">
                <a16:creationId xmlns:a16="http://schemas.microsoft.com/office/drawing/2014/main" id="{C1EDD0DC-8873-4245-95E4-875264F43B60}"/>
              </a:ext>
            </a:extLst>
          </p:cNvPr>
          <p:cNvSpPr>
            <a:spLocks noGrp="1"/>
          </p:cNvSpPr>
          <p:nvPr>
            <p:ph type="sldNum" sz="quarter" idx="12"/>
          </p:nvPr>
        </p:nvSpPr>
        <p:spPr/>
        <p:txBody>
          <a:bodyPr/>
          <a:lstStyle/>
          <a:p>
            <a:pPr>
              <a:defRPr/>
            </a:pPr>
            <a:fld id="{8B0E8156-C70A-D84A-BE14-23A9D5D462E5}" type="slidenum">
              <a:rPr lang="en-US" smtClean="0"/>
              <a:pPr>
                <a:defRPr/>
              </a:pPr>
              <a:t>18</a:t>
            </a:fld>
            <a:endParaRPr lang="en-US"/>
          </a:p>
        </p:txBody>
      </p:sp>
      <p:sp>
        <p:nvSpPr>
          <p:cNvPr id="14" name="Date Placeholder 13">
            <a:extLst>
              <a:ext uri="{FF2B5EF4-FFF2-40B4-BE49-F238E27FC236}">
                <a16:creationId xmlns:a16="http://schemas.microsoft.com/office/drawing/2014/main" id="{8B39C453-AD5E-EE4D-9072-612BDB1ACB13}"/>
              </a:ext>
            </a:extLst>
          </p:cNvPr>
          <p:cNvSpPr>
            <a:spLocks noGrp="1"/>
          </p:cNvSpPr>
          <p:nvPr>
            <p:ph type="dt" sz="half" idx="10"/>
          </p:nvPr>
        </p:nvSpPr>
        <p:spPr/>
        <p:txBody>
          <a:bodyPr/>
          <a:lstStyle/>
          <a:p>
            <a:pPr>
              <a:defRPr/>
            </a:pPr>
            <a:fld id="{2EDDCB89-D3D9-CB47-9721-C7FA72082191}" type="datetime1">
              <a:rPr lang="nb-NO" smtClean="0"/>
              <a:t>26.10.2021</a:t>
            </a:fld>
            <a:endParaRPr lang="nb-NO"/>
          </a:p>
        </p:txBody>
      </p:sp>
      <p:sp>
        <p:nvSpPr>
          <p:cNvPr id="15" name="Rectangle 14">
            <a:extLst>
              <a:ext uri="{FF2B5EF4-FFF2-40B4-BE49-F238E27FC236}">
                <a16:creationId xmlns:a16="http://schemas.microsoft.com/office/drawing/2014/main" id="{94171BDA-3CAC-F848-986F-5F01CF56601C}"/>
              </a:ext>
            </a:extLst>
          </p:cNvPr>
          <p:cNvSpPr/>
          <p:nvPr/>
        </p:nvSpPr>
        <p:spPr>
          <a:xfrm>
            <a:off x="4350663" y="5595185"/>
            <a:ext cx="2598019" cy="307777"/>
          </a:xfrm>
          <a:prstGeom prst="rect">
            <a:avLst/>
          </a:prstGeom>
        </p:spPr>
        <p:txBody>
          <a:bodyPr wrap="none">
            <a:spAutoFit/>
          </a:bodyPr>
          <a:lstStyle/>
          <a:p>
            <a:r>
              <a:rPr lang="en-NO" sz="1400" dirty="0"/>
              <a:t>(Lilleby, Marstein, Verne 2021)</a:t>
            </a:r>
          </a:p>
        </p:txBody>
      </p:sp>
      <p:sp>
        <p:nvSpPr>
          <p:cNvPr id="16" name="Footer Placeholder 4">
            <a:extLst>
              <a:ext uri="{FF2B5EF4-FFF2-40B4-BE49-F238E27FC236}">
                <a16:creationId xmlns:a16="http://schemas.microsoft.com/office/drawing/2014/main" id="{492E61CD-2A1A-B944-B5CF-0EB2BAA15FF2}"/>
              </a:ext>
            </a:extLst>
          </p:cNvPr>
          <p:cNvSpPr>
            <a:spLocks noGrp="1"/>
          </p:cNvSpPr>
          <p:nvPr>
            <p:ph type="ftr" sz="quarter" idx="11"/>
          </p:nvPr>
        </p:nvSpPr>
        <p:spPr>
          <a:xfrm>
            <a:off x="2212419" y="6318327"/>
            <a:ext cx="4800600" cy="304800"/>
          </a:xfrm>
        </p:spPr>
        <p:txBody>
          <a:bodyPr/>
          <a:lstStyle/>
          <a:p>
            <a:pPr>
              <a:defRPr/>
            </a:pPr>
            <a:r>
              <a:rPr lang="en-US"/>
              <a:t>FINF4010 Guri Verne</a:t>
            </a:r>
            <a:endParaRPr lang="en-US" dirty="0"/>
          </a:p>
        </p:txBody>
      </p:sp>
    </p:spTree>
    <p:extLst>
      <p:ext uri="{BB962C8B-B14F-4D97-AF65-F5344CB8AC3E}">
        <p14:creationId xmlns:p14="http://schemas.microsoft.com/office/powerpoint/2010/main" val="204967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311892E4-C90C-F942-87EE-17FB5369305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91444" y="1340768"/>
            <a:ext cx="2808312" cy="3744416"/>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CAEAA0DF-642E-D642-88DD-C1DDA7DAA0AF}"/>
              </a:ext>
            </a:extLst>
          </p:cNvPr>
          <p:cNvPicPr/>
          <p:nvPr/>
        </p:nvPicPr>
        <p:blipFill>
          <a:blip r:embed="rId3">
            <a:extLst>
              <a:ext uri="{28A0092B-C50C-407E-A947-70E740481C1C}">
                <a14:useLocalDpi xmlns:a14="http://schemas.microsoft.com/office/drawing/2010/main" val="0"/>
              </a:ext>
            </a:extLst>
          </a:blip>
          <a:stretch>
            <a:fillRect/>
          </a:stretch>
        </p:blipFill>
        <p:spPr>
          <a:xfrm>
            <a:off x="4604555" y="1327185"/>
            <a:ext cx="2808312" cy="3744415"/>
          </a:xfrm>
          <a:prstGeom prst="rect">
            <a:avLst/>
          </a:prstGeom>
        </p:spPr>
      </p:pic>
      <p:sp>
        <p:nvSpPr>
          <p:cNvPr id="6" name="TextBox 5">
            <a:extLst>
              <a:ext uri="{FF2B5EF4-FFF2-40B4-BE49-F238E27FC236}">
                <a16:creationId xmlns:a16="http://schemas.microsoft.com/office/drawing/2014/main" id="{4F60ACFF-63AE-8D46-83D8-4E23E5D26BE0}"/>
              </a:ext>
            </a:extLst>
          </p:cNvPr>
          <p:cNvSpPr txBox="1"/>
          <p:nvPr/>
        </p:nvSpPr>
        <p:spPr>
          <a:xfrm>
            <a:off x="2257976" y="5325159"/>
            <a:ext cx="4017446" cy="323165"/>
          </a:xfrm>
          <a:prstGeom prst="rect">
            <a:avLst/>
          </a:prstGeom>
          <a:noFill/>
        </p:spPr>
        <p:txBody>
          <a:bodyPr wrap="none" rtlCol="0">
            <a:spAutoFit/>
          </a:bodyPr>
          <a:lstStyle/>
          <a:p>
            <a:r>
              <a:rPr lang="en-NO" sz="1500" dirty="0"/>
              <a:t>Forskjellige (små) stavefeil, forskjellige svar</a:t>
            </a:r>
          </a:p>
        </p:txBody>
      </p:sp>
      <p:sp>
        <p:nvSpPr>
          <p:cNvPr id="7" name="Oval 6">
            <a:extLst>
              <a:ext uri="{FF2B5EF4-FFF2-40B4-BE49-F238E27FC236}">
                <a16:creationId xmlns:a16="http://schemas.microsoft.com/office/drawing/2014/main" id="{55AF4B5C-3126-0B4D-8493-901754976DC4}"/>
              </a:ext>
            </a:extLst>
          </p:cNvPr>
          <p:cNvSpPr/>
          <p:nvPr/>
        </p:nvSpPr>
        <p:spPr>
          <a:xfrm>
            <a:off x="2895600" y="2230874"/>
            <a:ext cx="937409" cy="250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500"/>
          </a:p>
        </p:txBody>
      </p:sp>
      <p:sp>
        <p:nvSpPr>
          <p:cNvPr id="8" name="Oval 7">
            <a:extLst>
              <a:ext uri="{FF2B5EF4-FFF2-40B4-BE49-F238E27FC236}">
                <a16:creationId xmlns:a16="http://schemas.microsoft.com/office/drawing/2014/main" id="{0FF2A1AC-B651-D24B-A4AA-C3BAA8FE4A19}"/>
              </a:ext>
            </a:extLst>
          </p:cNvPr>
          <p:cNvSpPr/>
          <p:nvPr/>
        </p:nvSpPr>
        <p:spPr>
          <a:xfrm>
            <a:off x="5839846" y="2105762"/>
            <a:ext cx="871151" cy="250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500"/>
          </a:p>
        </p:txBody>
      </p:sp>
      <p:sp>
        <p:nvSpPr>
          <p:cNvPr id="9" name="Oval 8">
            <a:extLst>
              <a:ext uri="{FF2B5EF4-FFF2-40B4-BE49-F238E27FC236}">
                <a16:creationId xmlns:a16="http://schemas.microsoft.com/office/drawing/2014/main" id="{32ACD802-D64D-BE4E-AD3C-90948E0DA7C1}"/>
              </a:ext>
            </a:extLst>
          </p:cNvPr>
          <p:cNvSpPr/>
          <p:nvPr/>
        </p:nvSpPr>
        <p:spPr>
          <a:xfrm>
            <a:off x="2612424" y="2470849"/>
            <a:ext cx="871151" cy="250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500"/>
          </a:p>
        </p:txBody>
      </p:sp>
      <p:sp>
        <p:nvSpPr>
          <p:cNvPr id="3" name="Slide Number Placeholder 2">
            <a:extLst>
              <a:ext uri="{FF2B5EF4-FFF2-40B4-BE49-F238E27FC236}">
                <a16:creationId xmlns:a16="http://schemas.microsoft.com/office/drawing/2014/main" id="{E9605B9F-FEB3-A24F-9899-934ECE8006EE}"/>
              </a:ext>
            </a:extLst>
          </p:cNvPr>
          <p:cNvSpPr>
            <a:spLocks noGrp="1"/>
          </p:cNvSpPr>
          <p:nvPr>
            <p:ph type="sldNum" sz="quarter" idx="12"/>
          </p:nvPr>
        </p:nvSpPr>
        <p:spPr/>
        <p:txBody>
          <a:bodyPr/>
          <a:lstStyle/>
          <a:p>
            <a:pPr>
              <a:defRPr/>
            </a:pPr>
            <a:fld id="{EEC4D59F-E962-3342-A393-F4F962C30EC9}" type="slidenum">
              <a:rPr lang="en-US" smtClean="0"/>
              <a:pPr>
                <a:defRPr/>
              </a:pPr>
              <a:t>19</a:t>
            </a:fld>
            <a:endParaRPr lang="en-US"/>
          </a:p>
        </p:txBody>
      </p:sp>
      <p:sp>
        <p:nvSpPr>
          <p:cNvPr id="10" name="Date Placeholder 9">
            <a:extLst>
              <a:ext uri="{FF2B5EF4-FFF2-40B4-BE49-F238E27FC236}">
                <a16:creationId xmlns:a16="http://schemas.microsoft.com/office/drawing/2014/main" id="{FC5D24F2-55C3-634D-A8EE-4793DCA5DFDD}"/>
              </a:ext>
            </a:extLst>
          </p:cNvPr>
          <p:cNvSpPr>
            <a:spLocks noGrp="1"/>
          </p:cNvSpPr>
          <p:nvPr>
            <p:ph type="dt" sz="half" idx="10"/>
          </p:nvPr>
        </p:nvSpPr>
        <p:spPr/>
        <p:txBody>
          <a:bodyPr/>
          <a:lstStyle/>
          <a:p>
            <a:pPr>
              <a:defRPr/>
            </a:pPr>
            <a:fld id="{40B2AA85-439A-0845-8749-1B2F3FE155DE}" type="datetime1">
              <a:rPr lang="nb-NO" smtClean="0"/>
              <a:t>26.10.2021</a:t>
            </a:fld>
            <a:endParaRPr lang="nb-NO"/>
          </a:p>
        </p:txBody>
      </p:sp>
      <p:sp>
        <p:nvSpPr>
          <p:cNvPr id="11" name="Footer Placeholder 4">
            <a:extLst>
              <a:ext uri="{FF2B5EF4-FFF2-40B4-BE49-F238E27FC236}">
                <a16:creationId xmlns:a16="http://schemas.microsoft.com/office/drawing/2014/main" id="{9262C47A-5799-DF44-A4FF-DE4A81C4BAE3}"/>
              </a:ext>
            </a:extLst>
          </p:cNvPr>
          <p:cNvSpPr>
            <a:spLocks noGrp="1"/>
          </p:cNvSpPr>
          <p:nvPr>
            <p:ph type="ftr" sz="quarter" idx="11"/>
          </p:nvPr>
        </p:nvSpPr>
        <p:spPr>
          <a:xfrm>
            <a:off x="2195736" y="6400800"/>
            <a:ext cx="4800600" cy="304800"/>
          </a:xfrm>
        </p:spPr>
        <p:txBody>
          <a:bodyPr/>
          <a:lstStyle/>
          <a:p>
            <a:pPr>
              <a:defRPr/>
            </a:pPr>
            <a:r>
              <a:rPr lang="en-US"/>
              <a:t>FINF4010 Guri Verne</a:t>
            </a:r>
            <a:endParaRPr lang="en-US" dirty="0"/>
          </a:p>
        </p:txBody>
      </p:sp>
    </p:spTree>
    <p:extLst>
      <p:ext uri="{BB962C8B-B14F-4D97-AF65-F5344CB8AC3E}">
        <p14:creationId xmlns:p14="http://schemas.microsoft.com/office/powerpoint/2010/main" val="307945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70D0-6F7E-0B43-BECD-34519EFD2755}"/>
              </a:ext>
            </a:extLst>
          </p:cNvPr>
          <p:cNvSpPr>
            <a:spLocks noGrp="1"/>
          </p:cNvSpPr>
          <p:nvPr>
            <p:ph type="title"/>
          </p:nvPr>
        </p:nvSpPr>
        <p:spPr>
          <a:xfrm>
            <a:off x="457200" y="273050"/>
            <a:ext cx="5554960" cy="1162050"/>
          </a:xfrm>
        </p:spPr>
        <p:txBody>
          <a:bodyPr/>
          <a:lstStyle/>
          <a:p>
            <a:r>
              <a:rPr lang="en-NO" sz="2800" dirty="0">
                <a:latin typeface="Times New Roman" panose="02020603050405020304" pitchFamily="18" charset="0"/>
                <a:cs typeface="Times New Roman" panose="02020603050405020304" pitchFamily="18" charset="0"/>
              </a:rPr>
              <a:t>Chatbot testet av dyslektikere </a:t>
            </a:r>
          </a:p>
        </p:txBody>
      </p:sp>
      <p:sp>
        <p:nvSpPr>
          <p:cNvPr id="7" name="Text Placeholder 6">
            <a:extLst>
              <a:ext uri="{FF2B5EF4-FFF2-40B4-BE49-F238E27FC236}">
                <a16:creationId xmlns:a16="http://schemas.microsoft.com/office/drawing/2014/main" id="{29E993B1-9B4D-AA4C-9719-0E781D8D2B3A}"/>
              </a:ext>
            </a:extLst>
          </p:cNvPr>
          <p:cNvSpPr>
            <a:spLocks noGrp="1"/>
          </p:cNvSpPr>
          <p:nvPr>
            <p:ph type="body" sz="half" idx="2"/>
          </p:nvPr>
        </p:nvSpPr>
        <p:spPr>
          <a:xfrm>
            <a:off x="755576" y="1780538"/>
            <a:ext cx="6635080" cy="3921299"/>
          </a:xfrm>
        </p:spPr>
        <p:txBody>
          <a:bodyPr/>
          <a:lstStyle/>
          <a:p>
            <a:r>
              <a:rPr lang="nb-NO" sz="2000" dirty="0">
                <a:latin typeface="Times New Roman" panose="02020603050405020304" pitchFamily="18" charset="0"/>
                <a:cs typeface="Times New Roman" panose="02020603050405020304" pitchFamily="18" charset="0"/>
              </a:rPr>
              <a:t>For </a:t>
            </a:r>
            <a:r>
              <a:rPr lang="nb-NO" sz="2000" dirty="0" err="1">
                <a:latin typeface="Times New Roman" panose="02020603050405020304" pitchFamily="18" charset="0"/>
                <a:cs typeface="Times New Roman" panose="02020603050405020304" pitchFamily="18" charset="0"/>
              </a:rPr>
              <a:t>chatbotene</a:t>
            </a:r>
            <a:r>
              <a:rPr lang="nb-NO" sz="2000" dirty="0">
                <a:latin typeface="Times New Roman" panose="02020603050405020304" pitchFamily="18" charset="0"/>
                <a:cs typeface="Times New Roman" panose="02020603050405020304" pitchFamily="18" charset="0"/>
              </a:rPr>
              <a:t> til Skatt og NAV:</a:t>
            </a:r>
          </a:p>
          <a:p>
            <a:pPr marL="285750" indent="-285750">
              <a:buFont typeface="Arial" panose="020B0604020202020204" pitchFamily="34" charset="0"/>
              <a:buChar char="•"/>
            </a:pPr>
            <a:r>
              <a:rPr lang="nb-NO" sz="2000" dirty="0">
                <a:latin typeface="Times New Roman" panose="02020603050405020304" pitchFamily="18" charset="0"/>
                <a:cs typeface="Times New Roman" panose="02020603050405020304" pitchFamily="18" charset="0"/>
              </a:rPr>
              <a:t>Begge </a:t>
            </a:r>
            <a:r>
              <a:rPr lang="nb-NO" sz="2000" dirty="0" err="1">
                <a:latin typeface="Times New Roman" panose="02020603050405020304" pitchFamily="18" charset="0"/>
                <a:cs typeface="Times New Roman" panose="02020603050405020304" pitchFamily="18" charset="0"/>
              </a:rPr>
              <a:t>chatbotene</a:t>
            </a:r>
            <a:r>
              <a:rPr lang="nb-NO" sz="2000" dirty="0">
                <a:latin typeface="Times New Roman" panose="02020603050405020304" pitchFamily="18" charset="0"/>
                <a:cs typeface="Times New Roman" panose="02020603050405020304" pitchFamily="18" charset="0"/>
              </a:rPr>
              <a:t> produserte for mye tekst</a:t>
            </a:r>
          </a:p>
          <a:p>
            <a:pPr marL="285750" indent="-285750">
              <a:buFont typeface="Arial" panose="020B0604020202020204" pitchFamily="34" charset="0"/>
              <a:buChar char="•"/>
            </a:pPr>
            <a:r>
              <a:rPr lang="nb-NO" sz="2000" dirty="0">
                <a:latin typeface="Times New Roman" panose="02020603050405020304" pitchFamily="18" charset="0"/>
                <a:cs typeface="Times New Roman" panose="02020603050405020304" pitchFamily="18" charset="0"/>
              </a:rPr>
              <a:t>Spesielle ord og begreper er vanskelige å forstå</a:t>
            </a:r>
          </a:p>
          <a:p>
            <a:pPr marL="285750" indent="-285750">
              <a:buFont typeface="Arial" panose="020B0604020202020204" pitchFamily="34" charset="0"/>
              <a:buChar char="•"/>
            </a:pPr>
            <a:endParaRPr lang="nb-NO"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b-NO" sz="2000" dirty="0">
                <a:latin typeface="Times New Roman" panose="02020603050405020304" pitchFamily="18" charset="0"/>
                <a:cs typeface="Times New Roman" panose="02020603050405020304" pitchFamily="18" charset="0"/>
              </a:rPr>
              <a:t>Deltakerne forstod ikke alltid om spørsmålet deres ble besvart tilfredsstillende</a:t>
            </a:r>
          </a:p>
          <a:p>
            <a:pPr marL="285750" indent="-285750">
              <a:buFont typeface="Arial" panose="020B0604020202020204" pitchFamily="34" charset="0"/>
              <a:buChar char="•"/>
            </a:pPr>
            <a:r>
              <a:rPr lang="nb-NO" sz="2000" dirty="0">
                <a:latin typeface="Times New Roman" panose="02020603050405020304" pitchFamily="18" charset="0"/>
                <a:cs typeface="Times New Roman" panose="02020603050405020304" pitchFamily="18" charset="0"/>
              </a:rPr>
              <a:t>Flere testdeltakere sa at de hadde ringt for å bli sikre</a:t>
            </a:r>
          </a:p>
          <a:p>
            <a:endParaRPr lang="en-NO" sz="2000" dirty="0">
              <a:latin typeface="Times New Roman" panose="02020603050405020304" pitchFamily="18" charset="0"/>
              <a:cs typeface="Times New Roman" panose="02020603050405020304" pitchFamily="18" charset="0"/>
            </a:endParaRPr>
          </a:p>
          <a:p>
            <a:endParaRPr lang="en-NO" sz="1800" dirty="0"/>
          </a:p>
        </p:txBody>
      </p:sp>
      <p:sp>
        <p:nvSpPr>
          <p:cNvPr id="13" name="Slide Number Placeholder 12">
            <a:extLst>
              <a:ext uri="{FF2B5EF4-FFF2-40B4-BE49-F238E27FC236}">
                <a16:creationId xmlns:a16="http://schemas.microsoft.com/office/drawing/2014/main" id="{C1EDD0DC-8873-4245-95E4-875264F43B60}"/>
              </a:ext>
            </a:extLst>
          </p:cNvPr>
          <p:cNvSpPr>
            <a:spLocks noGrp="1"/>
          </p:cNvSpPr>
          <p:nvPr>
            <p:ph type="sldNum" sz="quarter" idx="12"/>
          </p:nvPr>
        </p:nvSpPr>
        <p:spPr/>
        <p:txBody>
          <a:bodyPr/>
          <a:lstStyle/>
          <a:p>
            <a:pPr>
              <a:defRPr/>
            </a:pPr>
            <a:fld id="{8B0E8156-C70A-D84A-BE14-23A9D5D462E5}" type="slidenum">
              <a:rPr lang="en-US" smtClean="0"/>
              <a:pPr>
                <a:defRPr/>
              </a:pPr>
              <a:t>20</a:t>
            </a:fld>
            <a:endParaRPr lang="en-US"/>
          </a:p>
        </p:txBody>
      </p:sp>
      <p:sp>
        <p:nvSpPr>
          <p:cNvPr id="14" name="Date Placeholder 13">
            <a:extLst>
              <a:ext uri="{FF2B5EF4-FFF2-40B4-BE49-F238E27FC236}">
                <a16:creationId xmlns:a16="http://schemas.microsoft.com/office/drawing/2014/main" id="{8B39C453-AD5E-EE4D-9072-612BDB1ACB13}"/>
              </a:ext>
            </a:extLst>
          </p:cNvPr>
          <p:cNvSpPr>
            <a:spLocks noGrp="1"/>
          </p:cNvSpPr>
          <p:nvPr>
            <p:ph type="dt" sz="half" idx="10"/>
          </p:nvPr>
        </p:nvSpPr>
        <p:spPr/>
        <p:txBody>
          <a:bodyPr/>
          <a:lstStyle/>
          <a:p>
            <a:pPr>
              <a:defRPr/>
            </a:pPr>
            <a:fld id="{2EDDCB89-D3D9-CB47-9721-C7FA72082191}" type="datetime1">
              <a:rPr lang="nb-NO" smtClean="0"/>
              <a:t>26.10.2021</a:t>
            </a:fld>
            <a:endParaRPr lang="nb-NO"/>
          </a:p>
        </p:txBody>
      </p:sp>
      <p:sp>
        <p:nvSpPr>
          <p:cNvPr id="15" name="Rectangle 14">
            <a:extLst>
              <a:ext uri="{FF2B5EF4-FFF2-40B4-BE49-F238E27FC236}">
                <a16:creationId xmlns:a16="http://schemas.microsoft.com/office/drawing/2014/main" id="{94171BDA-3CAC-F848-986F-5F01CF56601C}"/>
              </a:ext>
            </a:extLst>
          </p:cNvPr>
          <p:cNvSpPr/>
          <p:nvPr/>
        </p:nvSpPr>
        <p:spPr>
          <a:xfrm>
            <a:off x="4355976" y="5484091"/>
            <a:ext cx="2598019" cy="307777"/>
          </a:xfrm>
          <a:prstGeom prst="rect">
            <a:avLst/>
          </a:prstGeom>
        </p:spPr>
        <p:txBody>
          <a:bodyPr wrap="none">
            <a:spAutoFit/>
          </a:bodyPr>
          <a:lstStyle/>
          <a:p>
            <a:r>
              <a:rPr lang="en-NO" sz="1400" dirty="0"/>
              <a:t>(Lilleby, Marstein, Verne 2021)</a:t>
            </a:r>
          </a:p>
        </p:txBody>
      </p:sp>
      <p:sp>
        <p:nvSpPr>
          <p:cNvPr id="8" name="Footer Placeholder 4">
            <a:extLst>
              <a:ext uri="{FF2B5EF4-FFF2-40B4-BE49-F238E27FC236}">
                <a16:creationId xmlns:a16="http://schemas.microsoft.com/office/drawing/2014/main" id="{A659B4DE-64F8-2A4F-B370-CA4AE0B0EDF9}"/>
              </a:ext>
            </a:extLst>
          </p:cNvPr>
          <p:cNvSpPr>
            <a:spLocks noGrp="1"/>
          </p:cNvSpPr>
          <p:nvPr>
            <p:ph type="ftr" sz="quarter" idx="11"/>
          </p:nvPr>
        </p:nvSpPr>
        <p:spPr>
          <a:xfrm>
            <a:off x="2195736" y="6400800"/>
            <a:ext cx="4800600" cy="304800"/>
          </a:xfrm>
        </p:spPr>
        <p:txBody>
          <a:bodyPr/>
          <a:lstStyle/>
          <a:p>
            <a:pPr>
              <a:defRPr/>
            </a:pPr>
            <a:r>
              <a:rPr lang="en-US" dirty="0"/>
              <a:t>FINF4010 Guri Verne</a:t>
            </a:r>
          </a:p>
        </p:txBody>
      </p:sp>
    </p:spTree>
    <p:extLst>
      <p:ext uri="{BB962C8B-B14F-4D97-AF65-F5344CB8AC3E}">
        <p14:creationId xmlns:p14="http://schemas.microsoft.com/office/powerpoint/2010/main" val="343879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C2B90C7F-EAA3-D246-BEB3-3B3247D7432D}"/>
              </a:ext>
            </a:extLst>
          </p:cNvPr>
          <p:cNvPicPr>
            <a:picLocks noChangeAspect="1"/>
          </p:cNvPicPr>
          <p:nvPr/>
        </p:nvPicPr>
        <p:blipFill>
          <a:blip r:embed="rId2"/>
          <a:stretch>
            <a:fillRect/>
          </a:stretch>
        </p:blipFill>
        <p:spPr>
          <a:xfrm>
            <a:off x="152937" y="2260214"/>
            <a:ext cx="4329080" cy="2360000"/>
          </a:xfrm>
          <a:prstGeom prst="rect">
            <a:avLst/>
          </a:prstGeom>
          <a:ln>
            <a:solidFill>
              <a:schemeClr val="tx1"/>
            </a:solidFill>
          </a:ln>
        </p:spPr>
      </p:pic>
      <p:pic>
        <p:nvPicPr>
          <p:cNvPr id="10" name="Picture 9" descr="Graphical user interface, text, application, email&#10;&#10;Description automatically generated">
            <a:extLst>
              <a:ext uri="{FF2B5EF4-FFF2-40B4-BE49-F238E27FC236}">
                <a16:creationId xmlns:a16="http://schemas.microsoft.com/office/drawing/2014/main" id="{E9F3FFF3-ADD2-9F44-B139-8AB22CD15EF3}"/>
              </a:ext>
            </a:extLst>
          </p:cNvPr>
          <p:cNvPicPr>
            <a:picLocks noChangeAspect="1"/>
          </p:cNvPicPr>
          <p:nvPr/>
        </p:nvPicPr>
        <p:blipFill>
          <a:blip r:embed="rId3"/>
          <a:stretch>
            <a:fillRect/>
          </a:stretch>
        </p:blipFill>
        <p:spPr>
          <a:xfrm>
            <a:off x="4450729" y="1196752"/>
            <a:ext cx="4446251" cy="4968552"/>
          </a:xfrm>
          <a:prstGeom prst="rect">
            <a:avLst/>
          </a:prstGeom>
          <a:ln>
            <a:solidFill>
              <a:schemeClr val="tx1"/>
            </a:solidFill>
          </a:ln>
        </p:spPr>
      </p:pic>
      <p:sp>
        <p:nvSpPr>
          <p:cNvPr id="11" name="Oval 10">
            <a:extLst>
              <a:ext uri="{FF2B5EF4-FFF2-40B4-BE49-F238E27FC236}">
                <a16:creationId xmlns:a16="http://schemas.microsoft.com/office/drawing/2014/main" id="{DED883E5-D7FC-B240-873E-C49B79697E6A}"/>
              </a:ext>
            </a:extLst>
          </p:cNvPr>
          <p:cNvSpPr/>
          <p:nvPr/>
        </p:nvSpPr>
        <p:spPr bwMode="auto">
          <a:xfrm>
            <a:off x="4211960" y="4550668"/>
            <a:ext cx="2160240" cy="36004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cxnSp>
        <p:nvCxnSpPr>
          <p:cNvPr id="13" name="Straight Arrow Connector 12">
            <a:extLst>
              <a:ext uri="{FF2B5EF4-FFF2-40B4-BE49-F238E27FC236}">
                <a16:creationId xmlns:a16="http://schemas.microsoft.com/office/drawing/2014/main" id="{58DBCEAC-5872-F740-B91A-863D2B334431}"/>
              </a:ext>
            </a:extLst>
          </p:cNvPr>
          <p:cNvCxnSpPr>
            <a:cxnSpLocks/>
            <a:stCxn id="16" idx="3"/>
            <a:endCxn id="11" idx="2"/>
          </p:cNvCxnSpPr>
          <p:nvPr/>
        </p:nvCxnSpPr>
        <p:spPr bwMode="auto">
          <a:xfrm flipV="1">
            <a:off x="2631846" y="4730688"/>
            <a:ext cx="1580114" cy="600643"/>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sp>
        <p:nvSpPr>
          <p:cNvPr id="16" name="TextBox 15">
            <a:extLst>
              <a:ext uri="{FF2B5EF4-FFF2-40B4-BE49-F238E27FC236}">
                <a16:creationId xmlns:a16="http://schemas.microsoft.com/office/drawing/2014/main" id="{D96EA505-5CD6-244F-A98C-34A73B6A2FC5}"/>
              </a:ext>
            </a:extLst>
          </p:cNvPr>
          <p:cNvSpPr txBox="1"/>
          <p:nvPr/>
        </p:nvSpPr>
        <p:spPr>
          <a:xfrm>
            <a:off x="1254353" y="5131276"/>
            <a:ext cx="1377493" cy="400110"/>
          </a:xfrm>
          <a:prstGeom prst="rect">
            <a:avLst/>
          </a:prstGeom>
          <a:noFill/>
        </p:spPr>
        <p:txBody>
          <a:bodyPr wrap="none" rtlCol="0">
            <a:spAutoFit/>
          </a:bodyPr>
          <a:lstStyle/>
          <a:p>
            <a:r>
              <a:rPr lang="en-GB" dirty="0">
                <a:solidFill>
                  <a:srgbClr val="FF0000"/>
                </a:solidFill>
              </a:rPr>
              <a:t>V</a:t>
            </a:r>
            <a:r>
              <a:rPr lang="en-NO" dirty="0">
                <a:solidFill>
                  <a:srgbClr val="FF0000"/>
                </a:solidFill>
              </a:rPr>
              <a:t>irker ikke</a:t>
            </a:r>
          </a:p>
        </p:txBody>
      </p:sp>
      <p:pic>
        <p:nvPicPr>
          <p:cNvPr id="3" name="Picture 2" descr="Logo, company name&#10;&#10;Description automatically generated">
            <a:extLst>
              <a:ext uri="{FF2B5EF4-FFF2-40B4-BE49-F238E27FC236}">
                <a16:creationId xmlns:a16="http://schemas.microsoft.com/office/drawing/2014/main" id="{42977BB2-CFC6-0B4C-A460-910163A81A72}"/>
              </a:ext>
            </a:extLst>
          </p:cNvPr>
          <p:cNvPicPr>
            <a:picLocks noChangeAspect="1"/>
          </p:cNvPicPr>
          <p:nvPr/>
        </p:nvPicPr>
        <p:blipFill>
          <a:blip r:embed="rId4"/>
          <a:stretch>
            <a:fillRect/>
          </a:stretch>
        </p:blipFill>
        <p:spPr>
          <a:xfrm>
            <a:off x="97190" y="1297035"/>
            <a:ext cx="1940428" cy="929363"/>
          </a:xfrm>
          <a:prstGeom prst="rect">
            <a:avLst/>
          </a:prstGeom>
        </p:spPr>
      </p:pic>
      <p:pic>
        <p:nvPicPr>
          <p:cNvPr id="7" name="Picture 6" descr="A red logo with white text&#10;&#10;Description automatically generated with low confidence">
            <a:extLst>
              <a:ext uri="{FF2B5EF4-FFF2-40B4-BE49-F238E27FC236}">
                <a16:creationId xmlns:a16="http://schemas.microsoft.com/office/drawing/2014/main" id="{8A91C2BB-02FB-9440-987B-D584D4C048CB}"/>
              </a:ext>
            </a:extLst>
          </p:cNvPr>
          <p:cNvPicPr>
            <a:picLocks noChangeAspect="1"/>
          </p:cNvPicPr>
          <p:nvPr/>
        </p:nvPicPr>
        <p:blipFill rotWithShape="1">
          <a:blip r:embed="rId5"/>
          <a:srcRect t="16647"/>
          <a:stretch/>
        </p:blipFill>
        <p:spPr>
          <a:xfrm>
            <a:off x="7059204" y="25765"/>
            <a:ext cx="1627596" cy="1128077"/>
          </a:xfrm>
          <a:prstGeom prst="rect">
            <a:avLst/>
          </a:prstGeom>
        </p:spPr>
      </p:pic>
      <p:sp>
        <p:nvSpPr>
          <p:cNvPr id="2" name="Footer Placeholder 1">
            <a:extLst>
              <a:ext uri="{FF2B5EF4-FFF2-40B4-BE49-F238E27FC236}">
                <a16:creationId xmlns:a16="http://schemas.microsoft.com/office/drawing/2014/main" id="{F778E03D-6388-944B-926B-3D0C5A6DD6A1}"/>
              </a:ext>
            </a:extLst>
          </p:cNvPr>
          <p:cNvSpPr>
            <a:spLocks noGrp="1"/>
          </p:cNvSpPr>
          <p:nvPr>
            <p:ph type="ftr" sz="quarter" idx="11"/>
          </p:nvPr>
        </p:nvSpPr>
        <p:spPr/>
        <p:txBody>
          <a:bodyPr/>
          <a:lstStyle/>
          <a:p>
            <a:pPr>
              <a:defRPr/>
            </a:pPr>
            <a:r>
              <a:rPr lang="en-US"/>
              <a:t>FINF4010 Guri Verne</a:t>
            </a:r>
          </a:p>
        </p:txBody>
      </p:sp>
      <p:sp>
        <p:nvSpPr>
          <p:cNvPr id="5" name="Slide Number Placeholder 4">
            <a:extLst>
              <a:ext uri="{FF2B5EF4-FFF2-40B4-BE49-F238E27FC236}">
                <a16:creationId xmlns:a16="http://schemas.microsoft.com/office/drawing/2014/main" id="{1DF3C898-3751-054E-B21D-AB832D1EC68E}"/>
              </a:ext>
            </a:extLst>
          </p:cNvPr>
          <p:cNvSpPr>
            <a:spLocks noGrp="1"/>
          </p:cNvSpPr>
          <p:nvPr>
            <p:ph type="sldNum" sz="quarter" idx="12"/>
          </p:nvPr>
        </p:nvSpPr>
        <p:spPr/>
        <p:txBody>
          <a:bodyPr/>
          <a:lstStyle/>
          <a:p>
            <a:pPr>
              <a:defRPr/>
            </a:pPr>
            <a:fld id="{B8AB6B98-A3DC-7E4F-B3E0-E0BB0AC186D2}" type="slidenum">
              <a:rPr lang="en-US" smtClean="0"/>
              <a:pPr>
                <a:defRPr/>
              </a:pPr>
              <a:t>3</a:t>
            </a:fld>
            <a:endParaRPr lang="en-US"/>
          </a:p>
        </p:txBody>
      </p:sp>
      <p:sp>
        <p:nvSpPr>
          <p:cNvPr id="9" name="Date Placeholder 8">
            <a:extLst>
              <a:ext uri="{FF2B5EF4-FFF2-40B4-BE49-F238E27FC236}">
                <a16:creationId xmlns:a16="http://schemas.microsoft.com/office/drawing/2014/main" id="{1BA6CCE8-2156-AB48-B8EE-2D178F53B5BD}"/>
              </a:ext>
            </a:extLst>
          </p:cNvPr>
          <p:cNvSpPr>
            <a:spLocks noGrp="1"/>
          </p:cNvSpPr>
          <p:nvPr>
            <p:ph type="dt" sz="half" idx="10"/>
          </p:nvPr>
        </p:nvSpPr>
        <p:spPr/>
        <p:txBody>
          <a:bodyPr/>
          <a:lstStyle/>
          <a:p>
            <a:pPr>
              <a:defRPr/>
            </a:pPr>
            <a:fld id="{1F3910C6-22F6-0045-94B6-3E27831EF9F0}" type="datetime1">
              <a:rPr lang="nb-NO" smtClean="0"/>
              <a:t>26.10.2021</a:t>
            </a:fld>
            <a:endParaRPr lang="nb-NO"/>
          </a:p>
        </p:txBody>
      </p:sp>
    </p:spTree>
    <p:extLst>
      <p:ext uri="{BB962C8B-B14F-4D97-AF65-F5344CB8AC3E}">
        <p14:creationId xmlns:p14="http://schemas.microsoft.com/office/powerpoint/2010/main" val="2709258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1A7F-3B8E-5F41-92CD-1EC9EE74C1C3}"/>
              </a:ext>
            </a:extLst>
          </p:cNvPr>
          <p:cNvSpPr>
            <a:spLocks noGrp="1"/>
          </p:cNvSpPr>
          <p:nvPr>
            <p:ph type="title"/>
          </p:nvPr>
        </p:nvSpPr>
        <p:spPr/>
        <p:txBody>
          <a:bodyPr/>
          <a:lstStyle/>
          <a:p>
            <a:r>
              <a:rPr lang="nb-NO" dirty="0">
                <a:latin typeface="Times New Roman" panose="02020603050405020304" pitchFamily="18" charset="0"/>
                <a:cs typeface="Times New Roman" panose="02020603050405020304" pitchFamily="18" charset="0"/>
              </a:rPr>
              <a:t>Oppsummering</a:t>
            </a:r>
            <a:endParaRPr lang="en-NO"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F550BEE4-A051-914B-A204-3EC4BE4C007A}"/>
              </a:ext>
            </a:extLst>
          </p:cNvPr>
          <p:cNvSpPr>
            <a:spLocks noGrp="1"/>
          </p:cNvSpPr>
          <p:nvPr>
            <p:ph idx="1"/>
          </p:nvPr>
        </p:nvSpPr>
        <p:spPr>
          <a:xfrm>
            <a:off x="990600" y="1981200"/>
            <a:ext cx="7973888" cy="4724400"/>
          </a:xfrm>
        </p:spPr>
        <p:txBody>
          <a:bodyPr/>
          <a:lstStyle/>
          <a:p>
            <a:r>
              <a:rPr lang="en-GB" sz="2000" dirty="0" err="1">
                <a:latin typeface="Times New Roman" panose="02020603050405020304" pitchFamily="18" charset="0"/>
                <a:cs typeface="Times New Roman" panose="02020603050405020304" pitchFamily="18" charset="0"/>
              </a:rPr>
              <a:t>Chatboten</a:t>
            </a:r>
            <a:r>
              <a:rPr lang="en-GB" sz="2000" dirty="0">
                <a:latin typeface="Times New Roman" panose="02020603050405020304" pitchFamily="18" charset="0"/>
                <a:cs typeface="Times New Roman" panose="02020603050405020304" pitchFamily="18" charset="0"/>
              </a:rPr>
              <a:t> </a:t>
            </a:r>
          </a:p>
          <a:p>
            <a:pPr lvl="1"/>
            <a:r>
              <a:rPr lang="en-NO" sz="2000" dirty="0">
                <a:latin typeface="Times New Roman" panose="02020603050405020304" pitchFamily="18" charset="0"/>
                <a:cs typeface="Times New Roman" panose="02020603050405020304" pitchFamily="18" charset="0"/>
              </a:rPr>
              <a:t>kan ikke si presist hva som gjelder for deg</a:t>
            </a:r>
          </a:p>
          <a:p>
            <a:pPr lvl="1"/>
            <a:r>
              <a:rPr lang="en-NO" sz="2000" dirty="0">
                <a:latin typeface="Times New Roman" panose="02020603050405020304" pitchFamily="18" charset="0"/>
                <a:cs typeface="Times New Roman" panose="02020603050405020304" pitchFamily="18" charset="0"/>
              </a:rPr>
              <a:t>fyller ikke på med mer informasjon</a:t>
            </a:r>
          </a:p>
          <a:p>
            <a:pPr lvl="1"/>
            <a:r>
              <a:rPr lang="en-GB" sz="2000" dirty="0">
                <a:latin typeface="Times New Roman" panose="02020603050405020304" pitchFamily="18" charset="0"/>
                <a:cs typeface="Times New Roman" panose="02020603050405020304" pitchFamily="18" charset="0"/>
              </a:rPr>
              <a:t>o</a:t>
            </a:r>
            <a:r>
              <a:rPr lang="en-NO" sz="2000" dirty="0">
                <a:latin typeface="Times New Roman" panose="02020603050405020304" pitchFamily="18" charset="0"/>
                <a:cs typeface="Times New Roman" panose="02020603050405020304" pitchFamily="18" charset="0"/>
              </a:rPr>
              <a:t>ppdager ikke selvmotsigelser</a:t>
            </a:r>
          </a:p>
          <a:p>
            <a:r>
              <a:rPr lang="en-NO" sz="2000" dirty="0">
                <a:latin typeface="Times New Roman" panose="02020603050405020304" pitchFamily="18" charset="0"/>
                <a:cs typeface="Times New Roman" panose="02020603050405020304" pitchFamily="18" charset="0"/>
              </a:rPr>
              <a:t>Det hjelper å kjenne til nøkkelord og ha domenekunnskap</a:t>
            </a:r>
          </a:p>
          <a:p>
            <a:r>
              <a:rPr lang="en-NO" sz="2000" dirty="0">
                <a:latin typeface="Times New Roman" panose="02020603050405020304" pitchFamily="18" charset="0"/>
                <a:cs typeface="Times New Roman" panose="02020603050405020304" pitchFamily="18" charset="0"/>
              </a:rPr>
              <a:t>Noen ord med skrivefeil går bra, andre blir ikke gjenkjent.</a:t>
            </a:r>
          </a:p>
          <a:p>
            <a:r>
              <a:rPr lang="en-NO" sz="2000" dirty="0">
                <a:latin typeface="Times New Roman" panose="02020603050405020304" pitchFamily="18" charset="0"/>
                <a:cs typeface="Times New Roman" panose="02020603050405020304" pitchFamily="18" charset="0"/>
              </a:rPr>
              <a:t>Indre virkningsmekanismer har noe å si for chatbotens tolkning av spørsmålet. </a:t>
            </a:r>
          </a:p>
          <a:p>
            <a:endParaRPr lang="en-NO" dirty="0">
              <a:latin typeface="Times New Roman" panose="02020603050405020304" pitchFamily="18" charset="0"/>
              <a:cs typeface="Times New Roman" panose="02020603050405020304" pitchFamily="18" charset="0"/>
            </a:endParaRPr>
          </a:p>
          <a:p>
            <a:endParaRPr lang="en-NO" dirty="0"/>
          </a:p>
        </p:txBody>
      </p:sp>
      <p:pic>
        <p:nvPicPr>
          <p:cNvPr id="7" name="Picture 2">
            <a:extLst>
              <a:ext uri="{FF2B5EF4-FFF2-40B4-BE49-F238E27FC236}">
                <a16:creationId xmlns:a16="http://schemas.microsoft.com/office/drawing/2014/main" id="{7533052E-F673-2942-9610-21F60CF72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13" y="2360767"/>
            <a:ext cx="673351" cy="67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xt&#10;&#10;Description automatically generated">
            <a:extLst>
              <a:ext uri="{FF2B5EF4-FFF2-40B4-BE49-F238E27FC236}">
                <a16:creationId xmlns:a16="http://schemas.microsoft.com/office/drawing/2014/main" id="{1EA1070E-DF2E-B941-B80E-B79B60F860F3}"/>
              </a:ext>
            </a:extLst>
          </p:cNvPr>
          <p:cNvPicPr>
            <a:picLocks noChangeAspect="1"/>
          </p:cNvPicPr>
          <p:nvPr/>
        </p:nvPicPr>
        <p:blipFill>
          <a:blip r:embed="rId3"/>
          <a:stretch>
            <a:fillRect/>
          </a:stretch>
        </p:blipFill>
        <p:spPr>
          <a:xfrm>
            <a:off x="35037" y="3932076"/>
            <a:ext cx="881701" cy="495957"/>
          </a:xfrm>
          <a:prstGeom prst="rect">
            <a:avLst/>
          </a:prstGeom>
        </p:spPr>
      </p:pic>
      <p:pic>
        <p:nvPicPr>
          <p:cNvPr id="9" name="Picture 8" descr="Icon&#10;&#10;Description automatically generated">
            <a:extLst>
              <a:ext uri="{FF2B5EF4-FFF2-40B4-BE49-F238E27FC236}">
                <a16:creationId xmlns:a16="http://schemas.microsoft.com/office/drawing/2014/main" id="{BAA21E7C-C6F8-E845-94A3-0B0A21F37BD1}"/>
              </a:ext>
            </a:extLst>
          </p:cNvPr>
          <p:cNvPicPr>
            <a:picLocks noChangeAspect="1"/>
          </p:cNvPicPr>
          <p:nvPr/>
        </p:nvPicPr>
        <p:blipFill>
          <a:blip r:embed="rId4"/>
          <a:stretch>
            <a:fillRect/>
          </a:stretch>
        </p:blipFill>
        <p:spPr>
          <a:xfrm>
            <a:off x="104174" y="2997357"/>
            <a:ext cx="673351" cy="65252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0B036599-6DA2-654C-A815-FF998DBA5E36}"/>
              </a:ext>
            </a:extLst>
          </p:cNvPr>
          <p:cNvPicPr>
            <a:picLocks noChangeAspect="1"/>
          </p:cNvPicPr>
          <p:nvPr/>
        </p:nvPicPr>
        <p:blipFill>
          <a:blip r:embed="rId5"/>
          <a:stretch>
            <a:fillRect/>
          </a:stretch>
        </p:blipFill>
        <p:spPr>
          <a:xfrm rot="1333460">
            <a:off x="68575" y="3451655"/>
            <a:ext cx="990481" cy="557146"/>
          </a:xfrm>
          <a:prstGeom prst="rect">
            <a:avLst/>
          </a:prstGeom>
        </p:spPr>
      </p:pic>
      <p:sp>
        <p:nvSpPr>
          <p:cNvPr id="13" name="Slide Number Placeholder 12">
            <a:extLst>
              <a:ext uri="{FF2B5EF4-FFF2-40B4-BE49-F238E27FC236}">
                <a16:creationId xmlns:a16="http://schemas.microsoft.com/office/drawing/2014/main" id="{A38E56F5-DFD6-C543-8528-1798AB09321F}"/>
              </a:ext>
            </a:extLst>
          </p:cNvPr>
          <p:cNvSpPr>
            <a:spLocks noGrp="1"/>
          </p:cNvSpPr>
          <p:nvPr>
            <p:ph type="sldNum" sz="quarter" idx="12"/>
          </p:nvPr>
        </p:nvSpPr>
        <p:spPr/>
        <p:txBody>
          <a:bodyPr/>
          <a:lstStyle/>
          <a:p>
            <a:pPr>
              <a:defRPr/>
            </a:pPr>
            <a:fld id="{EEC4D59F-E962-3342-A393-F4F962C30EC9}" type="slidenum">
              <a:rPr lang="en-US" smtClean="0"/>
              <a:pPr>
                <a:defRPr/>
              </a:pPr>
              <a:t>21</a:t>
            </a:fld>
            <a:endParaRPr lang="en-US"/>
          </a:p>
        </p:txBody>
      </p:sp>
      <p:sp>
        <p:nvSpPr>
          <p:cNvPr id="14" name="Date Placeholder 13">
            <a:extLst>
              <a:ext uri="{FF2B5EF4-FFF2-40B4-BE49-F238E27FC236}">
                <a16:creationId xmlns:a16="http://schemas.microsoft.com/office/drawing/2014/main" id="{F53F43CB-6468-8A49-A8CA-EA8230C813AC}"/>
              </a:ext>
            </a:extLst>
          </p:cNvPr>
          <p:cNvSpPr>
            <a:spLocks noGrp="1"/>
          </p:cNvSpPr>
          <p:nvPr>
            <p:ph type="dt" sz="half" idx="10"/>
          </p:nvPr>
        </p:nvSpPr>
        <p:spPr/>
        <p:txBody>
          <a:bodyPr/>
          <a:lstStyle/>
          <a:p>
            <a:pPr>
              <a:defRPr/>
            </a:pPr>
            <a:fld id="{FD6256D7-2337-AB43-9280-0A64A5B6E0D3}" type="datetime1">
              <a:rPr lang="nb-NO" smtClean="0"/>
              <a:t>26.10.2021</a:t>
            </a:fld>
            <a:endParaRPr lang="nb-NO"/>
          </a:p>
        </p:txBody>
      </p:sp>
      <p:sp>
        <p:nvSpPr>
          <p:cNvPr id="11" name="Footer Placeholder 4">
            <a:extLst>
              <a:ext uri="{FF2B5EF4-FFF2-40B4-BE49-F238E27FC236}">
                <a16:creationId xmlns:a16="http://schemas.microsoft.com/office/drawing/2014/main" id="{3CE448FA-428E-C84E-A8D0-E5B8447C2961}"/>
              </a:ext>
            </a:extLst>
          </p:cNvPr>
          <p:cNvSpPr>
            <a:spLocks noGrp="1"/>
          </p:cNvSpPr>
          <p:nvPr>
            <p:ph type="ftr" sz="quarter" idx="11"/>
          </p:nvPr>
        </p:nvSpPr>
        <p:spPr>
          <a:xfrm>
            <a:off x="2195736" y="6400800"/>
            <a:ext cx="4800600" cy="304800"/>
          </a:xfrm>
        </p:spPr>
        <p:txBody>
          <a:bodyPr/>
          <a:lstStyle/>
          <a:p>
            <a:pPr>
              <a:defRPr/>
            </a:pPr>
            <a:r>
              <a:rPr lang="en-US" dirty="0"/>
              <a:t>FINF4010 Guri Verne</a:t>
            </a:r>
          </a:p>
        </p:txBody>
      </p:sp>
    </p:spTree>
    <p:extLst>
      <p:ext uri="{BB962C8B-B14F-4D97-AF65-F5344CB8AC3E}">
        <p14:creationId xmlns:p14="http://schemas.microsoft.com/office/powerpoint/2010/main" val="357417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1A7F-3B8E-5F41-92CD-1EC9EE74C1C3}"/>
              </a:ext>
            </a:extLst>
          </p:cNvPr>
          <p:cNvSpPr>
            <a:spLocks noGrp="1"/>
          </p:cNvSpPr>
          <p:nvPr>
            <p:ph type="title"/>
          </p:nvPr>
        </p:nvSpPr>
        <p:spPr/>
        <p:txBody>
          <a:bodyPr/>
          <a:lstStyle/>
          <a:p>
            <a:r>
              <a:rPr lang="nb-NO" dirty="0">
                <a:latin typeface="Times New Roman" panose="02020603050405020304" pitchFamily="18" charset="0"/>
                <a:cs typeface="Times New Roman" panose="02020603050405020304" pitchFamily="18" charset="0"/>
              </a:rPr>
              <a:t>Er </a:t>
            </a:r>
            <a:r>
              <a:rPr lang="nb-NO" dirty="0" err="1">
                <a:latin typeface="Times New Roman" panose="02020603050405020304" pitchFamily="18" charset="0"/>
                <a:cs typeface="Times New Roman" panose="02020603050405020304" pitchFamily="18" charset="0"/>
              </a:rPr>
              <a:t>chatbotene</a:t>
            </a:r>
            <a:r>
              <a:rPr lang="nb-NO" dirty="0">
                <a:latin typeface="Times New Roman" panose="02020603050405020304" pitchFamily="18" charset="0"/>
                <a:cs typeface="Times New Roman" panose="02020603050405020304" pitchFamily="18" charset="0"/>
              </a:rPr>
              <a:t> til hjelp? Tja....</a:t>
            </a:r>
            <a:endParaRPr lang="en-NO"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F550BEE4-A051-914B-A204-3EC4BE4C007A}"/>
              </a:ext>
            </a:extLst>
          </p:cNvPr>
          <p:cNvSpPr>
            <a:spLocks noGrp="1"/>
          </p:cNvSpPr>
          <p:nvPr>
            <p:ph idx="1"/>
          </p:nvPr>
        </p:nvSpPr>
        <p:spPr>
          <a:xfrm>
            <a:off x="990600" y="1981200"/>
            <a:ext cx="7973888" cy="4724400"/>
          </a:xfrm>
        </p:spPr>
        <p:txBody>
          <a:bodyPr/>
          <a:lstStyle/>
          <a:p>
            <a:pPr marL="0" indent="0">
              <a:buNone/>
            </a:pPr>
            <a:r>
              <a:rPr lang="en-NO" dirty="0">
                <a:latin typeface="Times New Roman" panose="02020603050405020304" pitchFamily="18" charset="0"/>
                <a:cs typeface="Times New Roman" panose="02020603050405020304" pitchFamily="18" charset="0"/>
              </a:rPr>
              <a:t>Utfordringer ved bruk av chatbot: </a:t>
            </a:r>
          </a:p>
          <a:p>
            <a:r>
              <a:rPr lang="en-NO" dirty="0">
                <a:latin typeface="Times New Roman" panose="02020603050405020304" pitchFamily="18" charset="0"/>
                <a:cs typeface="Times New Roman" panose="02020603050405020304" pitchFamily="18" charset="0"/>
              </a:rPr>
              <a:t>Vet brukeren om hen har fått dekkende svar? </a:t>
            </a:r>
          </a:p>
          <a:p>
            <a:r>
              <a:rPr lang="en-NO" dirty="0">
                <a:latin typeface="Times New Roman" panose="02020603050405020304" pitchFamily="18" charset="0"/>
                <a:cs typeface="Times New Roman" panose="02020603050405020304" pitchFamily="18" charset="0"/>
              </a:rPr>
              <a:t>Vet etaten om den har gitt et dekkende svar? </a:t>
            </a:r>
          </a:p>
          <a:p>
            <a:endParaRPr lang="en-NO" dirty="0">
              <a:latin typeface="Times New Roman" panose="02020603050405020304" pitchFamily="18" charset="0"/>
              <a:cs typeface="Times New Roman" panose="02020603050405020304" pitchFamily="18" charset="0"/>
            </a:endParaRPr>
          </a:p>
          <a:p>
            <a:pPr marL="0" indent="0">
              <a:buNone/>
            </a:pPr>
            <a:r>
              <a:rPr lang="en-NO" dirty="0">
                <a:latin typeface="Times New Roman" panose="02020603050405020304" pitchFamily="18" charset="0"/>
                <a:cs typeface="Times New Roman" panose="02020603050405020304" pitchFamily="18" charset="0"/>
              </a:rPr>
              <a:t>Det er viktig at vi kan kan ringe eller møte opp personlig for å sikre at vi har forstått saken tilstrekkelig, og være en ansvarlig borger. </a:t>
            </a:r>
          </a:p>
          <a:p>
            <a:endParaRPr lang="en-NO" dirty="0"/>
          </a:p>
        </p:txBody>
      </p:sp>
      <p:sp>
        <p:nvSpPr>
          <p:cNvPr id="11" name="Right Arrow 10">
            <a:extLst>
              <a:ext uri="{FF2B5EF4-FFF2-40B4-BE49-F238E27FC236}">
                <a16:creationId xmlns:a16="http://schemas.microsoft.com/office/drawing/2014/main" id="{B48A4487-4D15-DE47-B358-B521FDB59184}"/>
              </a:ext>
            </a:extLst>
          </p:cNvPr>
          <p:cNvSpPr/>
          <p:nvPr/>
        </p:nvSpPr>
        <p:spPr bwMode="auto">
          <a:xfrm>
            <a:off x="155393" y="2132856"/>
            <a:ext cx="811088" cy="31334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3" name="Slide Number Placeholder 12">
            <a:extLst>
              <a:ext uri="{FF2B5EF4-FFF2-40B4-BE49-F238E27FC236}">
                <a16:creationId xmlns:a16="http://schemas.microsoft.com/office/drawing/2014/main" id="{A5EF98C2-F8E9-224B-9DEA-F9723610CDA4}"/>
              </a:ext>
            </a:extLst>
          </p:cNvPr>
          <p:cNvSpPr>
            <a:spLocks noGrp="1"/>
          </p:cNvSpPr>
          <p:nvPr>
            <p:ph type="sldNum" sz="quarter" idx="12"/>
          </p:nvPr>
        </p:nvSpPr>
        <p:spPr/>
        <p:txBody>
          <a:bodyPr/>
          <a:lstStyle/>
          <a:p>
            <a:pPr>
              <a:defRPr/>
            </a:pPr>
            <a:fld id="{EEC4D59F-E962-3342-A393-F4F962C30EC9}" type="slidenum">
              <a:rPr lang="en-US" smtClean="0"/>
              <a:pPr>
                <a:defRPr/>
              </a:pPr>
              <a:t>22</a:t>
            </a:fld>
            <a:endParaRPr lang="en-US"/>
          </a:p>
        </p:txBody>
      </p:sp>
      <p:sp>
        <p:nvSpPr>
          <p:cNvPr id="14" name="Date Placeholder 13">
            <a:extLst>
              <a:ext uri="{FF2B5EF4-FFF2-40B4-BE49-F238E27FC236}">
                <a16:creationId xmlns:a16="http://schemas.microsoft.com/office/drawing/2014/main" id="{344A1441-D88E-4742-BB18-A8B45D803ADE}"/>
              </a:ext>
            </a:extLst>
          </p:cNvPr>
          <p:cNvSpPr>
            <a:spLocks noGrp="1"/>
          </p:cNvSpPr>
          <p:nvPr>
            <p:ph type="dt" sz="half" idx="10"/>
          </p:nvPr>
        </p:nvSpPr>
        <p:spPr/>
        <p:txBody>
          <a:bodyPr/>
          <a:lstStyle/>
          <a:p>
            <a:pPr>
              <a:defRPr/>
            </a:pPr>
            <a:fld id="{9B85D833-D68E-5B4E-B91E-4C669BAA554F}" type="datetime1">
              <a:rPr lang="nb-NO" smtClean="0"/>
              <a:t>26.10.2021</a:t>
            </a:fld>
            <a:endParaRPr lang="nb-NO"/>
          </a:p>
        </p:txBody>
      </p:sp>
      <p:sp>
        <p:nvSpPr>
          <p:cNvPr id="8" name="Footer Placeholder 4">
            <a:extLst>
              <a:ext uri="{FF2B5EF4-FFF2-40B4-BE49-F238E27FC236}">
                <a16:creationId xmlns:a16="http://schemas.microsoft.com/office/drawing/2014/main" id="{D81B4386-12B7-F045-8270-06CD3163055E}"/>
              </a:ext>
            </a:extLst>
          </p:cNvPr>
          <p:cNvSpPr>
            <a:spLocks noGrp="1"/>
          </p:cNvSpPr>
          <p:nvPr>
            <p:ph type="ftr" sz="quarter" idx="11"/>
          </p:nvPr>
        </p:nvSpPr>
        <p:spPr>
          <a:xfrm>
            <a:off x="2195736" y="6400800"/>
            <a:ext cx="4800600" cy="304800"/>
          </a:xfrm>
        </p:spPr>
        <p:txBody>
          <a:bodyPr/>
          <a:lstStyle/>
          <a:p>
            <a:pPr>
              <a:defRPr/>
            </a:pPr>
            <a:r>
              <a:rPr lang="en-US"/>
              <a:t>FINF4010 Guri Verne</a:t>
            </a:r>
            <a:endParaRPr lang="en-US" dirty="0"/>
          </a:p>
        </p:txBody>
      </p:sp>
    </p:spTree>
    <p:extLst>
      <p:ext uri="{BB962C8B-B14F-4D97-AF65-F5344CB8AC3E}">
        <p14:creationId xmlns:p14="http://schemas.microsoft.com/office/powerpoint/2010/main" val="4209681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36912"/>
            <a:ext cx="3691136" cy="2520280"/>
          </a:xfrm>
        </p:spPr>
        <p:txBody>
          <a:bodyPr/>
          <a:lstStyle/>
          <a:p>
            <a:r>
              <a:rPr lang="nb-NO" dirty="0">
                <a:latin typeface="Times New Roman" panose="02020603050405020304" pitchFamily="18" charset="0"/>
                <a:cs typeface="Times New Roman" panose="02020603050405020304" pitchFamily="18" charset="0"/>
              </a:rPr>
              <a:t>Takk for meg!</a:t>
            </a:r>
            <a:br>
              <a:rPr lang="nb-NO" dirty="0">
                <a:latin typeface="Times New Roman" panose="02020603050405020304" pitchFamily="18" charset="0"/>
                <a:cs typeface="Times New Roman" panose="02020603050405020304" pitchFamily="18" charset="0"/>
              </a:rPr>
            </a:br>
            <a:br>
              <a:rPr lang="nb-NO" dirty="0">
                <a:latin typeface="Times New Roman" panose="02020603050405020304" pitchFamily="18" charset="0"/>
                <a:cs typeface="Times New Roman" panose="02020603050405020304" pitchFamily="18" charset="0"/>
              </a:rPr>
            </a:br>
            <a:r>
              <a:rPr lang="nb-NO" dirty="0">
                <a:latin typeface="Times New Roman" panose="02020603050405020304" pitchFamily="18" charset="0"/>
                <a:cs typeface="Times New Roman" panose="02020603050405020304" pitchFamily="18" charset="0"/>
              </a:rPr>
              <a:t>Spørsmål? Kommentarer? </a:t>
            </a:r>
            <a:br>
              <a:rPr lang="nb-NO" dirty="0">
                <a:latin typeface="Times New Roman" panose="02020603050405020304" pitchFamily="18" charset="0"/>
                <a:cs typeface="Times New Roman" panose="02020603050405020304" pitchFamily="18" charset="0"/>
              </a:rPr>
            </a:br>
            <a:endParaRPr lang="nb-N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nb-NO" dirty="0"/>
              <a:t>15. mars 2021</a:t>
            </a:r>
          </a:p>
        </p:txBody>
      </p:sp>
      <p:sp>
        <p:nvSpPr>
          <p:cNvPr id="6" name="Slide Number Placeholder 5"/>
          <p:cNvSpPr>
            <a:spLocks noGrp="1"/>
          </p:cNvSpPr>
          <p:nvPr>
            <p:ph type="sldNum" sz="quarter" idx="12"/>
          </p:nvPr>
        </p:nvSpPr>
        <p:spPr/>
        <p:txBody>
          <a:bodyPr/>
          <a:lstStyle/>
          <a:p>
            <a:pPr>
              <a:defRPr/>
            </a:pPr>
            <a:fld id="{98E7D73E-9F6A-704B-AB61-8E44CC542BE0}" type="slidenum">
              <a:rPr lang="en-US" smtClean="0"/>
              <a:pPr>
                <a:defRPr/>
              </a:pPr>
              <a:t>23</a:t>
            </a:fld>
            <a:endParaRPr lang="en-US"/>
          </a:p>
        </p:txBody>
      </p:sp>
      <p:pic>
        <p:nvPicPr>
          <p:cNvPr id="8" name="Picture 3">
            <a:extLst>
              <a:ext uri="{FF2B5EF4-FFF2-40B4-BE49-F238E27FC236}">
                <a16:creationId xmlns:a16="http://schemas.microsoft.com/office/drawing/2014/main" id="{EF2A559D-4E80-2540-A5A2-D0B2A2E62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145" y="908720"/>
            <a:ext cx="22574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4">
            <a:extLst>
              <a:ext uri="{FF2B5EF4-FFF2-40B4-BE49-F238E27FC236}">
                <a16:creationId xmlns:a16="http://schemas.microsoft.com/office/drawing/2014/main" id="{884D0A22-D7BF-564D-BAB7-C79BBD78F38D}"/>
              </a:ext>
            </a:extLst>
          </p:cNvPr>
          <p:cNvSpPr>
            <a:spLocks noGrp="1"/>
          </p:cNvSpPr>
          <p:nvPr>
            <p:ph type="ftr" sz="quarter" idx="11"/>
          </p:nvPr>
        </p:nvSpPr>
        <p:spPr>
          <a:xfrm>
            <a:off x="2195736" y="6400800"/>
            <a:ext cx="4800600" cy="304800"/>
          </a:xfrm>
        </p:spPr>
        <p:txBody>
          <a:bodyPr/>
          <a:lstStyle/>
          <a:p>
            <a:pPr>
              <a:defRPr/>
            </a:pPr>
            <a:r>
              <a:rPr lang="en-US"/>
              <a:t>FINF4010 Guri Verne</a:t>
            </a:r>
            <a:endParaRPr lang="en-US" dirty="0"/>
          </a:p>
        </p:txBody>
      </p:sp>
    </p:spTree>
    <p:extLst>
      <p:ext uri="{BB962C8B-B14F-4D97-AF65-F5344CB8AC3E}">
        <p14:creationId xmlns:p14="http://schemas.microsoft.com/office/powerpoint/2010/main" val="221017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C4CC-641F-324F-8496-4834A1EE2675}"/>
              </a:ext>
            </a:extLst>
          </p:cNvPr>
          <p:cNvSpPr>
            <a:spLocks noGrp="1"/>
          </p:cNvSpPr>
          <p:nvPr>
            <p:ph type="title"/>
          </p:nvPr>
        </p:nvSpPr>
        <p:spPr/>
        <p:txBody>
          <a:bodyPr/>
          <a:lstStyle/>
          <a:p>
            <a:endParaRPr lang="en-NO"/>
          </a:p>
        </p:txBody>
      </p:sp>
      <p:sp>
        <p:nvSpPr>
          <p:cNvPr id="3" name="Content Placeholder 2">
            <a:extLst>
              <a:ext uri="{FF2B5EF4-FFF2-40B4-BE49-F238E27FC236}">
                <a16:creationId xmlns:a16="http://schemas.microsoft.com/office/drawing/2014/main" id="{B12156E5-E71C-F646-B188-D630B1A3687D}"/>
              </a:ext>
            </a:extLst>
          </p:cNvPr>
          <p:cNvSpPr>
            <a:spLocks noGrp="1"/>
          </p:cNvSpPr>
          <p:nvPr>
            <p:ph idx="1"/>
          </p:nvPr>
        </p:nvSpPr>
        <p:spPr/>
        <p:txBody>
          <a:bodyPr/>
          <a:lstStyle/>
          <a:p>
            <a:endParaRPr lang="en-NO"/>
          </a:p>
        </p:txBody>
      </p:sp>
      <p:sp>
        <p:nvSpPr>
          <p:cNvPr id="4" name="Date Placeholder 3">
            <a:extLst>
              <a:ext uri="{FF2B5EF4-FFF2-40B4-BE49-F238E27FC236}">
                <a16:creationId xmlns:a16="http://schemas.microsoft.com/office/drawing/2014/main" id="{5236CE96-C4CC-984D-A421-E23C071FE363}"/>
              </a:ext>
            </a:extLst>
          </p:cNvPr>
          <p:cNvSpPr>
            <a:spLocks noGrp="1"/>
          </p:cNvSpPr>
          <p:nvPr>
            <p:ph type="dt" sz="half" idx="10"/>
          </p:nvPr>
        </p:nvSpPr>
        <p:spPr/>
        <p:txBody>
          <a:bodyPr/>
          <a:lstStyle/>
          <a:p>
            <a:pPr>
              <a:defRPr/>
            </a:pPr>
            <a:fld id="{14EB16AE-DF0F-464D-91F8-BD2F51EF0860}" type="datetime1">
              <a:rPr lang="nb-NO" smtClean="0"/>
              <a:t>26.10.2021</a:t>
            </a:fld>
            <a:endParaRPr lang="nb-NO" dirty="0"/>
          </a:p>
        </p:txBody>
      </p:sp>
      <p:sp>
        <p:nvSpPr>
          <p:cNvPr id="5" name="Footer Placeholder 4">
            <a:extLst>
              <a:ext uri="{FF2B5EF4-FFF2-40B4-BE49-F238E27FC236}">
                <a16:creationId xmlns:a16="http://schemas.microsoft.com/office/drawing/2014/main" id="{6D91F426-CE54-3F43-A330-074AD2F40510}"/>
              </a:ext>
            </a:extLst>
          </p:cNvPr>
          <p:cNvSpPr>
            <a:spLocks noGrp="1"/>
          </p:cNvSpPr>
          <p:nvPr>
            <p:ph type="ftr" sz="quarter" idx="11"/>
          </p:nvPr>
        </p:nvSpPr>
        <p:spPr/>
        <p:txBody>
          <a:bodyPr/>
          <a:lstStyle/>
          <a:p>
            <a:pPr>
              <a:defRPr/>
            </a:pPr>
            <a:r>
              <a:rPr lang="en-US"/>
              <a:t>FINF4010 Guri Verne</a:t>
            </a:r>
            <a:endParaRPr lang="en-US" dirty="0"/>
          </a:p>
        </p:txBody>
      </p:sp>
      <p:sp>
        <p:nvSpPr>
          <p:cNvPr id="6" name="Slide Number Placeholder 5">
            <a:extLst>
              <a:ext uri="{FF2B5EF4-FFF2-40B4-BE49-F238E27FC236}">
                <a16:creationId xmlns:a16="http://schemas.microsoft.com/office/drawing/2014/main" id="{E6E6D499-982F-664F-8136-2148E9C81712}"/>
              </a:ext>
            </a:extLst>
          </p:cNvPr>
          <p:cNvSpPr>
            <a:spLocks noGrp="1"/>
          </p:cNvSpPr>
          <p:nvPr>
            <p:ph type="sldNum" sz="quarter" idx="12"/>
          </p:nvPr>
        </p:nvSpPr>
        <p:spPr/>
        <p:txBody>
          <a:bodyPr/>
          <a:lstStyle/>
          <a:p>
            <a:pPr>
              <a:defRPr/>
            </a:pPr>
            <a:fld id="{98E7D73E-9F6A-704B-AB61-8E44CC542BE0}" type="slidenum">
              <a:rPr lang="en-US" smtClean="0"/>
              <a:pPr>
                <a:defRPr/>
              </a:pPr>
              <a:t>24</a:t>
            </a:fld>
            <a:endParaRPr lang="en-US"/>
          </a:p>
        </p:txBody>
      </p:sp>
    </p:spTree>
    <p:extLst>
      <p:ext uri="{BB962C8B-B14F-4D97-AF65-F5344CB8AC3E}">
        <p14:creationId xmlns:p14="http://schemas.microsoft.com/office/powerpoint/2010/main" val="1741177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90AA-0DA2-4145-9788-91E330093258}"/>
              </a:ext>
            </a:extLst>
          </p:cNvPr>
          <p:cNvSpPr>
            <a:spLocks noGrp="1"/>
          </p:cNvSpPr>
          <p:nvPr>
            <p:ph type="title"/>
          </p:nvPr>
        </p:nvSpPr>
        <p:spPr>
          <a:xfrm>
            <a:off x="990600" y="838200"/>
            <a:ext cx="7696200" cy="676017"/>
          </a:xfrm>
        </p:spPr>
        <p:txBody>
          <a:bodyPr/>
          <a:lstStyle/>
          <a:p>
            <a:r>
              <a:rPr lang="en-NO" sz="2800" dirty="0">
                <a:latin typeface="Times New Roman" panose="02020603050405020304" pitchFamily="18" charset="0"/>
                <a:cs typeface="Times New Roman" panose="02020603050405020304" pitchFamily="18" charset="0"/>
              </a:rPr>
              <a:t>Den første “chatbot”</a:t>
            </a:r>
          </a:p>
        </p:txBody>
      </p:sp>
      <p:sp>
        <p:nvSpPr>
          <p:cNvPr id="9" name="TextBox 8">
            <a:extLst>
              <a:ext uri="{FF2B5EF4-FFF2-40B4-BE49-F238E27FC236}">
                <a16:creationId xmlns:a16="http://schemas.microsoft.com/office/drawing/2014/main" id="{93E8D0B8-C9AD-D847-A0DB-C3AA780AFD7D}"/>
              </a:ext>
            </a:extLst>
          </p:cNvPr>
          <p:cNvSpPr txBox="1"/>
          <p:nvPr/>
        </p:nvSpPr>
        <p:spPr>
          <a:xfrm>
            <a:off x="1475656" y="2433972"/>
            <a:ext cx="2488374" cy="400110"/>
          </a:xfrm>
          <a:prstGeom prst="rect">
            <a:avLst/>
          </a:prstGeom>
          <a:noFill/>
        </p:spPr>
        <p:txBody>
          <a:bodyPr wrap="none" rtlCol="0">
            <a:spAutoFit/>
          </a:bodyPr>
          <a:lstStyle/>
          <a:p>
            <a:r>
              <a:rPr lang="en-GB" dirty="0"/>
              <a:t>(</a:t>
            </a:r>
            <a:r>
              <a:rPr lang="en-GB" dirty="0" err="1"/>
              <a:t>Weizenbaum</a:t>
            </a:r>
            <a:r>
              <a:rPr lang="en-GB" dirty="0"/>
              <a:t> 1976)</a:t>
            </a:r>
            <a:endParaRPr lang="en-NO" dirty="0"/>
          </a:p>
        </p:txBody>
      </p:sp>
      <p:sp>
        <p:nvSpPr>
          <p:cNvPr id="10" name="TextBox 9">
            <a:extLst>
              <a:ext uri="{FF2B5EF4-FFF2-40B4-BE49-F238E27FC236}">
                <a16:creationId xmlns:a16="http://schemas.microsoft.com/office/drawing/2014/main" id="{40EFDC8B-1546-9B43-BF20-AE959BD223BC}"/>
              </a:ext>
            </a:extLst>
          </p:cNvPr>
          <p:cNvSpPr txBox="1"/>
          <p:nvPr/>
        </p:nvSpPr>
        <p:spPr>
          <a:xfrm rot="2430688">
            <a:off x="6505175" y="1182284"/>
            <a:ext cx="1474899" cy="461665"/>
          </a:xfrm>
          <a:prstGeom prst="rect">
            <a:avLst/>
          </a:prstGeom>
          <a:noFill/>
          <a:ln>
            <a:solidFill>
              <a:srgbClr val="FF0000"/>
            </a:solidFill>
          </a:ln>
        </p:spPr>
        <p:txBody>
          <a:bodyPr wrap="square" rtlCol="0">
            <a:spAutoFit/>
          </a:bodyPr>
          <a:lstStyle/>
          <a:p>
            <a:r>
              <a:rPr lang="en-NO" sz="2400" dirty="0">
                <a:solidFill>
                  <a:srgbClr val="FF0000"/>
                </a:solidFill>
              </a:rPr>
              <a:t>Fra 1966 </a:t>
            </a:r>
          </a:p>
        </p:txBody>
      </p:sp>
      <p:sp>
        <p:nvSpPr>
          <p:cNvPr id="11" name="TextBox 10">
            <a:extLst>
              <a:ext uri="{FF2B5EF4-FFF2-40B4-BE49-F238E27FC236}">
                <a16:creationId xmlns:a16="http://schemas.microsoft.com/office/drawing/2014/main" id="{AA956E42-B0A3-FB41-82F1-DD6B03C76660}"/>
              </a:ext>
            </a:extLst>
          </p:cNvPr>
          <p:cNvSpPr txBox="1"/>
          <p:nvPr/>
        </p:nvSpPr>
        <p:spPr>
          <a:xfrm>
            <a:off x="1361788" y="1774654"/>
            <a:ext cx="5710218" cy="400110"/>
          </a:xfrm>
          <a:prstGeom prst="rect">
            <a:avLst/>
          </a:prstGeom>
          <a:noFill/>
        </p:spPr>
        <p:txBody>
          <a:bodyPr wrap="none" rtlCol="0">
            <a:spAutoFit/>
          </a:bodyPr>
          <a:lstStyle/>
          <a:p>
            <a:r>
              <a:rPr lang="en-NO" dirty="0"/>
              <a:t>Eliza ble laget til å opptre som en psykoterapeut.</a:t>
            </a:r>
          </a:p>
        </p:txBody>
      </p:sp>
      <p:sp>
        <p:nvSpPr>
          <p:cNvPr id="8" name="Slide Number Placeholder 7">
            <a:extLst>
              <a:ext uri="{FF2B5EF4-FFF2-40B4-BE49-F238E27FC236}">
                <a16:creationId xmlns:a16="http://schemas.microsoft.com/office/drawing/2014/main" id="{D761260B-8859-084A-B94B-9C6660C7B591}"/>
              </a:ext>
            </a:extLst>
          </p:cNvPr>
          <p:cNvSpPr>
            <a:spLocks noGrp="1"/>
          </p:cNvSpPr>
          <p:nvPr>
            <p:ph type="sldNum" sz="quarter" idx="12"/>
          </p:nvPr>
        </p:nvSpPr>
        <p:spPr/>
        <p:txBody>
          <a:bodyPr/>
          <a:lstStyle/>
          <a:p>
            <a:pPr>
              <a:defRPr/>
            </a:pPr>
            <a:fld id="{82E47D1E-6F41-0541-9002-D406346191C0}" type="slidenum">
              <a:rPr lang="en-US" smtClean="0"/>
              <a:pPr>
                <a:defRPr/>
              </a:pPr>
              <a:t>25</a:t>
            </a:fld>
            <a:endParaRPr lang="en-US"/>
          </a:p>
        </p:txBody>
      </p:sp>
      <p:sp>
        <p:nvSpPr>
          <p:cNvPr id="12" name="Date Placeholder 11">
            <a:extLst>
              <a:ext uri="{FF2B5EF4-FFF2-40B4-BE49-F238E27FC236}">
                <a16:creationId xmlns:a16="http://schemas.microsoft.com/office/drawing/2014/main" id="{F8748250-71A5-A84C-B8F2-B98CBA31EEC8}"/>
              </a:ext>
            </a:extLst>
          </p:cNvPr>
          <p:cNvSpPr>
            <a:spLocks noGrp="1"/>
          </p:cNvSpPr>
          <p:nvPr>
            <p:ph type="dt" sz="half" idx="10"/>
          </p:nvPr>
        </p:nvSpPr>
        <p:spPr/>
        <p:txBody>
          <a:bodyPr/>
          <a:lstStyle/>
          <a:p>
            <a:pPr>
              <a:defRPr/>
            </a:pPr>
            <a:fld id="{3A5517C2-17CB-944A-8CBB-E3AEE58BE7BE}" type="datetime1">
              <a:rPr lang="nb-NO" smtClean="0"/>
              <a:t>26.10.2021</a:t>
            </a:fld>
            <a:endParaRPr lang="nb-NO"/>
          </a:p>
        </p:txBody>
      </p:sp>
      <p:sp>
        <p:nvSpPr>
          <p:cNvPr id="13" name="Footer Placeholder 4">
            <a:extLst>
              <a:ext uri="{FF2B5EF4-FFF2-40B4-BE49-F238E27FC236}">
                <a16:creationId xmlns:a16="http://schemas.microsoft.com/office/drawing/2014/main" id="{0936AF01-B334-6542-B6E1-0BB474E0754E}"/>
              </a:ext>
            </a:extLst>
          </p:cNvPr>
          <p:cNvSpPr>
            <a:spLocks noGrp="1"/>
          </p:cNvSpPr>
          <p:nvPr>
            <p:ph type="ftr" sz="quarter" idx="11"/>
          </p:nvPr>
        </p:nvSpPr>
        <p:spPr>
          <a:xfrm>
            <a:off x="2195736" y="6400800"/>
            <a:ext cx="4800600" cy="304800"/>
          </a:xfrm>
        </p:spPr>
        <p:txBody>
          <a:bodyPr/>
          <a:lstStyle/>
          <a:p>
            <a:pPr>
              <a:defRPr/>
            </a:pPr>
            <a:r>
              <a:rPr lang="en-US"/>
              <a:t>FINF4010 Guri Verne</a:t>
            </a:r>
            <a:endParaRPr lang="en-US" dirty="0"/>
          </a:p>
        </p:txBody>
      </p:sp>
    </p:spTree>
    <p:extLst>
      <p:ext uri="{BB962C8B-B14F-4D97-AF65-F5344CB8AC3E}">
        <p14:creationId xmlns:p14="http://schemas.microsoft.com/office/powerpoint/2010/main" val="227928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90AA-0DA2-4145-9788-91E330093258}"/>
              </a:ext>
            </a:extLst>
          </p:cNvPr>
          <p:cNvSpPr>
            <a:spLocks noGrp="1"/>
          </p:cNvSpPr>
          <p:nvPr>
            <p:ph type="title"/>
          </p:nvPr>
        </p:nvSpPr>
        <p:spPr>
          <a:xfrm>
            <a:off x="990600" y="838200"/>
            <a:ext cx="7696200" cy="676017"/>
          </a:xfrm>
        </p:spPr>
        <p:txBody>
          <a:bodyPr/>
          <a:lstStyle/>
          <a:p>
            <a:r>
              <a:rPr lang="en-NO" sz="2800" dirty="0">
                <a:latin typeface="Times New Roman" panose="02020603050405020304" pitchFamily="18" charset="0"/>
                <a:cs typeface="Times New Roman" panose="02020603050405020304" pitchFamily="18" charset="0"/>
              </a:rPr>
              <a:t>Den første “chatbot”</a:t>
            </a:r>
          </a:p>
        </p:txBody>
      </p:sp>
      <p:sp>
        <p:nvSpPr>
          <p:cNvPr id="9" name="TextBox 8">
            <a:extLst>
              <a:ext uri="{FF2B5EF4-FFF2-40B4-BE49-F238E27FC236}">
                <a16:creationId xmlns:a16="http://schemas.microsoft.com/office/drawing/2014/main" id="{93E8D0B8-C9AD-D847-A0DB-C3AA780AFD7D}"/>
              </a:ext>
            </a:extLst>
          </p:cNvPr>
          <p:cNvSpPr txBox="1"/>
          <p:nvPr/>
        </p:nvSpPr>
        <p:spPr>
          <a:xfrm>
            <a:off x="1475656" y="5598358"/>
            <a:ext cx="6620723" cy="400110"/>
          </a:xfrm>
          <a:prstGeom prst="rect">
            <a:avLst/>
          </a:prstGeom>
          <a:noFill/>
        </p:spPr>
        <p:txBody>
          <a:bodyPr wrap="none" rtlCol="0">
            <a:spAutoFit/>
          </a:bodyPr>
          <a:lstStyle/>
          <a:p>
            <a:r>
              <a:rPr lang="en-GB" dirty="0"/>
              <a:t>http://</a:t>
            </a:r>
            <a:r>
              <a:rPr lang="en-GB" dirty="0" err="1"/>
              <a:t>psych.fullerton.edu</a:t>
            </a:r>
            <a:r>
              <a:rPr lang="en-GB" dirty="0"/>
              <a:t>/</a:t>
            </a:r>
            <a:r>
              <a:rPr lang="en-GB" dirty="0" err="1"/>
              <a:t>mbirnbaum</a:t>
            </a:r>
            <a:r>
              <a:rPr lang="en-GB" dirty="0"/>
              <a:t>/psych101/</a:t>
            </a:r>
            <a:r>
              <a:rPr lang="en-GB" dirty="0" err="1"/>
              <a:t>Eliza.htm</a:t>
            </a:r>
            <a:endParaRPr lang="en-NO" dirty="0"/>
          </a:p>
        </p:txBody>
      </p:sp>
      <p:sp>
        <p:nvSpPr>
          <p:cNvPr id="10" name="TextBox 9">
            <a:extLst>
              <a:ext uri="{FF2B5EF4-FFF2-40B4-BE49-F238E27FC236}">
                <a16:creationId xmlns:a16="http://schemas.microsoft.com/office/drawing/2014/main" id="{40EFDC8B-1546-9B43-BF20-AE959BD223BC}"/>
              </a:ext>
            </a:extLst>
          </p:cNvPr>
          <p:cNvSpPr txBox="1"/>
          <p:nvPr/>
        </p:nvSpPr>
        <p:spPr>
          <a:xfrm rot="2430688">
            <a:off x="6505175" y="1182284"/>
            <a:ext cx="1474899" cy="461665"/>
          </a:xfrm>
          <a:prstGeom prst="rect">
            <a:avLst/>
          </a:prstGeom>
          <a:noFill/>
          <a:ln>
            <a:solidFill>
              <a:srgbClr val="FF0000"/>
            </a:solidFill>
          </a:ln>
        </p:spPr>
        <p:txBody>
          <a:bodyPr wrap="square" rtlCol="0">
            <a:spAutoFit/>
          </a:bodyPr>
          <a:lstStyle/>
          <a:p>
            <a:r>
              <a:rPr lang="en-NO" sz="2400" dirty="0">
                <a:solidFill>
                  <a:srgbClr val="FF0000"/>
                </a:solidFill>
              </a:rPr>
              <a:t>Fra 1966 </a:t>
            </a:r>
          </a:p>
        </p:txBody>
      </p:sp>
      <p:pic>
        <p:nvPicPr>
          <p:cNvPr id="7" name="Picture 6" descr="Graphical user interface, text&#10;&#10;Description automatically generated">
            <a:extLst>
              <a:ext uri="{FF2B5EF4-FFF2-40B4-BE49-F238E27FC236}">
                <a16:creationId xmlns:a16="http://schemas.microsoft.com/office/drawing/2014/main" id="{D6736547-5D10-974F-A3D6-14F25D33AA95}"/>
              </a:ext>
            </a:extLst>
          </p:cNvPr>
          <p:cNvPicPr>
            <a:picLocks noChangeAspect="1"/>
          </p:cNvPicPr>
          <p:nvPr/>
        </p:nvPicPr>
        <p:blipFill>
          <a:blip r:embed="rId2"/>
          <a:stretch>
            <a:fillRect/>
          </a:stretch>
        </p:blipFill>
        <p:spPr>
          <a:xfrm>
            <a:off x="1775617" y="2328098"/>
            <a:ext cx="4765837" cy="3086248"/>
          </a:xfrm>
          <a:prstGeom prst="rect">
            <a:avLst/>
          </a:prstGeom>
        </p:spPr>
      </p:pic>
      <p:sp>
        <p:nvSpPr>
          <p:cNvPr id="11" name="TextBox 10">
            <a:extLst>
              <a:ext uri="{FF2B5EF4-FFF2-40B4-BE49-F238E27FC236}">
                <a16:creationId xmlns:a16="http://schemas.microsoft.com/office/drawing/2014/main" id="{AA956E42-B0A3-FB41-82F1-DD6B03C76660}"/>
              </a:ext>
            </a:extLst>
          </p:cNvPr>
          <p:cNvSpPr txBox="1"/>
          <p:nvPr/>
        </p:nvSpPr>
        <p:spPr>
          <a:xfrm>
            <a:off x="1361788" y="1774654"/>
            <a:ext cx="5639685" cy="400110"/>
          </a:xfrm>
          <a:prstGeom prst="rect">
            <a:avLst/>
          </a:prstGeom>
          <a:noFill/>
        </p:spPr>
        <p:txBody>
          <a:bodyPr wrap="none" rtlCol="0">
            <a:spAutoFit/>
          </a:bodyPr>
          <a:lstStyle/>
          <a:p>
            <a:r>
              <a:rPr lang="en-NO" dirty="0"/>
              <a:t>Eliza ble laget til å opptre som en psykoterapeut</a:t>
            </a:r>
          </a:p>
        </p:txBody>
      </p:sp>
      <p:sp>
        <p:nvSpPr>
          <p:cNvPr id="8" name="Slide Number Placeholder 7">
            <a:extLst>
              <a:ext uri="{FF2B5EF4-FFF2-40B4-BE49-F238E27FC236}">
                <a16:creationId xmlns:a16="http://schemas.microsoft.com/office/drawing/2014/main" id="{D761260B-8859-084A-B94B-9C6660C7B591}"/>
              </a:ext>
            </a:extLst>
          </p:cNvPr>
          <p:cNvSpPr>
            <a:spLocks noGrp="1"/>
          </p:cNvSpPr>
          <p:nvPr>
            <p:ph type="sldNum" sz="quarter" idx="12"/>
          </p:nvPr>
        </p:nvSpPr>
        <p:spPr/>
        <p:txBody>
          <a:bodyPr/>
          <a:lstStyle/>
          <a:p>
            <a:pPr>
              <a:defRPr/>
            </a:pPr>
            <a:fld id="{82E47D1E-6F41-0541-9002-D406346191C0}" type="slidenum">
              <a:rPr lang="en-US" smtClean="0"/>
              <a:pPr>
                <a:defRPr/>
              </a:pPr>
              <a:t>26</a:t>
            </a:fld>
            <a:endParaRPr lang="en-US"/>
          </a:p>
        </p:txBody>
      </p:sp>
      <p:sp>
        <p:nvSpPr>
          <p:cNvPr id="12" name="Date Placeholder 11">
            <a:extLst>
              <a:ext uri="{FF2B5EF4-FFF2-40B4-BE49-F238E27FC236}">
                <a16:creationId xmlns:a16="http://schemas.microsoft.com/office/drawing/2014/main" id="{F8748250-71A5-A84C-B8F2-B98CBA31EEC8}"/>
              </a:ext>
            </a:extLst>
          </p:cNvPr>
          <p:cNvSpPr>
            <a:spLocks noGrp="1"/>
          </p:cNvSpPr>
          <p:nvPr>
            <p:ph type="dt" sz="half" idx="10"/>
          </p:nvPr>
        </p:nvSpPr>
        <p:spPr/>
        <p:txBody>
          <a:bodyPr/>
          <a:lstStyle/>
          <a:p>
            <a:pPr>
              <a:defRPr/>
            </a:pPr>
            <a:fld id="{3A5517C2-17CB-944A-8CBB-E3AEE58BE7BE}" type="datetime1">
              <a:rPr lang="nb-NO" smtClean="0"/>
              <a:t>26.10.2021</a:t>
            </a:fld>
            <a:endParaRPr lang="nb-NO"/>
          </a:p>
        </p:txBody>
      </p:sp>
      <p:sp>
        <p:nvSpPr>
          <p:cNvPr id="13" name="Footer Placeholder 4">
            <a:extLst>
              <a:ext uri="{FF2B5EF4-FFF2-40B4-BE49-F238E27FC236}">
                <a16:creationId xmlns:a16="http://schemas.microsoft.com/office/drawing/2014/main" id="{07516A9E-DAEE-D34E-B2FA-ABDD03A4DEFB}"/>
              </a:ext>
            </a:extLst>
          </p:cNvPr>
          <p:cNvSpPr>
            <a:spLocks noGrp="1"/>
          </p:cNvSpPr>
          <p:nvPr>
            <p:ph type="ftr" sz="quarter" idx="11"/>
          </p:nvPr>
        </p:nvSpPr>
        <p:spPr>
          <a:xfrm>
            <a:off x="2195736" y="6400800"/>
            <a:ext cx="4800600" cy="304800"/>
          </a:xfrm>
        </p:spPr>
        <p:txBody>
          <a:bodyPr/>
          <a:lstStyle/>
          <a:p>
            <a:pPr>
              <a:defRPr/>
            </a:pPr>
            <a:r>
              <a:rPr lang="en-US"/>
              <a:t>FINF4010 Guri Verne</a:t>
            </a:r>
            <a:endParaRPr lang="en-US" dirty="0"/>
          </a:p>
        </p:txBody>
      </p:sp>
    </p:spTree>
    <p:extLst>
      <p:ext uri="{BB962C8B-B14F-4D97-AF65-F5344CB8AC3E}">
        <p14:creationId xmlns:p14="http://schemas.microsoft.com/office/powerpoint/2010/main" val="3270107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7840-FBA9-6D4A-B606-DC64EE5E0E32}"/>
              </a:ext>
            </a:extLst>
          </p:cNvPr>
          <p:cNvSpPr>
            <a:spLocks noGrp="1"/>
          </p:cNvSpPr>
          <p:nvPr>
            <p:ph type="title"/>
          </p:nvPr>
        </p:nvSpPr>
        <p:spPr/>
        <p:txBody>
          <a:bodyPr/>
          <a:lstStyle/>
          <a:p>
            <a:r>
              <a:rPr lang="en-NO" dirty="0">
                <a:latin typeface="Times New Roman" panose="02020603050405020304" pitchFamily="18" charset="0"/>
                <a:cs typeface="Times New Roman" panose="02020603050405020304" pitchFamily="18" charset="0"/>
              </a:rPr>
              <a:t>Chatbotene har noen begrensninger</a:t>
            </a:r>
          </a:p>
        </p:txBody>
      </p:sp>
      <p:sp>
        <p:nvSpPr>
          <p:cNvPr id="6" name="Content Placeholder 5">
            <a:extLst>
              <a:ext uri="{FF2B5EF4-FFF2-40B4-BE49-F238E27FC236}">
                <a16:creationId xmlns:a16="http://schemas.microsoft.com/office/drawing/2014/main" id="{026B8322-FEF4-2A40-BE45-43F7B62F2CA9}"/>
              </a:ext>
            </a:extLst>
          </p:cNvPr>
          <p:cNvSpPr>
            <a:spLocks noGrp="1"/>
          </p:cNvSpPr>
          <p:nvPr>
            <p:ph idx="1"/>
          </p:nvPr>
        </p:nvSpPr>
        <p:spPr>
          <a:xfrm>
            <a:off x="457200" y="1981200"/>
            <a:ext cx="8229600" cy="4267200"/>
          </a:xfrm>
        </p:spPr>
        <p:txBody>
          <a:bodyPr/>
          <a:lstStyle/>
          <a:p>
            <a:pPr marL="0" indent="0">
              <a:buNone/>
            </a:pPr>
            <a:r>
              <a:rPr lang="en-GB" dirty="0">
                <a:latin typeface="Times New Roman" panose="02020603050405020304" pitchFamily="18" charset="0"/>
                <a:cs typeface="Times New Roman" panose="02020603050405020304" pitchFamily="18" charset="0"/>
              </a:rPr>
              <a:t>O</a:t>
            </a:r>
            <a:r>
              <a:rPr lang="en-NO" dirty="0">
                <a:latin typeface="Times New Roman" panose="02020603050405020304" pitchFamily="18" charset="0"/>
                <a:cs typeface="Times New Roman" panose="02020603050405020304" pitchFamily="18" charset="0"/>
              </a:rPr>
              <a:t>g det er fint at vi vet at de er “roboter”. </a:t>
            </a:r>
          </a:p>
          <a:p>
            <a:endParaRPr lang="en-NO" dirty="0"/>
          </a:p>
          <a:p>
            <a:endParaRPr lang="en-NO" dirty="0"/>
          </a:p>
          <a:p>
            <a:endParaRPr lang="en-NO" dirty="0"/>
          </a:p>
          <a:p>
            <a:endParaRPr lang="en-NO" dirty="0"/>
          </a:p>
          <a:p>
            <a:endParaRPr lang="en-NO" dirty="0"/>
          </a:p>
          <a:p>
            <a:pPr marL="0" indent="0">
              <a:buNone/>
            </a:pPr>
            <a:r>
              <a:rPr lang="en-NO" dirty="0">
                <a:latin typeface="Times New Roman" panose="02020603050405020304" pitchFamily="18" charset="0"/>
                <a:cs typeface="Times New Roman" panose="02020603050405020304" pitchFamily="18" charset="0"/>
              </a:rPr>
              <a:t>Folk ringer for mer enn bare informasjon </a:t>
            </a:r>
            <a:br>
              <a:rPr lang="en-NO" dirty="0">
                <a:latin typeface="Times New Roman" panose="02020603050405020304" pitchFamily="18" charset="0"/>
                <a:cs typeface="Times New Roman" panose="02020603050405020304" pitchFamily="18" charset="0"/>
              </a:rPr>
            </a:br>
            <a:r>
              <a:rPr lang="en-NO" dirty="0">
                <a:latin typeface="Times New Roman" panose="02020603050405020304" pitchFamily="18" charset="0"/>
                <a:cs typeface="Times New Roman" panose="02020603050405020304" pitchFamily="18" charset="0"/>
              </a:rPr>
              <a:t>(Skaarup 2021)</a:t>
            </a:r>
          </a:p>
          <a:p>
            <a:endParaRPr lang="en-NO" dirty="0"/>
          </a:p>
          <a:p>
            <a:endParaRPr lang="en-NO" dirty="0"/>
          </a:p>
          <a:p>
            <a:endParaRPr lang="en-NO" dirty="0"/>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AB52A7EB-3CF1-0145-ADF3-9139A6707070}"/>
              </a:ext>
            </a:extLst>
          </p:cNvPr>
          <p:cNvPicPr>
            <a:picLocks noChangeAspect="1"/>
          </p:cNvPicPr>
          <p:nvPr/>
        </p:nvPicPr>
        <p:blipFill>
          <a:blip r:embed="rId2"/>
          <a:stretch>
            <a:fillRect/>
          </a:stretch>
        </p:blipFill>
        <p:spPr>
          <a:xfrm>
            <a:off x="690352" y="3110735"/>
            <a:ext cx="3656930" cy="1389225"/>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DB95DE5B-73F4-124F-8E09-4925E862D83E}"/>
              </a:ext>
            </a:extLst>
          </p:cNvPr>
          <p:cNvPicPr>
            <a:picLocks noChangeAspect="1"/>
          </p:cNvPicPr>
          <p:nvPr/>
        </p:nvPicPr>
        <p:blipFill>
          <a:blip r:embed="rId3"/>
          <a:stretch>
            <a:fillRect/>
          </a:stretch>
        </p:blipFill>
        <p:spPr>
          <a:xfrm>
            <a:off x="4580434" y="3124200"/>
            <a:ext cx="4251867" cy="1389224"/>
          </a:xfrm>
          <a:prstGeom prst="rect">
            <a:avLst/>
          </a:prstGeom>
        </p:spPr>
      </p:pic>
      <p:sp>
        <p:nvSpPr>
          <p:cNvPr id="9" name="Slide Number Placeholder 8">
            <a:extLst>
              <a:ext uri="{FF2B5EF4-FFF2-40B4-BE49-F238E27FC236}">
                <a16:creationId xmlns:a16="http://schemas.microsoft.com/office/drawing/2014/main" id="{32DCA614-5CBA-7E40-B1B0-7ADE27612CCD}"/>
              </a:ext>
            </a:extLst>
          </p:cNvPr>
          <p:cNvSpPr>
            <a:spLocks noGrp="1"/>
          </p:cNvSpPr>
          <p:nvPr>
            <p:ph type="sldNum" sz="quarter" idx="12"/>
          </p:nvPr>
        </p:nvSpPr>
        <p:spPr/>
        <p:txBody>
          <a:bodyPr/>
          <a:lstStyle/>
          <a:p>
            <a:pPr>
              <a:defRPr/>
            </a:pPr>
            <a:fld id="{EEC4D59F-E962-3342-A393-F4F962C30EC9}" type="slidenum">
              <a:rPr lang="en-US" smtClean="0"/>
              <a:pPr>
                <a:defRPr/>
              </a:pPr>
              <a:t>27</a:t>
            </a:fld>
            <a:endParaRPr lang="en-US"/>
          </a:p>
        </p:txBody>
      </p:sp>
      <p:sp>
        <p:nvSpPr>
          <p:cNvPr id="11" name="Date Placeholder 10">
            <a:extLst>
              <a:ext uri="{FF2B5EF4-FFF2-40B4-BE49-F238E27FC236}">
                <a16:creationId xmlns:a16="http://schemas.microsoft.com/office/drawing/2014/main" id="{A3D6B7FC-D8D3-C84D-97C2-FA27206E1D73}"/>
              </a:ext>
            </a:extLst>
          </p:cNvPr>
          <p:cNvSpPr>
            <a:spLocks noGrp="1"/>
          </p:cNvSpPr>
          <p:nvPr>
            <p:ph type="dt" sz="half" idx="10"/>
          </p:nvPr>
        </p:nvSpPr>
        <p:spPr/>
        <p:txBody>
          <a:bodyPr/>
          <a:lstStyle/>
          <a:p>
            <a:pPr>
              <a:defRPr/>
            </a:pPr>
            <a:fld id="{CC0ACF08-F8E6-0F4C-927D-7E08FD262C23}" type="datetime1">
              <a:rPr lang="nb-NO" smtClean="0"/>
              <a:t>26.10.2021</a:t>
            </a:fld>
            <a:endParaRPr lang="nb-NO"/>
          </a:p>
        </p:txBody>
      </p:sp>
      <p:sp>
        <p:nvSpPr>
          <p:cNvPr id="12" name="Footer Placeholder 4">
            <a:extLst>
              <a:ext uri="{FF2B5EF4-FFF2-40B4-BE49-F238E27FC236}">
                <a16:creationId xmlns:a16="http://schemas.microsoft.com/office/drawing/2014/main" id="{021F71CB-99DD-874E-9BFE-CA48CE9F0AED}"/>
              </a:ext>
            </a:extLst>
          </p:cNvPr>
          <p:cNvSpPr>
            <a:spLocks noGrp="1"/>
          </p:cNvSpPr>
          <p:nvPr>
            <p:ph type="ftr" sz="quarter" idx="11"/>
          </p:nvPr>
        </p:nvSpPr>
        <p:spPr>
          <a:xfrm>
            <a:off x="2195736" y="6400800"/>
            <a:ext cx="4800600" cy="304800"/>
          </a:xfrm>
        </p:spPr>
        <p:txBody>
          <a:bodyPr/>
          <a:lstStyle/>
          <a:p>
            <a:pPr>
              <a:defRPr/>
            </a:pPr>
            <a:r>
              <a:rPr lang="en-US"/>
              <a:t>FINF4010 Guri Verne</a:t>
            </a:r>
            <a:endParaRPr lang="en-US" dirty="0"/>
          </a:p>
        </p:txBody>
      </p:sp>
    </p:spTree>
    <p:extLst>
      <p:ext uri="{BB962C8B-B14F-4D97-AF65-F5344CB8AC3E}">
        <p14:creationId xmlns:p14="http://schemas.microsoft.com/office/powerpoint/2010/main" val="3371865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5CFD-594A-9444-AC49-7C5CA085CAFE}"/>
              </a:ext>
            </a:extLst>
          </p:cNvPr>
          <p:cNvSpPr>
            <a:spLocks noGrp="1"/>
          </p:cNvSpPr>
          <p:nvPr>
            <p:ph type="title"/>
          </p:nvPr>
        </p:nvSpPr>
        <p:spPr/>
        <p:txBody>
          <a:bodyPr/>
          <a:lstStyle/>
          <a:p>
            <a:r>
              <a:rPr lang="en-NO" sz="1600" dirty="0"/>
              <a:t>Referanser</a:t>
            </a:r>
          </a:p>
        </p:txBody>
      </p:sp>
      <p:sp>
        <p:nvSpPr>
          <p:cNvPr id="6" name="Content Placeholder 5">
            <a:extLst>
              <a:ext uri="{FF2B5EF4-FFF2-40B4-BE49-F238E27FC236}">
                <a16:creationId xmlns:a16="http://schemas.microsoft.com/office/drawing/2014/main" id="{B5ADC28A-4FB8-6C4D-BF0B-8E88E75BB1D3}"/>
              </a:ext>
            </a:extLst>
          </p:cNvPr>
          <p:cNvSpPr>
            <a:spLocks noGrp="1"/>
          </p:cNvSpPr>
          <p:nvPr>
            <p:ph idx="1"/>
          </p:nvPr>
        </p:nvSpPr>
        <p:spPr>
          <a:xfrm>
            <a:off x="957357" y="1981200"/>
            <a:ext cx="7469832" cy="4114800"/>
          </a:xfrm>
        </p:spPr>
        <p:txBody>
          <a:bodyPr/>
          <a:lstStyle/>
          <a:p>
            <a:pPr marL="0" indent="0">
              <a:buNone/>
            </a:pPr>
            <a:r>
              <a:rPr lang="en-GB" sz="1200" dirty="0" err="1">
                <a:latin typeface="Cambria" panose="02040503050406030204" pitchFamily="18" charset="0"/>
              </a:rPr>
              <a:t>Lilleby</a:t>
            </a:r>
            <a:r>
              <a:rPr lang="en-GB" sz="1200" dirty="0">
                <a:latin typeface="Cambria" panose="02040503050406030204" pitchFamily="18" charset="0"/>
              </a:rPr>
              <a:t>, A., </a:t>
            </a:r>
            <a:r>
              <a:rPr lang="en-GB" sz="1200" dirty="0" err="1">
                <a:latin typeface="Cambria" panose="02040503050406030204" pitchFamily="18" charset="0"/>
              </a:rPr>
              <a:t>Marstein</a:t>
            </a:r>
            <a:r>
              <a:rPr lang="en-GB" sz="1200" dirty="0">
                <a:latin typeface="Cambria" panose="02040503050406030204" pitchFamily="18" charset="0"/>
              </a:rPr>
              <a:t>, S.,  Verne, G., 2021, They often avoid text. Chatbot for young adults with dyslexia. </a:t>
            </a:r>
            <a:r>
              <a:rPr lang="en-US" sz="1200" dirty="0">
                <a:latin typeface="Cambria" panose="02040503050406030204" pitchFamily="18" charset="0"/>
              </a:rPr>
              <a:t>Scandinavian Workshop on e-Government</a:t>
            </a:r>
            <a:r>
              <a:rPr lang="en-GB" sz="1200" dirty="0">
                <a:latin typeface="Cambria" panose="02040503050406030204" pitchFamily="18" charset="0"/>
              </a:rPr>
              <a:t> 2021</a:t>
            </a:r>
            <a:endParaRPr lang="nb-NO" sz="1200" dirty="0">
              <a:latin typeface="Cambria" panose="02040503050406030204" pitchFamily="18" charset="0"/>
            </a:endParaRPr>
          </a:p>
          <a:p>
            <a:pPr marL="0" indent="0">
              <a:buNone/>
            </a:pPr>
            <a:r>
              <a:rPr lang="nb-NO" sz="1200" dirty="0">
                <a:latin typeface="Cambria" panose="02040503050406030204" pitchFamily="18" charset="0"/>
              </a:rPr>
              <a:t>Lilleby, Anton, Marstein, Steffen, 2020, </a:t>
            </a:r>
            <a:r>
              <a:rPr lang="en-GB" sz="1200" dirty="0">
                <a:latin typeface="Cambria" panose="02040503050406030204" pitchFamily="18" charset="0"/>
              </a:rPr>
              <a:t>«Chatbot for alle?» - En kvalitativ studie av dyslektikeres opplevelse med chatbot , </a:t>
            </a:r>
            <a:r>
              <a:rPr lang="nb-NO" sz="1200" dirty="0">
                <a:latin typeface="Times New Roman" panose="02020603050405020304" pitchFamily="18" charset="0"/>
              </a:rPr>
              <a:t>masteroppgave, IfI, UiO</a:t>
            </a:r>
            <a:endParaRPr lang="nb-NO" sz="1200" dirty="0">
              <a:latin typeface="Cambria" panose="02040503050406030204" pitchFamily="18" charset="0"/>
            </a:endParaRPr>
          </a:p>
          <a:p>
            <a:pPr marL="0" indent="0">
              <a:buNone/>
            </a:pPr>
            <a:r>
              <a:rPr lang="nb-NO" sz="1200" dirty="0">
                <a:latin typeface="Times New Roman" panose="02020603050405020304" pitchFamily="18" charset="0"/>
              </a:rPr>
              <a:t>Simonsen, </a:t>
            </a:r>
            <a:r>
              <a:rPr lang="nb-NO" sz="1200" dirty="0" err="1">
                <a:latin typeface="Times New Roman" panose="02020603050405020304" pitchFamily="18" charset="0"/>
              </a:rPr>
              <a:t>Linett</a:t>
            </a:r>
            <a:r>
              <a:rPr lang="nb-NO" sz="1200" dirty="0">
                <a:latin typeface="Times New Roman" panose="02020603050405020304" pitchFamily="18" charset="0"/>
              </a:rPr>
              <a:t>, 2019, “Når brukerdialogen automatiseres – hva blir vanskelig?”, masteroppgave, IfI, UiO</a:t>
            </a:r>
          </a:p>
          <a:p>
            <a:pPr marL="0" indent="0">
              <a:buNone/>
            </a:pPr>
            <a:r>
              <a:rPr lang="nb-NO" sz="1200" dirty="0">
                <a:latin typeface="Times New Roman" panose="02020603050405020304" pitchFamily="18" charset="0"/>
              </a:rPr>
              <a:t>Simonsen, </a:t>
            </a:r>
            <a:r>
              <a:rPr lang="nb-NO" sz="1200" dirty="0" err="1">
                <a:latin typeface="Times New Roman" panose="02020603050405020304" pitchFamily="18" charset="0"/>
              </a:rPr>
              <a:t>Linett</a:t>
            </a:r>
            <a:r>
              <a:rPr lang="nb-NO" sz="1200" dirty="0">
                <a:latin typeface="Times New Roman" panose="02020603050405020304" pitchFamily="18" charset="0"/>
              </a:rPr>
              <a:t> , Tina Steinstø, Guri Verne, Tone </a:t>
            </a:r>
            <a:r>
              <a:rPr lang="nb-NO" sz="1200" dirty="0" err="1">
                <a:latin typeface="Times New Roman" panose="02020603050405020304" pitchFamily="18" charset="0"/>
              </a:rPr>
              <a:t>Bratteteig</a:t>
            </a:r>
            <a:r>
              <a:rPr lang="nb-NO" sz="1200" dirty="0">
                <a:latin typeface="Times New Roman" panose="02020603050405020304" pitchFamily="18" charset="0"/>
              </a:rPr>
              <a:t> (2020) </a:t>
            </a:r>
            <a:r>
              <a:rPr lang="en-GB" sz="1200" dirty="0">
                <a:latin typeface="Times New Roman" panose="02020603050405020304" pitchFamily="18" charset="0"/>
              </a:rPr>
              <a:t>"I'm Disabled and Married to a Foreign Single Mother". Public Service Chatbot's Advice on Citizens' Complex Lives, </a:t>
            </a:r>
            <a:r>
              <a:rPr lang="en-GB" sz="1200" dirty="0" err="1">
                <a:latin typeface="Times New Roman" panose="02020603050405020304" pitchFamily="18" charset="0"/>
              </a:rPr>
              <a:t>ePart</a:t>
            </a:r>
            <a:r>
              <a:rPr lang="en-GB" sz="1200" dirty="0">
                <a:latin typeface="Times New Roman" panose="02020603050405020304" pitchFamily="18" charset="0"/>
              </a:rPr>
              <a:t> 2020: 133-146, </a:t>
            </a:r>
          </a:p>
          <a:p>
            <a:pPr marL="0" indent="0">
              <a:buNone/>
            </a:pPr>
            <a:r>
              <a:rPr lang="en-US" sz="1200" dirty="0" err="1">
                <a:latin typeface="Cambria" panose="02040503050406030204" pitchFamily="18" charset="0"/>
              </a:rPr>
              <a:t>Skaarup</a:t>
            </a:r>
            <a:r>
              <a:rPr lang="en-US" sz="1200" dirty="0">
                <a:latin typeface="Cambria" panose="02040503050406030204" pitchFamily="18" charset="0"/>
              </a:rPr>
              <a:t>, S., Beyond substantive needs – a framework for understanding citizens need and goals in Bureaucratic encounters, Scandinavian Workshop on e-Government, 2021</a:t>
            </a:r>
            <a:endParaRPr lang="en-GB" sz="1200" dirty="0">
              <a:latin typeface="Times New Roman" panose="02020603050405020304" pitchFamily="18" charset="0"/>
            </a:endParaRPr>
          </a:p>
          <a:p>
            <a:pPr marL="0" indent="0">
              <a:buNone/>
            </a:pPr>
            <a:r>
              <a:rPr lang="nb-NO" sz="1200" dirty="0">
                <a:latin typeface="Times New Roman" panose="02020603050405020304" pitchFamily="18" charset="0"/>
              </a:rPr>
              <a:t>Steinstø, Tina, 2020, Bruk av </a:t>
            </a:r>
            <a:r>
              <a:rPr lang="nb-NO" sz="1200" dirty="0" err="1">
                <a:latin typeface="Times New Roman" panose="02020603050405020304" pitchFamily="18" charset="0"/>
              </a:rPr>
              <a:t>chatbot</a:t>
            </a:r>
            <a:r>
              <a:rPr lang="nb-NO" sz="1200" dirty="0">
                <a:latin typeface="Times New Roman" panose="02020603050405020304" pitchFamily="18" charset="0"/>
              </a:rPr>
              <a:t> i praksis - En kvalitativ studie av utfordringer ved bruk av </a:t>
            </a:r>
            <a:r>
              <a:rPr lang="nb-NO" sz="1200" dirty="0" err="1">
                <a:latin typeface="Times New Roman" panose="02020603050405020304" pitchFamily="18" charset="0"/>
              </a:rPr>
              <a:t>chatbot</a:t>
            </a:r>
            <a:r>
              <a:rPr lang="nb-NO" sz="1200" dirty="0">
                <a:latin typeface="Times New Roman" panose="02020603050405020304" pitchFamily="18" charset="0"/>
              </a:rPr>
              <a:t> i offentlige tjenester, masteroppgave, IfI, UiO</a:t>
            </a:r>
            <a:endParaRPr lang="en-US" sz="1200" dirty="0">
              <a:latin typeface="Cambria" panose="02040503050406030204" pitchFamily="18" charset="0"/>
            </a:endParaRPr>
          </a:p>
          <a:p>
            <a:pPr marL="0" indent="0">
              <a:buNone/>
            </a:pPr>
            <a:r>
              <a:rPr lang="en-US" sz="1200" dirty="0">
                <a:latin typeface="Cambria" panose="02040503050406030204" pitchFamily="18" charset="0"/>
              </a:rPr>
              <a:t>Verne, G. (2015). The winners are those who have used the old paper form. On citizens and automated public services. </a:t>
            </a:r>
            <a:r>
              <a:rPr lang="en-US" sz="1200" i="1" dirty="0">
                <a:latin typeface="Cambria" panose="02040503050406030204" pitchFamily="18" charset="0"/>
              </a:rPr>
              <a:t>PhD Thesis, Department of Informatics, UiO.</a:t>
            </a:r>
            <a:r>
              <a:rPr lang="en-US" sz="1200" dirty="0">
                <a:latin typeface="Cambria" panose="02040503050406030204" pitchFamily="18" charset="0"/>
              </a:rPr>
              <a:t> Retrieved from </a:t>
            </a:r>
            <a:r>
              <a:rPr lang="en-US" sz="1200" dirty="0">
                <a:latin typeface="Cambria" panose="02040503050406030204" pitchFamily="18" charset="0"/>
                <a:hlinkClick r:id="rId2"/>
              </a:rPr>
              <a:t>http://urn.nb.no/URN:NBN:no-50321</a:t>
            </a:r>
            <a:endParaRPr lang="en-US" sz="1200" dirty="0">
              <a:latin typeface="Cambria" panose="02040503050406030204" pitchFamily="18" charset="0"/>
            </a:endParaRPr>
          </a:p>
          <a:p>
            <a:pPr marL="0" indent="0">
              <a:buNone/>
            </a:pPr>
            <a:endParaRPr lang="en-GB" sz="1200" dirty="0">
              <a:latin typeface="Times New Roman" panose="02020603050405020304" pitchFamily="18" charset="0"/>
            </a:endParaRPr>
          </a:p>
          <a:p>
            <a:pPr marL="0" indent="0">
              <a:buNone/>
            </a:pPr>
            <a:r>
              <a:rPr lang="en-GB" sz="1200" dirty="0">
                <a:latin typeface="Times New Roman" panose="02020603050405020304" pitchFamily="18" charset="0"/>
              </a:rPr>
              <a:t>Joseph Weizenbaum,1976, Computer Power and Human Reason: From Judgment to Calculation. W. H. Freeman &amp; Co., USA.</a:t>
            </a:r>
            <a:endParaRPr lang="en-US" sz="1200" dirty="0">
              <a:latin typeface="Times New Roman" panose="02020603050405020304" pitchFamily="18" charset="0"/>
            </a:endParaRPr>
          </a:p>
          <a:p>
            <a:endParaRPr lang="en-NO" dirty="0"/>
          </a:p>
          <a:p>
            <a:pPr marL="0" indent="0">
              <a:buNone/>
            </a:pPr>
            <a:r>
              <a:rPr lang="en-NO" sz="1200" dirty="0">
                <a:latin typeface="Times New Roman" panose="02020603050405020304" pitchFamily="18" charset="0"/>
              </a:rPr>
              <a:t>Alle bilder er fra Creative Commons </a:t>
            </a:r>
          </a:p>
        </p:txBody>
      </p:sp>
      <p:sp>
        <p:nvSpPr>
          <p:cNvPr id="8" name="Slide Number Placeholder 7">
            <a:extLst>
              <a:ext uri="{FF2B5EF4-FFF2-40B4-BE49-F238E27FC236}">
                <a16:creationId xmlns:a16="http://schemas.microsoft.com/office/drawing/2014/main" id="{8618633C-665D-444E-8161-3C0BDF0BF791}"/>
              </a:ext>
            </a:extLst>
          </p:cNvPr>
          <p:cNvSpPr>
            <a:spLocks noGrp="1"/>
          </p:cNvSpPr>
          <p:nvPr>
            <p:ph type="sldNum" sz="quarter" idx="12"/>
          </p:nvPr>
        </p:nvSpPr>
        <p:spPr/>
        <p:txBody>
          <a:bodyPr/>
          <a:lstStyle/>
          <a:p>
            <a:pPr>
              <a:defRPr/>
            </a:pPr>
            <a:fld id="{EEC4D59F-E962-3342-A393-F4F962C30EC9}" type="slidenum">
              <a:rPr lang="en-US" smtClean="0"/>
              <a:pPr>
                <a:defRPr/>
              </a:pPr>
              <a:t>28</a:t>
            </a:fld>
            <a:endParaRPr lang="en-US"/>
          </a:p>
        </p:txBody>
      </p:sp>
      <p:sp>
        <p:nvSpPr>
          <p:cNvPr id="9" name="Date Placeholder 8">
            <a:extLst>
              <a:ext uri="{FF2B5EF4-FFF2-40B4-BE49-F238E27FC236}">
                <a16:creationId xmlns:a16="http://schemas.microsoft.com/office/drawing/2014/main" id="{C870E69C-EAB2-D24A-8EB4-5F2439303E6B}"/>
              </a:ext>
            </a:extLst>
          </p:cNvPr>
          <p:cNvSpPr>
            <a:spLocks noGrp="1"/>
          </p:cNvSpPr>
          <p:nvPr>
            <p:ph type="dt" sz="half" idx="10"/>
          </p:nvPr>
        </p:nvSpPr>
        <p:spPr/>
        <p:txBody>
          <a:bodyPr/>
          <a:lstStyle/>
          <a:p>
            <a:pPr>
              <a:defRPr/>
            </a:pPr>
            <a:fld id="{A65D27A3-2B6B-7443-9DB3-209DB8AFE852}" type="datetime1">
              <a:rPr lang="nb-NO" smtClean="0"/>
              <a:t>26.10.2021</a:t>
            </a:fld>
            <a:endParaRPr lang="nb-NO"/>
          </a:p>
        </p:txBody>
      </p:sp>
      <p:sp>
        <p:nvSpPr>
          <p:cNvPr id="10" name="Footer Placeholder 4">
            <a:extLst>
              <a:ext uri="{FF2B5EF4-FFF2-40B4-BE49-F238E27FC236}">
                <a16:creationId xmlns:a16="http://schemas.microsoft.com/office/drawing/2014/main" id="{A42EA306-866F-D24F-88DC-D7DB0CB6EB99}"/>
              </a:ext>
            </a:extLst>
          </p:cNvPr>
          <p:cNvSpPr>
            <a:spLocks noGrp="1"/>
          </p:cNvSpPr>
          <p:nvPr>
            <p:ph type="ftr" sz="quarter" idx="11"/>
          </p:nvPr>
        </p:nvSpPr>
        <p:spPr>
          <a:xfrm>
            <a:off x="2195736" y="6400800"/>
            <a:ext cx="4800600" cy="304800"/>
          </a:xfrm>
        </p:spPr>
        <p:txBody>
          <a:bodyPr/>
          <a:lstStyle/>
          <a:p>
            <a:pPr>
              <a:defRPr/>
            </a:pPr>
            <a:r>
              <a:rPr lang="en-US"/>
              <a:t>FINF4010 Guri Verne</a:t>
            </a:r>
            <a:endParaRPr lang="en-US" dirty="0"/>
          </a:p>
        </p:txBody>
      </p:sp>
    </p:spTree>
    <p:extLst>
      <p:ext uri="{BB962C8B-B14F-4D97-AF65-F5344CB8AC3E}">
        <p14:creationId xmlns:p14="http://schemas.microsoft.com/office/powerpoint/2010/main" val="98247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93EA-0D31-7A4E-AE57-AE07A8BD4069}"/>
              </a:ext>
            </a:extLst>
          </p:cNvPr>
          <p:cNvSpPr>
            <a:spLocks noGrp="1"/>
          </p:cNvSpPr>
          <p:nvPr>
            <p:ph type="title"/>
          </p:nvPr>
        </p:nvSpPr>
        <p:spPr/>
        <p:txBody>
          <a:bodyPr/>
          <a:lstStyle/>
          <a:p>
            <a:r>
              <a:rPr lang="en-NO" b="0" dirty="0"/>
              <a:t>Jeg skal snakke om </a:t>
            </a:r>
          </a:p>
        </p:txBody>
      </p:sp>
      <p:sp>
        <p:nvSpPr>
          <p:cNvPr id="3" name="Content Placeholder 2">
            <a:extLst>
              <a:ext uri="{FF2B5EF4-FFF2-40B4-BE49-F238E27FC236}">
                <a16:creationId xmlns:a16="http://schemas.microsoft.com/office/drawing/2014/main" id="{F666736B-EBC4-7749-A23C-7918E370ADD3}"/>
              </a:ext>
            </a:extLst>
          </p:cNvPr>
          <p:cNvSpPr>
            <a:spLocks noGrp="1"/>
          </p:cNvSpPr>
          <p:nvPr>
            <p:ph idx="1"/>
          </p:nvPr>
        </p:nvSpPr>
        <p:spPr>
          <a:xfrm>
            <a:off x="990600" y="1905000"/>
            <a:ext cx="7696200" cy="4114800"/>
          </a:xfrm>
        </p:spPr>
        <p:txBody>
          <a:bodyPr/>
          <a:lstStyle/>
          <a:p>
            <a:r>
              <a:rPr lang="en-GB" dirty="0">
                <a:latin typeface="Times New Roman" panose="02020603050405020304" pitchFamily="18" charset="0"/>
                <a:cs typeface="Times New Roman" panose="02020603050405020304" pitchFamily="18" charset="0"/>
              </a:rPr>
              <a:t>H</a:t>
            </a:r>
            <a:r>
              <a:rPr lang="en-NO" dirty="0">
                <a:latin typeface="Times New Roman" panose="02020603050405020304" pitchFamily="18" charset="0"/>
                <a:cs typeface="Times New Roman" panose="02020603050405020304" pitchFamily="18" charset="0"/>
              </a:rPr>
              <a:t>va spør folk om – hva blir vanskelig? </a:t>
            </a:r>
          </a:p>
          <a:p>
            <a:pPr lvl="1"/>
            <a:r>
              <a:rPr lang="en-GB" dirty="0">
                <a:latin typeface="Times New Roman" panose="02020603050405020304" pitchFamily="18" charset="0"/>
                <a:cs typeface="Times New Roman" panose="02020603050405020304" pitchFamily="18" charset="0"/>
              </a:rPr>
              <a:t>E</a:t>
            </a:r>
            <a:r>
              <a:rPr lang="en-NO" dirty="0">
                <a:latin typeface="Times New Roman" panose="02020603050405020304" pitchFamily="18" charset="0"/>
                <a:cs typeface="Times New Roman" panose="02020603050405020304" pitchFamily="18" charset="0"/>
              </a:rPr>
              <a:t>ksempel skatteopplysningen</a:t>
            </a:r>
          </a:p>
          <a:p>
            <a:r>
              <a:rPr lang="en-NO" dirty="0">
                <a:latin typeface="Times New Roman" panose="02020603050405020304" pitchFamily="18" charset="0"/>
                <a:cs typeface="Times New Roman" panose="02020603050405020304" pitchFamily="18" charset="0"/>
              </a:rPr>
              <a:t>Chatbotene kommer </a:t>
            </a:r>
          </a:p>
          <a:p>
            <a:pPr lvl="1"/>
            <a:r>
              <a:rPr lang="en-GB" dirty="0">
                <a:latin typeface="Times New Roman" panose="02020603050405020304" pitchFamily="18" charset="0"/>
                <a:cs typeface="Times New Roman" panose="02020603050405020304" pitchFamily="18" charset="0"/>
              </a:rPr>
              <a:t>H</a:t>
            </a:r>
            <a:r>
              <a:rPr lang="en-NO" dirty="0">
                <a:latin typeface="Times New Roman" panose="02020603050405020304" pitchFamily="18" charset="0"/>
                <a:cs typeface="Times New Roman" panose="02020603050405020304" pitchFamily="18" charset="0"/>
              </a:rPr>
              <a:t>vordan går det </a:t>
            </a:r>
            <a:r>
              <a:rPr lang="en-GB" dirty="0" err="1">
                <a:latin typeface="Times New Roman" panose="02020603050405020304" pitchFamily="18" charset="0"/>
                <a:cs typeface="Times New Roman" panose="02020603050405020304" pitchFamily="18" charset="0"/>
              </a:rPr>
              <a:t>i</a:t>
            </a:r>
            <a:r>
              <a:rPr lang="en-NO" dirty="0">
                <a:latin typeface="Times New Roman" panose="02020603050405020304" pitchFamily="18" charset="0"/>
                <a:cs typeface="Times New Roman" panose="02020603050405020304" pitchFamily="18" charset="0"/>
              </a:rPr>
              <a:t> praksis</a:t>
            </a:r>
          </a:p>
          <a:p>
            <a:pPr lvl="1"/>
            <a:r>
              <a:rPr lang="en-NO" dirty="0">
                <a:latin typeface="Times New Roman" panose="02020603050405020304" pitchFamily="18" charset="0"/>
                <a:cs typeface="Times New Roman" panose="02020603050405020304" pitchFamily="18" charset="0"/>
              </a:rPr>
              <a:t>Eksempler fra Frida</a:t>
            </a:r>
          </a:p>
          <a:p>
            <a:pPr lvl="1"/>
            <a:r>
              <a:rPr lang="en-NO" dirty="0">
                <a:latin typeface="Times New Roman" panose="02020603050405020304" pitchFamily="18" charset="0"/>
                <a:cs typeface="Times New Roman" panose="02020603050405020304" pitchFamily="18" charset="0"/>
              </a:rPr>
              <a:t>H</a:t>
            </a:r>
            <a:r>
              <a:rPr lang="en-GB" dirty="0">
                <a:latin typeface="Times New Roman" panose="02020603050405020304" pitchFamily="18" charset="0"/>
                <a:cs typeface="Times New Roman" panose="02020603050405020304" pitchFamily="18" charset="0"/>
              </a:rPr>
              <a:t>v</a:t>
            </a:r>
            <a:r>
              <a:rPr lang="en-NO" dirty="0">
                <a:latin typeface="Times New Roman" panose="02020603050405020304" pitchFamily="18" charset="0"/>
                <a:cs typeface="Times New Roman" panose="02020603050405020304" pitchFamily="18" charset="0"/>
              </a:rPr>
              <a:t>ordan er Frida bygget opp? </a:t>
            </a:r>
          </a:p>
          <a:p>
            <a:pPr lvl="1"/>
            <a:r>
              <a:rPr lang="nb-NO" dirty="0">
                <a:latin typeface="Times New Roman" panose="02020603050405020304" pitchFamily="18" charset="0"/>
                <a:cs typeface="Times New Roman" panose="02020603050405020304" pitchFamily="18" charset="0"/>
              </a:rPr>
              <a:t>Hva med </a:t>
            </a:r>
            <a:r>
              <a:rPr lang="en-NO" dirty="0">
                <a:latin typeface="Times New Roman" panose="02020603050405020304" pitchFamily="18" charset="0"/>
                <a:cs typeface="Times New Roman" panose="02020603050405020304" pitchFamily="18" charset="0"/>
              </a:rPr>
              <a:t>dyslektikere? </a:t>
            </a:r>
          </a:p>
          <a:p>
            <a:pPr marL="914400" lvl="2" indent="0">
              <a:buNone/>
            </a:pPr>
            <a:endParaRPr lang="en-NO" dirty="0">
              <a:latin typeface="Times New Roman" panose="02020603050405020304" pitchFamily="18" charset="0"/>
              <a:cs typeface="Times New Roman" panose="02020603050405020304" pitchFamily="18" charset="0"/>
            </a:endParaRPr>
          </a:p>
          <a:p>
            <a:pPr marL="457200"/>
            <a:r>
              <a:rPr lang="en-GB" dirty="0">
                <a:latin typeface="Times New Roman" panose="02020603050405020304" pitchFamily="18" charset="0"/>
                <a:cs typeface="Times New Roman" panose="02020603050405020304" pitchFamily="18" charset="0"/>
              </a:rPr>
              <a:t>Er </a:t>
            </a:r>
            <a:r>
              <a:rPr lang="en-GB" dirty="0" err="1">
                <a:latin typeface="Times New Roman" panose="02020603050405020304" pitchFamily="18" charset="0"/>
                <a:cs typeface="Times New Roman" panose="02020603050405020304" pitchFamily="18" charset="0"/>
              </a:rPr>
              <a:t>chatbotene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til</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hjelp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Tja</a:t>
            </a:r>
            <a:r>
              <a:rPr lang="en-GB" dirty="0">
                <a:latin typeface="Times New Roman" panose="02020603050405020304" pitchFamily="18" charset="0"/>
                <a:cs typeface="Times New Roman" panose="02020603050405020304" pitchFamily="18" charset="0"/>
              </a:rPr>
              <a:t>…</a:t>
            </a:r>
          </a:p>
          <a:p>
            <a:pPr marL="457200" lvl="1" indent="0">
              <a:buNone/>
            </a:pPr>
            <a:endParaRPr lang="en-NO" dirty="0"/>
          </a:p>
          <a:p>
            <a:endParaRPr lang="en-NO" dirty="0"/>
          </a:p>
        </p:txBody>
      </p:sp>
      <p:sp>
        <p:nvSpPr>
          <p:cNvPr id="7" name="Footer Placeholder 6">
            <a:extLst>
              <a:ext uri="{FF2B5EF4-FFF2-40B4-BE49-F238E27FC236}">
                <a16:creationId xmlns:a16="http://schemas.microsoft.com/office/drawing/2014/main" id="{2FF631A0-E749-664E-A4E1-20B5641CA0DB}"/>
              </a:ext>
            </a:extLst>
          </p:cNvPr>
          <p:cNvSpPr>
            <a:spLocks noGrp="1"/>
          </p:cNvSpPr>
          <p:nvPr>
            <p:ph type="ftr" sz="quarter" idx="11"/>
          </p:nvPr>
        </p:nvSpPr>
        <p:spPr/>
        <p:txBody>
          <a:bodyPr/>
          <a:lstStyle/>
          <a:p>
            <a:pPr>
              <a:defRPr/>
            </a:pPr>
            <a:r>
              <a:rPr lang="en-US"/>
              <a:t>FINF4010 Guri Verne</a:t>
            </a:r>
          </a:p>
        </p:txBody>
      </p:sp>
      <p:sp>
        <p:nvSpPr>
          <p:cNvPr id="8" name="Slide Number Placeholder 7">
            <a:extLst>
              <a:ext uri="{FF2B5EF4-FFF2-40B4-BE49-F238E27FC236}">
                <a16:creationId xmlns:a16="http://schemas.microsoft.com/office/drawing/2014/main" id="{634EADE2-998F-E044-BA5E-4FE3C965658A}"/>
              </a:ext>
            </a:extLst>
          </p:cNvPr>
          <p:cNvSpPr>
            <a:spLocks noGrp="1"/>
          </p:cNvSpPr>
          <p:nvPr>
            <p:ph type="sldNum" sz="quarter" idx="12"/>
          </p:nvPr>
        </p:nvSpPr>
        <p:spPr/>
        <p:txBody>
          <a:bodyPr/>
          <a:lstStyle/>
          <a:p>
            <a:pPr>
              <a:defRPr/>
            </a:pPr>
            <a:fld id="{EEC4D59F-E962-3342-A393-F4F962C30EC9}" type="slidenum">
              <a:rPr lang="en-US" smtClean="0"/>
              <a:pPr>
                <a:defRPr/>
              </a:pPr>
              <a:t>4</a:t>
            </a:fld>
            <a:endParaRPr lang="en-US"/>
          </a:p>
        </p:txBody>
      </p:sp>
      <p:sp>
        <p:nvSpPr>
          <p:cNvPr id="9" name="Date Placeholder 8">
            <a:extLst>
              <a:ext uri="{FF2B5EF4-FFF2-40B4-BE49-F238E27FC236}">
                <a16:creationId xmlns:a16="http://schemas.microsoft.com/office/drawing/2014/main" id="{F2B448BD-FCAE-834C-B016-24EE2E19F336}"/>
              </a:ext>
            </a:extLst>
          </p:cNvPr>
          <p:cNvSpPr>
            <a:spLocks noGrp="1"/>
          </p:cNvSpPr>
          <p:nvPr>
            <p:ph type="dt" sz="half" idx="10"/>
          </p:nvPr>
        </p:nvSpPr>
        <p:spPr/>
        <p:txBody>
          <a:bodyPr/>
          <a:lstStyle/>
          <a:p>
            <a:pPr>
              <a:defRPr/>
            </a:pPr>
            <a:fld id="{2C7E48C3-9B5C-164D-B6D7-964E6036BC5D}" type="datetime1">
              <a:rPr lang="nb-NO" smtClean="0"/>
              <a:t>26.10.2021</a:t>
            </a:fld>
            <a:endParaRPr lang="nb-NO"/>
          </a:p>
        </p:txBody>
      </p:sp>
    </p:spTree>
    <p:extLst>
      <p:ext uri="{BB962C8B-B14F-4D97-AF65-F5344CB8AC3E}">
        <p14:creationId xmlns:p14="http://schemas.microsoft.com/office/powerpoint/2010/main" val="315563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M:\IFI\Paper_egne\Kappa\kappaphotos.jpg">
            <a:extLst>
              <a:ext uri="{FF2B5EF4-FFF2-40B4-BE49-F238E27FC236}">
                <a16:creationId xmlns:a16="http://schemas.microsoft.com/office/drawing/2014/main" id="{1E47361D-BB9B-C047-B877-9462849EF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36" y="634689"/>
            <a:ext cx="752951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0A9D75B-C9D5-D244-BA9D-B62E11B51979}"/>
              </a:ext>
            </a:extLst>
          </p:cNvPr>
          <p:cNvSpPr/>
          <p:nvPr/>
        </p:nvSpPr>
        <p:spPr bwMode="auto">
          <a:xfrm>
            <a:off x="3051348" y="2843392"/>
            <a:ext cx="1584176" cy="11963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 name="TextBox 35">
            <a:extLst>
              <a:ext uri="{FF2B5EF4-FFF2-40B4-BE49-F238E27FC236}">
                <a16:creationId xmlns:a16="http://schemas.microsoft.com/office/drawing/2014/main" id="{61302AE8-9859-9A40-9407-28D0C8A19244}"/>
              </a:ext>
            </a:extLst>
          </p:cNvPr>
          <p:cNvSpPr txBox="1">
            <a:spLocks noChangeArrowheads="1"/>
          </p:cNvSpPr>
          <p:nvPr/>
        </p:nvSpPr>
        <p:spPr bwMode="auto">
          <a:xfrm>
            <a:off x="3048000" y="2715722"/>
            <a:ext cx="20367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ea typeface="ヒラギノ角ゴ Pro W3" panose="020B0300000000000000" pitchFamily="34" charset="-128"/>
              </a:defRPr>
            </a:lvl1pPr>
            <a:lvl2pPr marL="742950" indent="-285750" eaLnBrk="0" hangingPunct="0">
              <a:spcBef>
                <a:spcPct val="20000"/>
              </a:spcBef>
              <a:buChar char="–"/>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ヒラギノ角ゴ Pro W3" panose="020B0300000000000000" pitchFamily="34" charset="-128"/>
              </a:defRPr>
            </a:lvl3pPr>
            <a:lvl4pPr marL="1600200" indent="-228600" eaLnBrk="0" hangingPunct="0">
              <a:spcBef>
                <a:spcPct val="20000"/>
              </a:spcBef>
              <a:buChar char="–"/>
              <a:defRPr>
                <a:solidFill>
                  <a:schemeClr val="tx1"/>
                </a:solidFill>
                <a:latin typeface="Arial" panose="020B0604020202020204" pitchFamily="34" charset="0"/>
                <a:ea typeface="ヒラギノ角ゴ Pro W3" panose="020B0300000000000000"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ヒラギノ角ゴ Pro W3" panose="020B0300000000000000" pitchFamily="34" charset="-128"/>
              </a:defRPr>
            </a:lvl9pPr>
          </a:lstStyle>
          <a:p>
            <a:pPr eaLnBrk="1" hangingPunct="1">
              <a:spcBef>
                <a:spcPct val="0"/>
              </a:spcBef>
              <a:buFontTx/>
              <a:buNone/>
            </a:pPr>
            <a:r>
              <a:rPr lang="nb-NO" altLang="nb-NO" sz="2000" dirty="0">
                <a:solidFill>
                  <a:srgbClr val="0070C0"/>
                </a:solidFill>
              </a:rPr>
              <a:t>Ingen </a:t>
            </a:r>
          </a:p>
          <a:p>
            <a:pPr eaLnBrk="1" hangingPunct="1">
              <a:spcBef>
                <a:spcPct val="0"/>
              </a:spcBef>
              <a:buFontTx/>
              <a:buNone/>
            </a:pPr>
            <a:r>
              <a:rPr lang="nb-NO" altLang="nb-NO" sz="2000" dirty="0">
                <a:solidFill>
                  <a:srgbClr val="0070C0"/>
                </a:solidFill>
              </a:rPr>
              <a:t>    klar </a:t>
            </a:r>
          </a:p>
          <a:p>
            <a:pPr eaLnBrk="1" hangingPunct="1">
              <a:spcBef>
                <a:spcPct val="0"/>
              </a:spcBef>
              <a:buFontTx/>
              <a:buNone/>
            </a:pPr>
            <a:r>
              <a:rPr lang="nb-NO" altLang="nb-NO" sz="2000" dirty="0">
                <a:solidFill>
                  <a:srgbClr val="0070C0"/>
                </a:solidFill>
              </a:rPr>
              <a:t>     overens-</a:t>
            </a:r>
          </a:p>
          <a:p>
            <a:pPr eaLnBrk="1" hangingPunct="1">
              <a:spcBef>
                <a:spcPct val="0"/>
              </a:spcBef>
              <a:buFontTx/>
              <a:buNone/>
            </a:pPr>
            <a:r>
              <a:rPr lang="nb-NO" altLang="nb-NO" sz="2000" dirty="0">
                <a:solidFill>
                  <a:srgbClr val="0070C0"/>
                </a:solidFill>
              </a:rPr>
              <a:t>        </a:t>
            </a:r>
            <a:r>
              <a:rPr lang="nb-NO" altLang="nb-NO" sz="2000" dirty="0" err="1">
                <a:solidFill>
                  <a:srgbClr val="0070C0"/>
                </a:solidFill>
              </a:rPr>
              <a:t>stemmelse</a:t>
            </a:r>
            <a:endParaRPr lang="nb-NO" altLang="nb-NO" sz="2000" dirty="0">
              <a:solidFill>
                <a:srgbClr val="0070C0"/>
              </a:solidFill>
            </a:endParaRPr>
          </a:p>
        </p:txBody>
      </p:sp>
      <p:sp>
        <p:nvSpPr>
          <p:cNvPr id="7" name="Footer Placeholder 6">
            <a:extLst>
              <a:ext uri="{FF2B5EF4-FFF2-40B4-BE49-F238E27FC236}">
                <a16:creationId xmlns:a16="http://schemas.microsoft.com/office/drawing/2014/main" id="{DAF37D7F-17EA-ED46-9FFD-9700F2EAC398}"/>
              </a:ext>
            </a:extLst>
          </p:cNvPr>
          <p:cNvSpPr>
            <a:spLocks noGrp="1"/>
          </p:cNvSpPr>
          <p:nvPr>
            <p:ph type="ftr" sz="quarter" idx="11"/>
          </p:nvPr>
        </p:nvSpPr>
        <p:spPr/>
        <p:txBody>
          <a:bodyPr/>
          <a:lstStyle/>
          <a:p>
            <a:pPr>
              <a:defRPr/>
            </a:pPr>
            <a:r>
              <a:rPr lang="en-US"/>
              <a:t>FINF4010 Guri Verne</a:t>
            </a:r>
          </a:p>
        </p:txBody>
      </p:sp>
      <p:sp>
        <p:nvSpPr>
          <p:cNvPr id="8" name="Slide Number Placeholder 7">
            <a:extLst>
              <a:ext uri="{FF2B5EF4-FFF2-40B4-BE49-F238E27FC236}">
                <a16:creationId xmlns:a16="http://schemas.microsoft.com/office/drawing/2014/main" id="{78D35A37-5010-7149-ACC6-073A1801D3C0}"/>
              </a:ext>
            </a:extLst>
          </p:cNvPr>
          <p:cNvSpPr>
            <a:spLocks noGrp="1"/>
          </p:cNvSpPr>
          <p:nvPr>
            <p:ph type="sldNum" sz="quarter" idx="12"/>
          </p:nvPr>
        </p:nvSpPr>
        <p:spPr/>
        <p:txBody>
          <a:bodyPr/>
          <a:lstStyle/>
          <a:p>
            <a:pPr>
              <a:defRPr/>
            </a:pPr>
            <a:fld id="{B8AB6B98-A3DC-7E4F-B3E0-E0BB0AC186D2}" type="slidenum">
              <a:rPr lang="en-US" smtClean="0"/>
              <a:pPr>
                <a:defRPr/>
              </a:pPr>
              <a:t>5</a:t>
            </a:fld>
            <a:endParaRPr lang="en-US"/>
          </a:p>
        </p:txBody>
      </p:sp>
      <p:sp>
        <p:nvSpPr>
          <p:cNvPr id="9" name="Date Placeholder 8">
            <a:extLst>
              <a:ext uri="{FF2B5EF4-FFF2-40B4-BE49-F238E27FC236}">
                <a16:creationId xmlns:a16="http://schemas.microsoft.com/office/drawing/2014/main" id="{9AA69D78-8A28-974C-B0DA-242FDC621297}"/>
              </a:ext>
            </a:extLst>
          </p:cNvPr>
          <p:cNvSpPr>
            <a:spLocks noGrp="1"/>
          </p:cNvSpPr>
          <p:nvPr>
            <p:ph type="dt" sz="half" idx="10"/>
          </p:nvPr>
        </p:nvSpPr>
        <p:spPr/>
        <p:txBody>
          <a:bodyPr/>
          <a:lstStyle/>
          <a:p>
            <a:pPr>
              <a:defRPr/>
            </a:pPr>
            <a:fld id="{D04BFDA5-F50A-C845-BC17-1D06471FDC43}" type="datetime1">
              <a:rPr lang="nb-NO" smtClean="0"/>
              <a:t>26.10.2021</a:t>
            </a:fld>
            <a:endParaRPr lang="nb-NO"/>
          </a:p>
        </p:txBody>
      </p:sp>
    </p:spTree>
    <p:extLst>
      <p:ext uri="{BB962C8B-B14F-4D97-AF65-F5344CB8AC3E}">
        <p14:creationId xmlns:p14="http://schemas.microsoft.com/office/powerpoint/2010/main" val="220226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B899842C-9B46-BA46-A901-3DE5779D3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916113"/>
            <a:ext cx="25241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3" name="Straight Arrow Connector 2">
            <a:extLst>
              <a:ext uri="{FF2B5EF4-FFF2-40B4-BE49-F238E27FC236}">
                <a16:creationId xmlns:a16="http://schemas.microsoft.com/office/drawing/2014/main" id="{D035BFF8-0A7F-0B48-A96D-D13F9A833F2B}"/>
              </a:ext>
            </a:extLst>
          </p:cNvPr>
          <p:cNvCxnSpPr>
            <a:cxnSpLocks noChangeShapeType="1"/>
          </p:cNvCxnSpPr>
          <p:nvPr/>
        </p:nvCxnSpPr>
        <p:spPr bwMode="auto">
          <a:xfrm>
            <a:off x="3816350" y="3429000"/>
            <a:ext cx="1368425"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5604" name="TextBox 3">
            <a:extLst>
              <a:ext uri="{FF2B5EF4-FFF2-40B4-BE49-F238E27FC236}">
                <a16:creationId xmlns:a16="http://schemas.microsoft.com/office/drawing/2014/main" id="{B2D0A07B-BFF1-2D4F-8B79-F064892E513F}"/>
              </a:ext>
            </a:extLst>
          </p:cNvPr>
          <p:cNvSpPr txBox="1">
            <a:spLocks noChangeArrowheads="1"/>
          </p:cNvSpPr>
          <p:nvPr/>
        </p:nvSpPr>
        <p:spPr bwMode="auto">
          <a:xfrm>
            <a:off x="4279900" y="2781300"/>
            <a:ext cx="44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ea typeface="ヒラギノ角ゴ Pro W3" panose="020B0300000000000000" pitchFamily="34" charset="-128"/>
              </a:defRPr>
            </a:lvl1pPr>
            <a:lvl2pPr marL="742950" indent="-285750" eaLnBrk="0" hangingPunct="0">
              <a:spcBef>
                <a:spcPct val="20000"/>
              </a:spcBef>
              <a:buChar char="–"/>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ヒラギノ角ゴ Pro W3" panose="020B0300000000000000" pitchFamily="34" charset="-128"/>
              </a:defRPr>
            </a:lvl3pPr>
            <a:lvl4pPr marL="1600200" indent="-228600" eaLnBrk="0" hangingPunct="0">
              <a:spcBef>
                <a:spcPct val="20000"/>
              </a:spcBef>
              <a:buChar char="–"/>
              <a:defRPr>
                <a:solidFill>
                  <a:schemeClr val="tx1"/>
                </a:solidFill>
                <a:latin typeface="Arial" panose="020B0604020202020204" pitchFamily="34" charset="0"/>
                <a:ea typeface="ヒラギノ角ゴ Pro W3" panose="020B0300000000000000"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ヒラギノ角ゴ Pro W3" panose="020B0300000000000000" pitchFamily="34" charset="-128"/>
              </a:defRPr>
            </a:lvl9pPr>
          </a:lstStyle>
          <a:p>
            <a:pPr eaLnBrk="1" hangingPunct="1">
              <a:spcBef>
                <a:spcPct val="0"/>
              </a:spcBef>
              <a:buFontTx/>
              <a:buNone/>
            </a:pPr>
            <a:r>
              <a:rPr lang="nb-NO" altLang="nb-NO" sz="3600"/>
              <a:t>?</a:t>
            </a:r>
          </a:p>
        </p:txBody>
      </p:sp>
      <p:pic>
        <p:nvPicPr>
          <p:cNvPr id="25605" name="Picture 2">
            <a:extLst>
              <a:ext uri="{FF2B5EF4-FFF2-40B4-BE49-F238E27FC236}">
                <a16:creationId xmlns:a16="http://schemas.microsoft.com/office/drawing/2014/main" id="{EA474B7F-58C1-BD42-92CA-FE298FA61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2401888"/>
            <a:ext cx="298767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5264B2-B629-DE49-80E6-E3BBD9042645}"/>
              </a:ext>
            </a:extLst>
          </p:cNvPr>
          <p:cNvSpPr txBox="1"/>
          <p:nvPr/>
        </p:nvSpPr>
        <p:spPr>
          <a:xfrm>
            <a:off x="1174807" y="4833312"/>
            <a:ext cx="5344989" cy="707886"/>
          </a:xfrm>
          <a:prstGeom prst="rect">
            <a:avLst/>
          </a:prstGeom>
          <a:noFill/>
        </p:spPr>
        <p:txBody>
          <a:bodyPr wrap="none" rtlCol="0">
            <a:spAutoFit/>
          </a:bodyPr>
          <a:lstStyle/>
          <a:p>
            <a:r>
              <a:rPr lang="en-NO" dirty="0"/>
              <a:t>Veilederne hjelper folk å stille gode spørsmål </a:t>
            </a:r>
          </a:p>
          <a:p>
            <a:r>
              <a:rPr lang="en-NO" dirty="0"/>
              <a:t>som de kan gi gode svar på. </a:t>
            </a:r>
          </a:p>
        </p:txBody>
      </p:sp>
      <p:sp>
        <p:nvSpPr>
          <p:cNvPr id="6" name="Footer Placeholder 5">
            <a:extLst>
              <a:ext uri="{FF2B5EF4-FFF2-40B4-BE49-F238E27FC236}">
                <a16:creationId xmlns:a16="http://schemas.microsoft.com/office/drawing/2014/main" id="{19518B63-4C9B-D14D-BE73-78B81D570DC6}"/>
              </a:ext>
            </a:extLst>
          </p:cNvPr>
          <p:cNvSpPr>
            <a:spLocks noGrp="1"/>
          </p:cNvSpPr>
          <p:nvPr>
            <p:ph type="ftr" sz="quarter" idx="11"/>
          </p:nvPr>
        </p:nvSpPr>
        <p:spPr/>
        <p:txBody>
          <a:bodyPr/>
          <a:lstStyle/>
          <a:p>
            <a:pPr>
              <a:defRPr/>
            </a:pPr>
            <a:r>
              <a:rPr lang="en-US"/>
              <a:t>FINF4010 Guri Verne</a:t>
            </a:r>
          </a:p>
        </p:txBody>
      </p:sp>
      <p:sp>
        <p:nvSpPr>
          <p:cNvPr id="7" name="Slide Number Placeholder 6">
            <a:extLst>
              <a:ext uri="{FF2B5EF4-FFF2-40B4-BE49-F238E27FC236}">
                <a16:creationId xmlns:a16="http://schemas.microsoft.com/office/drawing/2014/main" id="{A543E669-BA27-8046-AD89-53DD6CF9F4EB}"/>
              </a:ext>
            </a:extLst>
          </p:cNvPr>
          <p:cNvSpPr>
            <a:spLocks noGrp="1"/>
          </p:cNvSpPr>
          <p:nvPr>
            <p:ph type="sldNum" sz="quarter" idx="12"/>
          </p:nvPr>
        </p:nvSpPr>
        <p:spPr/>
        <p:txBody>
          <a:bodyPr/>
          <a:lstStyle/>
          <a:p>
            <a:pPr>
              <a:defRPr/>
            </a:pPr>
            <a:fld id="{EEC4D59F-E962-3342-A393-F4F962C30EC9}" type="slidenum">
              <a:rPr lang="en-US" smtClean="0"/>
              <a:pPr>
                <a:defRPr/>
              </a:pPr>
              <a:t>6</a:t>
            </a:fld>
            <a:endParaRPr lang="en-US"/>
          </a:p>
        </p:txBody>
      </p:sp>
      <p:sp>
        <p:nvSpPr>
          <p:cNvPr id="8" name="Date Placeholder 7">
            <a:extLst>
              <a:ext uri="{FF2B5EF4-FFF2-40B4-BE49-F238E27FC236}">
                <a16:creationId xmlns:a16="http://schemas.microsoft.com/office/drawing/2014/main" id="{A098D54E-25A6-314F-A8F9-AB2BF65306BD}"/>
              </a:ext>
            </a:extLst>
          </p:cNvPr>
          <p:cNvSpPr>
            <a:spLocks noGrp="1"/>
          </p:cNvSpPr>
          <p:nvPr>
            <p:ph type="dt" sz="half" idx="10"/>
          </p:nvPr>
        </p:nvSpPr>
        <p:spPr/>
        <p:txBody>
          <a:bodyPr/>
          <a:lstStyle/>
          <a:p>
            <a:pPr>
              <a:defRPr/>
            </a:pPr>
            <a:fld id="{A46B7AF8-83A7-A747-BFFB-B682924C28DA}" type="datetime1">
              <a:rPr lang="nb-NO" smtClean="0"/>
              <a:t>26.10.2021</a:t>
            </a:fld>
            <a:endParaRPr lang="nb-NO"/>
          </a:p>
        </p:txBody>
      </p:sp>
    </p:spTree>
    <p:extLst>
      <p:ext uri="{BB962C8B-B14F-4D97-AF65-F5344CB8AC3E}">
        <p14:creationId xmlns:p14="http://schemas.microsoft.com/office/powerpoint/2010/main" val="298310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4C2E21-C935-424F-B9B1-20D96394D9CA}"/>
              </a:ext>
            </a:extLst>
          </p:cNvPr>
          <p:cNvSpPr>
            <a:spLocks noGrp="1"/>
          </p:cNvSpPr>
          <p:nvPr>
            <p:ph type="title"/>
          </p:nvPr>
        </p:nvSpPr>
        <p:spPr>
          <a:xfrm>
            <a:off x="990600" y="1124744"/>
            <a:ext cx="7696200" cy="648072"/>
          </a:xfrm>
        </p:spPr>
        <p:txBody>
          <a:bodyPr/>
          <a:lstStyle/>
          <a:p>
            <a:r>
              <a:rPr lang="en-GB" sz="2800" dirty="0">
                <a:latin typeface="Times New Roman" panose="02020603050405020304" pitchFamily="18" charset="0"/>
                <a:cs typeface="Times New Roman" panose="02020603050405020304" pitchFamily="18" charset="0"/>
              </a:rPr>
              <a:t>C</a:t>
            </a:r>
            <a:r>
              <a:rPr lang="en-NO" sz="2800" dirty="0">
                <a:latin typeface="Times New Roman" panose="02020603050405020304" pitchFamily="18" charset="0"/>
                <a:cs typeface="Times New Roman" panose="02020603050405020304" pitchFamily="18" charset="0"/>
              </a:rPr>
              <a:t>hatboter </a:t>
            </a:r>
            <a:r>
              <a:rPr lang="en-GB" sz="2800" dirty="0" err="1">
                <a:latin typeface="Times New Roman" panose="02020603050405020304" pitchFamily="18" charset="0"/>
                <a:cs typeface="Times New Roman" panose="02020603050405020304" pitchFamily="18" charset="0"/>
              </a:rPr>
              <a:t>i</a:t>
            </a:r>
            <a:r>
              <a:rPr lang="en-NO" sz="2800" dirty="0">
                <a:latin typeface="Times New Roman" panose="02020603050405020304" pitchFamily="18" charset="0"/>
                <a:cs typeface="Times New Roman" panose="02020603050405020304" pitchFamily="18" charset="0"/>
              </a:rPr>
              <a:t> privat og offentlig bruk </a:t>
            </a:r>
            <a:br>
              <a:rPr lang="en-NO" dirty="0"/>
            </a:br>
            <a:endParaRPr lang="en-NO" dirty="0"/>
          </a:p>
        </p:txBody>
      </p:sp>
      <p:pic>
        <p:nvPicPr>
          <p:cNvPr id="7" name="Picture 6" descr="Graphical user interface&#10;&#10;Description automatically generated with medium confidence">
            <a:extLst>
              <a:ext uri="{FF2B5EF4-FFF2-40B4-BE49-F238E27FC236}">
                <a16:creationId xmlns:a16="http://schemas.microsoft.com/office/drawing/2014/main" id="{A7DCF3A2-FCE3-4647-BF68-1E091DCAC8FA}"/>
              </a:ext>
            </a:extLst>
          </p:cNvPr>
          <p:cNvPicPr>
            <a:picLocks noChangeAspect="1"/>
          </p:cNvPicPr>
          <p:nvPr/>
        </p:nvPicPr>
        <p:blipFill>
          <a:blip r:embed="rId2"/>
          <a:stretch>
            <a:fillRect/>
          </a:stretch>
        </p:blipFill>
        <p:spPr>
          <a:xfrm>
            <a:off x="4646856" y="3971739"/>
            <a:ext cx="3454599" cy="1661706"/>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CB6824B4-A7DB-D147-A8CA-781ED2A06163}"/>
              </a:ext>
            </a:extLst>
          </p:cNvPr>
          <p:cNvPicPr>
            <a:picLocks noChangeAspect="1"/>
          </p:cNvPicPr>
          <p:nvPr/>
        </p:nvPicPr>
        <p:blipFill>
          <a:blip r:embed="rId3"/>
          <a:stretch>
            <a:fillRect/>
          </a:stretch>
        </p:blipFill>
        <p:spPr>
          <a:xfrm rot="1539523">
            <a:off x="6366384" y="1581804"/>
            <a:ext cx="2304256" cy="1222666"/>
          </a:xfrm>
          <a:prstGeom prst="rect">
            <a:avLst/>
          </a:prstGeom>
        </p:spPr>
      </p:pic>
      <p:pic>
        <p:nvPicPr>
          <p:cNvPr id="13" name="Picture 12">
            <a:extLst>
              <a:ext uri="{FF2B5EF4-FFF2-40B4-BE49-F238E27FC236}">
                <a16:creationId xmlns:a16="http://schemas.microsoft.com/office/drawing/2014/main" id="{652DCD8E-F19C-2643-BBE2-CF1032743277}"/>
              </a:ext>
            </a:extLst>
          </p:cNvPr>
          <p:cNvPicPr>
            <a:picLocks noChangeAspect="1"/>
          </p:cNvPicPr>
          <p:nvPr/>
        </p:nvPicPr>
        <p:blipFill>
          <a:blip r:embed="rId4"/>
          <a:stretch>
            <a:fillRect/>
          </a:stretch>
        </p:blipFill>
        <p:spPr>
          <a:xfrm>
            <a:off x="3437214" y="3607710"/>
            <a:ext cx="1154209" cy="1108041"/>
          </a:xfrm>
          <a:prstGeom prst="rect">
            <a:avLst/>
          </a:prstGeom>
        </p:spPr>
      </p:pic>
      <p:pic>
        <p:nvPicPr>
          <p:cNvPr id="16" name="Picture 15" descr="Graphical user interface&#10;&#10;Description automatically generated with low confidence">
            <a:extLst>
              <a:ext uri="{FF2B5EF4-FFF2-40B4-BE49-F238E27FC236}">
                <a16:creationId xmlns:a16="http://schemas.microsoft.com/office/drawing/2014/main" id="{7F962968-4576-5F46-A10F-C737236C037D}"/>
              </a:ext>
            </a:extLst>
          </p:cNvPr>
          <p:cNvPicPr>
            <a:picLocks noChangeAspect="1"/>
          </p:cNvPicPr>
          <p:nvPr/>
        </p:nvPicPr>
        <p:blipFill>
          <a:blip r:embed="rId5"/>
          <a:stretch>
            <a:fillRect/>
          </a:stretch>
        </p:blipFill>
        <p:spPr>
          <a:xfrm>
            <a:off x="5612312" y="2640081"/>
            <a:ext cx="1906200" cy="1270800"/>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12EFA4AD-6223-BF4C-A53B-52589DE4FEC2}"/>
              </a:ext>
            </a:extLst>
          </p:cNvPr>
          <p:cNvPicPr>
            <a:picLocks noChangeAspect="1"/>
          </p:cNvPicPr>
          <p:nvPr/>
        </p:nvPicPr>
        <p:blipFill>
          <a:blip r:embed="rId6"/>
          <a:stretch>
            <a:fillRect/>
          </a:stretch>
        </p:blipFill>
        <p:spPr>
          <a:xfrm rot="20511022">
            <a:off x="1117905" y="2381334"/>
            <a:ext cx="4617195" cy="1221323"/>
          </a:xfrm>
          <a:prstGeom prst="rect">
            <a:avLst/>
          </a:prstGeom>
        </p:spPr>
      </p:pic>
      <p:pic>
        <p:nvPicPr>
          <p:cNvPr id="8" name="Picture 7" descr="Shape, circle&#10;&#10;Description automatically generated">
            <a:extLst>
              <a:ext uri="{FF2B5EF4-FFF2-40B4-BE49-F238E27FC236}">
                <a16:creationId xmlns:a16="http://schemas.microsoft.com/office/drawing/2014/main" id="{513D71EB-5ADF-3047-B110-545FEAB8AF7F}"/>
              </a:ext>
            </a:extLst>
          </p:cNvPr>
          <p:cNvPicPr>
            <a:picLocks noChangeAspect="1"/>
          </p:cNvPicPr>
          <p:nvPr/>
        </p:nvPicPr>
        <p:blipFill>
          <a:blip r:embed="rId7"/>
          <a:stretch>
            <a:fillRect/>
          </a:stretch>
        </p:blipFill>
        <p:spPr>
          <a:xfrm>
            <a:off x="1053506" y="1644386"/>
            <a:ext cx="1154209" cy="1196958"/>
          </a:xfrm>
          <a:prstGeom prst="rect">
            <a:avLst/>
          </a:prstGeom>
        </p:spPr>
      </p:pic>
      <p:sp>
        <p:nvSpPr>
          <p:cNvPr id="9" name="TextBox 8">
            <a:extLst>
              <a:ext uri="{FF2B5EF4-FFF2-40B4-BE49-F238E27FC236}">
                <a16:creationId xmlns:a16="http://schemas.microsoft.com/office/drawing/2014/main" id="{BE3DA61C-A8DE-C24E-A2BD-20F7B666E607}"/>
              </a:ext>
            </a:extLst>
          </p:cNvPr>
          <p:cNvSpPr txBox="1"/>
          <p:nvPr/>
        </p:nvSpPr>
        <p:spPr>
          <a:xfrm>
            <a:off x="729004" y="4715751"/>
            <a:ext cx="3374642" cy="1323439"/>
          </a:xfrm>
          <a:prstGeom prst="rect">
            <a:avLst/>
          </a:prstGeom>
          <a:noFill/>
          <a:ln>
            <a:solidFill>
              <a:schemeClr val="tx1"/>
            </a:solidFill>
          </a:ln>
        </p:spPr>
        <p:txBody>
          <a:bodyPr wrap="none" rtlCol="0">
            <a:spAutoFit/>
          </a:bodyPr>
          <a:lstStyle/>
          <a:p>
            <a:r>
              <a:rPr lang="en-NO" dirty="0"/>
              <a:t>Chatbotene er basert på </a:t>
            </a:r>
            <a:br>
              <a:rPr lang="en-NO" dirty="0"/>
            </a:br>
            <a:r>
              <a:rPr lang="en-NO" dirty="0"/>
              <a:t>maskinlæring, og “trenes” </a:t>
            </a:r>
            <a:br>
              <a:rPr lang="en-NO" dirty="0"/>
            </a:br>
            <a:r>
              <a:rPr lang="en-NO" dirty="0"/>
              <a:t>kontinuerlig ved at nye ord, </a:t>
            </a:r>
            <a:br>
              <a:rPr lang="en-NO" dirty="0"/>
            </a:br>
            <a:r>
              <a:rPr lang="en-NO" dirty="0"/>
              <a:t>spørsmål og svar legges til. </a:t>
            </a:r>
          </a:p>
        </p:txBody>
      </p:sp>
      <p:sp>
        <p:nvSpPr>
          <p:cNvPr id="6" name="Footer Placeholder 5">
            <a:extLst>
              <a:ext uri="{FF2B5EF4-FFF2-40B4-BE49-F238E27FC236}">
                <a16:creationId xmlns:a16="http://schemas.microsoft.com/office/drawing/2014/main" id="{872DB8E3-317A-9542-8193-782555D800C0}"/>
              </a:ext>
            </a:extLst>
          </p:cNvPr>
          <p:cNvSpPr>
            <a:spLocks noGrp="1"/>
          </p:cNvSpPr>
          <p:nvPr>
            <p:ph type="ftr" sz="quarter" idx="11"/>
          </p:nvPr>
        </p:nvSpPr>
        <p:spPr/>
        <p:txBody>
          <a:bodyPr/>
          <a:lstStyle/>
          <a:p>
            <a:pPr>
              <a:defRPr/>
            </a:pPr>
            <a:r>
              <a:rPr lang="en-US" dirty="0"/>
              <a:t>FINF4010 Guri Verne</a:t>
            </a:r>
          </a:p>
        </p:txBody>
      </p:sp>
      <p:sp>
        <p:nvSpPr>
          <p:cNvPr id="10" name="Slide Number Placeholder 9">
            <a:extLst>
              <a:ext uri="{FF2B5EF4-FFF2-40B4-BE49-F238E27FC236}">
                <a16:creationId xmlns:a16="http://schemas.microsoft.com/office/drawing/2014/main" id="{BA7CB2F5-2130-734A-AD66-32D8ACEAF33F}"/>
              </a:ext>
            </a:extLst>
          </p:cNvPr>
          <p:cNvSpPr>
            <a:spLocks noGrp="1"/>
          </p:cNvSpPr>
          <p:nvPr>
            <p:ph type="sldNum" sz="quarter" idx="12"/>
          </p:nvPr>
        </p:nvSpPr>
        <p:spPr/>
        <p:txBody>
          <a:bodyPr/>
          <a:lstStyle/>
          <a:p>
            <a:pPr>
              <a:defRPr/>
            </a:pPr>
            <a:fld id="{EEC4D59F-E962-3342-A393-F4F962C30EC9}" type="slidenum">
              <a:rPr lang="en-US" smtClean="0"/>
              <a:pPr>
                <a:defRPr/>
              </a:pPr>
              <a:t>7</a:t>
            </a:fld>
            <a:endParaRPr lang="en-US"/>
          </a:p>
        </p:txBody>
      </p:sp>
      <p:sp>
        <p:nvSpPr>
          <p:cNvPr id="12" name="Date Placeholder 11">
            <a:extLst>
              <a:ext uri="{FF2B5EF4-FFF2-40B4-BE49-F238E27FC236}">
                <a16:creationId xmlns:a16="http://schemas.microsoft.com/office/drawing/2014/main" id="{47924E7F-0A80-B34A-B522-1EECAC1AD870}"/>
              </a:ext>
            </a:extLst>
          </p:cNvPr>
          <p:cNvSpPr>
            <a:spLocks noGrp="1"/>
          </p:cNvSpPr>
          <p:nvPr>
            <p:ph type="dt" sz="half" idx="10"/>
          </p:nvPr>
        </p:nvSpPr>
        <p:spPr/>
        <p:txBody>
          <a:bodyPr/>
          <a:lstStyle/>
          <a:p>
            <a:pPr>
              <a:defRPr/>
            </a:pPr>
            <a:fld id="{9D5B8F1C-2DB6-0048-875A-13346C5B0212}" type="datetime1">
              <a:rPr lang="nb-NO" smtClean="0"/>
              <a:t>26.10.2021</a:t>
            </a:fld>
            <a:endParaRPr lang="nb-NO"/>
          </a:p>
        </p:txBody>
      </p:sp>
    </p:spTree>
    <p:extLst>
      <p:ext uri="{BB962C8B-B14F-4D97-AF65-F5344CB8AC3E}">
        <p14:creationId xmlns:p14="http://schemas.microsoft.com/office/powerpoint/2010/main" val="132245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F0C9DE-7BA3-3149-9490-B24BAFE40FB4}"/>
              </a:ext>
            </a:extLst>
          </p:cNvPr>
          <p:cNvSpPr>
            <a:spLocks noGrp="1"/>
          </p:cNvSpPr>
          <p:nvPr>
            <p:ph type="title"/>
          </p:nvPr>
        </p:nvSpPr>
        <p:spPr/>
        <p:txBody>
          <a:bodyPr/>
          <a:lstStyle/>
          <a:p>
            <a:r>
              <a:rPr lang="en-NO" sz="2800" dirty="0">
                <a:latin typeface="Times New Roman" panose="02020603050405020304" pitchFamily="18" charset="0"/>
                <a:cs typeface="Times New Roman" panose="02020603050405020304" pitchFamily="18" charset="0"/>
              </a:rPr>
              <a:t>Fire F</a:t>
            </a:r>
            <a:r>
              <a:rPr lang="en-GB" sz="2800" dirty="0">
                <a:latin typeface="Times New Roman" panose="02020603050405020304" pitchFamily="18" charset="0"/>
                <a:cs typeface="Times New Roman" panose="02020603050405020304" pitchFamily="18" charset="0"/>
              </a:rPr>
              <a:t>r</a:t>
            </a:r>
            <a:r>
              <a:rPr lang="en-NO" sz="2800" dirty="0">
                <a:latin typeface="Times New Roman" panose="02020603050405020304" pitchFamily="18" charset="0"/>
                <a:cs typeface="Times New Roman" panose="02020603050405020304" pitchFamily="18" charset="0"/>
              </a:rPr>
              <a:t>ida-eksempler </a:t>
            </a:r>
          </a:p>
        </p:txBody>
      </p:sp>
      <p:sp>
        <p:nvSpPr>
          <p:cNvPr id="6" name="Content Placeholder 5">
            <a:extLst>
              <a:ext uri="{FF2B5EF4-FFF2-40B4-BE49-F238E27FC236}">
                <a16:creationId xmlns:a16="http://schemas.microsoft.com/office/drawing/2014/main" id="{5CA51557-9FBE-5C4E-9042-64C7364BEC34}"/>
              </a:ext>
            </a:extLst>
          </p:cNvPr>
          <p:cNvSpPr>
            <a:spLocks noGrp="1"/>
          </p:cNvSpPr>
          <p:nvPr>
            <p:ph idx="1"/>
          </p:nvPr>
        </p:nvSpPr>
        <p:spPr>
          <a:xfrm>
            <a:off x="990600" y="1981200"/>
            <a:ext cx="7901880" cy="4114800"/>
          </a:xfrm>
        </p:spPr>
        <p:txBody>
          <a:bodyPr/>
          <a:lstStyle/>
          <a:p>
            <a:pPr>
              <a:buFont typeface="Wingdings" pitchFamily="2" charset="2"/>
              <a:buChar char="Ø"/>
            </a:pPr>
            <a:r>
              <a:rPr lang="en-NO" sz="2000" dirty="0">
                <a:latin typeface="Times New Roman" panose="02020603050405020304" pitchFamily="18" charset="0"/>
                <a:cs typeface="Times New Roman" panose="02020603050405020304" pitchFamily="18" charset="0"/>
              </a:rPr>
              <a:t>Skal ha barn, hva må jeg søke om?</a:t>
            </a:r>
          </a:p>
          <a:p>
            <a:pPr marL="0" indent="0">
              <a:buNone/>
            </a:pPr>
            <a:endParaRPr lang="en-NO" sz="2000" dirty="0">
              <a:latin typeface="Times New Roman" panose="02020603050405020304" pitchFamily="18" charset="0"/>
              <a:cs typeface="Times New Roman" panose="02020603050405020304" pitchFamily="18" charset="0"/>
            </a:endParaRPr>
          </a:p>
          <a:p>
            <a:pPr>
              <a:buFont typeface="Wingdings" pitchFamily="2" charset="2"/>
              <a:buChar char="Ø"/>
            </a:pPr>
            <a:r>
              <a:rPr lang="en-NO" sz="2000" dirty="0">
                <a:latin typeface="Times New Roman" panose="02020603050405020304" pitchFamily="18" charset="0"/>
                <a:cs typeface="Times New Roman" panose="02020603050405020304" pitchFamily="18" charset="0"/>
              </a:rPr>
              <a:t>Hva er barnetryggden på i år?</a:t>
            </a:r>
          </a:p>
          <a:p>
            <a:pPr>
              <a:buFont typeface="Wingdings" pitchFamily="2" charset="2"/>
              <a:buChar char="Ø"/>
            </a:pPr>
            <a:endParaRPr lang="en-NO" sz="2000" dirty="0">
              <a:latin typeface="Times New Roman" panose="02020603050405020304" pitchFamily="18" charset="0"/>
              <a:cs typeface="Times New Roman" panose="02020603050405020304" pitchFamily="18" charset="0"/>
            </a:endParaRPr>
          </a:p>
          <a:p>
            <a:pPr>
              <a:buFont typeface="Wingdings" pitchFamily="2" charset="2"/>
              <a:buChar char="Ø"/>
            </a:pPr>
            <a:r>
              <a:rPr lang="en-GB" sz="2000" dirty="0">
                <a:latin typeface="Times New Roman" panose="02020603050405020304" pitchFamily="18" charset="0"/>
                <a:cs typeface="Times New Roman" panose="02020603050405020304" pitchFamily="18" charset="0"/>
              </a:rPr>
              <a:t>Gravid student, </a:t>
            </a:r>
            <a:r>
              <a:rPr lang="en-GB" sz="2000" dirty="0" err="1">
                <a:latin typeface="Times New Roman" panose="02020603050405020304" pitchFamily="18" charset="0"/>
                <a:cs typeface="Times New Roman" panose="02020603050405020304" pitchFamily="18" charset="0"/>
              </a:rPr>
              <a:t>hva</a:t>
            </a:r>
            <a:r>
              <a:rPr lang="en-GB" sz="2000" dirty="0">
                <a:latin typeface="Times New Roman" panose="02020603050405020304" pitchFamily="18" charset="0"/>
                <a:cs typeface="Times New Roman" panose="02020603050405020304" pitchFamily="18" charset="0"/>
              </a:rPr>
              <a:t> har </a:t>
            </a:r>
            <a:r>
              <a:rPr lang="en-GB" sz="2000" dirty="0" err="1">
                <a:latin typeface="Times New Roman" panose="02020603050405020304" pitchFamily="18" charset="0"/>
                <a:cs typeface="Times New Roman" panose="02020603050405020304" pitchFamily="18" charset="0"/>
              </a:rPr>
              <a:t>jeg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rett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på</a:t>
            </a:r>
            <a:r>
              <a:rPr lang="en-GB" sz="2000" dirty="0">
                <a:latin typeface="Times New Roman" panose="02020603050405020304" pitchFamily="18" charset="0"/>
                <a:cs typeface="Times New Roman" panose="02020603050405020304" pitchFamily="18" charset="0"/>
              </a:rPr>
              <a:t>?</a:t>
            </a:r>
            <a:br>
              <a:rPr lang="en-GB" sz="2000" dirty="0"/>
            </a:br>
            <a:endParaRPr lang="en-NO" sz="2000" dirty="0">
              <a:latin typeface="Times New Roman" panose="02020603050405020304" pitchFamily="18" charset="0"/>
              <a:cs typeface="Times New Roman" panose="02020603050405020304" pitchFamily="18" charset="0"/>
            </a:endParaRPr>
          </a:p>
          <a:p>
            <a:pPr>
              <a:buFont typeface="Wingdings" pitchFamily="2" charset="2"/>
              <a:buChar char="Ø"/>
            </a:pPr>
            <a:r>
              <a:rPr lang="en-GB" sz="2000" dirty="0" err="1">
                <a:latin typeface="Times New Roman" panose="02020603050405020304" pitchFamily="18" charset="0"/>
                <a:cs typeface="Times New Roman" panose="02020603050405020304" pitchFamily="18" charset="0"/>
              </a:rPr>
              <a:t>kan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en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ung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ufør</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som</a:t>
            </a:r>
            <a:r>
              <a:rPr lang="en-GB" sz="2000" dirty="0">
                <a:latin typeface="Times New Roman" panose="02020603050405020304" pitchFamily="18" charset="0"/>
                <a:cs typeface="Times New Roman" panose="02020603050405020304" pitchFamily="18" charset="0"/>
              </a:rPr>
              <a:t> er gift med </a:t>
            </a:r>
            <a:r>
              <a:rPr lang="en-GB" sz="2000" dirty="0" err="1">
                <a:latin typeface="Times New Roman" panose="02020603050405020304" pitchFamily="18" charset="0"/>
                <a:cs typeface="Times New Roman" panose="02020603050405020304" pitchFamily="18" charset="0"/>
              </a:rPr>
              <a:t>utenlandsk</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enslig</a:t>
            </a:r>
            <a:r>
              <a:rPr lang="en-GB" sz="2000" dirty="0">
                <a:latin typeface="Times New Roman" panose="02020603050405020304" pitchFamily="18" charset="0"/>
                <a:cs typeface="Times New Roman" panose="02020603050405020304" pitchFamily="18" charset="0"/>
              </a:rPr>
              <a:t> mor </a:t>
            </a:r>
            <a:r>
              <a:rPr lang="en-GB" sz="2000" dirty="0" err="1">
                <a:latin typeface="Times New Roman" panose="02020603050405020304" pitchFamily="18" charset="0"/>
                <a:cs typeface="Times New Roman" panose="02020603050405020304" pitchFamily="18" charset="0"/>
              </a:rPr>
              <a:t>få</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barnetrygd</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og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barnetillegg</a:t>
            </a:r>
            <a:endParaRPr lang="en-GB" sz="2000" dirty="0">
              <a:latin typeface="Times New Roman" panose="02020603050405020304" pitchFamily="18" charset="0"/>
              <a:cs typeface="Times New Roman" panose="02020603050405020304" pitchFamily="18" charset="0"/>
            </a:endParaRPr>
          </a:p>
          <a:p>
            <a:pPr>
              <a:buFont typeface="Wingdings" pitchFamily="2" charset="2"/>
              <a:buChar char="Ø"/>
            </a:pPr>
            <a:endParaRPr lang="en-GB"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      (Simonsen, </a:t>
            </a:r>
            <a:r>
              <a:rPr lang="en-GB" sz="2000" dirty="0" err="1">
                <a:latin typeface="Times New Roman" panose="02020603050405020304" pitchFamily="18" charset="0"/>
                <a:cs typeface="Times New Roman" panose="02020603050405020304" pitchFamily="18" charset="0"/>
              </a:rPr>
              <a:t>Steinstø</a:t>
            </a:r>
            <a:r>
              <a:rPr lang="en-GB" sz="2000" dirty="0">
                <a:latin typeface="Times New Roman" panose="02020603050405020304" pitchFamily="18" charset="0"/>
                <a:cs typeface="Times New Roman" panose="02020603050405020304" pitchFamily="18" charset="0"/>
              </a:rPr>
              <a:t>, Verne, </a:t>
            </a:r>
            <a:r>
              <a:rPr lang="en-GB" sz="2000" dirty="0" err="1">
                <a:latin typeface="Times New Roman" panose="02020603050405020304" pitchFamily="18" charset="0"/>
                <a:cs typeface="Times New Roman" panose="02020603050405020304" pitchFamily="18" charset="0"/>
              </a:rPr>
              <a:t>Bratteteig</a:t>
            </a:r>
            <a:r>
              <a:rPr lang="en-GB" sz="2000" dirty="0">
                <a:latin typeface="Times New Roman" panose="02020603050405020304" pitchFamily="18" charset="0"/>
                <a:cs typeface="Times New Roman" panose="02020603050405020304" pitchFamily="18" charset="0"/>
              </a:rPr>
              <a:t>, 2020)</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NO" dirty="0"/>
          </a:p>
          <a:p>
            <a:endParaRPr lang="en-NO" dirty="0"/>
          </a:p>
          <a:p>
            <a:endParaRPr lang="en-NO" dirty="0"/>
          </a:p>
        </p:txBody>
      </p:sp>
      <p:pic>
        <p:nvPicPr>
          <p:cNvPr id="7" name="Picture 6" descr="A red logo with white text&#10;&#10;Description automatically generated with low confidence">
            <a:extLst>
              <a:ext uri="{FF2B5EF4-FFF2-40B4-BE49-F238E27FC236}">
                <a16:creationId xmlns:a16="http://schemas.microsoft.com/office/drawing/2014/main" id="{E24E13B0-EDE7-9C48-8AD2-698161B3FB96}"/>
              </a:ext>
            </a:extLst>
          </p:cNvPr>
          <p:cNvPicPr>
            <a:picLocks noChangeAspect="1"/>
          </p:cNvPicPr>
          <p:nvPr/>
        </p:nvPicPr>
        <p:blipFill rotWithShape="1">
          <a:blip r:embed="rId2"/>
          <a:srcRect t="16647"/>
          <a:stretch/>
        </p:blipFill>
        <p:spPr>
          <a:xfrm>
            <a:off x="7464177" y="4891723"/>
            <a:ext cx="1627596" cy="1128077"/>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4E7B670E-D3A7-2946-B3F7-C682D425AD6F}"/>
              </a:ext>
            </a:extLst>
          </p:cNvPr>
          <p:cNvPicPr>
            <a:picLocks noChangeAspect="1"/>
          </p:cNvPicPr>
          <p:nvPr/>
        </p:nvPicPr>
        <p:blipFill>
          <a:blip r:embed="rId3"/>
          <a:stretch>
            <a:fillRect/>
          </a:stretch>
        </p:blipFill>
        <p:spPr>
          <a:xfrm rot="2014494">
            <a:off x="5107981" y="1698826"/>
            <a:ext cx="3758461" cy="1228012"/>
          </a:xfrm>
          <a:prstGeom prst="rect">
            <a:avLst/>
          </a:prstGeom>
        </p:spPr>
      </p:pic>
      <p:sp>
        <p:nvSpPr>
          <p:cNvPr id="10" name="Slide Number Placeholder 9">
            <a:extLst>
              <a:ext uri="{FF2B5EF4-FFF2-40B4-BE49-F238E27FC236}">
                <a16:creationId xmlns:a16="http://schemas.microsoft.com/office/drawing/2014/main" id="{8198A907-82F8-C64B-99F5-A196F529ADBB}"/>
              </a:ext>
            </a:extLst>
          </p:cNvPr>
          <p:cNvSpPr>
            <a:spLocks noGrp="1"/>
          </p:cNvSpPr>
          <p:nvPr>
            <p:ph type="sldNum" sz="quarter" idx="12"/>
          </p:nvPr>
        </p:nvSpPr>
        <p:spPr/>
        <p:txBody>
          <a:bodyPr/>
          <a:lstStyle/>
          <a:p>
            <a:pPr>
              <a:defRPr/>
            </a:pPr>
            <a:fld id="{EEC4D59F-E962-3342-A393-F4F962C30EC9}" type="slidenum">
              <a:rPr lang="en-US" smtClean="0"/>
              <a:pPr>
                <a:defRPr/>
              </a:pPr>
              <a:t>8</a:t>
            </a:fld>
            <a:endParaRPr lang="en-US"/>
          </a:p>
        </p:txBody>
      </p:sp>
      <p:sp>
        <p:nvSpPr>
          <p:cNvPr id="11" name="Date Placeholder 10">
            <a:extLst>
              <a:ext uri="{FF2B5EF4-FFF2-40B4-BE49-F238E27FC236}">
                <a16:creationId xmlns:a16="http://schemas.microsoft.com/office/drawing/2014/main" id="{53C787E7-5F73-F547-9E57-41322367213C}"/>
              </a:ext>
            </a:extLst>
          </p:cNvPr>
          <p:cNvSpPr>
            <a:spLocks noGrp="1"/>
          </p:cNvSpPr>
          <p:nvPr>
            <p:ph type="dt" sz="half" idx="10"/>
          </p:nvPr>
        </p:nvSpPr>
        <p:spPr/>
        <p:txBody>
          <a:bodyPr/>
          <a:lstStyle/>
          <a:p>
            <a:pPr>
              <a:defRPr/>
            </a:pPr>
            <a:fld id="{908AA135-0547-0D4E-BA2A-1A3E01C126E9}" type="datetime1">
              <a:rPr lang="nb-NO" smtClean="0"/>
              <a:t>26.10.2021</a:t>
            </a:fld>
            <a:endParaRPr lang="nb-NO"/>
          </a:p>
        </p:txBody>
      </p:sp>
      <p:sp>
        <p:nvSpPr>
          <p:cNvPr id="12" name="Footer Placeholder 4">
            <a:extLst>
              <a:ext uri="{FF2B5EF4-FFF2-40B4-BE49-F238E27FC236}">
                <a16:creationId xmlns:a16="http://schemas.microsoft.com/office/drawing/2014/main" id="{F70DC275-D25D-C24D-ADF3-CD3CC778202B}"/>
              </a:ext>
            </a:extLst>
          </p:cNvPr>
          <p:cNvSpPr>
            <a:spLocks noGrp="1"/>
          </p:cNvSpPr>
          <p:nvPr>
            <p:ph type="ftr" sz="quarter" idx="11"/>
          </p:nvPr>
        </p:nvSpPr>
        <p:spPr>
          <a:xfrm>
            <a:off x="2195736" y="6400800"/>
            <a:ext cx="4800600" cy="304800"/>
          </a:xfrm>
        </p:spPr>
        <p:txBody>
          <a:bodyPr/>
          <a:lstStyle/>
          <a:p>
            <a:pPr>
              <a:defRPr/>
            </a:pPr>
            <a:r>
              <a:rPr lang="en-US" dirty="0"/>
              <a:t>FINF4010 Guri Verne</a:t>
            </a:r>
          </a:p>
        </p:txBody>
      </p:sp>
    </p:spTree>
    <p:extLst>
      <p:ext uri="{BB962C8B-B14F-4D97-AF65-F5344CB8AC3E}">
        <p14:creationId xmlns:p14="http://schemas.microsoft.com/office/powerpoint/2010/main" val="111420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EB7BA9B-E8EF-AA48-8615-F1B87A7616D4}"/>
              </a:ext>
            </a:extLst>
          </p:cNvPr>
          <p:cNvGraphicFramePr>
            <a:graphicFrameLocks noGrp="1"/>
          </p:cNvGraphicFramePr>
          <p:nvPr>
            <p:ph idx="1"/>
          </p:nvPr>
        </p:nvGraphicFramePr>
        <p:xfrm>
          <a:off x="683568" y="1124744"/>
          <a:ext cx="7037784" cy="4785348"/>
        </p:xfrm>
        <a:graphic>
          <a:graphicData uri="http://schemas.openxmlformats.org/drawingml/2006/table">
            <a:tbl>
              <a:tblPr>
                <a:tableStyleId>{5C22544A-7EE6-4342-B048-85BDC9FD1C3A}</a:tableStyleId>
              </a:tblPr>
              <a:tblGrid>
                <a:gridCol w="738967">
                  <a:extLst>
                    <a:ext uri="{9D8B030D-6E8A-4147-A177-3AD203B41FA5}">
                      <a16:colId xmlns:a16="http://schemas.microsoft.com/office/drawing/2014/main" val="581647168"/>
                    </a:ext>
                  </a:extLst>
                </a:gridCol>
                <a:gridCol w="6298817">
                  <a:extLst>
                    <a:ext uri="{9D8B030D-6E8A-4147-A177-3AD203B41FA5}">
                      <a16:colId xmlns:a16="http://schemas.microsoft.com/office/drawing/2014/main" val="3150313933"/>
                    </a:ext>
                  </a:extLst>
                </a:gridCol>
              </a:tblGrid>
              <a:tr h="1008112">
                <a:tc>
                  <a:txBody>
                    <a:bodyPr/>
                    <a:lstStyle/>
                    <a:p>
                      <a:pPr>
                        <a:lnSpc>
                          <a:spcPct val="115000"/>
                        </a:lnSpc>
                      </a:pPr>
                      <a:r>
                        <a:rPr lang="en-NO" sz="900">
                          <a:effectLst/>
                        </a:rPr>
                        <a:t>Frida:</a:t>
                      </a:r>
                      <a:endParaRPr lang="en-NO"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NO" sz="900" dirty="0">
                          <a:effectLst/>
                        </a:rPr>
                        <a:t>Jeg heter Frida og er en chatbot. Jeg svarer best på korte spørsmål. Husk å ta med hvilken stønad du spør om. </a:t>
                      </a:r>
                      <a:endParaRPr lang="en-NO" sz="1100" dirty="0">
                        <a:effectLst/>
                      </a:endParaRPr>
                    </a:p>
                    <a:p>
                      <a:pPr>
                        <a:lnSpc>
                          <a:spcPct val="115000"/>
                        </a:lnSpc>
                      </a:pPr>
                      <a:r>
                        <a:rPr lang="en-NO" sz="900" dirty="0">
                          <a:effectLst/>
                        </a:rPr>
                        <a:t> </a:t>
                      </a:r>
                      <a:endParaRPr lang="en-NO" sz="1100" dirty="0">
                        <a:effectLst/>
                      </a:endParaRPr>
                    </a:p>
                    <a:p>
                      <a:pPr>
                        <a:lnSpc>
                          <a:spcPct val="115000"/>
                        </a:lnSpc>
                      </a:pPr>
                      <a:r>
                        <a:rPr lang="en-NO" sz="900" dirty="0">
                          <a:effectLst/>
                        </a:rPr>
                        <a:t>Hva lurer du på?</a:t>
                      </a:r>
                      <a:endParaRPr lang="en-NO" sz="1100" dirty="0">
                        <a:effectLst/>
                      </a:endParaRPr>
                    </a:p>
                    <a:p>
                      <a:pPr>
                        <a:lnSpc>
                          <a:spcPct val="115000"/>
                        </a:lnSpc>
                      </a:pPr>
                      <a:r>
                        <a:rPr lang="en-NO" sz="900" dirty="0">
                          <a:effectLst/>
                        </a:rPr>
                        <a:t>• For english chat, click here (knapp)</a:t>
                      </a:r>
                      <a:endParaRPr lang="en-NO"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009720885"/>
                  </a:ext>
                </a:extLst>
              </a:tr>
              <a:tr h="373316">
                <a:tc>
                  <a:txBody>
                    <a:bodyPr/>
                    <a:lstStyle/>
                    <a:p>
                      <a:pPr>
                        <a:lnSpc>
                          <a:spcPct val="115000"/>
                        </a:lnSpc>
                      </a:pPr>
                      <a:r>
                        <a:rPr lang="en-NO" sz="900">
                          <a:effectLst/>
                          <a:highlight>
                            <a:srgbClr val="FFFF00"/>
                          </a:highlight>
                        </a:rPr>
                        <a:t>Bruker:</a:t>
                      </a:r>
                      <a:endParaRPr lang="en-NO" sz="1100">
                        <a:effectLst/>
                        <a:highlight>
                          <a:srgbClr val="FFFF00"/>
                        </a:highligh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NO" sz="900" dirty="0">
                          <a:effectLst/>
                          <a:highlight>
                            <a:srgbClr val="FFFF00"/>
                          </a:highlight>
                        </a:rPr>
                        <a:t>Skal ha barn, hva må jeg søke om?</a:t>
                      </a:r>
                      <a:endParaRPr lang="en-NO" sz="1100" dirty="0">
                        <a:effectLst/>
                        <a:highlight>
                          <a:srgbClr val="FFFF00"/>
                        </a:highligh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919327327"/>
                  </a:ext>
                </a:extLst>
              </a:tr>
              <a:tr h="1354876">
                <a:tc>
                  <a:txBody>
                    <a:bodyPr/>
                    <a:lstStyle/>
                    <a:p>
                      <a:pPr>
                        <a:lnSpc>
                          <a:spcPct val="115000"/>
                        </a:lnSpc>
                      </a:pPr>
                      <a:r>
                        <a:rPr lang="en-NO" sz="900">
                          <a:effectLst/>
                        </a:rPr>
                        <a:t>Frida:</a:t>
                      </a:r>
                      <a:endParaRPr lang="en-NO"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NO" sz="900" dirty="0">
                          <a:effectLst/>
                        </a:rPr>
                        <a:t>Beklager, men jeg forstår ikke hva du spør om.</a:t>
                      </a:r>
                      <a:endParaRPr lang="en-NO" sz="1100" dirty="0">
                        <a:effectLst/>
                      </a:endParaRPr>
                    </a:p>
                    <a:p>
                      <a:pPr>
                        <a:lnSpc>
                          <a:spcPct val="115000"/>
                        </a:lnSpc>
                      </a:pPr>
                      <a:r>
                        <a:rPr lang="en-NO" sz="900" dirty="0">
                          <a:effectLst/>
                        </a:rPr>
                        <a:t> </a:t>
                      </a:r>
                      <a:endParaRPr lang="en-NO" sz="1100" dirty="0">
                        <a:effectLst/>
                      </a:endParaRPr>
                    </a:p>
                    <a:p>
                      <a:pPr>
                        <a:lnSpc>
                          <a:spcPct val="115000"/>
                        </a:lnSpc>
                      </a:pPr>
                      <a:r>
                        <a:rPr lang="en-NO" sz="900" dirty="0">
                          <a:effectLst/>
                        </a:rPr>
                        <a:t>Jeg skjønner best hvis du skriver korte spørsmål og tar med hva slags stønad det gjelder.</a:t>
                      </a:r>
                      <a:endParaRPr lang="en-NO" sz="1100" dirty="0">
                        <a:effectLst/>
                      </a:endParaRPr>
                    </a:p>
                    <a:p>
                      <a:pPr>
                        <a:lnSpc>
                          <a:spcPct val="115000"/>
                        </a:lnSpc>
                      </a:pPr>
                      <a:r>
                        <a:rPr lang="en-NO" sz="900" dirty="0">
                          <a:effectLst/>
                        </a:rPr>
                        <a:t> </a:t>
                      </a:r>
                      <a:endParaRPr lang="en-NO" sz="1100" dirty="0">
                        <a:effectLst/>
                      </a:endParaRPr>
                    </a:p>
                    <a:p>
                      <a:pPr>
                        <a:lnSpc>
                          <a:spcPct val="115000"/>
                        </a:lnSpc>
                      </a:pPr>
                      <a:r>
                        <a:rPr lang="en-NO" sz="900" dirty="0">
                          <a:effectLst/>
                        </a:rPr>
                        <a:t>Kan du stille spørsmålet på nytt?</a:t>
                      </a:r>
                      <a:endParaRPr lang="en-NO" sz="1100" dirty="0">
                        <a:effectLst/>
                      </a:endParaRPr>
                    </a:p>
                    <a:p>
                      <a:pPr>
                        <a:lnSpc>
                          <a:spcPct val="115000"/>
                        </a:lnSpc>
                      </a:pPr>
                      <a:r>
                        <a:rPr lang="en-NO" sz="900" dirty="0">
                          <a:effectLst/>
                        </a:rPr>
                        <a:t>• Trenger mer hjelp (knapp)</a:t>
                      </a:r>
                      <a:endParaRPr lang="en-NO" sz="1100" dirty="0">
                        <a:effectLst/>
                      </a:endParaRPr>
                    </a:p>
                    <a:p>
                      <a:pPr>
                        <a:lnSpc>
                          <a:spcPct val="115000"/>
                        </a:lnSpc>
                      </a:pPr>
                      <a:r>
                        <a:rPr lang="en-NO" sz="900" dirty="0">
                          <a:effectLst/>
                        </a:rPr>
                        <a:t>• Nei (knapp)</a:t>
                      </a:r>
                      <a:endParaRPr lang="en-NO"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08855544"/>
                  </a:ext>
                </a:extLst>
              </a:tr>
              <a:tr h="373316">
                <a:tc>
                  <a:txBody>
                    <a:bodyPr/>
                    <a:lstStyle/>
                    <a:p>
                      <a:pPr>
                        <a:lnSpc>
                          <a:spcPct val="115000"/>
                        </a:lnSpc>
                      </a:pPr>
                      <a:r>
                        <a:rPr lang="en-NO" sz="900">
                          <a:effectLst/>
                          <a:highlight>
                            <a:srgbClr val="FFFF00"/>
                          </a:highlight>
                        </a:rPr>
                        <a:t>Bruker:</a:t>
                      </a:r>
                      <a:endParaRPr lang="en-NO" sz="1100">
                        <a:effectLst/>
                        <a:highlight>
                          <a:srgbClr val="FFFF00"/>
                        </a:highligh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NO" sz="900" dirty="0">
                          <a:effectLst/>
                          <a:highlight>
                            <a:srgbClr val="FFFF00"/>
                          </a:highlight>
                        </a:rPr>
                        <a:t>Hvordan får jeg penger når jeg venter barn?</a:t>
                      </a:r>
                      <a:endParaRPr lang="en-NO" sz="1100" dirty="0">
                        <a:effectLst/>
                        <a:highlight>
                          <a:srgbClr val="FFFF00"/>
                        </a:highligh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131257909"/>
                  </a:ext>
                </a:extLst>
              </a:tr>
              <a:tr h="1675728">
                <a:tc>
                  <a:txBody>
                    <a:bodyPr/>
                    <a:lstStyle/>
                    <a:p>
                      <a:pPr>
                        <a:lnSpc>
                          <a:spcPct val="115000"/>
                        </a:lnSpc>
                      </a:pPr>
                      <a:r>
                        <a:rPr lang="en-NO" sz="900">
                          <a:effectLst/>
                        </a:rPr>
                        <a:t>Frida: </a:t>
                      </a:r>
                      <a:endParaRPr lang="en-NO"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NO" sz="900" dirty="0">
                          <a:effectLst/>
                        </a:rPr>
                        <a:t>Hvilken dag utbetalingen kommer, avhenger av hvillken ytelse det gjelder.</a:t>
                      </a:r>
                      <a:endParaRPr lang="en-NO" sz="1100" dirty="0">
                        <a:effectLst/>
                      </a:endParaRPr>
                    </a:p>
                    <a:p>
                      <a:pPr>
                        <a:lnSpc>
                          <a:spcPct val="115000"/>
                        </a:lnSpc>
                      </a:pPr>
                      <a:r>
                        <a:rPr lang="en-NO" sz="900" dirty="0">
                          <a:effectLst/>
                        </a:rPr>
                        <a:t> </a:t>
                      </a:r>
                      <a:endParaRPr lang="en-NO" sz="1100" dirty="0">
                        <a:effectLst/>
                      </a:endParaRPr>
                    </a:p>
                    <a:p>
                      <a:pPr>
                        <a:lnSpc>
                          <a:spcPct val="115000"/>
                        </a:lnSpc>
                      </a:pPr>
                      <a:r>
                        <a:rPr lang="en-NO" sz="900" dirty="0">
                          <a:effectLst/>
                        </a:rPr>
                        <a:t>Du kan se utbetalingene fra NAV på "Dine utbetalinger" på nav.no, men de vises ikke der før de er kommet på konto.</a:t>
                      </a:r>
                      <a:endParaRPr lang="en-NO" sz="1100" dirty="0">
                        <a:effectLst/>
                      </a:endParaRPr>
                    </a:p>
                    <a:p>
                      <a:pPr>
                        <a:lnSpc>
                          <a:spcPct val="115000"/>
                        </a:lnSpc>
                      </a:pPr>
                      <a:r>
                        <a:rPr lang="en-NO" sz="900" dirty="0">
                          <a:effectLst/>
                        </a:rPr>
                        <a:t>• Oversikt utbetalingsdatoer (knapp)</a:t>
                      </a:r>
                      <a:endParaRPr lang="en-NO" sz="1100" dirty="0">
                        <a:effectLst/>
                      </a:endParaRPr>
                    </a:p>
                    <a:p>
                      <a:pPr>
                        <a:lnSpc>
                          <a:spcPct val="115000"/>
                        </a:lnSpc>
                      </a:pPr>
                      <a:r>
                        <a:rPr lang="en-NO" sz="900" dirty="0">
                          <a:effectLst/>
                        </a:rPr>
                        <a:t>• Utbetalingsoversikt (knapp)</a:t>
                      </a:r>
                      <a:endParaRPr lang="en-NO" sz="1100" dirty="0">
                        <a:effectLst/>
                      </a:endParaRPr>
                    </a:p>
                    <a:p>
                      <a:pPr>
                        <a:lnSpc>
                          <a:spcPct val="115000"/>
                        </a:lnSpc>
                      </a:pPr>
                      <a:r>
                        <a:rPr lang="en-NO" sz="900" dirty="0">
                          <a:effectLst/>
                        </a:rPr>
                        <a:t>• Ikke fått penger (knapp)</a:t>
                      </a:r>
                      <a:endParaRPr lang="en-NO"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430026756"/>
                  </a:ext>
                </a:extLst>
              </a:tr>
            </a:tbl>
          </a:graphicData>
        </a:graphic>
      </p:graphicFrame>
      <p:sp>
        <p:nvSpPr>
          <p:cNvPr id="8" name="Rectangle 1">
            <a:extLst>
              <a:ext uri="{FF2B5EF4-FFF2-40B4-BE49-F238E27FC236}">
                <a16:creationId xmlns:a16="http://schemas.microsoft.com/office/drawing/2014/main" id="{F214A1A2-8DBA-3744-A4DC-379D4E19FF42}"/>
              </a:ext>
            </a:extLst>
          </p:cNvPr>
          <p:cNvSpPr>
            <a:spLocks noChangeArrowheads="1"/>
          </p:cNvSpPr>
          <p:nvPr/>
        </p:nvSpPr>
        <p:spPr bwMode="auto">
          <a:xfrm flipV="1">
            <a:off x="-549275" y="-230283"/>
            <a:ext cx="112604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O" altLang="en-NO" sz="1100" b="0" i="0" u="none" strike="noStrike" cap="none" normalizeH="0" baseline="0">
                <a:ln>
                  <a:noFill/>
                </a:ln>
                <a:solidFill>
                  <a:srgbClr val="FFFFFF"/>
                </a:solidFill>
                <a:effectLst/>
                <a:latin typeface="Arial" panose="020B0604020202020204" pitchFamily="34" charset="0"/>
                <a:ea typeface="Arial" panose="020B0604020202020204" pitchFamily="34" charset="0"/>
              </a:rPr>
            </a:br>
            <a:endParaRPr kumimoji="0" lang="en-NO" altLang="en-NO"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O" altLang="en-NO" sz="1800" b="0" i="0" u="none" strike="noStrike" cap="none" normalizeH="0" baseline="0">
              <a:ln>
                <a:noFill/>
              </a:ln>
              <a:solidFill>
                <a:schemeClr val="tx1"/>
              </a:solidFill>
              <a:effectLst/>
              <a:latin typeface="Arial" panose="020B0604020202020204" pitchFamily="34" charset="0"/>
            </a:endParaRPr>
          </a:p>
        </p:txBody>
      </p:sp>
      <p:pic>
        <p:nvPicPr>
          <p:cNvPr id="10" name="Picture 2">
            <a:extLst>
              <a:ext uri="{FF2B5EF4-FFF2-40B4-BE49-F238E27FC236}">
                <a16:creationId xmlns:a16="http://schemas.microsoft.com/office/drawing/2014/main" id="{DBAD99A5-0795-F441-B6D8-C30199DF2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52400"/>
            <a:ext cx="1287947" cy="12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0C3AB1D-7E33-8F47-9E5E-C527696FF576}"/>
              </a:ext>
            </a:extLst>
          </p:cNvPr>
          <p:cNvSpPr>
            <a:spLocks noGrp="1"/>
          </p:cNvSpPr>
          <p:nvPr>
            <p:ph type="sldNum" sz="quarter" idx="12"/>
          </p:nvPr>
        </p:nvSpPr>
        <p:spPr/>
        <p:txBody>
          <a:bodyPr/>
          <a:lstStyle/>
          <a:p>
            <a:pPr>
              <a:defRPr/>
            </a:pPr>
            <a:fld id="{EEC4D59F-E962-3342-A393-F4F962C30EC9}" type="slidenum">
              <a:rPr lang="en-US" smtClean="0"/>
              <a:pPr>
                <a:defRPr/>
              </a:pPr>
              <a:t>9</a:t>
            </a:fld>
            <a:endParaRPr lang="en-US"/>
          </a:p>
        </p:txBody>
      </p:sp>
      <p:sp>
        <p:nvSpPr>
          <p:cNvPr id="9" name="Date Placeholder 8">
            <a:extLst>
              <a:ext uri="{FF2B5EF4-FFF2-40B4-BE49-F238E27FC236}">
                <a16:creationId xmlns:a16="http://schemas.microsoft.com/office/drawing/2014/main" id="{1EFB9575-5AEE-D340-A2AC-10F8C4D691F2}"/>
              </a:ext>
            </a:extLst>
          </p:cNvPr>
          <p:cNvSpPr>
            <a:spLocks noGrp="1"/>
          </p:cNvSpPr>
          <p:nvPr>
            <p:ph type="dt" sz="half" idx="10"/>
          </p:nvPr>
        </p:nvSpPr>
        <p:spPr/>
        <p:txBody>
          <a:bodyPr/>
          <a:lstStyle/>
          <a:p>
            <a:pPr>
              <a:defRPr/>
            </a:pPr>
            <a:fld id="{42D4E398-42B4-2C49-AC41-42897A4C06C3}" type="datetime1">
              <a:rPr lang="nb-NO" smtClean="0"/>
              <a:t>26.10.2021</a:t>
            </a:fld>
            <a:endParaRPr lang="nb-NO"/>
          </a:p>
        </p:txBody>
      </p:sp>
      <p:sp>
        <p:nvSpPr>
          <p:cNvPr id="11" name="Footer Placeholder 4">
            <a:extLst>
              <a:ext uri="{FF2B5EF4-FFF2-40B4-BE49-F238E27FC236}">
                <a16:creationId xmlns:a16="http://schemas.microsoft.com/office/drawing/2014/main" id="{2C8D74EC-55DF-2744-B9F4-768F4C5103D3}"/>
              </a:ext>
            </a:extLst>
          </p:cNvPr>
          <p:cNvSpPr>
            <a:spLocks noGrp="1"/>
          </p:cNvSpPr>
          <p:nvPr>
            <p:ph type="ftr" sz="quarter" idx="11"/>
          </p:nvPr>
        </p:nvSpPr>
        <p:spPr>
          <a:xfrm>
            <a:off x="2195736" y="6400800"/>
            <a:ext cx="4800600" cy="304800"/>
          </a:xfrm>
        </p:spPr>
        <p:txBody>
          <a:bodyPr/>
          <a:lstStyle/>
          <a:p>
            <a:pPr>
              <a:defRPr/>
            </a:pPr>
            <a:r>
              <a:rPr lang="en-US" dirty="0"/>
              <a:t>FINF4010 Guri Verne</a:t>
            </a:r>
          </a:p>
        </p:txBody>
      </p:sp>
    </p:spTree>
    <p:extLst>
      <p:ext uri="{BB962C8B-B14F-4D97-AF65-F5344CB8AC3E}">
        <p14:creationId xmlns:p14="http://schemas.microsoft.com/office/powerpoint/2010/main" val="315407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7037F5F-0C48-D94A-89E5-F904B99182DE}"/>
              </a:ext>
            </a:extLst>
          </p:cNvPr>
          <p:cNvGraphicFramePr>
            <a:graphicFrameLocks noGrp="1"/>
          </p:cNvGraphicFramePr>
          <p:nvPr/>
        </p:nvGraphicFramePr>
        <p:xfrm>
          <a:off x="974926" y="721762"/>
          <a:ext cx="5957664" cy="5546010"/>
        </p:xfrm>
        <a:graphic>
          <a:graphicData uri="http://schemas.openxmlformats.org/drawingml/2006/table">
            <a:tbl>
              <a:tblPr>
                <a:tableStyleId>{5C22544A-7EE6-4342-B048-85BDC9FD1C3A}</a:tableStyleId>
              </a:tblPr>
              <a:tblGrid>
                <a:gridCol w="625556">
                  <a:extLst>
                    <a:ext uri="{9D8B030D-6E8A-4147-A177-3AD203B41FA5}">
                      <a16:colId xmlns:a16="http://schemas.microsoft.com/office/drawing/2014/main" val="913637257"/>
                    </a:ext>
                  </a:extLst>
                </a:gridCol>
                <a:gridCol w="5332108">
                  <a:extLst>
                    <a:ext uri="{9D8B030D-6E8A-4147-A177-3AD203B41FA5}">
                      <a16:colId xmlns:a16="http://schemas.microsoft.com/office/drawing/2014/main" val="2901722916"/>
                    </a:ext>
                  </a:extLst>
                </a:gridCol>
              </a:tblGrid>
              <a:tr h="967859">
                <a:tc>
                  <a:txBody>
                    <a:bodyPr/>
                    <a:lstStyle/>
                    <a:p>
                      <a:pPr>
                        <a:lnSpc>
                          <a:spcPct val="115000"/>
                        </a:lnSpc>
                      </a:pPr>
                      <a:r>
                        <a:rPr lang="en-NO" sz="1000">
                          <a:effectLst/>
                        </a:rPr>
                        <a:t>Frida:</a:t>
                      </a:r>
                      <a:endParaRPr lang="en-NO" sz="1000">
                        <a:effectLs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en-NO" sz="1000" dirty="0">
                          <a:effectLst/>
                        </a:rPr>
                        <a:t>Jeg heter Frida og er en chat-robot.</a:t>
                      </a:r>
                    </a:p>
                    <a:p>
                      <a:pPr>
                        <a:lnSpc>
                          <a:spcPct val="115000"/>
                        </a:lnSpc>
                      </a:pPr>
                      <a:r>
                        <a:rPr lang="en-NO" sz="1000" dirty="0">
                          <a:effectLst/>
                        </a:rPr>
                        <a:t>Jeg svarer best på korte spørsmål. Husk å ta med hvilken stønad du spør om.</a:t>
                      </a:r>
                    </a:p>
                    <a:p>
                      <a:pPr>
                        <a:lnSpc>
                          <a:spcPct val="115000"/>
                        </a:lnSpc>
                      </a:pPr>
                      <a:r>
                        <a:rPr lang="en-NO" sz="1000" dirty="0">
                          <a:effectLst/>
                        </a:rPr>
                        <a:t>Hva lurer du på?</a:t>
                      </a:r>
                    </a:p>
                    <a:p>
                      <a:pPr>
                        <a:lnSpc>
                          <a:spcPct val="115000"/>
                        </a:lnSpc>
                      </a:pPr>
                      <a:r>
                        <a:rPr lang="en-NO" sz="1000" dirty="0">
                          <a:effectLst/>
                        </a:rPr>
                        <a:t>• English? Click here (knapp)</a:t>
                      </a:r>
                      <a:endParaRPr lang="en-NO" sz="1000" dirty="0">
                        <a:effectLst/>
                        <a:latin typeface="Arial" panose="020B0604020202020204" pitchFamily="34" charset="0"/>
                        <a:ea typeface="Arial" panose="020B0604020202020204" pitchFamily="34" charset="0"/>
                      </a:endParaRPr>
                    </a:p>
                  </a:txBody>
                  <a:tcPr marL="45965" marR="45965" marT="45965" marB="45965"/>
                </a:tc>
                <a:extLst>
                  <a:ext uri="{0D108BD9-81ED-4DB2-BD59-A6C34878D82A}">
                    <a16:rowId xmlns:a16="http://schemas.microsoft.com/office/drawing/2014/main" val="1834658839"/>
                  </a:ext>
                </a:extLst>
              </a:tr>
              <a:tr h="241668">
                <a:tc>
                  <a:txBody>
                    <a:bodyPr/>
                    <a:lstStyle/>
                    <a:p>
                      <a:pPr>
                        <a:lnSpc>
                          <a:spcPct val="115000"/>
                        </a:lnSpc>
                      </a:pPr>
                      <a:r>
                        <a:rPr lang="en-NO" sz="1000" b="0">
                          <a:effectLst/>
                          <a:highlight>
                            <a:srgbClr val="FFFF00"/>
                          </a:highlight>
                        </a:rPr>
                        <a:t>Bruker:</a:t>
                      </a:r>
                      <a:endParaRPr lang="en-NO" sz="1000" b="0">
                        <a:effectLst/>
                        <a:highlight>
                          <a:srgbClr val="FFFF00"/>
                        </a:highligh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en-NO" sz="1000" b="0" dirty="0">
                          <a:effectLst/>
                          <a:highlight>
                            <a:srgbClr val="FFFF00"/>
                          </a:highlight>
                        </a:rPr>
                        <a:t>Hva er barnetryggden på i år?</a:t>
                      </a:r>
                      <a:endParaRPr lang="en-NO" sz="1000" b="0" dirty="0">
                        <a:effectLst/>
                        <a:highlight>
                          <a:srgbClr val="FFFF00"/>
                        </a:highlight>
                        <a:latin typeface="Arial" panose="020B0604020202020204" pitchFamily="34" charset="0"/>
                        <a:ea typeface="Arial" panose="020B0604020202020204" pitchFamily="34" charset="0"/>
                      </a:endParaRPr>
                    </a:p>
                  </a:txBody>
                  <a:tcPr marL="45965" marR="45965" marT="45965" marB="45965"/>
                </a:tc>
                <a:extLst>
                  <a:ext uri="{0D108BD9-81ED-4DB2-BD59-A6C34878D82A}">
                    <a16:rowId xmlns:a16="http://schemas.microsoft.com/office/drawing/2014/main" val="2292443920"/>
                  </a:ext>
                </a:extLst>
              </a:tr>
              <a:tr h="2129768">
                <a:tc>
                  <a:txBody>
                    <a:bodyPr/>
                    <a:lstStyle/>
                    <a:p>
                      <a:pPr>
                        <a:lnSpc>
                          <a:spcPct val="115000"/>
                        </a:lnSpc>
                      </a:pPr>
                      <a:r>
                        <a:rPr lang="en-NO" sz="1000">
                          <a:effectLst/>
                        </a:rPr>
                        <a:t>Frida:</a:t>
                      </a:r>
                      <a:endParaRPr lang="en-NO" sz="1000">
                        <a:effectLs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en-NO" sz="1000" dirty="0">
                          <a:effectLst/>
                        </a:rPr>
                        <a:t>Hvis du har omsorg for barn under 18 år som bor hos deg i Norge, kan du ha rett til barnetrygd.</a:t>
                      </a:r>
                    </a:p>
                    <a:p>
                      <a:pPr>
                        <a:lnSpc>
                          <a:spcPct val="115000"/>
                        </a:lnSpc>
                      </a:pPr>
                      <a:r>
                        <a:rPr lang="en-NO" sz="1000" dirty="0">
                          <a:effectLst/>
                        </a:rPr>
                        <a:t> Du kan få barnetrygd fra måneden etter at barnet er født. Hvis retten til barnetrygd oppstår på et senere tidspunkt, kan du få barnetrygd fra måneden etter at vilkårene er oppfylt.</a:t>
                      </a:r>
                    </a:p>
                    <a:p>
                      <a:pPr>
                        <a:lnSpc>
                          <a:spcPct val="115000"/>
                        </a:lnSpc>
                      </a:pPr>
                      <a:r>
                        <a:rPr lang="en-NO" sz="1000" dirty="0">
                          <a:effectLst/>
                        </a:rPr>
                        <a:t> Barnetrygden utbetales til og med måneden før barnet blir 18 år. Opphører retten til barnetrygd tidligere enn det, kan du motta barnetrygd til og med måneden vilkårene opphører.</a:t>
                      </a:r>
                    </a:p>
                    <a:p>
                      <a:pPr>
                        <a:lnSpc>
                          <a:spcPct val="115000"/>
                        </a:lnSpc>
                      </a:pPr>
                      <a:r>
                        <a:rPr lang="en-NO" sz="1000" dirty="0">
                          <a:effectLst/>
                        </a:rPr>
                        <a:t>• Hvem kan få barnetrygd (knapp)</a:t>
                      </a:r>
                    </a:p>
                    <a:p>
                      <a:pPr>
                        <a:lnSpc>
                          <a:spcPct val="115000"/>
                        </a:lnSpc>
                      </a:pPr>
                      <a:r>
                        <a:rPr lang="en-NO" sz="1000" dirty="0">
                          <a:effectLst/>
                        </a:rPr>
                        <a:t>• Utvidet barnetrygd (knapp)</a:t>
                      </a:r>
                    </a:p>
                    <a:p>
                      <a:pPr>
                        <a:lnSpc>
                          <a:spcPct val="115000"/>
                        </a:lnSpc>
                      </a:pPr>
                      <a:r>
                        <a:rPr lang="en-NO" sz="1000" dirty="0">
                          <a:effectLst/>
                        </a:rPr>
                        <a:t>• Utbetaling (knapp)</a:t>
                      </a:r>
                    </a:p>
                    <a:p>
                      <a:pPr>
                        <a:lnSpc>
                          <a:spcPct val="115000"/>
                        </a:lnSpc>
                      </a:pPr>
                      <a:r>
                        <a:rPr lang="en-NO" sz="1000" dirty="0">
                          <a:effectLst/>
                        </a:rPr>
                        <a:t>• Endringer i familiesituasjon (knapp)</a:t>
                      </a:r>
                    </a:p>
                    <a:p>
                      <a:pPr>
                        <a:lnSpc>
                          <a:spcPct val="115000"/>
                        </a:lnSpc>
                      </a:pPr>
                      <a:r>
                        <a:rPr lang="en-NO" sz="1000" dirty="0">
                          <a:effectLst/>
                        </a:rPr>
                        <a:t>• Søke barnetrygd (knapp)</a:t>
                      </a:r>
                      <a:endParaRPr lang="en-NO" sz="1000" dirty="0">
                        <a:effectLst/>
                        <a:latin typeface="Arial" panose="020B0604020202020204" pitchFamily="34" charset="0"/>
                        <a:ea typeface="Arial" panose="020B0604020202020204" pitchFamily="34" charset="0"/>
                      </a:endParaRPr>
                    </a:p>
                  </a:txBody>
                  <a:tcPr marL="45965" marR="45965" marT="45965" marB="45965"/>
                </a:tc>
                <a:extLst>
                  <a:ext uri="{0D108BD9-81ED-4DB2-BD59-A6C34878D82A}">
                    <a16:rowId xmlns:a16="http://schemas.microsoft.com/office/drawing/2014/main" val="602180628"/>
                  </a:ext>
                </a:extLst>
              </a:tr>
              <a:tr h="241668">
                <a:tc>
                  <a:txBody>
                    <a:bodyPr/>
                    <a:lstStyle/>
                    <a:p>
                      <a:pPr>
                        <a:lnSpc>
                          <a:spcPct val="115000"/>
                        </a:lnSpc>
                      </a:pPr>
                      <a:r>
                        <a:rPr lang="en-NO" sz="1000" b="0">
                          <a:effectLst/>
                          <a:highlight>
                            <a:srgbClr val="FFFF00"/>
                          </a:highlight>
                        </a:rPr>
                        <a:t>Bruker:</a:t>
                      </a:r>
                      <a:endParaRPr lang="en-NO" sz="1000" b="0">
                        <a:effectLst/>
                        <a:highlight>
                          <a:srgbClr val="FFFF00"/>
                        </a:highligh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en-NO" sz="1000" b="0" dirty="0">
                          <a:effectLst/>
                          <a:highlight>
                            <a:srgbClr val="FFFF00"/>
                          </a:highlight>
                        </a:rPr>
                        <a:t>Hva er satsen på barnetrygden?</a:t>
                      </a:r>
                      <a:endParaRPr lang="en-NO" sz="1000" b="0" dirty="0">
                        <a:effectLst/>
                        <a:highlight>
                          <a:srgbClr val="FFFF00"/>
                        </a:highlight>
                        <a:latin typeface="Arial" panose="020B0604020202020204" pitchFamily="34" charset="0"/>
                        <a:ea typeface="Arial" panose="020B0604020202020204" pitchFamily="34" charset="0"/>
                      </a:endParaRPr>
                    </a:p>
                  </a:txBody>
                  <a:tcPr marL="45965" marR="45965" marT="45965" marB="45965"/>
                </a:tc>
                <a:extLst>
                  <a:ext uri="{0D108BD9-81ED-4DB2-BD59-A6C34878D82A}">
                    <a16:rowId xmlns:a16="http://schemas.microsoft.com/office/drawing/2014/main" val="3215468929"/>
                  </a:ext>
                </a:extLst>
              </a:tr>
              <a:tr h="1258336">
                <a:tc>
                  <a:txBody>
                    <a:bodyPr/>
                    <a:lstStyle/>
                    <a:p>
                      <a:pPr>
                        <a:lnSpc>
                          <a:spcPct val="115000"/>
                        </a:lnSpc>
                      </a:pPr>
                      <a:r>
                        <a:rPr lang="en-NO" sz="1000">
                          <a:effectLst/>
                        </a:rPr>
                        <a:t>Frida: </a:t>
                      </a:r>
                      <a:endParaRPr lang="en-NO" sz="1000">
                        <a:effectLs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en-NO" sz="1000" dirty="0">
                          <a:effectLst/>
                        </a:rPr>
                        <a:t>Ordinær barnetrygd er på 1 054 kr i måneden for hvert barn.</a:t>
                      </a:r>
                    </a:p>
                    <a:p>
                      <a:pPr>
                        <a:lnSpc>
                          <a:spcPct val="115000"/>
                        </a:lnSpc>
                      </a:pPr>
                      <a:r>
                        <a:rPr lang="en-NO" sz="1000" dirty="0">
                          <a:effectLst/>
                        </a:rPr>
                        <a:t> Utvidet barnetrygd er 1054 kr per måned og kommer i tillegg til barnetrygd du får for barn som bor hos deg.</a:t>
                      </a:r>
                    </a:p>
                    <a:p>
                      <a:pPr>
                        <a:lnSpc>
                          <a:spcPct val="115000"/>
                        </a:lnSpc>
                      </a:pPr>
                      <a:r>
                        <a:rPr lang="en-NO" sz="1000" dirty="0">
                          <a:effectLst/>
                        </a:rPr>
                        <a:t> Småbarnstillegget er på 660 kr.</a:t>
                      </a:r>
                    </a:p>
                    <a:p>
                      <a:pPr>
                        <a:lnSpc>
                          <a:spcPct val="115000"/>
                        </a:lnSpc>
                      </a:pPr>
                      <a:r>
                        <a:rPr lang="en-NO" sz="1000" dirty="0">
                          <a:effectLst/>
                        </a:rPr>
                        <a:t>• Utvidet barnetrygd (knapp)</a:t>
                      </a:r>
                    </a:p>
                    <a:p>
                      <a:pPr>
                        <a:lnSpc>
                          <a:spcPct val="115000"/>
                        </a:lnSpc>
                      </a:pPr>
                      <a:r>
                        <a:rPr lang="en-NO" sz="1000" dirty="0">
                          <a:effectLst/>
                        </a:rPr>
                        <a:t>• Småbarnstillegg (knapp)</a:t>
                      </a:r>
                      <a:endParaRPr lang="en-NO" sz="1000" dirty="0">
                        <a:effectLst/>
                        <a:latin typeface="Arial" panose="020B0604020202020204" pitchFamily="34" charset="0"/>
                        <a:ea typeface="Arial" panose="020B0604020202020204" pitchFamily="34" charset="0"/>
                      </a:endParaRPr>
                    </a:p>
                  </a:txBody>
                  <a:tcPr marL="45965" marR="45965" marT="45965" marB="45965"/>
                </a:tc>
                <a:extLst>
                  <a:ext uri="{0D108BD9-81ED-4DB2-BD59-A6C34878D82A}">
                    <a16:rowId xmlns:a16="http://schemas.microsoft.com/office/drawing/2014/main" val="4275810378"/>
                  </a:ext>
                </a:extLst>
              </a:tr>
              <a:tr h="246402">
                <a:tc>
                  <a:txBody>
                    <a:bodyPr/>
                    <a:lstStyle/>
                    <a:p>
                      <a:pPr>
                        <a:lnSpc>
                          <a:spcPct val="115000"/>
                        </a:lnSpc>
                      </a:pPr>
                      <a:r>
                        <a:rPr lang="en-NO" sz="1000" b="0">
                          <a:effectLst/>
                          <a:highlight>
                            <a:srgbClr val="FFFF00"/>
                          </a:highlight>
                        </a:rPr>
                        <a:t>Bruker:</a:t>
                      </a:r>
                      <a:endParaRPr lang="en-NO" sz="1000" b="0">
                        <a:effectLst/>
                        <a:highlight>
                          <a:srgbClr val="FFFF00"/>
                        </a:highligh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en-NO" sz="1000" b="0" dirty="0">
                          <a:effectLst/>
                          <a:highlight>
                            <a:srgbClr val="FFFF00"/>
                          </a:highlight>
                        </a:rPr>
                        <a:t>Tusen takk, Frida ☺</a:t>
                      </a:r>
                      <a:endParaRPr lang="en-NO" sz="1000" b="0" dirty="0">
                        <a:effectLst/>
                        <a:highlight>
                          <a:srgbClr val="FFFF00"/>
                        </a:highlight>
                        <a:latin typeface="Arial" panose="020B0604020202020204" pitchFamily="34" charset="0"/>
                        <a:ea typeface="Arial" panose="020B0604020202020204" pitchFamily="34" charset="0"/>
                      </a:endParaRPr>
                    </a:p>
                  </a:txBody>
                  <a:tcPr marL="45965" marR="45965" marT="45965" marB="45965"/>
                </a:tc>
                <a:extLst>
                  <a:ext uri="{0D108BD9-81ED-4DB2-BD59-A6C34878D82A}">
                    <a16:rowId xmlns:a16="http://schemas.microsoft.com/office/drawing/2014/main" val="1622378691"/>
                  </a:ext>
                </a:extLst>
              </a:tr>
              <a:tr h="386906">
                <a:tc>
                  <a:txBody>
                    <a:bodyPr/>
                    <a:lstStyle/>
                    <a:p>
                      <a:pPr>
                        <a:lnSpc>
                          <a:spcPct val="115000"/>
                        </a:lnSpc>
                      </a:pPr>
                      <a:r>
                        <a:rPr lang="en-NO" sz="1000">
                          <a:effectLst/>
                        </a:rPr>
                        <a:t>Frida:</a:t>
                      </a:r>
                      <a:endParaRPr lang="en-NO" sz="1000">
                        <a:effectLst/>
                        <a:latin typeface="Arial" panose="020B0604020202020204" pitchFamily="34" charset="0"/>
                        <a:ea typeface="Arial" panose="020B0604020202020204" pitchFamily="34" charset="0"/>
                      </a:endParaRPr>
                    </a:p>
                  </a:txBody>
                  <a:tcPr marL="45965" marR="45965" marT="45965" marB="45965"/>
                </a:tc>
                <a:tc>
                  <a:txBody>
                    <a:bodyPr/>
                    <a:lstStyle/>
                    <a:p>
                      <a:pPr>
                        <a:lnSpc>
                          <a:spcPct val="115000"/>
                        </a:lnSpc>
                      </a:pPr>
                      <a:r>
                        <a:rPr lang="en-NO" sz="1000" dirty="0">
                          <a:effectLst/>
                        </a:rPr>
                        <a:t>Bare hyggelig!</a:t>
                      </a:r>
                    </a:p>
                    <a:p>
                      <a:pPr>
                        <a:lnSpc>
                          <a:spcPct val="115000"/>
                        </a:lnSpc>
                      </a:pPr>
                      <a:r>
                        <a:rPr lang="en-NO" sz="1000" dirty="0">
                          <a:effectLst/>
                        </a:rPr>
                        <a:t>...</a:t>
                      </a:r>
                      <a:endParaRPr lang="en-NO" sz="1000" dirty="0">
                        <a:effectLst/>
                        <a:latin typeface="Arial" panose="020B0604020202020204" pitchFamily="34" charset="0"/>
                        <a:ea typeface="Arial" panose="020B0604020202020204" pitchFamily="34" charset="0"/>
                      </a:endParaRPr>
                    </a:p>
                  </a:txBody>
                  <a:tcPr marL="45965" marR="45965" marT="45965" marB="45965"/>
                </a:tc>
                <a:extLst>
                  <a:ext uri="{0D108BD9-81ED-4DB2-BD59-A6C34878D82A}">
                    <a16:rowId xmlns:a16="http://schemas.microsoft.com/office/drawing/2014/main" val="2986930645"/>
                  </a:ext>
                </a:extLst>
              </a:tr>
            </a:tbl>
          </a:graphicData>
        </a:graphic>
      </p:graphicFrame>
      <p:pic>
        <p:nvPicPr>
          <p:cNvPr id="3" name="Picture 2" descr="Text&#10;&#10;Description automatically generated">
            <a:extLst>
              <a:ext uri="{FF2B5EF4-FFF2-40B4-BE49-F238E27FC236}">
                <a16:creationId xmlns:a16="http://schemas.microsoft.com/office/drawing/2014/main" id="{D74FB4FD-4B4C-D541-A969-A594F19A029A}"/>
              </a:ext>
            </a:extLst>
          </p:cNvPr>
          <p:cNvPicPr>
            <a:picLocks noChangeAspect="1"/>
          </p:cNvPicPr>
          <p:nvPr/>
        </p:nvPicPr>
        <p:blipFill>
          <a:blip r:embed="rId2"/>
          <a:stretch>
            <a:fillRect/>
          </a:stretch>
        </p:blipFill>
        <p:spPr>
          <a:xfrm>
            <a:off x="6114682" y="0"/>
            <a:ext cx="2472092" cy="1390552"/>
          </a:xfrm>
          <a:prstGeom prst="rect">
            <a:avLst/>
          </a:prstGeom>
        </p:spPr>
      </p:pic>
      <p:sp>
        <p:nvSpPr>
          <p:cNvPr id="8" name="Slide Number Placeholder 7">
            <a:extLst>
              <a:ext uri="{FF2B5EF4-FFF2-40B4-BE49-F238E27FC236}">
                <a16:creationId xmlns:a16="http://schemas.microsoft.com/office/drawing/2014/main" id="{E37D1417-E9D4-2744-9576-03B0E5987B82}"/>
              </a:ext>
            </a:extLst>
          </p:cNvPr>
          <p:cNvSpPr>
            <a:spLocks noGrp="1"/>
          </p:cNvSpPr>
          <p:nvPr>
            <p:ph type="sldNum" sz="quarter" idx="12"/>
          </p:nvPr>
        </p:nvSpPr>
        <p:spPr/>
        <p:txBody>
          <a:bodyPr/>
          <a:lstStyle/>
          <a:p>
            <a:pPr>
              <a:defRPr/>
            </a:pPr>
            <a:fld id="{EEC4D59F-E962-3342-A393-F4F962C30EC9}" type="slidenum">
              <a:rPr lang="en-US" smtClean="0"/>
              <a:pPr>
                <a:defRPr/>
              </a:pPr>
              <a:t>10</a:t>
            </a:fld>
            <a:endParaRPr lang="en-US"/>
          </a:p>
        </p:txBody>
      </p:sp>
      <p:sp>
        <p:nvSpPr>
          <p:cNvPr id="9" name="Date Placeholder 8">
            <a:extLst>
              <a:ext uri="{FF2B5EF4-FFF2-40B4-BE49-F238E27FC236}">
                <a16:creationId xmlns:a16="http://schemas.microsoft.com/office/drawing/2014/main" id="{25C0FE50-FA88-1A46-A0DE-6B3D6B9CD9B4}"/>
              </a:ext>
            </a:extLst>
          </p:cNvPr>
          <p:cNvSpPr>
            <a:spLocks noGrp="1"/>
          </p:cNvSpPr>
          <p:nvPr>
            <p:ph type="dt" sz="half" idx="10"/>
          </p:nvPr>
        </p:nvSpPr>
        <p:spPr/>
        <p:txBody>
          <a:bodyPr/>
          <a:lstStyle/>
          <a:p>
            <a:pPr>
              <a:defRPr/>
            </a:pPr>
            <a:fld id="{4238EE6A-7997-9349-8672-D1424531AC79}" type="datetime1">
              <a:rPr lang="nb-NO" smtClean="0"/>
              <a:t>26.10.2021</a:t>
            </a:fld>
            <a:endParaRPr lang="nb-NO"/>
          </a:p>
        </p:txBody>
      </p:sp>
      <p:sp>
        <p:nvSpPr>
          <p:cNvPr id="10" name="Footer Placeholder 4">
            <a:extLst>
              <a:ext uri="{FF2B5EF4-FFF2-40B4-BE49-F238E27FC236}">
                <a16:creationId xmlns:a16="http://schemas.microsoft.com/office/drawing/2014/main" id="{6DEE69B7-974A-4F4A-A2C4-C3FD4929496F}"/>
              </a:ext>
            </a:extLst>
          </p:cNvPr>
          <p:cNvSpPr>
            <a:spLocks noGrp="1"/>
          </p:cNvSpPr>
          <p:nvPr>
            <p:ph type="ftr" sz="quarter" idx="11"/>
          </p:nvPr>
        </p:nvSpPr>
        <p:spPr>
          <a:xfrm>
            <a:off x="2195736" y="6400800"/>
            <a:ext cx="4800600" cy="304800"/>
          </a:xfrm>
        </p:spPr>
        <p:txBody>
          <a:bodyPr/>
          <a:lstStyle/>
          <a:p>
            <a:pPr>
              <a:defRPr/>
            </a:pPr>
            <a:r>
              <a:rPr lang="en-US" dirty="0"/>
              <a:t>FINF4010 Guri Verne</a:t>
            </a:r>
          </a:p>
        </p:txBody>
      </p:sp>
    </p:spTree>
    <p:extLst>
      <p:ext uri="{BB962C8B-B14F-4D97-AF65-F5344CB8AC3E}">
        <p14:creationId xmlns:p14="http://schemas.microsoft.com/office/powerpoint/2010/main" val="2647231508"/>
      </p:ext>
    </p:extLst>
  </p:cSld>
  <p:clrMapOvr>
    <a:masterClrMapping/>
  </p:clrMapOvr>
</p:sld>
</file>

<file path=ppt/theme/theme1.xml><?xml version="1.0" encoding="utf-8"?>
<a:theme xmlns:a="http://schemas.openxmlformats.org/drawingml/2006/main" name="informatics-english-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informatics-english-1</Template>
  <TotalTime>0</TotalTime>
  <Words>1961</Words>
  <Application>Microsoft Office PowerPoint</Application>
  <PresentationFormat>Skjermfremvisning (4:3)</PresentationFormat>
  <Paragraphs>324</Paragraphs>
  <Slides>27</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27</vt:i4>
      </vt:variant>
    </vt:vector>
  </HeadingPairs>
  <TitlesOfParts>
    <vt:vector size="32" baseType="lpstr">
      <vt:lpstr>Arial</vt:lpstr>
      <vt:lpstr>Cambria</vt:lpstr>
      <vt:lpstr>Times New Roman</vt:lpstr>
      <vt:lpstr>Wingdings</vt:lpstr>
      <vt:lpstr>informatics-english-1</vt:lpstr>
      <vt:lpstr>Chatboter - er de til hjelp?</vt:lpstr>
      <vt:lpstr>PowerPoint-presentasjon</vt:lpstr>
      <vt:lpstr>Jeg skal snakke om </vt:lpstr>
      <vt:lpstr>PowerPoint-presentasjon</vt:lpstr>
      <vt:lpstr>PowerPoint-presentasjon</vt:lpstr>
      <vt:lpstr>Chatboter i privat og offentlig bruk  </vt:lpstr>
      <vt:lpstr>Fire Frida-eksempler </vt:lpstr>
      <vt:lpstr>PowerPoint-presentasjon</vt:lpstr>
      <vt:lpstr>PowerPoint-presentasjon</vt:lpstr>
      <vt:lpstr>PowerPoint-presentasjon</vt:lpstr>
      <vt:lpstr>PowerPoint-presentasjon</vt:lpstr>
      <vt:lpstr>Spørsmålene til Frida tolkes ved maskinlæring. Svarene er laget av NAV-veiledere.  </vt:lpstr>
      <vt:lpstr>Spørsmålene til Frida tolkes ved maskinlæring. Svarene er laget av NAV-veiledere. </vt:lpstr>
      <vt:lpstr>Domenekunnskap</vt:lpstr>
      <vt:lpstr>Om informasjonsbehov</vt:lpstr>
      <vt:lpstr>Lucy Suchman´s rammeverk for menneske-maskin-interaksjon</vt:lpstr>
      <vt:lpstr>Chatbot testet av dyslektikere </vt:lpstr>
      <vt:lpstr>PowerPoint-presentasjon</vt:lpstr>
      <vt:lpstr>Chatbot testet av dyslektikere </vt:lpstr>
      <vt:lpstr>Oppsummering</vt:lpstr>
      <vt:lpstr>Er chatbotene til hjelp? Tja....</vt:lpstr>
      <vt:lpstr>Takk for meg!  Spørsmål? Kommentarer?  </vt:lpstr>
      <vt:lpstr>PowerPoint-presentasjon</vt:lpstr>
      <vt:lpstr>Den første “chatbot”</vt:lpstr>
      <vt:lpstr>Den første “chatbot”</vt:lpstr>
      <vt:lpstr>Chatbotene har noen begrensninger</vt:lpstr>
      <vt:lpstr>Referanser</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Difficult Artifacts to Easy to Use design</dc:title>
  <dc:creator>Guri Birgitte Verne</dc:creator>
  <cp:lastModifiedBy>dag wiese schartum</cp:lastModifiedBy>
  <cp:revision>360</cp:revision>
  <cp:lastPrinted>2021-03-01T09:54:29Z</cp:lastPrinted>
  <dcterms:created xsi:type="dcterms:W3CDTF">2016-04-13T14:39:56Z</dcterms:created>
  <dcterms:modified xsi:type="dcterms:W3CDTF">2021-10-26T14:15:08Z</dcterms:modified>
</cp:coreProperties>
</file>