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286D9-3E20-42E4-8480-FE904D38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D8A18A7-9157-4896-B6F0-76C68327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9A707A-B13B-4E7E-8E6D-97F5B5C7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2D2038-95E5-4C9C-92A6-076359DF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C08D49-5598-4F18-9DEF-43447E41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99762-6801-4BF9-9E11-C326CDF6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2BABC1-36E3-4623-8019-5B6F69193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C6C869-71A3-452E-809C-6D488B75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B2CCFE-6E8F-4D73-A997-B2DC1267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8131DA-4DDC-4692-87C9-ABA234EB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46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EB14D94-795E-4CDD-8DAF-22F3E4F03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21BAA2-6454-4864-9B64-67D99EA1E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EB4FD7-1943-4E53-9C89-5E4FB38C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805D23-E180-4319-ACD9-B26A5924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05E4E1-9D79-49F7-B494-D3D83AB3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03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18A47C-5B0B-4E89-92B3-5C66E052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DFC66-418E-4635-990D-19A97935F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2486DD-7290-4649-9BE4-83BAF787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E726E2-E743-4799-AB52-053B051C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49F3DF-42C9-435C-8815-2809A721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3FAE62-7CA5-4E8F-A5D1-6268A988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E66818-BA9C-484A-8240-83924347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66F9B1-5416-45F9-ADAE-25A78DBF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0830AA-42E5-4DDB-B938-A1FB0970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5A6756-E158-455B-97BE-7DFB19DC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57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17CEFE-ACDE-435A-8278-F8B4B2C1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EB1CCB-D8B4-4B45-A6CA-675962C97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F9BE62-5743-46CC-A389-DCAAC96F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179FCF-B6C7-46E7-83D7-38108D3D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749B52-95F6-48EB-871D-28B7E32C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2E92EE-5590-4337-8BDF-CB4454D6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7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CA4B14-969B-40B6-93D9-95EC699B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E55417-E4B9-4CD6-87BB-ED21F23AB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7894120-F5BE-4878-83A6-A1958EC6F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F70A40-0E5F-43D3-80D6-3EA218242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D499752-A539-45EB-982E-702E0692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3ADB8E2-AB02-4F0E-B2AD-7521796D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6B0B80A-61EF-4D9C-BD8F-9702E985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7EFD904-27F9-4431-8BE8-FF7DA02F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24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7C5EDE-1E4F-44CC-9A99-D2456514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8B39BA-F4AE-4A6D-8638-BA24A35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26E366E-4B14-4AFF-B156-C3020C6C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97E955-B4F4-43B4-9B15-BE468C41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4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7E4C9E-795A-4925-99B5-5382B83B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F8BCB11-9411-43BE-A1EE-4A4CF95C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EA5A8C-B195-41ED-BD68-89782372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29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3164B-508B-4A26-A7DE-DEE14585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C0B05-8ADB-42F9-AE61-EB359FFC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E081CC-1E47-43B9-A8EA-A26C6A455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4B8B4F-ADF2-4E13-B0B2-65AF251B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124992-DF1F-48A9-BEB9-EC239F02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3F1F46-F8C6-4A54-856C-302B44FD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8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ABD35-ACB3-4CDA-9F72-1F80E5F1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4A0856-61DA-4DED-B8A3-22292F72B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FBB5B5-0330-40F9-A59A-BE71A0333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196221-77B9-40ED-9EBF-6AAE6C0B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4AACFF-DCF3-4EB0-B04C-BBB0901D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A85A31-06C1-4E9B-97B2-3BBC2F42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6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4BCF607-E1E9-4A44-8ACB-8026007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122ABC-0F14-4228-933D-E6D485226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252149-D711-487B-9577-C465DB7AB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0A53-F8BB-449C-BF7E-AB41310FFFE2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63B9F0-3077-4082-B371-BB039138A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3B17DE-67B9-4B4A-9023-2D02E36C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4722-9E89-4E12-A553-8110CF4F74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7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141E8-08E3-4098-9942-6D871BDB6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066" y="1600200"/>
            <a:ext cx="9144000" cy="11096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>
                    <a:lumMod val="75000"/>
                  </a:schemeClr>
                </a:solidFill>
              </a:rPr>
              <a:t>Individuell behandling og forvaltningens menneskelige ansikt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2B7648-7BF9-4A1B-B57E-28145D705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263540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DB247-C95B-4505-A7D2-4191D60F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>
                    <a:lumMod val="75000"/>
                  </a:schemeClr>
                </a:solidFill>
              </a:rPr>
              <a:t>«Digital forvaltning»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D7FC37-FB86-48DD-8E71-95D683FD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 forvaltning er en samlebetegnelse på veldig forskjelligartede anvendelser, f.eks.: fra beslutningsstøtte til helt automatiserte vedtak</a:t>
            </a:r>
          </a:p>
          <a:p>
            <a:r>
              <a:rPr lang="nb-NO" dirty="0"/>
              <a:t>Veiledning</a:t>
            </a:r>
          </a:p>
          <a:p>
            <a:pPr lvl="1"/>
            <a:r>
              <a:rPr lang="nb-NO" dirty="0"/>
              <a:t>Enkle standard svar på standard spørsmål …</a:t>
            </a:r>
          </a:p>
          <a:p>
            <a:pPr lvl="1"/>
            <a:r>
              <a:rPr lang="nb-NO" dirty="0"/>
              <a:t>Individuelle svar på individuelle spørsmål …</a:t>
            </a:r>
          </a:p>
          <a:p>
            <a:r>
              <a:rPr lang="nb-NO" dirty="0"/>
              <a:t>Enkeltvedtak</a:t>
            </a:r>
          </a:p>
          <a:p>
            <a:pPr lvl="1"/>
            <a:r>
              <a:rPr lang="nb-NO" dirty="0"/>
              <a:t>Helt automatiserte enkeltvedtak …</a:t>
            </a:r>
          </a:p>
          <a:p>
            <a:pPr lvl="1"/>
            <a:r>
              <a:rPr lang="nb-NO" dirty="0"/>
              <a:t>Manuelle enkeltvedtak med beslutningsstøtte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3A722E11-C5A9-4BC0-B187-4E63D8C82F07}"/>
              </a:ext>
            </a:extLst>
          </p:cNvPr>
          <p:cNvGrpSpPr/>
          <p:nvPr/>
        </p:nvGrpSpPr>
        <p:grpSpPr>
          <a:xfrm>
            <a:off x="7281863" y="3548063"/>
            <a:ext cx="3587774" cy="1776625"/>
            <a:chOff x="7281863" y="3548063"/>
            <a:chExt cx="3587774" cy="1776625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DD0527A4-CF84-4FDE-B7E4-195CA3547537}"/>
                </a:ext>
              </a:extLst>
            </p:cNvPr>
            <p:cNvGrpSpPr/>
            <p:nvPr/>
          </p:nvGrpSpPr>
          <p:grpSpPr>
            <a:xfrm>
              <a:off x="7281863" y="3548063"/>
              <a:ext cx="578189" cy="1776625"/>
              <a:chOff x="7281863" y="3548063"/>
              <a:chExt cx="578189" cy="1776625"/>
            </a:xfrm>
          </p:grpSpPr>
          <p:pic>
            <p:nvPicPr>
              <p:cNvPr id="5" name="Grafikk 4" descr="Omriss av et smilende ansikts med heldekkende fyll">
                <a:extLst>
                  <a:ext uri="{FF2B5EF4-FFF2-40B4-BE49-F238E27FC236}">
                    <a16:creationId xmlns:a16="http://schemas.microsoft.com/office/drawing/2014/main" id="{F9B34B8B-96EC-4443-91D8-81CBAB63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81863" y="3548063"/>
                <a:ext cx="523876" cy="523876"/>
              </a:xfrm>
              <a:prstGeom prst="rect">
                <a:avLst/>
              </a:prstGeom>
            </p:spPr>
          </p:pic>
          <p:pic>
            <p:nvPicPr>
              <p:cNvPr id="6" name="Bilde 5">
                <a:extLst>
                  <a:ext uri="{FF2B5EF4-FFF2-40B4-BE49-F238E27FC236}">
                    <a16:creationId xmlns:a16="http://schemas.microsoft.com/office/drawing/2014/main" id="{7D010181-5BED-4A18-AFDC-D83B0C184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847" y="4800387"/>
                <a:ext cx="518205" cy="524301"/>
              </a:xfrm>
              <a:prstGeom prst="rect">
                <a:avLst/>
              </a:prstGeom>
            </p:spPr>
          </p:pic>
        </p:grp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8FDA34ED-AB6F-4A65-82AC-6762182EE5F6}"/>
                </a:ext>
              </a:extLst>
            </p:cNvPr>
            <p:cNvSpPr txBox="1"/>
            <p:nvPr/>
          </p:nvSpPr>
          <p:spPr>
            <a:xfrm>
              <a:off x="7945902" y="4001294"/>
              <a:ext cx="2923735" cy="92333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Individuell behandling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Høy legitimitet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Stor grad av rettferdighet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C0F995A6-2FD8-4F46-9D37-56ACF024999C}"/>
              </a:ext>
            </a:extLst>
          </p:cNvPr>
          <p:cNvGrpSpPr/>
          <p:nvPr/>
        </p:nvGrpSpPr>
        <p:grpSpPr>
          <a:xfrm>
            <a:off x="7281862" y="2624733"/>
            <a:ext cx="4600649" cy="2073580"/>
            <a:chOff x="7281862" y="2624733"/>
            <a:chExt cx="4600649" cy="2073580"/>
          </a:xfrm>
        </p:grpSpPr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B09DA746-B58C-46A7-A188-2863789AC43A}"/>
                </a:ext>
              </a:extLst>
            </p:cNvPr>
            <p:cNvSpPr txBox="1"/>
            <p:nvPr/>
          </p:nvSpPr>
          <p:spPr>
            <a:xfrm>
              <a:off x="7921943" y="2624733"/>
              <a:ext cx="3960568" cy="1200329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Høy kvalitet innenfor formelt system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Raskt og effektivt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nb-NO" dirty="0"/>
                <a:t>«Urettferdig» (manglende individuelle</a:t>
              </a:r>
            </a:p>
            <a:p>
              <a:pPr marL="177800" indent="-177800"/>
              <a:r>
                <a:rPr lang="nb-NO" dirty="0"/>
                <a:t>      hensyn</a:t>
              </a:r>
            </a:p>
          </p:txBody>
        </p:sp>
        <p:pic>
          <p:nvPicPr>
            <p:cNvPr id="14" name="Grafikk 13" descr="Omriss av et glisende ansikt med heldekkende fyll">
              <a:extLst>
                <a:ext uri="{FF2B5EF4-FFF2-40B4-BE49-F238E27FC236}">
                  <a16:creationId xmlns:a16="http://schemas.microsoft.com/office/drawing/2014/main" id="{999567B6-D8CF-44CD-BCF0-64A755EE7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862" y="2786060"/>
              <a:ext cx="523877" cy="523877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38E5CFB6-7497-4367-A4F4-13341241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4697" y="4174012"/>
              <a:ext cx="518205" cy="524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4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2932E086-F6E3-42B9-A24E-25BBF37CDDB0}"/>
              </a:ext>
            </a:extLst>
          </p:cNvPr>
          <p:cNvGrpSpPr/>
          <p:nvPr/>
        </p:nvGrpSpPr>
        <p:grpSpPr>
          <a:xfrm>
            <a:off x="348510" y="332464"/>
            <a:ext cx="3417732" cy="6402981"/>
            <a:chOff x="348510" y="332464"/>
            <a:chExt cx="3417732" cy="6402981"/>
          </a:xfrm>
        </p:grpSpPr>
        <p:grpSp>
          <p:nvGrpSpPr>
            <p:cNvPr id="7189" name="Gruppe 7188">
              <a:extLst>
                <a:ext uri="{FF2B5EF4-FFF2-40B4-BE49-F238E27FC236}">
                  <a16:creationId xmlns:a16="http://schemas.microsoft.com/office/drawing/2014/main" id="{4324A148-71BA-4A82-836C-99012BD1015B}"/>
                </a:ext>
              </a:extLst>
            </p:cNvPr>
            <p:cNvGrpSpPr/>
            <p:nvPr/>
          </p:nvGrpSpPr>
          <p:grpSpPr>
            <a:xfrm>
              <a:off x="379288" y="2368590"/>
              <a:ext cx="3136160" cy="1050773"/>
              <a:chOff x="424073" y="2378028"/>
              <a:chExt cx="3136160" cy="1050773"/>
            </a:xfrm>
          </p:grpSpPr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E1A006C0-B239-42D6-B764-D25317B6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737" y="2378028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38" name="Rett pilkobling 37">
                <a:extLst>
                  <a:ext uri="{FF2B5EF4-FFF2-40B4-BE49-F238E27FC236}">
                    <a16:creationId xmlns:a16="http://schemas.microsoft.com/office/drawing/2014/main" id="{5C29DC1E-819D-44A1-AAD5-205219970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77" y="2835029"/>
                <a:ext cx="1577056" cy="520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418F9CA3-FC30-4A39-963E-95D9958C0B7D}"/>
                  </a:ext>
                </a:extLst>
              </p:cNvPr>
              <p:cNvSpPr txBox="1"/>
              <p:nvPr/>
            </p:nvSpPr>
            <p:spPr>
              <a:xfrm>
                <a:off x="424073" y="3121024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7190" name="Gruppe 7189">
              <a:extLst>
                <a:ext uri="{FF2B5EF4-FFF2-40B4-BE49-F238E27FC236}">
                  <a16:creationId xmlns:a16="http://schemas.microsoft.com/office/drawing/2014/main" id="{D37C5837-68B6-4C91-BCB9-6D530605A31E}"/>
                </a:ext>
              </a:extLst>
            </p:cNvPr>
            <p:cNvGrpSpPr/>
            <p:nvPr/>
          </p:nvGrpSpPr>
          <p:grpSpPr>
            <a:xfrm>
              <a:off x="426097" y="3393027"/>
              <a:ext cx="3134136" cy="1173460"/>
              <a:chOff x="426097" y="3393027"/>
              <a:chExt cx="3134136" cy="1173460"/>
            </a:xfrm>
          </p:grpSpPr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26BAC3F8-60F4-4122-BD0E-6FB90B934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18" y="3486390"/>
                <a:ext cx="1359526" cy="786452"/>
              </a:xfrm>
              <a:prstGeom prst="rect">
                <a:avLst/>
              </a:prstGeom>
            </p:spPr>
          </p:pic>
          <p:cxnSp>
            <p:nvCxnSpPr>
              <p:cNvPr id="40" name="Rett pilkobling 39">
                <a:extLst>
                  <a:ext uri="{FF2B5EF4-FFF2-40B4-BE49-F238E27FC236}">
                    <a16:creationId xmlns:a16="http://schemas.microsoft.com/office/drawing/2014/main" id="{C31484AF-0D88-4160-911E-CF09DBF4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177" y="3393027"/>
                <a:ext cx="1577056" cy="57900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6941F963-CEE8-4ABE-8274-682F01CDD2D7}"/>
                  </a:ext>
                </a:extLst>
              </p:cNvPr>
              <p:cNvSpPr txBox="1"/>
              <p:nvPr/>
            </p:nvSpPr>
            <p:spPr>
              <a:xfrm>
                <a:off x="426097" y="4258710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</p:grpSp>
        <p:grpSp>
          <p:nvGrpSpPr>
            <p:cNvPr id="7181" name="Gruppe 7180">
              <a:extLst>
                <a:ext uri="{FF2B5EF4-FFF2-40B4-BE49-F238E27FC236}">
                  <a16:creationId xmlns:a16="http://schemas.microsoft.com/office/drawing/2014/main" id="{8B2758C9-B210-4875-ABF5-6D37F8D7ABBF}"/>
                </a:ext>
              </a:extLst>
            </p:cNvPr>
            <p:cNvGrpSpPr/>
            <p:nvPr/>
          </p:nvGrpSpPr>
          <p:grpSpPr>
            <a:xfrm>
              <a:off x="348510" y="1280058"/>
              <a:ext cx="3211723" cy="1386942"/>
              <a:chOff x="348510" y="1280058"/>
              <a:chExt cx="3211723" cy="1386942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CB55D803-E1F7-4008-ADA2-448206E6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10" y="1280058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19" name="Rett pilkobling 18">
                <a:extLst>
                  <a:ext uri="{FF2B5EF4-FFF2-40B4-BE49-F238E27FC236}">
                    <a16:creationId xmlns:a16="http://schemas.microsoft.com/office/drawing/2014/main" id="{3A5CEE5D-866B-4D89-A739-D9FF82B76505}"/>
                  </a:ext>
                </a:extLst>
              </p:cNvPr>
              <p:cNvCxnSpPr/>
              <p:nvPr/>
            </p:nvCxnSpPr>
            <p:spPr>
              <a:xfrm>
                <a:off x="1134533" y="1811867"/>
                <a:ext cx="2425700" cy="85513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95ED2A64-549C-4620-9B34-F2D90EABFE71}"/>
                  </a:ext>
                </a:extLst>
              </p:cNvPr>
              <p:cNvSpPr txBox="1"/>
              <p:nvPr/>
            </p:nvSpPr>
            <p:spPr>
              <a:xfrm>
                <a:off x="482265" y="2043429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7192" name="Gruppe 7191">
              <a:extLst>
                <a:ext uri="{FF2B5EF4-FFF2-40B4-BE49-F238E27FC236}">
                  <a16:creationId xmlns:a16="http://schemas.microsoft.com/office/drawing/2014/main" id="{6B5B724E-D067-4311-BACD-E66A832D2255}"/>
                </a:ext>
              </a:extLst>
            </p:cNvPr>
            <p:cNvGrpSpPr/>
            <p:nvPr/>
          </p:nvGrpSpPr>
          <p:grpSpPr>
            <a:xfrm>
              <a:off x="424073" y="332464"/>
              <a:ext cx="3342169" cy="6402981"/>
              <a:chOff x="424073" y="332464"/>
              <a:chExt cx="3342169" cy="6402981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FCBE296A-E4FF-4996-AAFF-A78DC0C9C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57" t="50000" r="1327" b="2200"/>
              <a:stretch/>
            </p:blipFill>
            <p:spPr>
              <a:xfrm>
                <a:off x="424073" y="5399941"/>
                <a:ext cx="1664658" cy="113371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96E474EC-C947-408C-B303-A507BAA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468" y="332464"/>
                <a:ext cx="1120419" cy="984831"/>
              </a:xfrm>
              <a:prstGeom prst="rect">
                <a:avLst/>
              </a:prstGeom>
            </p:spPr>
          </p:pic>
          <p:cxnSp>
            <p:nvCxnSpPr>
              <p:cNvPr id="42" name="Rett pilkobling 41">
                <a:extLst>
                  <a:ext uri="{FF2B5EF4-FFF2-40B4-BE49-F238E27FC236}">
                    <a16:creationId xmlns:a16="http://schemas.microsoft.com/office/drawing/2014/main" id="{3ED33B99-6628-4EAE-81A5-1D948FC48D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2088731" y="3970912"/>
                <a:ext cx="1677511" cy="19958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pilkobling 44">
                <a:extLst>
                  <a:ext uri="{FF2B5EF4-FFF2-40B4-BE49-F238E27FC236}">
                    <a16:creationId xmlns:a16="http://schemas.microsoft.com/office/drawing/2014/main" id="{96861DF3-0C88-423B-9307-C09F31E18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104" y="1141039"/>
                <a:ext cx="1214129" cy="123698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9FB6361C-43C9-4340-91F4-A478BF309E64}"/>
                  </a:ext>
                </a:extLst>
              </p:cNvPr>
              <p:cNvSpPr txBox="1"/>
              <p:nvPr/>
            </p:nvSpPr>
            <p:spPr>
              <a:xfrm>
                <a:off x="1134533" y="1310655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D8F87168-6BE2-4FB6-91E3-08CA7186F3B3}"/>
                  </a:ext>
                </a:extLst>
              </p:cNvPr>
              <p:cNvSpPr txBox="1"/>
              <p:nvPr/>
            </p:nvSpPr>
            <p:spPr>
              <a:xfrm>
                <a:off x="424073" y="6427668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</p:grpSp>
        <p:grpSp>
          <p:nvGrpSpPr>
            <p:cNvPr id="7191" name="Gruppe 7190">
              <a:extLst>
                <a:ext uri="{FF2B5EF4-FFF2-40B4-BE49-F238E27FC236}">
                  <a16:creationId xmlns:a16="http://schemas.microsoft.com/office/drawing/2014/main" id="{427241C4-939E-4E06-9EC7-879F0DB8256B}"/>
                </a:ext>
              </a:extLst>
            </p:cNvPr>
            <p:cNvGrpSpPr/>
            <p:nvPr/>
          </p:nvGrpSpPr>
          <p:grpSpPr>
            <a:xfrm>
              <a:off x="426097" y="3662735"/>
              <a:ext cx="3169222" cy="1770824"/>
              <a:chOff x="424073" y="3698153"/>
              <a:chExt cx="3169222" cy="1770824"/>
            </a:xfrm>
          </p:grpSpPr>
          <p:pic>
            <p:nvPicPr>
              <p:cNvPr id="7172" name="Bilde 7171">
                <a:extLst>
                  <a:ext uri="{FF2B5EF4-FFF2-40B4-BE49-F238E27FC236}">
                    <a16:creationId xmlns:a16="http://schemas.microsoft.com/office/drawing/2014/main" id="{4B9B3181-0B6D-4086-9CF2-5AD821693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93" y="4583825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4" name="TekstSylinder 7173">
                <a:extLst>
                  <a:ext uri="{FF2B5EF4-FFF2-40B4-BE49-F238E27FC236}">
                    <a16:creationId xmlns:a16="http://schemas.microsoft.com/office/drawing/2014/main" id="{676E9AE9-B312-4E3B-9A41-CCD558E388E3}"/>
                  </a:ext>
                </a:extLst>
              </p:cNvPr>
              <p:cNvSpPr txBox="1"/>
              <p:nvPr/>
            </p:nvSpPr>
            <p:spPr>
              <a:xfrm>
                <a:off x="424073" y="5161200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  <p:cxnSp>
            <p:nvCxnSpPr>
              <p:cNvPr id="74" name="Rett pilkobling 73">
                <a:extLst>
                  <a:ext uri="{FF2B5EF4-FFF2-40B4-BE49-F238E27FC236}">
                    <a16:creationId xmlns:a16="http://schemas.microsoft.com/office/drawing/2014/main" id="{D6EC118A-B2CC-42F5-9C72-F441A4B5C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871" y="3698153"/>
                <a:ext cx="1805424" cy="121852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68" name="Gruppe 7167">
            <a:extLst>
              <a:ext uri="{FF2B5EF4-FFF2-40B4-BE49-F238E27FC236}">
                <a16:creationId xmlns:a16="http://schemas.microsoft.com/office/drawing/2014/main" id="{C864EE53-DA65-4C2F-844C-82C74DB620A9}"/>
              </a:ext>
            </a:extLst>
          </p:cNvPr>
          <p:cNvGrpSpPr/>
          <p:nvPr/>
        </p:nvGrpSpPr>
        <p:grpSpPr>
          <a:xfrm>
            <a:off x="8817657" y="815267"/>
            <a:ext cx="2948246" cy="4416266"/>
            <a:chOff x="8817657" y="815267"/>
            <a:chExt cx="2948246" cy="4416266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068D2546-091B-4888-97CB-10FF7DBCB888}"/>
                </a:ext>
              </a:extLst>
            </p:cNvPr>
            <p:cNvGrpSpPr/>
            <p:nvPr/>
          </p:nvGrpSpPr>
          <p:grpSpPr>
            <a:xfrm>
              <a:off x="8820319" y="1913237"/>
              <a:ext cx="2945584" cy="1050773"/>
              <a:chOff x="8820319" y="1913237"/>
              <a:chExt cx="2945584" cy="105077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A1D6E184-28CA-4E69-90DE-BAAA2ED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1526" y="1913237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60" name="Rett pilkobling 59">
                <a:extLst>
                  <a:ext uri="{FF2B5EF4-FFF2-40B4-BE49-F238E27FC236}">
                    <a16:creationId xmlns:a16="http://schemas.microsoft.com/office/drawing/2014/main" id="{FCF16124-0910-48FE-B5DE-4047259C4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2578665"/>
                <a:ext cx="1158494" cy="5275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A9CDD9B0-207A-47E4-B3F4-64E7AF08C6C7}"/>
                  </a:ext>
                </a:extLst>
              </p:cNvPr>
              <p:cNvSpPr txBox="1"/>
              <p:nvPr/>
            </p:nvSpPr>
            <p:spPr>
              <a:xfrm>
                <a:off x="9984862" y="2656233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6FA0F1F8-94A5-480A-9198-EF393C5767AB}"/>
                </a:ext>
              </a:extLst>
            </p:cNvPr>
            <p:cNvGrpSpPr/>
            <p:nvPr/>
          </p:nvGrpSpPr>
          <p:grpSpPr>
            <a:xfrm>
              <a:off x="8817657" y="815267"/>
              <a:ext cx="2771522" cy="1622032"/>
              <a:chOff x="8817657" y="815267"/>
              <a:chExt cx="2771522" cy="1622032"/>
            </a:xfrm>
          </p:grpSpPr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6F0410DF-5068-4B1B-AAC4-009737AD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299" y="815267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59" name="Rett pilkobling 58">
                <a:extLst>
                  <a:ext uri="{FF2B5EF4-FFF2-40B4-BE49-F238E27FC236}">
                    <a16:creationId xmlns:a16="http://schemas.microsoft.com/office/drawing/2014/main" id="{BA5C5BC1-84C2-46DB-AA3A-CE24E54AEA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7657" y="1560209"/>
                <a:ext cx="1225397" cy="87709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0910040E-748A-414D-B290-36E431FC1151}"/>
                  </a:ext>
                </a:extLst>
              </p:cNvPr>
              <p:cNvSpPr txBox="1"/>
              <p:nvPr/>
            </p:nvSpPr>
            <p:spPr>
              <a:xfrm>
                <a:off x="10043054" y="1578638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8308AFD2-0434-4FFC-8F5D-ADCF30418BDF}"/>
                </a:ext>
              </a:extLst>
            </p:cNvPr>
            <p:cNvGrpSpPr/>
            <p:nvPr/>
          </p:nvGrpSpPr>
          <p:grpSpPr>
            <a:xfrm>
              <a:off x="8820319" y="3515547"/>
              <a:ext cx="2501476" cy="1715986"/>
              <a:chOff x="8820319" y="3515547"/>
              <a:chExt cx="2501476" cy="1715986"/>
            </a:xfrm>
          </p:grpSpPr>
          <p:cxnSp>
            <p:nvCxnSpPr>
              <p:cNvPr id="61" name="Rett pilkobling 60">
                <a:extLst>
                  <a:ext uri="{FF2B5EF4-FFF2-40B4-BE49-F238E27FC236}">
                    <a16:creationId xmlns:a16="http://schemas.microsoft.com/office/drawing/2014/main" id="{12E9AA72-2432-4CBB-9EFB-F2569A40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3515547"/>
                <a:ext cx="1222735" cy="99654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76" name="Bilde 7175">
                <a:extLst>
                  <a:ext uri="{FF2B5EF4-FFF2-40B4-BE49-F238E27FC236}">
                    <a16:creationId xmlns:a16="http://schemas.microsoft.com/office/drawing/2014/main" id="{D3893BFB-14E8-4839-85EA-9CCE608A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9318" y="4346381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7" name="TekstSylinder 7176">
                <a:extLst>
                  <a:ext uri="{FF2B5EF4-FFF2-40B4-BE49-F238E27FC236}">
                    <a16:creationId xmlns:a16="http://schemas.microsoft.com/office/drawing/2014/main" id="{C8B4B475-0F55-4529-8A52-282DD2058EFC}"/>
                  </a:ext>
                </a:extLst>
              </p:cNvPr>
              <p:cNvSpPr txBox="1"/>
              <p:nvPr/>
            </p:nvSpPr>
            <p:spPr>
              <a:xfrm>
                <a:off x="10026398" y="4923756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6C39C3A-80BF-42EC-AD44-7ED73D80B256}"/>
                </a:ext>
              </a:extLst>
            </p:cNvPr>
            <p:cNvGrpSpPr/>
            <p:nvPr/>
          </p:nvGrpSpPr>
          <p:grpSpPr>
            <a:xfrm>
              <a:off x="8817657" y="3112723"/>
              <a:ext cx="2948246" cy="1094830"/>
              <a:chOff x="8817657" y="3112723"/>
              <a:chExt cx="2948246" cy="1094830"/>
            </a:xfrm>
          </p:grpSpPr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F5BB04DA-DD73-45D5-98BD-0AFB0F0D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0396" y="3140045"/>
                <a:ext cx="1359526" cy="786452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5EA7B4E9-38E7-4CB7-903C-80A767AE8D5F}"/>
                  </a:ext>
                </a:extLst>
              </p:cNvPr>
              <p:cNvSpPr txBox="1"/>
              <p:nvPr/>
            </p:nvSpPr>
            <p:spPr>
              <a:xfrm>
                <a:off x="9984862" y="3899776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  <p:cxnSp>
            <p:nvCxnSpPr>
              <p:cNvPr id="81" name="Rett pilkobling 80">
                <a:extLst>
                  <a:ext uri="{FF2B5EF4-FFF2-40B4-BE49-F238E27FC236}">
                    <a16:creationId xmlns:a16="http://schemas.microsoft.com/office/drawing/2014/main" id="{7DD220AF-4B15-40E1-84D3-5A96E5E40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7657" y="3112723"/>
                <a:ext cx="1161156" cy="30703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3402167" y="217964"/>
            <a:ext cx="599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Modell av et helt automatisert RBS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3A7A020-9AB7-459F-B68A-97AF3D3F1A9F}"/>
              </a:ext>
            </a:extLst>
          </p:cNvPr>
          <p:cNvGrpSpPr/>
          <p:nvPr/>
        </p:nvGrpSpPr>
        <p:grpSpPr>
          <a:xfrm>
            <a:off x="2159861" y="1333403"/>
            <a:ext cx="1484407" cy="3592989"/>
            <a:chOff x="2159861" y="1333403"/>
            <a:chExt cx="1484407" cy="3592989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B817B6B9-C52C-405C-B98F-FF4B11AD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561415">
              <a:off x="2483412" y="1985593"/>
              <a:ext cx="755970" cy="719390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56EB4A22-3769-4CE2-9758-73942994D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608454">
              <a:off x="2525578" y="3270332"/>
              <a:ext cx="755970" cy="719390"/>
            </a:xfrm>
            <a:prstGeom prst="rect">
              <a:avLst/>
            </a:prstGeom>
          </p:spPr>
        </p:pic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B4DAF16A-EFA4-49CE-A929-C411A7D5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647866">
              <a:off x="2359861" y="3903733"/>
              <a:ext cx="755970" cy="719390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8568D240-CE43-458D-9EEA-9C17EC2F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924414">
              <a:off x="2159861" y="2508519"/>
              <a:ext cx="755970" cy="719390"/>
            </a:xfrm>
            <a:prstGeom prst="rect">
              <a:avLst/>
            </a:prstGeom>
          </p:spPr>
        </p:pic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35D55FC5-66F5-4521-88C2-18D2F428E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876039">
              <a:off x="2906588" y="4188712"/>
              <a:ext cx="755970" cy="71939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51F9030-ADDB-4A2F-9EBF-F9B7972F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7992" y="1333403"/>
              <a:ext cx="755970" cy="719390"/>
            </a:xfrm>
            <a:prstGeom prst="rect">
              <a:avLst/>
            </a:prstGeom>
          </p:spPr>
        </p:pic>
      </p:grpSp>
      <p:pic>
        <p:nvPicPr>
          <p:cNvPr id="7169" name="Bilde 7168">
            <a:extLst>
              <a:ext uri="{FF2B5EF4-FFF2-40B4-BE49-F238E27FC236}">
                <a16:creationId xmlns:a16="http://schemas.microsoft.com/office/drawing/2014/main" id="{3F9FF60A-38AA-4C2D-A080-8A6A7E3B6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5676" y="1444185"/>
            <a:ext cx="3616424" cy="39017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71" name="Rektangel 7170">
            <a:extLst>
              <a:ext uri="{FF2B5EF4-FFF2-40B4-BE49-F238E27FC236}">
                <a16:creationId xmlns:a16="http://schemas.microsoft.com/office/drawing/2014/main" id="{C61CAC68-4E19-49F0-8D67-6077BD472521}"/>
              </a:ext>
            </a:extLst>
          </p:cNvPr>
          <p:cNvSpPr/>
          <p:nvPr/>
        </p:nvSpPr>
        <p:spPr>
          <a:xfrm>
            <a:off x="8817657" y="1913237"/>
            <a:ext cx="3243110" cy="338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70" name="Bilde 7169">
            <a:extLst>
              <a:ext uri="{FF2B5EF4-FFF2-40B4-BE49-F238E27FC236}">
                <a16:creationId xmlns:a16="http://schemas.microsoft.com/office/drawing/2014/main" id="{94C0ECAB-5504-41F3-B624-2871E62F1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6418" y="2006253"/>
            <a:ext cx="2157410" cy="2153862"/>
          </a:xfrm>
          <a:prstGeom prst="rect">
            <a:avLst/>
          </a:prstGeom>
        </p:spPr>
      </p:pic>
      <p:pic>
        <p:nvPicPr>
          <p:cNvPr id="7173" name="Bilde 7172">
            <a:extLst>
              <a:ext uri="{FF2B5EF4-FFF2-40B4-BE49-F238E27FC236}">
                <a16:creationId xmlns:a16="http://schemas.microsoft.com/office/drawing/2014/main" id="{DE927EC7-4AAB-4333-8F4F-D8D1F427EC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4029" y="3008770"/>
            <a:ext cx="1380461" cy="761916"/>
          </a:xfrm>
          <a:prstGeom prst="rect">
            <a:avLst/>
          </a:prstGeom>
        </p:spPr>
      </p:pic>
      <p:pic>
        <p:nvPicPr>
          <p:cNvPr id="7175" name="Bilde 7174">
            <a:extLst>
              <a:ext uri="{FF2B5EF4-FFF2-40B4-BE49-F238E27FC236}">
                <a16:creationId xmlns:a16="http://schemas.microsoft.com/office/drawing/2014/main" id="{E7E19DA9-C6A1-46EC-ACAD-725BF1428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3086" y="729276"/>
            <a:ext cx="4512914" cy="4348368"/>
          </a:xfrm>
          <a:prstGeom prst="rect">
            <a:avLst/>
          </a:prstGeom>
        </p:spPr>
      </p:pic>
      <p:sp>
        <p:nvSpPr>
          <p:cNvPr id="87" name="TekstSylinder 86">
            <a:extLst>
              <a:ext uri="{FF2B5EF4-FFF2-40B4-BE49-F238E27FC236}">
                <a16:creationId xmlns:a16="http://schemas.microsoft.com/office/drawing/2014/main" id="{9E6E5C71-88E5-41D7-9261-7562CE448313}"/>
              </a:ext>
            </a:extLst>
          </p:cNvPr>
          <p:cNvSpPr txBox="1"/>
          <p:nvPr/>
        </p:nvSpPr>
        <p:spPr>
          <a:xfrm>
            <a:off x="5186893" y="216741"/>
            <a:ext cx="42133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7030A0"/>
                </a:solidFill>
              </a:rPr>
              <a:t>beslutningsstøtte</a:t>
            </a:r>
            <a:r>
              <a:rPr lang="nb-NO" sz="3200" dirty="0">
                <a:solidFill>
                  <a:srgbClr val="C00000"/>
                </a:solidFill>
              </a:rPr>
              <a:t>                              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6B05DDCC-0AED-4F12-8717-65861FDCC7D6}"/>
              </a:ext>
            </a:extLst>
          </p:cNvPr>
          <p:cNvSpPr txBox="1"/>
          <p:nvPr/>
        </p:nvSpPr>
        <p:spPr>
          <a:xfrm>
            <a:off x="5182219" y="216740"/>
            <a:ext cx="2993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6">
                    <a:lumMod val="75000"/>
                  </a:schemeClr>
                </a:solidFill>
              </a:rPr>
              <a:t>innbyggerdialog</a:t>
            </a:r>
          </a:p>
        </p:txBody>
      </p:sp>
      <p:pic>
        <p:nvPicPr>
          <p:cNvPr id="7179" name="Bilde 7178">
            <a:extLst>
              <a:ext uri="{FF2B5EF4-FFF2-40B4-BE49-F238E27FC236}">
                <a16:creationId xmlns:a16="http://schemas.microsoft.com/office/drawing/2014/main" id="{F413B23C-9382-49C7-81D1-B11C528F24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4441" y="1348976"/>
            <a:ext cx="3342268" cy="3577797"/>
          </a:xfrm>
          <a:prstGeom prst="rect">
            <a:avLst/>
          </a:prstGeom>
        </p:spPr>
      </p:pic>
      <p:pic>
        <p:nvPicPr>
          <p:cNvPr id="7180" name="Bilde 7179">
            <a:extLst>
              <a:ext uri="{FF2B5EF4-FFF2-40B4-BE49-F238E27FC236}">
                <a16:creationId xmlns:a16="http://schemas.microsoft.com/office/drawing/2014/main" id="{36A0B95D-74D8-46A6-AA98-3EEB42DE00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1799" y="786581"/>
            <a:ext cx="7314395" cy="4538765"/>
          </a:xfrm>
          <a:prstGeom prst="rect">
            <a:avLst/>
          </a:prstGeom>
        </p:spPr>
      </p:pic>
      <p:sp>
        <p:nvSpPr>
          <p:cNvPr id="7182" name="TekstSylinder 7181">
            <a:extLst>
              <a:ext uri="{FF2B5EF4-FFF2-40B4-BE49-F238E27FC236}">
                <a16:creationId xmlns:a16="http://schemas.microsoft.com/office/drawing/2014/main" id="{B6575478-A581-442C-A3A6-0B0795235E05}"/>
              </a:ext>
            </a:extLst>
          </p:cNvPr>
          <p:cNvSpPr txBox="1"/>
          <p:nvPr/>
        </p:nvSpPr>
        <p:spPr>
          <a:xfrm>
            <a:off x="5725614" y="5000272"/>
            <a:ext cx="282314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/>
              <a:t>«systemoffentlighet»</a:t>
            </a:r>
          </a:p>
        </p:txBody>
      </p:sp>
      <p:pic>
        <p:nvPicPr>
          <p:cNvPr id="7183" name="Bilde 7182">
            <a:extLst>
              <a:ext uri="{FF2B5EF4-FFF2-40B4-BE49-F238E27FC236}">
                <a16:creationId xmlns:a16="http://schemas.microsoft.com/office/drawing/2014/main" id="{CF17CB01-6D6A-4A82-8739-83FDF287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00930" y="2226978"/>
            <a:ext cx="2722271" cy="157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87" grpId="0" animBg="1"/>
      <p:bldP spid="88" grpId="0" animBg="1"/>
      <p:bldP spid="7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FC7A0C-7F1A-4B3F-AB6C-5D9579551EB6}"/>
              </a:ext>
            </a:extLst>
          </p:cNvPr>
          <p:cNvSpPr txBox="1"/>
          <p:nvPr/>
        </p:nvSpPr>
        <p:spPr>
          <a:xfrm>
            <a:off x="642424" y="29715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§ 11.(veiledningsplikt).</a:t>
            </a:r>
          </a:p>
          <a:p>
            <a:endParaRPr lang="nb-NO" dirty="0"/>
          </a:p>
          <a:p>
            <a:r>
              <a:rPr lang="nb-NO" dirty="0"/>
              <a:t>Forvaltningsorganene har innenfor sitt </a:t>
            </a:r>
            <a:r>
              <a:rPr lang="nb-NO" dirty="0" err="1"/>
              <a:t>sakområde</a:t>
            </a:r>
            <a:r>
              <a:rPr lang="nb-NO" dirty="0"/>
              <a:t> en alminnelig veiledningsplikt. Formålet med veiledningen skal være å gi parter og andre interesserte adgang til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å vareta sitt tarv i bestemte saker på best mulig måte</a:t>
            </a:r>
            <a:r>
              <a:rPr lang="nb-NO" dirty="0"/>
              <a:t>. Omfanget av veiledningen må likevel tilpasses det enkelte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forvaltningsorgans situasjon og kapasitet</a:t>
            </a:r>
            <a:r>
              <a:rPr lang="nb-NO" dirty="0"/>
              <a:t> til å påta seg slik virksomhet.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4748288-6F1F-4D50-A976-87D91115623F}"/>
              </a:ext>
            </a:extLst>
          </p:cNvPr>
          <p:cNvSpPr txBox="1"/>
          <p:nvPr/>
        </p:nvSpPr>
        <p:spPr>
          <a:xfrm>
            <a:off x="642424" y="2605477"/>
            <a:ext cx="529253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Skal av eget tiltak vurdere parters behov for veiledning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10B9ED0-434E-4EBF-9396-58AF743D2D31}"/>
              </a:ext>
            </a:extLst>
          </p:cNvPr>
          <p:cNvSpPr txBox="1"/>
          <p:nvPr/>
        </p:nvSpPr>
        <p:spPr>
          <a:xfrm>
            <a:off x="642424" y="3085309"/>
            <a:ext cx="790203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Skal når en part spør, og ellers «når det er grunn til det»,</a:t>
            </a:r>
          </a:p>
          <a:p>
            <a:r>
              <a:rPr lang="nb-NO" dirty="0"/>
              <a:t>«gi veiledning om</a:t>
            </a:r>
          </a:p>
          <a:p>
            <a:pPr marL="342900" indent="-342900">
              <a:buAutoNum type="alphaLcPeriod"/>
            </a:pPr>
            <a:r>
              <a:rPr lang="nb-NO" dirty="0"/>
              <a:t>gjeldende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lover og forskrifter </a:t>
            </a:r>
            <a:r>
              <a:rPr lang="nb-NO" dirty="0"/>
              <a:t>og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vanlig praksis </a:t>
            </a:r>
            <a:r>
              <a:rPr lang="nb-NO" dirty="0"/>
              <a:t>på vedkommende</a:t>
            </a:r>
          </a:p>
          <a:p>
            <a:r>
              <a:rPr lang="nb-NO" dirty="0" err="1"/>
              <a:t>sakområde</a:t>
            </a:r>
            <a:r>
              <a:rPr lang="nb-NO" dirty="0"/>
              <a:t>, og</a:t>
            </a:r>
          </a:p>
          <a:p>
            <a:pPr marL="342900" indent="-342900">
              <a:buAutoNum type="alphaLcPeriod" startAt="2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regler for saksbehandlingen</a:t>
            </a:r>
            <a:r>
              <a:rPr lang="nb-NO" dirty="0"/>
              <a:t>, særlig om parters rettigheter og plikter</a:t>
            </a:r>
          </a:p>
          <a:p>
            <a:r>
              <a:rPr lang="nb-NO" dirty="0"/>
              <a:t>etter forvaltningsloven. Om mulig bør forvaltningsorganet også peke på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Omstendigheter som i det konkrete tilfellet særlig kan få betydning for resultatet</a:t>
            </a:r>
            <a:r>
              <a:rPr lang="nb-NO" dirty="0"/>
              <a:t>.»</a:t>
            </a:r>
          </a:p>
          <a:p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2486F0E-C872-47AC-A487-8D40F322AEDB}"/>
              </a:ext>
            </a:extLst>
          </p:cNvPr>
          <p:cNvSpPr txBox="1"/>
          <p:nvPr/>
        </p:nvSpPr>
        <p:spPr>
          <a:xfrm>
            <a:off x="642424" y="5482932"/>
            <a:ext cx="67245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Inneholder en henvendelse til et forvaltningsorgan feil, misforståelser,</a:t>
            </a:r>
          </a:p>
          <a:p>
            <a:r>
              <a:rPr lang="nb-NO" dirty="0"/>
              <a:t>unøyaktigheter eller andre mangler som avsenderen bør rette, skal</a:t>
            </a:r>
          </a:p>
          <a:p>
            <a:r>
              <a:rPr lang="nb-NO" dirty="0"/>
              <a:t>organet om nødvendig gi beskjed om dette.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557D609-A6EA-4968-9F2C-533C4558C37F}"/>
              </a:ext>
            </a:extLst>
          </p:cNvPr>
          <p:cNvSpPr txBox="1"/>
          <p:nvPr/>
        </p:nvSpPr>
        <p:spPr>
          <a:xfrm>
            <a:off x="8342613" y="1773378"/>
            <a:ext cx="345556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Forvaltningsorganet avgjør selv om</a:t>
            </a:r>
          </a:p>
          <a:p>
            <a:r>
              <a:rPr lang="nb-NO" dirty="0"/>
              <a:t>veiledning skal være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skriftlig eller </a:t>
            </a:r>
          </a:p>
          <a:p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muntlig</a:t>
            </a:r>
            <a:r>
              <a:rPr lang="nb-NO" dirty="0"/>
              <a:t>. (</a:t>
            </a:r>
            <a:r>
              <a:rPr lang="nb-NO" dirty="0" err="1"/>
              <a:t>fvlf</a:t>
            </a:r>
            <a:r>
              <a:rPr lang="nb-NO" dirty="0"/>
              <a:t>. § 2)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D98CA1C-ED51-4983-B3D3-1726D25C77FB}"/>
              </a:ext>
            </a:extLst>
          </p:cNvPr>
          <p:cNvSpPr txBox="1"/>
          <p:nvPr/>
        </p:nvSpPr>
        <p:spPr>
          <a:xfrm>
            <a:off x="8342613" y="297153"/>
            <a:ext cx="3849387" cy="120032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Organet bør hjelpe til med å fylle ut </a:t>
            </a:r>
          </a:p>
          <a:p>
            <a:r>
              <a:rPr lang="nb-NO" dirty="0"/>
              <a:t>skjemaer og utarbeide klager og andre </a:t>
            </a:r>
          </a:p>
          <a:p>
            <a:r>
              <a:rPr lang="nb-NO" dirty="0"/>
              <a:t>dokumenter når det synes å være</a:t>
            </a:r>
          </a:p>
          <a:p>
            <a:r>
              <a:rPr lang="nb-NO" dirty="0"/>
              <a:t>behov for slik hjelp. (</a:t>
            </a:r>
            <a:r>
              <a:rPr lang="nb-NO" dirty="0" err="1"/>
              <a:t>fvlf</a:t>
            </a:r>
            <a:r>
              <a:rPr lang="nb-NO" dirty="0"/>
              <a:t> § 3)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922B86D-E438-440E-97F1-6178BF7E39F7}"/>
              </a:ext>
            </a:extLst>
          </p:cNvPr>
          <p:cNvSpPr txBox="1"/>
          <p:nvPr/>
        </p:nvSpPr>
        <p:spPr>
          <a:xfrm>
            <a:off x="8745416" y="2959391"/>
            <a:ext cx="3155864" cy="313932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nb-NO" b="1" dirty="0" err="1"/>
              <a:t>eFvf</a:t>
            </a:r>
            <a:r>
              <a:rPr lang="nb-NO" b="1" dirty="0"/>
              <a:t> § 3</a:t>
            </a:r>
          </a:p>
          <a:p>
            <a:r>
              <a:rPr lang="nb-NO" dirty="0"/>
              <a:t>Alle som henvender seg til et</a:t>
            </a:r>
          </a:p>
          <a:p>
            <a:r>
              <a:rPr lang="nb-NO" dirty="0"/>
              <a:t>forvaltningsorgan kan benytte</a:t>
            </a:r>
          </a:p>
          <a:p>
            <a:r>
              <a:rPr lang="nb-NO" dirty="0"/>
              <a:t>elektronisk kommunikasjon,</a:t>
            </a:r>
          </a:p>
          <a:p>
            <a:r>
              <a:rPr lang="nb-NO" dirty="0"/>
              <a:t>dersom forvaltningsorganet</a:t>
            </a:r>
          </a:p>
          <a:p>
            <a:r>
              <a:rPr lang="nb-NO" dirty="0"/>
              <a:t>har lagt til rette for dette,</a:t>
            </a:r>
          </a:p>
          <a:p>
            <a:r>
              <a:rPr lang="nb-NO" dirty="0"/>
              <a:t>det skjer på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den anviste måten</a:t>
            </a:r>
          </a:p>
          <a:p>
            <a:r>
              <a:rPr lang="nb-NO" dirty="0"/>
              <a:t>og ved bruk av den elektroniske</a:t>
            </a:r>
          </a:p>
          <a:p>
            <a:r>
              <a:rPr lang="nb-NO" dirty="0"/>
              <a:t>adressen som forvaltnings-</a:t>
            </a:r>
          </a:p>
          <a:p>
            <a:r>
              <a:rPr lang="nb-NO" dirty="0"/>
              <a:t>organet har anvist for den</a:t>
            </a:r>
          </a:p>
          <a:p>
            <a:r>
              <a:rPr lang="nb-NO" dirty="0"/>
              <a:t>aktuelle type henvendelse</a:t>
            </a:r>
          </a:p>
        </p:txBody>
      </p:sp>
    </p:spTree>
    <p:extLst>
      <p:ext uri="{BB962C8B-B14F-4D97-AF65-F5344CB8AC3E}">
        <p14:creationId xmlns:p14="http://schemas.microsoft.com/office/powerpoint/2010/main" val="4347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D7AD3B-2D29-4E31-8080-05752F42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2" y="224448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>
                    <a:lumMod val="75000"/>
                  </a:schemeClr>
                </a:solidFill>
              </a:rPr>
              <a:t>Forslag til nye regler om veiledning i NOU 2019:5, §§ 14 og 15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4639E58-E00B-4D77-A0D1-CED60C4A4B70}"/>
              </a:ext>
            </a:extLst>
          </p:cNvPr>
          <p:cNvSpPr txBox="1"/>
          <p:nvPr/>
        </p:nvSpPr>
        <p:spPr>
          <a:xfrm>
            <a:off x="645942" y="1608406"/>
            <a:ext cx="9390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Omfanget av veiledningsplikten foreslås i § 14 stort sett uendret, dvs. som</a:t>
            </a:r>
          </a:p>
          <a:p>
            <a:r>
              <a:rPr lang="nb-NO" sz="2400" dirty="0"/>
              <a:t>i fvl § 11, jf. ovenfor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4201D96-C21B-47E8-948E-4D74D2ECB178}"/>
              </a:ext>
            </a:extLst>
          </p:cNvPr>
          <p:cNvSpPr txBox="1"/>
          <p:nvPr/>
        </p:nvSpPr>
        <p:spPr>
          <a:xfrm>
            <a:off x="645942" y="2734827"/>
            <a:ext cx="105395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§ 15. Hvordan veiledning skal gis</a:t>
            </a:r>
          </a:p>
          <a:p>
            <a:pPr marL="457200" indent="-457200">
              <a:buAutoNum type="arabicParenBoth"/>
            </a:pPr>
            <a:r>
              <a:rPr lang="nb-NO" sz="2400" dirty="0"/>
              <a:t>Forvaltningsorganet avgjør hvordan veiledning skal gis. Veiledning gis normalt</a:t>
            </a:r>
          </a:p>
          <a:p>
            <a:r>
              <a:rPr lang="nb-NO" sz="2400" dirty="0"/>
              <a:t>i samme form som henvendelsen ble mottatt i. [jf. eForvaltningsforskriften § </a:t>
            </a:r>
          </a:p>
          <a:p>
            <a:r>
              <a:rPr lang="nb-NO" sz="2400" dirty="0"/>
              <a:t>(2) Den som henvender seg til et forvaltningsorgan med spørsmål som har aktuell</a:t>
            </a:r>
          </a:p>
          <a:p>
            <a:r>
              <a:rPr lang="nb-NO" sz="2400" dirty="0"/>
              <a:t>interesse for vedkommende, har ved behov rett til muntlig samtale med en person</a:t>
            </a:r>
          </a:p>
          <a:p>
            <a:r>
              <a:rPr lang="nb-NO" sz="2400" dirty="0"/>
              <a:t>i organet. Hvis det er nødvendig for å få en forvaltningssak opplyst, skal en slik</a:t>
            </a:r>
          </a:p>
          <a:p>
            <a:r>
              <a:rPr lang="nb-NO" sz="2400" dirty="0"/>
              <a:t>samtale skje i et personlig møte. Også en mindreårig som blir representert av verge</a:t>
            </a:r>
          </a:p>
          <a:p>
            <a:r>
              <a:rPr lang="nb-NO" sz="2400" dirty="0"/>
              <a:t>i saken, har rett til en slik samtale.</a:t>
            </a:r>
          </a:p>
        </p:txBody>
      </p:sp>
    </p:spTree>
    <p:extLst>
      <p:ext uri="{BB962C8B-B14F-4D97-AF65-F5344CB8AC3E}">
        <p14:creationId xmlns:p14="http://schemas.microsoft.com/office/powerpoint/2010/main" val="283040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7805CC9B-C3D8-486C-83CA-C26E162F606D}"/>
              </a:ext>
            </a:extLst>
          </p:cNvPr>
          <p:cNvSpPr txBox="1"/>
          <p:nvPr/>
        </p:nvSpPr>
        <p:spPr>
          <a:xfrm>
            <a:off x="515816" y="1931963"/>
            <a:ext cx="10889007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Veiledningsplikten kan ikke oppfylles fullt ut uten at den enkelte får veiledning fra et menneske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Automatiske tjenester kan imidlertid være blant flere </a:t>
            </a:r>
            <a:r>
              <a:rPr lang="nb-NO" sz="2000" dirty="0" err="1"/>
              <a:t>veiledningsmåter</a:t>
            </a:r>
            <a:r>
              <a:rPr lang="nb-NO" sz="2000" dirty="0"/>
              <a:t>, og f.eks. dekke «lette saker»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Det store problemet er imidlertid å fastsette hva som er lette og vanskelige saker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Uansett må veiledningen ha et riktig og forsvarlig 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Veiledningen kan være forenklet, men innholdet kan ikke være trivialisert (slik at problemer</a:t>
            </a:r>
          </a:p>
          <a:p>
            <a:r>
              <a:rPr lang="nb-NO" sz="2000" dirty="0"/>
              <a:t>     blir underslått)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9DC2CB2A-2E54-4F46-B8E8-AF68628D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>
                    <a:lumMod val="75000"/>
                  </a:schemeClr>
                </a:solidFill>
              </a:rPr>
              <a:t>Noen konklusjoner</a:t>
            </a:r>
          </a:p>
        </p:txBody>
      </p:sp>
    </p:spTree>
    <p:extLst>
      <p:ext uri="{BB962C8B-B14F-4D97-AF65-F5344CB8AC3E}">
        <p14:creationId xmlns:p14="http://schemas.microsoft.com/office/powerpoint/2010/main" val="13560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Individuell behandling og forvaltningens menneskelige ansikt</vt:lpstr>
      <vt:lpstr>«Digital forvaltning»</vt:lpstr>
      <vt:lpstr>PowerPoint-presentasjon</vt:lpstr>
      <vt:lpstr>PowerPoint-presentasjon</vt:lpstr>
      <vt:lpstr>Forslag til nye regler om veiledning i NOU 2019:5, §§ 14 og 15</vt:lpstr>
      <vt:lpstr>Noen konklusjoner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Individuell behandling og forvaltningens menneskelige ansikt</dc:title>
  <dc:creator>dag wiese schartum</dc:creator>
  <cp:lastModifiedBy>dag wiese schartum</cp:lastModifiedBy>
  <cp:revision>5</cp:revision>
  <dcterms:created xsi:type="dcterms:W3CDTF">2021-10-26T18:33:26Z</dcterms:created>
  <dcterms:modified xsi:type="dcterms:W3CDTF">2021-10-26T22:26:02Z</dcterms:modified>
</cp:coreProperties>
</file>