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7" r:id="rId5"/>
    <p:sldId id="279" r:id="rId6"/>
    <p:sldId id="286" r:id="rId7"/>
    <p:sldId id="287" r:id="rId8"/>
    <p:sldId id="308" r:id="rId9"/>
    <p:sldId id="425" r:id="rId10"/>
    <p:sldId id="358" r:id="rId11"/>
    <p:sldId id="427" r:id="rId12"/>
    <p:sldId id="259" r:id="rId13"/>
    <p:sldId id="293" r:id="rId14"/>
    <p:sldId id="412" r:id="rId15"/>
    <p:sldId id="294" r:id="rId16"/>
    <p:sldId id="265" r:id="rId17"/>
    <p:sldId id="266" r:id="rId18"/>
    <p:sldId id="420" r:id="rId19"/>
    <p:sldId id="272" r:id="rId20"/>
    <p:sldId id="298" r:id="rId21"/>
    <p:sldId id="262" r:id="rId22"/>
    <p:sldId id="423" r:id="rId23"/>
    <p:sldId id="269" r:id="rId24"/>
    <p:sldId id="271" r:id="rId25"/>
    <p:sldId id="270" r:id="rId26"/>
    <p:sldId id="273" r:id="rId27"/>
    <p:sldId id="310" r:id="rId28"/>
    <p:sldId id="325" r:id="rId29"/>
    <p:sldId id="281" r:id="rId3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920857"/>
    <a:srgbClr val="63397B"/>
    <a:srgbClr val="032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36181" autoAdjust="0"/>
  </p:normalViewPr>
  <p:slideViewPr>
    <p:cSldViewPr snapToGrid="0">
      <p:cViewPr varScale="1">
        <p:scale>
          <a:sx n="39" d="100"/>
          <a:sy n="39" d="100"/>
        </p:scale>
        <p:origin x="2496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dirty="0"/>
              <a:t>Dekning 100Mbit/s - husstander</a:t>
            </a:r>
          </a:p>
        </c:rich>
      </c:tx>
      <c:layout>
        <c:manualLayout>
          <c:xMode val="edge"/>
          <c:yMode val="edge"/>
          <c:x val="0.2886547842420800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7.3029694231505141E-2"/>
          <c:y val="6.0743037098442053E-2"/>
          <c:w val="0.92697034451370686"/>
          <c:h val="0.8047680830482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'Ark1'!$C$7</c:f>
              <c:strCache>
                <c:ptCount val="1"/>
                <c:pt idx="0">
                  <c:v>Dekning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'Ark1'!$B$8:$B$13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'Ark1'!$C$8:$C$13</c:f>
              <c:numCache>
                <c:formatCode>0%</c:formatCode>
                <c:ptCount val="6"/>
                <c:pt idx="0">
                  <c:v>0.73</c:v>
                </c:pt>
                <c:pt idx="1">
                  <c:v>0.78</c:v>
                </c:pt>
                <c:pt idx="2">
                  <c:v>0.8</c:v>
                </c:pt>
                <c:pt idx="3">
                  <c:v>0.82</c:v>
                </c:pt>
                <c:pt idx="4">
                  <c:v>0.85</c:v>
                </c:pt>
                <c:pt idx="5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C1-4BB8-8C1B-980EDE0ED5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2735112"/>
        <c:axId val="572735440"/>
      </c:barChart>
      <c:catAx>
        <c:axId val="572735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72735440"/>
        <c:crosses val="autoZero"/>
        <c:auto val="1"/>
        <c:lblAlgn val="ctr"/>
        <c:lblOffset val="100"/>
        <c:noMultiLvlLbl val="0"/>
      </c:catAx>
      <c:valAx>
        <c:axId val="572735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72735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5FB92-64EA-4E18-AFCF-6B0663CB6C29}" type="datetimeFigureOut">
              <a:rPr lang="nb-NO" smtClean="0"/>
              <a:t>08.09.2021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186FE-D07A-4C6C-AFCD-C018678F761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08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820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2E2D6-DFCC-4FE8-8554-E9A45EFC992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877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775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73A84-FC95-4064-B83F-81CB4A0C49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057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8534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1828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2E2D6-DFCC-4FE8-8554-E9A45EFC992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3493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2E2D6-DFCC-4FE8-8554-E9A45EFC992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4311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2E2D6-DFCC-4FE8-8554-E9A45EFC992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65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1373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2E2D6-DFCC-4FE8-8554-E9A45EFC992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768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9706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0772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6675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1120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2E2D6-DFCC-4FE8-8554-E9A45EFC9926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2556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A14D-080A-4DC1-96A8-EAAB34310E9A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8273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5634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394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73A84-FC95-4064-B83F-81CB4A0C49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57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73A84-FC95-4064-B83F-81CB4A0C49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597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8105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313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73A84-FC95-4064-B83F-81CB4A0C49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88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0438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421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side med fast bilde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33600" y="850362"/>
            <a:ext cx="10058400" cy="6007638"/>
          </a:xfrm>
          <a:prstGeom prst="rect">
            <a:avLst/>
          </a:prstGeom>
        </p:spPr>
      </p:pic>
      <p:sp>
        <p:nvSpPr>
          <p:cNvPr id="25" name="Plassholder for tekst 24"/>
          <p:cNvSpPr>
            <a:spLocks noGrp="1"/>
          </p:cNvSpPr>
          <p:nvPr>
            <p:ph type="body" sz="quarter" idx="24" hasCustomPrompt="1"/>
          </p:nvPr>
        </p:nvSpPr>
        <p:spPr>
          <a:xfrm>
            <a:off x="-19050" y="0"/>
            <a:ext cx="12211050" cy="850362"/>
          </a:xfrm>
          <a:blipFill dpi="0" rotWithShape="1">
            <a:blip r:embed="rId3" cstate="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</p:spTree>
    <p:extLst>
      <p:ext uri="{BB962C8B-B14F-4D97-AF65-F5344CB8AC3E}">
        <p14:creationId xmlns:p14="http://schemas.microsoft.com/office/powerpoint/2010/main" val="2096430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Sita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EF9BEB8-B528-407F-A177-860158F4D65D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3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tittel med fast bilde"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19"/>
          <a:stretch/>
        </p:blipFill>
        <p:spPr>
          <a:xfrm>
            <a:off x="5876922" y="0"/>
            <a:ext cx="6303356" cy="6858000"/>
          </a:xfrm>
          <a:prstGeom prst="rect">
            <a:avLst/>
          </a:prstGeom>
        </p:spPr>
      </p:pic>
      <p:sp>
        <p:nvSpPr>
          <p:cNvPr id="4" name="Plassholder f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120000" cy="1732839"/>
          </a:xfrm>
          <a:solidFill>
            <a:schemeClr val="tx1">
              <a:alpha val="80000"/>
            </a:schemeClr>
          </a:solidFill>
        </p:spPr>
        <p:txBody>
          <a:bodyPr lIns="792000" anchor="ctr">
            <a:normAutofit/>
          </a:bodyPr>
          <a:lstStyle>
            <a:lvl1pPr marL="0" indent="0" algn="l">
              <a:lnSpc>
                <a:spcPts val="4200"/>
              </a:lnSpc>
              <a:spcBef>
                <a:spcPts val="0"/>
              </a:spcBef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Skriv inn deltittel her</a:t>
            </a:r>
          </a:p>
        </p:txBody>
      </p:sp>
      <p:sp>
        <p:nvSpPr>
          <p:cNvPr id="6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2257200" cy="43200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45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om 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5952561-1D89-4072-8173-3865E2C80A2F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0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HV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07" y="3011400"/>
            <a:ext cx="4360025" cy="835200"/>
          </a:xfrm>
          <a:prstGeom prst="rect">
            <a:avLst/>
          </a:prstGeom>
          <a:blipFill>
            <a:blip r:embed="rId3">
              <a:alphaModFix amt="80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945613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side SORT 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21105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Sett inn bilde</a:t>
            </a:r>
          </a:p>
        </p:txBody>
      </p:sp>
      <p:sp>
        <p:nvSpPr>
          <p:cNvPr id="25" name="Plassholder for tekst 24"/>
          <p:cNvSpPr>
            <a:spLocks noGrp="1"/>
          </p:cNvSpPr>
          <p:nvPr>
            <p:ph type="body" sz="quarter" idx="24" hasCustomPrompt="1"/>
          </p:nvPr>
        </p:nvSpPr>
        <p:spPr>
          <a:xfrm>
            <a:off x="-19050" y="0"/>
            <a:ext cx="12211050" cy="850362"/>
          </a:xfrm>
          <a:blipFill dpi="0" rotWithShape="1"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2911999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innhold SORT 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E1EB3B-2AEC-4994-BBE7-7836D0B13CC1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8" y="6285716"/>
            <a:ext cx="2255194" cy="431767"/>
          </a:xfrm>
          <a:prstGeom prst="rect">
            <a:avLst/>
          </a:prstGeom>
          <a:noFill/>
        </p:spPr>
      </p:pic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55235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22513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To innholdsdeler SOR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2477A5-5B9F-4F61-9BDE-323837191970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8" y="6285716"/>
            <a:ext cx="2255194" cy="431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458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 innholdsdeler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80B8BB5D-FE2F-4E12-BBDD-D6B994F525B3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798525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83179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8" y="6285716"/>
            <a:ext cx="2255194" cy="431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235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- heldekkende S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1836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22572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496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nhold og bilde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F0472-E52D-4354-BD2D-92C02F6DFC72}" type="datetime1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08.09.2021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3B291-050D-4A82-B0A1-DB349FC61753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0"/>
            <a:ext cx="5140800" cy="6858000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676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25713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8" y="6285716"/>
            <a:ext cx="2255194" cy="431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9197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side HVIT 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211050" cy="6858000"/>
          </a:xfrm>
          <a:solidFill>
            <a:schemeClr val="bg2"/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Sett inn bilde</a:t>
            </a:r>
          </a:p>
        </p:txBody>
      </p:sp>
      <p:sp>
        <p:nvSpPr>
          <p:cNvPr id="25" name="Plassholder for tekst 24"/>
          <p:cNvSpPr>
            <a:spLocks noGrp="1"/>
          </p:cNvSpPr>
          <p:nvPr>
            <p:ph type="body" sz="quarter" idx="24" hasCustomPrompt="1"/>
          </p:nvPr>
        </p:nvSpPr>
        <p:spPr>
          <a:xfrm>
            <a:off x="-19050" y="0"/>
            <a:ext cx="12211050" cy="850362"/>
          </a:xfrm>
          <a:blipFill dpi="0" rotWithShape="1"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08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343549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342" y="6318000"/>
            <a:ext cx="16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4118D-8C5F-45BA-BF28-BA9801870932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E3B291-050D-4A82-B0A1-DB349FC6175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4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7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0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1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2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3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4497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30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81483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24" name="Bild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8" y="6285716"/>
            <a:ext cx="2255194" cy="431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477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3143D95-B112-4BCE-955C-FDE82495A705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 dirty="0"/>
              <a:t>Klikk ikonet for å legge til et bilde</a:t>
            </a:r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ikonet for å legge til et bilde</a:t>
            </a:r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20" name="Bild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8" y="6285716"/>
            <a:ext cx="2255194" cy="431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211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tittel med bilde S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1836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120000" cy="1732839"/>
          </a:xfrm>
          <a:solidFill>
            <a:schemeClr val="tx1">
              <a:alpha val="80000"/>
            </a:schemeClr>
          </a:solidFill>
        </p:spPr>
        <p:txBody>
          <a:bodyPr lIns="792000" anchor="ctr">
            <a:normAutofit/>
          </a:bodyPr>
          <a:lstStyle>
            <a:lvl1pPr marL="432000" indent="0">
              <a:lnSpc>
                <a:spcPts val="4200"/>
              </a:lnSpc>
              <a:spcBef>
                <a:spcPts val="0"/>
              </a:spcBef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Skriv inn deltittel her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22572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SORT 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26" y="3011400"/>
            <a:ext cx="4362387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Engelsk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276225"/>
            <a:ext cx="556683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Tekst med kulepunkter</a:t>
            </a:r>
          </a:p>
        </p:txBody>
      </p:sp>
      <p:sp>
        <p:nvSpPr>
          <p:cNvPr id="5" name="TekstSylinder 4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å få sidenummer, dato</a:t>
            </a:r>
            <a:r>
              <a:rPr lang="nb-NO" sz="1200" b="1" baseline="0" dirty="0"/>
              <a:t> </a:t>
            </a:r>
            <a:r>
              <a:rPr lang="nb-NO" sz="1200" b="1" dirty="0"/>
              <a:t>og tittel 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</a:t>
            </a:r>
          </a:p>
          <a:p>
            <a:pPr>
              <a:defRPr/>
            </a:pPr>
            <a:r>
              <a:rPr lang="nb-NO" sz="1200" baseline="0" dirty="0"/>
              <a:t>- </a:t>
            </a:r>
            <a:r>
              <a:rPr lang="nb-NO" sz="1200" dirty="0"/>
              <a:t>Huk av for ønsket tekst.</a:t>
            </a:r>
          </a:p>
        </p:txBody>
      </p:sp>
      <p:cxnSp>
        <p:nvCxnSpPr>
          <p:cNvPr id="6" name="Vinkel 5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950" y="296652"/>
            <a:ext cx="9793225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950" y="1592797"/>
            <a:ext cx="9793225" cy="4525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8. september 2021</a:t>
            </a:fld>
            <a:endParaRPr lang="nb-NO" dirty="0"/>
          </a:p>
        </p:txBody>
      </p:sp>
      <p:sp>
        <p:nvSpPr>
          <p:cNvPr id="12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63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Bokmål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Bokmål mal: To innholdsdeler - Sammenlikning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398" y="296863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98800" y="1591399"/>
            <a:ext cx="4860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591399"/>
            <a:ext cx="4788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8. september 2021</a:t>
            </a:fld>
            <a:endParaRPr lang="nb-NO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7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kmål Tekst med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Bokmål mal: Tekst med kulepunkter - 1 vertikalt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9958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1" y="1592797"/>
            <a:ext cx="7309467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-1"/>
            <a:ext cx="3420000" cy="612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56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okmålk Sluttside Alt 2">
    <p:bg>
      <p:bgPr>
        <a:gradFill>
          <a:gsLst>
            <a:gs pos="20000">
              <a:schemeClr val="bg2"/>
            </a:gs>
            <a:gs pos="83000">
              <a:schemeClr val="tx2"/>
            </a:gs>
          </a:gsLst>
          <a:lin ang="3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5920" y="1369497"/>
            <a:ext cx="6816080" cy="5469514"/>
          </a:xfrm>
          <a:prstGeom prst="rect">
            <a:avLst/>
          </a:prstGeom>
        </p:spPr>
      </p:pic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Bokmål mal: Sluttside Alternativ</a:t>
            </a:r>
            <a:r>
              <a:rPr lang="nb-NO" sz="1200" baseline="0" dirty="0"/>
              <a:t> 2</a:t>
            </a:r>
            <a:r>
              <a:rPr lang="nb-NO" sz="1200" dirty="0"/>
              <a:t> </a:t>
            </a:r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2"/>
            <a:ext cx="9792000" cy="871303"/>
          </a:xfrm>
        </p:spPr>
        <p:txBody>
          <a:bodyPr lIns="0" anchor="t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Bildekreditering: Slide X: </a:t>
            </a:r>
            <a:r>
              <a:rPr lang="nb-NO" sz="1300" dirty="0"/>
              <a:t>© </a:t>
            </a:r>
            <a:r>
              <a:rPr lang="nb-NO" dirty="0"/>
              <a:t>Fotografens navn, Bildebyrå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Takk for oppmerksomheten!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1" name="TekstSylinder 10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300" noProof="0" dirty="0"/>
              <a:t>Kommunal- og</a:t>
            </a:r>
            <a:br>
              <a:rPr lang="nb-NO" sz="1300" noProof="0" dirty="0"/>
            </a:br>
            <a:r>
              <a:rPr lang="nb-NO" sz="1300" noProof="0" dirty="0"/>
              <a:t>moderniseringsdepartementet</a:t>
            </a:r>
          </a:p>
        </p:txBody>
      </p:sp>
    </p:spTree>
    <p:extLst>
      <p:ext uri="{BB962C8B-B14F-4D97-AF65-F5344CB8AC3E}">
        <p14:creationId xmlns:p14="http://schemas.microsoft.com/office/powerpoint/2010/main" val="33707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60CFA0-78A4-4FAD-A11D-5CF225CEC2A8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46000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137344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1F0ED887-BDE6-4AE2-A46A-06E7F19FCC22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8436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nnholdsdeler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8BFAEABA-4103-4146-ABC6-D6B18FAF660B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5999" y="6317999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799092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21669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- heldekkende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1620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22572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74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og bilde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EB83A51-F09B-4659-A372-964B06C25686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1"/>
            <a:ext cx="5140800" cy="685800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000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1111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8311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2 bilder med teks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1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4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6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000" y="6318000"/>
            <a:ext cx="1620000" cy="360000"/>
          </a:xfrm>
        </p:spPr>
        <p:txBody>
          <a:bodyPr/>
          <a:lstStyle/>
          <a:p>
            <a:fld id="{60EB44CA-5606-40D5-805A-A117001F6E37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6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2973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3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79197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1522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ed tekst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23F85974-5485-4220-B176-42FBEB95DA2D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et bilde</a:t>
            </a:r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et bilde</a:t>
            </a:r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823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00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08.09.2021</a:t>
            </a:fld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3" y="6282000"/>
            <a:ext cx="225640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68" r:id="rId2"/>
    <p:sldLayoutId id="2147483650" r:id="rId3"/>
    <p:sldLayoutId id="2147483652" r:id="rId4"/>
    <p:sldLayoutId id="2147483662" r:id="rId5"/>
    <p:sldLayoutId id="2147483673" r:id="rId6"/>
    <p:sldLayoutId id="2147483671" r:id="rId7"/>
    <p:sldLayoutId id="2147483669" r:id="rId8"/>
    <p:sldLayoutId id="2147483666" r:id="rId9"/>
    <p:sldLayoutId id="2147483693" r:id="rId10"/>
    <p:sldLayoutId id="2147483659" r:id="rId11"/>
    <p:sldLayoutId id="2147483691" r:id="rId12"/>
    <p:sldLayoutId id="2147483688" r:id="rId13"/>
    <p:sldLayoutId id="2147483689" r:id="rId14"/>
    <p:sldLayoutId id="2147483677" r:id="rId15"/>
    <p:sldLayoutId id="2147483678" r:id="rId16"/>
    <p:sldLayoutId id="2147483679" r:id="rId17"/>
    <p:sldLayoutId id="2147483690" r:id="rId18"/>
    <p:sldLayoutId id="2147483683" r:id="rId19"/>
    <p:sldLayoutId id="2147483684" r:id="rId20"/>
    <p:sldLayoutId id="2147483685" r:id="rId21"/>
    <p:sldLayoutId id="2147483694" r:id="rId22"/>
    <p:sldLayoutId id="2147483657" r:id="rId23"/>
    <p:sldLayoutId id="2147483697" r:id="rId24"/>
    <p:sldLayoutId id="2147483698" r:id="rId25"/>
    <p:sldLayoutId id="2147483699" r:id="rId26"/>
    <p:sldLayoutId id="2147483700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Arial" panose="020B0604020202020204" pitchFamily="34" charset="0"/>
          <a:ea typeface="Open Sans Semibold" panose="020B0706030804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regjeringen.no/no/tema/statlig-forvaltning/ikt-politikk/digitaliseringsstrategi-for-offentlig-sektor/id2612415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F5D715AB-6296-7840-B2F0-F384DA61D64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" b="3861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C6D572-9BA8-934A-A9CB-537D8468A4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C195885-D254-BF40-A617-D72741C599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89720C8-D9E0-463E-94A4-D65FC5FAEE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-19051" y="5472440"/>
            <a:ext cx="6754897" cy="626062"/>
          </a:xfrm>
          <a:solidFill>
            <a:srgbClr val="032961">
              <a:alpha val="80000"/>
            </a:srgbClr>
          </a:solidFill>
        </p:spPr>
        <p:txBody>
          <a:bodyPr/>
          <a:lstStyle/>
          <a:p>
            <a:r>
              <a:rPr lang="nb-NO" dirty="0"/>
              <a:t>Én digital offentlig sektor</a:t>
            </a: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CE5D2CEF-1240-47B8-A306-2342FA2281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9018" y="6184415"/>
            <a:ext cx="6754896" cy="250886"/>
          </a:xfrm>
          <a:noFill/>
        </p:spPr>
        <p:txBody>
          <a:bodyPr/>
          <a:lstStyle/>
          <a:p>
            <a:pPr algn="l"/>
            <a:r>
              <a:rPr lang="nb-NO" dirty="0">
                <a:solidFill>
                  <a:schemeClr val="tx1"/>
                </a:solidFill>
              </a:rPr>
              <a:t>Mette Bredengen, fagdirektør</a:t>
            </a:r>
          </a:p>
        </p:txBody>
      </p:sp>
      <p:sp>
        <p:nvSpPr>
          <p:cNvPr id="13" name="Plassholder for tekst 4">
            <a:extLst>
              <a:ext uri="{FF2B5EF4-FFF2-40B4-BE49-F238E27FC236}">
                <a16:creationId xmlns:a16="http://schemas.microsoft.com/office/drawing/2014/main" id="{306280C0-689A-425D-8E5B-28F23ACB88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9018" y="6435301"/>
            <a:ext cx="6754896" cy="336798"/>
          </a:xfrm>
          <a:noFill/>
        </p:spPr>
        <p:txBody>
          <a:bodyPr/>
          <a:lstStyle/>
          <a:p>
            <a:pPr algn="l"/>
            <a:r>
              <a:rPr lang="nb-NO" dirty="0">
                <a:solidFill>
                  <a:schemeClr val="tx1"/>
                </a:solidFill>
              </a:rPr>
              <a:t>UiO/SERI,  8.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40432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Sammenhengende tjenester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427" y="22747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Felles strategi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60"/>
            <a:ext cx="12192000" cy="1247288"/>
          </a:xfrm>
          <a:prstGeom prst="rect">
            <a:avLst/>
          </a:prstGeom>
        </p:spPr>
      </p:pic>
      <p:sp>
        <p:nvSpPr>
          <p:cNvPr id="17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560328" y="-76398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Digitaliseringsstrategi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8890">
            <a:off x="7634920" y="909893"/>
            <a:ext cx="3459635" cy="507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sz="half" idx="1"/>
          </p:nvPr>
        </p:nvSpPr>
        <p:spPr>
          <a:xfrm>
            <a:off x="479426" y="1988840"/>
            <a:ext cx="8590433" cy="4078327"/>
          </a:xfrm>
        </p:spPr>
        <p:txBody>
          <a:bodyPr/>
          <a:lstStyle/>
          <a:p>
            <a:pPr lvl="0"/>
            <a:r>
              <a:rPr lang="nb-NO" dirty="0"/>
              <a:t>Sammenhengende tjenester for brukeren</a:t>
            </a:r>
          </a:p>
          <a:p>
            <a:pPr lvl="0"/>
            <a:r>
              <a:rPr lang="nb-NO" dirty="0"/>
              <a:t>Deling og tilgjengeliggjøring av data</a:t>
            </a:r>
          </a:p>
          <a:p>
            <a:pPr lvl="0"/>
            <a:r>
              <a:rPr lang="nb-NO" dirty="0"/>
              <a:t>Digitaliseringsvennlig regelverk</a:t>
            </a:r>
          </a:p>
          <a:p>
            <a:pPr lvl="0"/>
            <a:r>
              <a:rPr lang="nb-NO" dirty="0"/>
              <a:t>Samarbeid med privat sektor</a:t>
            </a:r>
          </a:p>
          <a:p>
            <a:pPr lvl="0"/>
            <a:r>
              <a:rPr lang="nb-NO" dirty="0"/>
              <a:t>Styring og samordning</a:t>
            </a:r>
          </a:p>
          <a:p>
            <a:pPr lvl="0"/>
            <a:r>
              <a:rPr lang="nb-NO" dirty="0"/>
              <a:t>Økosystem for nasjonal digital samhandling</a:t>
            </a:r>
          </a:p>
          <a:p>
            <a:pPr lvl="0"/>
            <a:r>
              <a:rPr lang="nb-NO" dirty="0"/>
              <a:t>Digital sikkerhet</a:t>
            </a:r>
          </a:p>
          <a:p>
            <a:pPr lvl="0"/>
            <a:r>
              <a:rPr lang="nb-NO" dirty="0"/>
              <a:t>Økt digital kompetanse</a:t>
            </a:r>
          </a:p>
        </p:txBody>
      </p:sp>
    </p:spTree>
    <p:extLst>
      <p:ext uri="{BB962C8B-B14F-4D97-AF65-F5344CB8AC3E}">
        <p14:creationId xmlns:p14="http://schemas.microsoft.com/office/powerpoint/2010/main" val="247883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2A5ACE-015C-4241-9CDC-E8AC3212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 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E74B272F-D5E8-4D02-9C73-ED6ADE016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577" t="17502" r="21356" b="6130"/>
          <a:stretch/>
        </p:blipFill>
        <p:spPr>
          <a:xfrm>
            <a:off x="1703512" y="21657"/>
            <a:ext cx="8424936" cy="61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9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Sammenhengende tjenester</a:t>
            </a:r>
          </a:p>
        </p:txBody>
      </p:sp>
      <p:pic>
        <p:nvPicPr>
          <p:cNvPr id="23" name="Plassholder for innho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19" y="2490298"/>
            <a:ext cx="10668916" cy="2225215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048"/>
          </a:xfrm>
          <a:prstGeom prst="rect">
            <a:avLst/>
          </a:prstGeom>
        </p:spPr>
      </p:pic>
      <p:sp>
        <p:nvSpPr>
          <p:cNvPr id="25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560328" y="4829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Sammenhengende tjenester</a:t>
            </a:r>
          </a:p>
        </p:txBody>
      </p:sp>
    </p:spTree>
    <p:extLst>
      <p:ext uri="{BB962C8B-B14F-4D97-AF65-F5344CB8AC3E}">
        <p14:creationId xmlns:p14="http://schemas.microsoft.com/office/powerpoint/2010/main" val="5549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13</a:t>
            </a:fld>
            <a:endParaRPr lang="nb-NO" dirty="0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624B8CF8-6862-4C20-A007-66DA51292AE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1328" y="1690688"/>
            <a:ext cx="8117456" cy="448627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048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427" y="22747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Enkelt for brukeren</a:t>
            </a:r>
          </a:p>
        </p:txBody>
      </p:sp>
    </p:spTree>
    <p:extLst>
      <p:ext uri="{BB962C8B-B14F-4D97-AF65-F5344CB8AC3E}">
        <p14:creationId xmlns:p14="http://schemas.microsoft.com/office/powerpoint/2010/main" val="22886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14</a:t>
            </a:fld>
            <a:endParaRPr lang="nb-NO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9BFC988B-FD4B-40D6-9D4F-606434395531}"/>
              </a:ext>
            </a:extLst>
          </p:cNvPr>
          <p:cNvGrpSpPr/>
          <p:nvPr/>
        </p:nvGrpSpPr>
        <p:grpSpPr>
          <a:xfrm>
            <a:off x="2251496" y="1553040"/>
            <a:ext cx="7435968" cy="4687322"/>
            <a:chOff x="3134189" y="1903517"/>
            <a:chExt cx="5646300" cy="4224992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025C5A82-9EF6-45EF-BD4B-44F3BAE89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20"/>
            <a:stretch/>
          </p:blipFill>
          <p:spPr>
            <a:xfrm>
              <a:off x="4711641" y="1903517"/>
              <a:ext cx="4068848" cy="1669654"/>
            </a:xfrm>
            <a:prstGeom prst="rect">
              <a:avLst/>
            </a:prstGeom>
          </p:spPr>
        </p:pic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7F3DFAF4-EAD6-4E5B-B3AE-D82A50720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65" y="4484496"/>
              <a:ext cx="1576935" cy="1540144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E6F05FCC-16E8-4D6C-9BF3-CF8500C03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860" y="4502118"/>
              <a:ext cx="1251573" cy="1626391"/>
            </a:xfrm>
            <a:prstGeom prst="rect">
              <a:avLst/>
            </a:prstGeom>
          </p:spPr>
        </p:pic>
        <p:sp>
          <p:nvSpPr>
            <p:cNvPr id="10" name="TekstSylinder 24">
              <a:extLst>
                <a:ext uri="{FF2B5EF4-FFF2-40B4-BE49-F238E27FC236}">
                  <a16:creationId xmlns:a16="http://schemas.microsoft.com/office/drawing/2014/main" id="{C0FCDDD3-507F-4ABA-A0F5-971285BC6261}"/>
                </a:ext>
              </a:extLst>
            </p:cNvPr>
            <p:cNvSpPr txBox="1">
              <a:spLocks/>
            </p:cNvSpPr>
            <p:nvPr/>
          </p:nvSpPr>
          <p:spPr>
            <a:xfrm>
              <a:off x="5945034" y="5390689"/>
              <a:ext cx="1251572" cy="2517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defRPr/>
              </a:pPr>
              <a:r>
                <a:rPr lang="nb-NO" sz="1200" kern="0" dirty="0">
                  <a:solidFill>
                    <a:srgbClr val="23344F"/>
                  </a:solidFill>
                </a:rPr>
                <a:t>Frivillige organisasjoner og næringsliv</a:t>
              </a:r>
              <a:endParaRPr kumimoji="0" lang="nb-NO" sz="1200" b="0" u="none" strike="noStrike" kern="0" cap="none" spc="0" normalizeH="0" baseline="0" noProof="0" dirty="0">
                <a:ln>
                  <a:noFill/>
                </a:ln>
                <a:solidFill>
                  <a:srgbClr val="23344F"/>
                </a:solidFill>
                <a:effectLst/>
                <a:uLnTx/>
                <a:uFillTx/>
              </a:endParaRPr>
            </a:p>
          </p:txBody>
        </p:sp>
        <p:grpSp>
          <p:nvGrpSpPr>
            <p:cNvPr id="14" name="Group 89">
              <a:extLst>
                <a:ext uri="{FF2B5EF4-FFF2-40B4-BE49-F238E27FC236}">
                  <a16:creationId xmlns:a16="http://schemas.microsoft.com/office/drawing/2014/main" id="{DE01150F-5C37-4D86-8CC9-04672DB92AB2}"/>
                </a:ext>
              </a:extLst>
            </p:cNvPr>
            <p:cNvGrpSpPr/>
            <p:nvPr/>
          </p:nvGrpSpPr>
          <p:grpSpPr>
            <a:xfrm>
              <a:off x="4568251" y="3031315"/>
              <a:ext cx="3684367" cy="2275488"/>
              <a:chOff x="4568251" y="3031315"/>
              <a:chExt cx="3684367" cy="2275488"/>
            </a:xfrm>
          </p:grpSpPr>
          <p:pic>
            <p:nvPicPr>
              <p:cNvPr id="31" name="Bilde 3">
                <a:extLst>
                  <a:ext uri="{FF2B5EF4-FFF2-40B4-BE49-F238E27FC236}">
                    <a16:creationId xmlns:a16="http://schemas.microsoft.com/office/drawing/2014/main" id="{27694766-902D-4D69-83A0-703592CAD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0" y="3031315"/>
                <a:ext cx="3414498" cy="2275488"/>
              </a:xfrm>
              <a:prstGeom prst="rect">
                <a:avLst/>
              </a:prstGeom>
            </p:spPr>
          </p:pic>
          <p:sp>
            <p:nvSpPr>
              <p:cNvPr id="32" name="TekstSylinder 34">
                <a:extLst>
                  <a:ext uri="{FF2B5EF4-FFF2-40B4-BE49-F238E27FC236}">
                    <a16:creationId xmlns:a16="http://schemas.microsoft.com/office/drawing/2014/main" id="{268106A2-6D0B-45A9-9DD2-B0744948AF80}"/>
                  </a:ext>
                </a:extLst>
              </p:cNvPr>
              <p:cNvSpPr txBox="1"/>
              <p:nvPr/>
            </p:nvSpPr>
            <p:spPr>
              <a:xfrm>
                <a:off x="5607165" y="4709239"/>
                <a:ext cx="8312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MATRIKKELEN</a:t>
                </a:r>
              </a:p>
            </p:txBody>
          </p:sp>
          <p:sp>
            <p:nvSpPr>
              <p:cNvPr id="33" name="TekstSylinder 35">
                <a:extLst>
                  <a:ext uri="{FF2B5EF4-FFF2-40B4-BE49-F238E27FC236}">
                    <a16:creationId xmlns:a16="http://schemas.microsoft.com/office/drawing/2014/main" id="{90B810B6-8BE1-4AEB-9E58-9406BC14BF94}"/>
                  </a:ext>
                </a:extLst>
              </p:cNvPr>
              <p:cNvSpPr txBox="1"/>
              <p:nvPr/>
            </p:nvSpPr>
            <p:spPr>
              <a:xfrm>
                <a:off x="4568251" y="4029424"/>
                <a:ext cx="8312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KONTAKT- OG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RESERVASJONS-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REGISTERET</a:t>
                </a:r>
              </a:p>
            </p:txBody>
          </p:sp>
          <p:sp>
            <p:nvSpPr>
              <p:cNvPr id="34" name="TekstSylinder 37">
                <a:extLst>
                  <a:ext uri="{FF2B5EF4-FFF2-40B4-BE49-F238E27FC236}">
                    <a16:creationId xmlns:a16="http://schemas.microsoft.com/office/drawing/2014/main" id="{6965F747-0392-48DD-83A8-BB660B4598CD}"/>
                  </a:ext>
                </a:extLst>
              </p:cNvPr>
              <p:cNvSpPr txBox="1"/>
              <p:nvPr/>
            </p:nvSpPr>
            <p:spPr>
              <a:xfrm>
                <a:off x="6431190" y="4577319"/>
                <a:ext cx="831221" cy="400110"/>
              </a:xfrm>
              <a:prstGeom prst="rect">
                <a:avLst/>
              </a:prstGeom>
              <a:noFill/>
              <a:scene3d>
                <a:camera prst="orthographicFront">
                  <a:rot lat="19800000" lon="3000000" rev="0"/>
                </a:camera>
                <a:lightRig rig="threePt" dir="t"/>
              </a:scene3d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FOLKE-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REGISTERET</a:t>
                </a:r>
              </a:p>
            </p:txBody>
          </p:sp>
          <p:sp>
            <p:nvSpPr>
              <p:cNvPr id="35" name="TekstSylinder 38">
                <a:extLst>
                  <a:ext uri="{FF2B5EF4-FFF2-40B4-BE49-F238E27FC236}">
                    <a16:creationId xmlns:a16="http://schemas.microsoft.com/office/drawing/2014/main" id="{69001EA0-4A24-44FE-8E51-03CA04FB4520}"/>
                  </a:ext>
                </a:extLst>
              </p:cNvPr>
              <p:cNvSpPr txBox="1"/>
              <p:nvPr/>
            </p:nvSpPr>
            <p:spPr>
              <a:xfrm>
                <a:off x="6899886" y="4277284"/>
                <a:ext cx="831221" cy="430887"/>
              </a:xfrm>
              <a:prstGeom prst="rect">
                <a:avLst/>
              </a:prstGeom>
              <a:noFill/>
              <a:scene3d>
                <a:camera prst="orthographicFront">
                  <a:rot lat="19800000" lon="3000000" rev="0"/>
                </a:camera>
                <a:lightRig rig="threePt" dir="t"/>
              </a:scene3d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MINE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RESEPTER</a:t>
                </a:r>
              </a:p>
            </p:txBody>
          </p:sp>
          <p:sp>
            <p:nvSpPr>
              <p:cNvPr id="36" name="Rectangle 137">
                <a:extLst>
                  <a:ext uri="{FF2B5EF4-FFF2-40B4-BE49-F238E27FC236}">
                    <a16:creationId xmlns:a16="http://schemas.microsoft.com/office/drawing/2014/main" id="{168B26BD-6312-4CB3-9CB6-865F09CFF25D}"/>
                  </a:ext>
                </a:extLst>
              </p:cNvPr>
              <p:cNvSpPr/>
              <p:nvPr/>
            </p:nvSpPr>
            <p:spPr>
              <a:xfrm rot="1800000">
                <a:off x="5359596" y="4743446"/>
                <a:ext cx="594511" cy="29789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" name="Rectangle 138">
                <a:extLst>
                  <a:ext uri="{FF2B5EF4-FFF2-40B4-BE49-F238E27FC236}">
                    <a16:creationId xmlns:a16="http://schemas.microsoft.com/office/drawing/2014/main" id="{08009C6F-96E9-4DC0-B497-04825EE6191E}"/>
                  </a:ext>
                </a:extLst>
              </p:cNvPr>
              <p:cNvSpPr/>
              <p:nvPr/>
            </p:nvSpPr>
            <p:spPr>
              <a:xfrm rot="19780955">
                <a:off x="4859356" y="3342919"/>
                <a:ext cx="208372" cy="33421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TekstSylinder 34">
                <a:extLst>
                  <a:ext uri="{FF2B5EF4-FFF2-40B4-BE49-F238E27FC236}">
                    <a16:creationId xmlns:a16="http://schemas.microsoft.com/office/drawing/2014/main" id="{4732D147-4A4A-4A14-B67D-88B4EFD8936F}"/>
                  </a:ext>
                </a:extLst>
              </p:cNvPr>
              <p:cNvSpPr txBox="1"/>
              <p:nvPr/>
            </p:nvSpPr>
            <p:spPr>
              <a:xfrm>
                <a:off x="5343813" y="4539793"/>
                <a:ext cx="8312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FIKS</a:t>
                </a:r>
              </a:p>
            </p:txBody>
          </p:sp>
        </p:grpSp>
        <p:grpSp>
          <p:nvGrpSpPr>
            <p:cNvPr id="15" name="Group 140">
              <a:extLst>
                <a:ext uri="{FF2B5EF4-FFF2-40B4-BE49-F238E27FC236}">
                  <a16:creationId xmlns:a16="http://schemas.microsoft.com/office/drawing/2014/main" id="{5525B1AB-2E03-4B9A-B644-9B3BA2324BC1}"/>
                </a:ext>
              </a:extLst>
            </p:cNvPr>
            <p:cNvGrpSpPr/>
            <p:nvPr/>
          </p:nvGrpSpPr>
          <p:grpSpPr>
            <a:xfrm>
              <a:off x="4461923" y="3031315"/>
              <a:ext cx="3790695" cy="2275488"/>
              <a:chOff x="4461923" y="3031315"/>
              <a:chExt cx="3790695" cy="2275488"/>
            </a:xfrm>
          </p:grpSpPr>
          <p:pic>
            <p:nvPicPr>
              <p:cNvPr id="25" name="Bilde 3">
                <a:extLst>
                  <a:ext uri="{FF2B5EF4-FFF2-40B4-BE49-F238E27FC236}">
                    <a16:creationId xmlns:a16="http://schemas.microsoft.com/office/drawing/2014/main" id="{CA0AC8E7-056D-4A65-B8C6-D6F1A0336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0" y="3031315"/>
                <a:ext cx="3414498" cy="2275488"/>
              </a:xfrm>
              <a:prstGeom prst="rect">
                <a:avLst/>
              </a:prstGeom>
            </p:spPr>
          </p:pic>
          <p:sp>
            <p:nvSpPr>
              <p:cNvPr id="26" name="TekstSylinder 34">
                <a:extLst>
                  <a:ext uri="{FF2B5EF4-FFF2-40B4-BE49-F238E27FC236}">
                    <a16:creationId xmlns:a16="http://schemas.microsoft.com/office/drawing/2014/main" id="{56AC9D62-FF90-45B3-B836-A060BD047FA1}"/>
                  </a:ext>
                </a:extLst>
              </p:cNvPr>
              <p:cNvSpPr txBox="1"/>
              <p:nvPr/>
            </p:nvSpPr>
            <p:spPr>
              <a:xfrm>
                <a:off x="5568642" y="4612023"/>
                <a:ext cx="914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MATRIK-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KELEN</a:t>
                </a:r>
              </a:p>
            </p:txBody>
          </p:sp>
          <p:sp>
            <p:nvSpPr>
              <p:cNvPr id="27" name="TekstSylinder 35">
                <a:extLst>
                  <a:ext uri="{FF2B5EF4-FFF2-40B4-BE49-F238E27FC236}">
                    <a16:creationId xmlns:a16="http://schemas.microsoft.com/office/drawing/2014/main" id="{EAD75BD4-75E8-4D5C-A57F-A2ADE2F0B8C5}"/>
                  </a:ext>
                </a:extLst>
              </p:cNvPr>
              <p:cNvSpPr txBox="1"/>
              <p:nvPr/>
            </p:nvSpPr>
            <p:spPr>
              <a:xfrm>
                <a:off x="4461923" y="3953474"/>
                <a:ext cx="8312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KONTAKT- OG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RESERVASJONS-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REGISTERET</a:t>
                </a:r>
              </a:p>
            </p:txBody>
          </p:sp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E09BBD8F-F741-4523-B3B0-83097D88A296}"/>
                  </a:ext>
                </a:extLst>
              </p:cNvPr>
              <p:cNvSpPr/>
              <p:nvPr/>
            </p:nvSpPr>
            <p:spPr>
              <a:xfrm rot="1800000">
                <a:off x="5359596" y="4743446"/>
                <a:ext cx="594511" cy="29789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Rectangle 44">
                <a:extLst>
                  <a:ext uri="{FF2B5EF4-FFF2-40B4-BE49-F238E27FC236}">
                    <a16:creationId xmlns:a16="http://schemas.microsoft.com/office/drawing/2014/main" id="{C8172CAC-0A40-450E-81E9-6FCD601CC050}"/>
                  </a:ext>
                </a:extLst>
              </p:cNvPr>
              <p:cNvSpPr/>
              <p:nvPr/>
            </p:nvSpPr>
            <p:spPr>
              <a:xfrm rot="19780955">
                <a:off x="4859356" y="3342919"/>
                <a:ext cx="208372" cy="33421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" name="TekstSylinder 34">
                <a:extLst>
                  <a:ext uri="{FF2B5EF4-FFF2-40B4-BE49-F238E27FC236}">
                    <a16:creationId xmlns:a16="http://schemas.microsoft.com/office/drawing/2014/main" id="{ED5577FF-A2BA-45BB-96F0-5F71365A852D}"/>
                  </a:ext>
                </a:extLst>
              </p:cNvPr>
              <p:cNvSpPr txBox="1"/>
              <p:nvPr/>
            </p:nvSpPr>
            <p:spPr>
              <a:xfrm>
                <a:off x="5336833" y="4476979"/>
                <a:ext cx="8312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FIKS</a:t>
                </a:r>
              </a:p>
            </p:txBody>
          </p:sp>
        </p:grpSp>
        <p:sp>
          <p:nvSpPr>
            <p:cNvPr id="16" name="TekstSylinder 25">
              <a:extLst>
                <a:ext uri="{FF2B5EF4-FFF2-40B4-BE49-F238E27FC236}">
                  <a16:creationId xmlns:a16="http://schemas.microsoft.com/office/drawing/2014/main" id="{C81331A5-D383-4470-8A0A-2D4D5A734A8D}"/>
                </a:ext>
              </a:extLst>
            </p:cNvPr>
            <p:cNvSpPr txBox="1">
              <a:spLocks/>
            </p:cNvSpPr>
            <p:nvPr/>
          </p:nvSpPr>
          <p:spPr>
            <a:xfrm>
              <a:off x="5766359" y="2031560"/>
              <a:ext cx="1513080" cy="490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u="none" strike="noStrike" kern="0" cap="none" spc="0" normalizeH="0" baseline="0" noProof="0" dirty="0">
                  <a:ln>
                    <a:noFill/>
                  </a:ln>
                  <a:solidFill>
                    <a:srgbClr val="23344F"/>
                  </a:solidFill>
                  <a:effectLst/>
                  <a:uLnTx/>
                  <a:uFillTx/>
                </a:rPr>
                <a:t>Sammenhengende tjenester</a:t>
              </a:r>
              <a:endParaRPr kumimoji="0" lang="nb-NO" sz="1200" b="0" u="none" strike="noStrike" kern="0" cap="none" spc="0" normalizeH="0" baseline="0" noProof="0" dirty="0">
                <a:ln>
                  <a:noFill/>
                </a:ln>
                <a:solidFill>
                  <a:srgbClr val="030761"/>
                </a:solidFill>
                <a:effectLst/>
                <a:uLnTx/>
                <a:uFillTx/>
                <a:ea typeface="DIN Condensed" charset="0"/>
                <a:cs typeface="DIN Condensed" charset="0"/>
              </a:endParaRPr>
            </a:p>
          </p:txBody>
        </p:sp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5D7568AE-DF50-4EB5-AE93-5E27DF6B6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7"/>
            <a:stretch/>
          </p:blipFill>
          <p:spPr>
            <a:xfrm>
              <a:off x="3441896" y="3054084"/>
              <a:ext cx="1306700" cy="798518"/>
            </a:xfrm>
            <a:prstGeom prst="rect">
              <a:avLst/>
            </a:prstGeom>
          </p:spPr>
        </p:pic>
        <p:sp>
          <p:nvSpPr>
            <p:cNvPr id="18" name="TekstSylinder 24">
              <a:extLst>
                <a:ext uri="{FF2B5EF4-FFF2-40B4-BE49-F238E27FC236}">
                  <a16:creationId xmlns:a16="http://schemas.microsoft.com/office/drawing/2014/main" id="{8B491E2E-D5B7-4B51-B7FE-EE8AE4149AAD}"/>
                </a:ext>
              </a:extLst>
            </p:cNvPr>
            <p:cNvSpPr txBox="1"/>
            <p:nvPr/>
          </p:nvSpPr>
          <p:spPr>
            <a:xfrm>
              <a:off x="3186740" y="2567664"/>
              <a:ext cx="1817012" cy="24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u="none" strike="noStrike" kern="0" cap="none" spc="0" normalizeH="0" baseline="0" noProof="0" dirty="0">
                  <a:ln>
                    <a:noFill/>
                  </a:ln>
                  <a:solidFill>
                    <a:srgbClr val="23344F"/>
                  </a:solidFill>
                  <a:effectLst/>
                  <a:uLnTx/>
                  <a:uFillTx/>
                </a:rPr>
                <a:t>Innbyggere i Norge</a:t>
              </a:r>
            </a:p>
          </p:txBody>
        </p:sp>
        <p:sp>
          <p:nvSpPr>
            <p:cNvPr id="19" name="Rectangle 44">
              <a:extLst>
                <a:ext uri="{FF2B5EF4-FFF2-40B4-BE49-F238E27FC236}">
                  <a16:creationId xmlns:a16="http://schemas.microsoft.com/office/drawing/2014/main" id="{ACC94EEF-2939-472E-AECA-37BF4C07214A}"/>
                </a:ext>
              </a:extLst>
            </p:cNvPr>
            <p:cNvSpPr/>
            <p:nvPr/>
          </p:nvSpPr>
          <p:spPr>
            <a:xfrm rot="19780955">
              <a:off x="4859356" y="3342919"/>
              <a:ext cx="208372" cy="33421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1" name="Bilde 17">
              <a:extLst>
                <a:ext uri="{FF2B5EF4-FFF2-40B4-BE49-F238E27FC236}">
                  <a16:creationId xmlns:a16="http://schemas.microsoft.com/office/drawing/2014/main" id="{E3B1428E-36F2-4676-91B3-B1768DB41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7"/>
            <a:stretch/>
          </p:blipFill>
          <p:spPr>
            <a:xfrm>
              <a:off x="3527315" y="3054084"/>
              <a:ext cx="1306700" cy="798518"/>
            </a:xfrm>
            <a:prstGeom prst="rect">
              <a:avLst/>
            </a:prstGeom>
          </p:spPr>
        </p:pic>
        <p:sp>
          <p:nvSpPr>
            <p:cNvPr id="22" name="TekstSylinder 25">
              <a:extLst>
                <a:ext uri="{FF2B5EF4-FFF2-40B4-BE49-F238E27FC236}">
                  <a16:creationId xmlns:a16="http://schemas.microsoft.com/office/drawing/2014/main" id="{4037C676-E8B9-4A92-8185-932B385D0D3E}"/>
                </a:ext>
              </a:extLst>
            </p:cNvPr>
            <p:cNvSpPr txBox="1">
              <a:spLocks/>
            </p:cNvSpPr>
            <p:nvPr/>
          </p:nvSpPr>
          <p:spPr>
            <a:xfrm>
              <a:off x="3134189" y="4310416"/>
              <a:ext cx="1817012" cy="40175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u="none" strike="noStrike" kern="0" cap="none" spc="0" normalizeH="0" baseline="0" noProof="0" dirty="0">
                  <a:ln>
                    <a:noFill/>
                  </a:ln>
                  <a:solidFill>
                    <a:srgbClr val="23344F"/>
                  </a:solidFill>
                  <a:effectLst/>
                  <a:uLnTx/>
                  <a:uFillTx/>
                </a:rPr>
                <a:t>Statlige og kommunale virksomheter</a:t>
              </a:r>
              <a:endParaRPr kumimoji="0" lang="nb-NO" sz="1200" b="0" u="none" strike="noStrike" kern="0" cap="none" spc="0" normalizeH="0" baseline="0" noProof="0" dirty="0">
                <a:ln>
                  <a:noFill/>
                </a:ln>
                <a:solidFill>
                  <a:srgbClr val="030761"/>
                </a:solidFill>
                <a:effectLst/>
                <a:uLnTx/>
                <a:uFillTx/>
                <a:ea typeface="DIN Condensed" charset="0"/>
                <a:cs typeface="DIN Condensed" charset="0"/>
              </a:endParaRPr>
            </a:p>
          </p:txBody>
        </p:sp>
        <p:pic>
          <p:nvPicPr>
            <p:cNvPr id="23" name="Bilde 4">
              <a:extLst>
                <a:ext uri="{FF2B5EF4-FFF2-40B4-BE49-F238E27FC236}">
                  <a16:creationId xmlns:a16="http://schemas.microsoft.com/office/drawing/2014/main" id="{3A9C7547-4DAD-4A82-AE10-F809D86C7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085" y="2872397"/>
              <a:ext cx="3151547" cy="1871192"/>
            </a:xfrm>
            <a:prstGeom prst="rect">
              <a:avLst/>
            </a:prstGeom>
          </p:spPr>
        </p:pic>
        <p:sp>
          <p:nvSpPr>
            <p:cNvPr id="24" name="TekstSylinder 37">
              <a:extLst>
                <a:ext uri="{FF2B5EF4-FFF2-40B4-BE49-F238E27FC236}">
                  <a16:creationId xmlns:a16="http://schemas.microsoft.com/office/drawing/2014/main" id="{74DD0278-856C-40D5-B881-93D1C74F0B97}"/>
                </a:ext>
              </a:extLst>
            </p:cNvPr>
            <p:cNvSpPr txBox="1"/>
            <p:nvPr/>
          </p:nvSpPr>
          <p:spPr>
            <a:xfrm>
              <a:off x="6397029" y="4632497"/>
              <a:ext cx="831221" cy="307777"/>
            </a:xfrm>
            <a:prstGeom prst="rect">
              <a:avLst/>
            </a:prstGeom>
            <a:noFill/>
            <a:scene3d>
              <a:camera prst="orthographicFront">
                <a:rot lat="19800000" lon="3000000" rev="0"/>
              </a:camera>
              <a:lightRig rig="threePt" dir="t"/>
            </a:scene3d>
          </p:spPr>
          <p:txBody>
            <a:bodyPr wrap="square" rtlCol="0">
              <a:spAutoFit/>
              <a:scene3d>
                <a:camera prst="orthographicFront">
                  <a:rot lat="1800000" lon="3000000" rev="0"/>
                </a:camera>
                <a:lightRig rig="threePt" dir="t"/>
              </a:scene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 Condensed" charset="0"/>
                  <a:ea typeface="DIN Condensed" charset="0"/>
                  <a:cs typeface="DIN Condensed" charset="0"/>
                </a:rPr>
                <a:t>FOLKE-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 Condensed" charset="0"/>
                  <a:ea typeface="DIN Condensed" charset="0"/>
                  <a:cs typeface="DIN Condensed" charset="0"/>
                </a:rPr>
                <a:t>REGISTERET</a:t>
              </a:r>
            </a:p>
          </p:txBody>
        </p:sp>
      </p:grpSp>
      <p:pic>
        <p:nvPicPr>
          <p:cNvPr id="2" name="Bild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6"/>
            <a:ext cx="12192000" cy="1252048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372717" y="-9279"/>
            <a:ext cx="9000000" cy="1325563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Økt deling av data og verdiskaping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1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6" y="-29040"/>
            <a:ext cx="12223656" cy="1252048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375" y="227478"/>
            <a:ext cx="11071395" cy="1024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sz="3200" b="1" dirty="0">
                <a:solidFill>
                  <a:srgbClr val="000000"/>
                </a:solidFill>
                <a:ea typeface="Verdana" panose="020B0604030504040204" pitchFamily="34" charset="0"/>
              </a:rPr>
              <a:t>Klart og digitaliseringsvennlig regelverk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15</a:t>
            </a:fld>
            <a:endParaRPr lang="nb-NO" dirty="0"/>
          </a:p>
        </p:txBody>
      </p:sp>
      <p:pic>
        <p:nvPicPr>
          <p:cNvPr id="8" name="Plassholder for innhold 7" descr="Paragraf Paragraph Jura · Kostenloses Bild auf Pixabay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592"/>
            <a:ext cx="4106863" cy="4106863"/>
          </a:xfrm>
        </p:spPr>
      </p:pic>
      <p:pic>
        <p:nvPicPr>
          <p:cNvPr id="9" name="Plassholder for innhold 11">
            <a:extLst>
              <a:ext uri="{FF2B5EF4-FFF2-40B4-BE49-F238E27FC236}">
                <a16:creationId xmlns:a16="http://schemas.microsoft.com/office/drawing/2014/main" id="{78333C5B-3133-5B41-9B88-1D6F27E03D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57" y="1252049"/>
            <a:ext cx="8868143" cy="539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9"/>
            <a:ext cx="12192000" cy="1252048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427" y="22747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Felles økosystem for digital samhandling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16</a:t>
            </a:fld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Bilde 38" descr="Figur som viser sentrale felleskomponenter og fellesløsnin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25" y="1339372"/>
            <a:ext cx="8748346" cy="551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9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ssholder for innhold 14">
            <a:extLst>
              <a:ext uri="{FF2B5EF4-FFF2-40B4-BE49-F238E27FC236}">
                <a16:creationId xmlns:a16="http://schemas.microsoft.com/office/drawing/2014/main" id="{C66AF5E5-5643-4F3C-8AFC-852D9F45B2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12" y="1397750"/>
            <a:ext cx="6560288" cy="5023605"/>
          </a:xfr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9"/>
            <a:ext cx="12192000" cy="1252048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84656" y="0"/>
            <a:ext cx="117073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Felles økosystem for digital samhandling og tjenesteutvikling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B8001FF0-4702-4EE6-942E-4C8B19A4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Tittel</a:t>
            </a:r>
          </a:p>
        </p:txBody>
      </p:sp>
      <p:sp>
        <p:nvSpPr>
          <p:cNvPr id="19" name="Femkant 18"/>
          <p:cNvSpPr/>
          <p:nvPr/>
        </p:nvSpPr>
        <p:spPr>
          <a:xfrm>
            <a:off x="2934642" y="2558152"/>
            <a:ext cx="3327401" cy="2074333"/>
          </a:xfrm>
          <a:prstGeom prst="homePlate">
            <a:avLst>
              <a:gd name="adj" fmla="val 34898"/>
            </a:avLst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9" dirty="0">
              <a:solidFill>
                <a:srgbClr val="FFFFFF"/>
              </a:solidFill>
            </a:endParaRPr>
          </a:p>
        </p:txBody>
      </p:sp>
      <p:pic>
        <p:nvPicPr>
          <p:cNvPr id="23" name="Bilde 22" descr="illustrasjon finnes det løsninger på markede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024" y="3654813"/>
            <a:ext cx="1185471" cy="1392539"/>
          </a:xfrm>
          <a:prstGeom prst="rect">
            <a:avLst/>
          </a:prstGeom>
        </p:spPr>
      </p:pic>
      <p:sp>
        <p:nvSpPr>
          <p:cNvPr id="24" name="Plassholder for innhold 2"/>
          <p:cNvSpPr txBox="1">
            <a:spLocks/>
          </p:cNvSpPr>
          <p:nvPr/>
        </p:nvSpPr>
        <p:spPr>
          <a:xfrm>
            <a:off x="6327236" y="3335982"/>
            <a:ext cx="3354091" cy="1042261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  <a:tabLst>
                <a:tab pos="630238" algn="l"/>
              </a:tabLst>
              <a:defRPr sz="2800" kern="1200">
                <a:solidFill>
                  <a:schemeClr val="tx1"/>
                </a:solidFill>
                <a:latin typeface="Arial"/>
                <a:ea typeface="Arial" pitchFamily="37" charset="0"/>
                <a:cs typeface="Arial"/>
              </a:defRPr>
            </a:lvl1pPr>
            <a:lvl2pPr marL="630238" indent="-1809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  <a:tabLst>
                <a:tab pos="630238" algn="l"/>
              </a:tabLst>
              <a:defRPr sz="2000" kern="1200">
                <a:solidFill>
                  <a:schemeClr val="tx1"/>
                </a:solidFill>
                <a:latin typeface="Arial"/>
                <a:ea typeface="Arial" pitchFamily="37" charset="0"/>
                <a:cs typeface="Arial"/>
              </a:defRPr>
            </a:lvl2pPr>
            <a:lvl3pPr marL="989013" indent="-1793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  <a:tabLst>
                <a:tab pos="630238" algn="l"/>
              </a:tabLst>
              <a:defRPr kern="1200">
                <a:solidFill>
                  <a:schemeClr val="tx1"/>
                </a:solidFill>
                <a:latin typeface="Arial"/>
                <a:ea typeface="Arial" pitchFamily="37" charset="0"/>
                <a:cs typeface="Arial"/>
              </a:defRPr>
            </a:lvl3pPr>
            <a:lvl4pPr marL="1349375" indent="-1809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  <a:tabLst>
                <a:tab pos="630238" algn="l"/>
              </a:tabLst>
              <a:defRPr sz="1600" kern="1200">
                <a:solidFill>
                  <a:schemeClr val="tx1"/>
                </a:solidFill>
                <a:latin typeface="Arial"/>
                <a:ea typeface="Arial" pitchFamily="37" charset="0"/>
                <a:cs typeface="Arial"/>
              </a:defRPr>
            </a:lvl4pPr>
            <a:lvl5pPr marL="1708150" indent="-1793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  <a:tabLst>
                <a:tab pos="630238" algn="l"/>
              </a:tabLst>
              <a:defRPr sz="1600" i="1" kern="1200">
                <a:solidFill>
                  <a:schemeClr val="tx1"/>
                </a:solidFill>
                <a:latin typeface="Arial"/>
                <a:ea typeface="Arial" pitchFamily="37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dirty="0"/>
              <a:t>Finnes løsninger i markedet?</a:t>
            </a:r>
          </a:p>
        </p:txBody>
      </p:sp>
      <p:sp>
        <p:nvSpPr>
          <p:cNvPr id="25" name="Ellipse 24"/>
          <p:cNvSpPr/>
          <p:nvPr/>
        </p:nvSpPr>
        <p:spPr>
          <a:xfrm>
            <a:off x="3275215" y="2913751"/>
            <a:ext cx="1952787" cy="1367367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9" dirty="0"/>
          </a:p>
        </p:txBody>
      </p:sp>
      <p:sp>
        <p:nvSpPr>
          <p:cNvPr id="26" name="Rektangel 25"/>
          <p:cNvSpPr/>
          <p:nvPr/>
        </p:nvSpPr>
        <p:spPr>
          <a:xfrm>
            <a:off x="4499269" y="3298839"/>
            <a:ext cx="914405" cy="69426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  <a:cs typeface="Tahoma"/>
              </a:rPr>
              <a:t>Dialog med markedet</a:t>
            </a:r>
          </a:p>
        </p:txBody>
      </p:sp>
      <p:sp>
        <p:nvSpPr>
          <p:cNvPr id="27" name="Rektangel 26"/>
          <p:cNvSpPr/>
          <p:nvPr/>
        </p:nvSpPr>
        <p:spPr>
          <a:xfrm>
            <a:off x="3191778" y="3294749"/>
            <a:ext cx="900000" cy="69835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  <a:cs typeface="Tahoma"/>
              </a:rPr>
              <a:t>Vurdere behov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0"/>
            <a:ext cx="12192000" cy="1252048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427" y="22747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Styrket samarbeid med privat sektor</a:t>
            </a:r>
          </a:p>
        </p:txBody>
      </p:sp>
    </p:spTree>
    <p:extLst>
      <p:ext uri="{BB962C8B-B14F-4D97-AF65-F5344CB8AC3E}">
        <p14:creationId xmlns:p14="http://schemas.microsoft.com/office/powerpoint/2010/main" val="11885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A1F60EC-5638-4425-8085-5DC51F04A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t="1047" r="1660" b="1667"/>
          <a:stretch/>
        </p:blipFill>
        <p:spPr>
          <a:xfrm>
            <a:off x="543999" y="1468745"/>
            <a:ext cx="2950720" cy="4083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lassholder for innhold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626" cy="1285335"/>
          </a:xfr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3115750" y="92546"/>
            <a:ext cx="11071343" cy="1100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Styring og samordning 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D765BE7-1019-492D-AEC9-A3D54B791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69" y="2841592"/>
            <a:ext cx="5736833" cy="326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F49FE99-3E25-4F08-B512-099995CC1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047" y="3429000"/>
            <a:ext cx="5138952" cy="17832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0529467-2502-4D13-88D4-7E289E6C48C4}"/>
              </a:ext>
            </a:extLst>
          </p:cNvPr>
          <p:cNvSpPr txBox="1"/>
          <p:nvPr/>
        </p:nvSpPr>
        <p:spPr>
          <a:xfrm>
            <a:off x="922968" y="5670827"/>
            <a:ext cx="5143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Fra signering av samarbeidsavtale mellom KMD og KS i konsultasjonsmøtet  om digitalisering 14. september</a:t>
            </a:r>
          </a:p>
        </p:txBody>
      </p:sp>
    </p:spTree>
    <p:extLst>
      <p:ext uri="{BB962C8B-B14F-4D97-AF65-F5344CB8AC3E}">
        <p14:creationId xmlns:p14="http://schemas.microsoft.com/office/powerpoint/2010/main" val="86038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950" y="296652"/>
            <a:ext cx="4778995" cy="1143000"/>
          </a:xfrm>
        </p:spPr>
        <p:txBody>
          <a:bodyPr>
            <a:normAutofit fontScale="90000"/>
          </a:bodyPr>
          <a:lstStyle/>
          <a:p>
            <a:r>
              <a:rPr lang="nb-NO" b="1" dirty="0">
                <a:solidFill>
                  <a:srgbClr val="0070C0"/>
                </a:solidFill>
              </a:rPr>
              <a:t>Norsk offentlig sektor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951" y="1592797"/>
            <a:ext cx="4137980" cy="4525963"/>
          </a:xfrm>
        </p:spPr>
        <p:txBody>
          <a:bodyPr/>
          <a:lstStyle/>
          <a:p>
            <a:r>
              <a:rPr lang="en-US" dirty="0"/>
              <a:t>16 </a:t>
            </a:r>
            <a:r>
              <a:rPr lang="en-US" dirty="0" err="1"/>
              <a:t>departementer</a:t>
            </a:r>
            <a:r>
              <a:rPr lang="en-US" dirty="0"/>
              <a:t> (</a:t>
            </a:r>
            <a:r>
              <a:rPr lang="en-US" sz="1800" dirty="0"/>
              <a:t>med SMK</a:t>
            </a:r>
            <a:r>
              <a:rPr lang="en-US" dirty="0"/>
              <a:t>)</a:t>
            </a:r>
          </a:p>
          <a:p>
            <a:r>
              <a:rPr lang="en-US" dirty="0"/>
              <a:t>60+ </a:t>
            </a:r>
            <a:r>
              <a:rPr lang="en-US" dirty="0" err="1"/>
              <a:t>virksomheter</a:t>
            </a:r>
            <a:endParaRPr lang="en-US" dirty="0"/>
          </a:p>
          <a:p>
            <a:r>
              <a:rPr lang="en-US" dirty="0"/>
              <a:t>356 </a:t>
            </a:r>
            <a:r>
              <a:rPr lang="en-US" dirty="0" err="1"/>
              <a:t>kommuner</a:t>
            </a:r>
            <a:r>
              <a:rPr lang="en-US" dirty="0"/>
              <a:t> (</a:t>
            </a:r>
            <a:r>
              <a:rPr lang="en-US" sz="1800" dirty="0"/>
              <a:t>pr. 1.1.2020</a:t>
            </a:r>
            <a:r>
              <a:rPr lang="en-US" dirty="0"/>
              <a:t>)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- Med </a:t>
            </a:r>
            <a:r>
              <a:rPr lang="en-US" dirty="0" err="1"/>
              <a:t>egne</a:t>
            </a:r>
            <a:r>
              <a:rPr lang="en-US" dirty="0"/>
              <a:t> </a:t>
            </a:r>
            <a:r>
              <a:rPr lang="en-US" dirty="0" err="1"/>
              <a:t>strategier</a:t>
            </a:r>
            <a:endParaRPr lang="nb-NO" dirty="0"/>
          </a:p>
        </p:txBody>
      </p:sp>
      <p:pic>
        <p:nvPicPr>
          <p:cNvPr id="4" name="Plassholder for bilde 10">
            <a:extLst>
              <a:ext uri="{FF2B5EF4-FFF2-40B4-BE49-F238E27FC236}">
                <a16:creationId xmlns:a16="http://schemas.microsoft.com/office/drawing/2014/main" id="{3E0394C5-C302-4D45-8188-2DD474122F94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r="4710"/>
          <a:stretch>
            <a:fillRect/>
          </a:stretch>
        </p:blipFill>
        <p:spPr>
          <a:xfrm>
            <a:off x="5977945" y="-1588"/>
            <a:ext cx="6214055" cy="6859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426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20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/>
          </p:nvPr>
        </p:nvSpPr>
        <p:spPr>
          <a:xfrm>
            <a:off x="9855228" y="6193000"/>
            <a:ext cx="2150771" cy="478127"/>
          </a:xfrm>
        </p:spPr>
        <p:txBody>
          <a:bodyPr/>
          <a:lstStyle/>
          <a:p>
            <a:r>
              <a:rPr lang="nb-NO" dirty="0"/>
              <a:t>Kilde: SSB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048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427" y="22747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Økt digital kompetanse i offentlig sektor</a:t>
            </a:r>
          </a:p>
        </p:txBody>
      </p:sp>
      <p:pic>
        <p:nvPicPr>
          <p:cNvPr id="16" name="Plassholder for innhold 1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29478"/>
            <a:ext cx="6668868" cy="3792919"/>
          </a:xfrm>
        </p:spPr>
      </p:pic>
      <p:sp>
        <p:nvSpPr>
          <p:cNvPr id="17" name="TekstSylinder 16"/>
          <p:cNvSpPr txBox="1"/>
          <p:nvPr/>
        </p:nvSpPr>
        <p:spPr>
          <a:xfrm>
            <a:off x="2057400" y="5937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19" name="TekstSylinder 18"/>
          <p:cNvSpPr txBox="1"/>
          <p:nvPr/>
        </p:nvSpPr>
        <p:spPr>
          <a:xfrm>
            <a:off x="2499360" y="5738854"/>
            <a:ext cx="550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Har hatt problemer med å rekruttere IKT-spesialister</a:t>
            </a:r>
          </a:p>
        </p:txBody>
      </p:sp>
    </p:spTree>
    <p:extLst>
      <p:ext uri="{BB962C8B-B14F-4D97-AF65-F5344CB8AC3E}">
        <p14:creationId xmlns:p14="http://schemas.microsoft.com/office/powerpoint/2010/main" val="16471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935FB2-9747-48D1-9527-FF364E03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00000" cy="840220"/>
          </a:xfrm>
        </p:spPr>
        <p:txBody>
          <a:bodyPr>
            <a:normAutofit fontScale="90000"/>
          </a:bodyPr>
          <a:lstStyle/>
          <a:p>
            <a:r>
              <a:rPr lang="nb-NO" b="1" dirty="0">
                <a:solidFill>
                  <a:srgbClr val="0070C0"/>
                </a:solidFill>
              </a:rPr>
              <a:t>Nasjonal strategi for eID i offentlig sektor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CCEDA2-B6C2-4A73-95B0-7F256C8AC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105"/>
            <a:ext cx="9000000" cy="4605858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Regjeringen vil:</a:t>
            </a:r>
          </a:p>
          <a:p>
            <a:pPr marL="0" indent="0">
              <a:buNone/>
            </a:pPr>
            <a:r>
              <a:rPr lang="nb-NO" i="1" dirty="0"/>
              <a:t>"Vurdere hvordan en kan sikre eID og e-signatur til alle grupper som har behov for det, og retningslinjer for bruk av ansatt-ID"</a:t>
            </a:r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r>
              <a:rPr lang="nb-NO" i="1" dirty="0"/>
              <a:t>Ny strategi skal være ferdig ved årsskiftet</a:t>
            </a:r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endParaRPr lang="nb-NO" i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7D93522-26F2-4A42-BDF6-90C6F17D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21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FAE2E6D-CE05-4104-98DC-DBFD5FF00F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Grafikk 8" descr="Bærbar datamaskin med heldekkende fyll">
            <a:extLst>
              <a:ext uri="{FF2B5EF4-FFF2-40B4-BE49-F238E27FC236}">
                <a16:creationId xmlns:a16="http://schemas.microsoft.com/office/drawing/2014/main" id="{24AB1A17-DA66-4C87-8482-995284988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0305" y="464357"/>
            <a:ext cx="2213495" cy="221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4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22</a:t>
            </a:fld>
            <a:endParaRPr lang="nb-NO" dirty="0"/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047"/>
          </a:xfr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427" y="22747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Digital sikkerhet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4"/>
          <a:srcRect t="3416"/>
          <a:stretch/>
        </p:blipFill>
        <p:spPr>
          <a:xfrm>
            <a:off x="3688080" y="1553040"/>
            <a:ext cx="4272467" cy="431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b="3799"/>
          <a:stretch>
            <a:fillRect/>
          </a:stretch>
        </p:blipFill>
        <p:spPr/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5F71964-5CD0-4330-AAE0-BF736DD9D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0687F5A-EE1A-437B-8C0A-D91B72F8A6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>
            <a:off x="0" y="4942764"/>
            <a:ext cx="12482623" cy="738664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400" dirty="0"/>
              <a:t>Lenke til digitaliseringsstrategien:</a:t>
            </a:r>
          </a:p>
          <a:p>
            <a:r>
              <a:rPr lang="nb-NO" sz="1400" dirty="0">
                <a:hlinkClick r:id="rId4"/>
              </a:rPr>
              <a:t>https://www.regjeringen.no/no/tema/statlig-forvaltning/ikt-politikk/digitaliseringsstrategi-for-offentlig-sektor/id2612415/</a:t>
            </a:r>
            <a:endParaRPr lang="nb-NO" sz="1400" dirty="0"/>
          </a:p>
          <a:p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7785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/>
          <p:nvPr/>
        </p:nvPicPr>
        <p:blipFill>
          <a:blip r:embed="rId3"/>
          <a:stretch>
            <a:fillRect/>
          </a:stretch>
        </p:blipFill>
        <p:spPr>
          <a:xfrm rot="186258">
            <a:off x="7040545" y="416470"/>
            <a:ext cx="4511674" cy="6121400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ktangel 2"/>
          <p:cNvSpPr/>
          <p:nvPr/>
        </p:nvSpPr>
        <p:spPr>
          <a:xfrm>
            <a:off x="992418" y="1153457"/>
            <a:ext cx="5170638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630238" algn="l"/>
              </a:tabLst>
            </a:pPr>
            <a:r>
              <a:rPr lang="nb-NO" b="1" dirty="0"/>
              <a:t>Del 1: Hva er kunstig intelligens? </a:t>
            </a:r>
            <a:br>
              <a:rPr lang="nb-NO" dirty="0"/>
            </a:br>
            <a:endParaRPr lang="nb-NO" sz="1100" dirty="0"/>
          </a:p>
          <a:p>
            <a:pPr>
              <a:tabLst>
                <a:tab pos="630238" algn="l"/>
              </a:tabLst>
            </a:pPr>
            <a:r>
              <a:rPr lang="nb-NO" b="1" dirty="0"/>
              <a:t>Del 2: Et godt grunnlag for KI </a:t>
            </a:r>
            <a:br>
              <a:rPr lang="nb-NO" b="1" dirty="0"/>
            </a:br>
            <a:r>
              <a:rPr lang="nb-NO" dirty="0"/>
              <a:t>Viktige forutsetninger som data og dataforvaltning, infrastruktur, språkressurser og regelverk. </a:t>
            </a:r>
            <a:br>
              <a:rPr lang="nb-NO" dirty="0"/>
            </a:br>
            <a:endParaRPr lang="nb-NO" sz="1100" dirty="0"/>
          </a:p>
          <a:p>
            <a:pPr>
              <a:tabLst>
                <a:tab pos="630238" algn="l"/>
              </a:tabLst>
            </a:pPr>
            <a:r>
              <a:rPr lang="nb-NO" b="1" dirty="0"/>
              <a:t>Del 3: Evne til å utvikle og utnytte KI</a:t>
            </a:r>
            <a:br>
              <a:rPr lang="nb-NO" dirty="0"/>
            </a:br>
            <a:r>
              <a:rPr lang="nb-NO" dirty="0"/>
              <a:t>Status og mål innenfor forskning og høyere utdanning, og behovet for kompetanseutvikling på alle nivåer. </a:t>
            </a:r>
            <a:br>
              <a:rPr lang="nb-NO" dirty="0"/>
            </a:br>
            <a:endParaRPr lang="nb-NO" sz="1100" dirty="0"/>
          </a:p>
          <a:p>
            <a:pPr>
              <a:tabLst>
                <a:tab pos="630238" algn="l"/>
              </a:tabLst>
            </a:pPr>
            <a:r>
              <a:rPr lang="nb-NO" b="1" dirty="0"/>
              <a:t>Del 4: Styrket innovasjonskraft med KI</a:t>
            </a:r>
            <a:br>
              <a:rPr lang="nb-NO" dirty="0"/>
            </a:br>
            <a:r>
              <a:rPr lang="nb-NO" dirty="0"/>
              <a:t>Både i næringsliv og offentlig sektor.</a:t>
            </a:r>
            <a:br>
              <a:rPr lang="nb-NO" dirty="0"/>
            </a:br>
            <a:endParaRPr lang="nb-NO" sz="1100" dirty="0"/>
          </a:p>
          <a:p>
            <a:pPr>
              <a:tabLst>
                <a:tab pos="630238" algn="l"/>
              </a:tabLst>
            </a:pPr>
            <a:r>
              <a:rPr lang="nb-NO" b="1" dirty="0"/>
              <a:t>Del 5: Ansvarlig og pålitelig KI </a:t>
            </a:r>
            <a:br>
              <a:rPr lang="nb-NO" dirty="0"/>
            </a:br>
            <a:r>
              <a:rPr lang="nb-NO" dirty="0"/>
              <a:t>Hvordan Norge vil legge til rette for etisk og sikker bruk av KI.</a:t>
            </a:r>
          </a:p>
        </p:txBody>
      </p:sp>
    </p:spTree>
    <p:extLst>
      <p:ext uri="{BB962C8B-B14F-4D97-AF65-F5344CB8AC3E}">
        <p14:creationId xmlns:p14="http://schemas.microsoft.com/office/powerpoint/2010/main" val="32766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573200" cy="1143000"/>
          </a:xfrm>
        </p:spPr>
        <p:txBody>
          <a:bodyPr>
            <a:normAutofit/>
          </a:bodyPr>
          <a:lstStyle/>
          <a:p>
            <a:r>
              <a:rPr lang="nb-NO" dirty="0"/>
              <a:t>Syv etiske prinsipper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5969" y="1592797"/>
            <a:ext cx="6604991" cy="3710723"/>
          </a:xfrm>
          <a:noFill/>
        </p:spPr>
        <p:txBody>
          <a:bodyPr/>
          <a:lstStyle/>
          <a:p>
            <a:pPr marL="0" indent="0">
              <a:buNone/>
            </a:pPr>
            <a:r>
              <a:rPr lang="nb-NO" b="1" dirty="0"/>
              <a:t>Kunstig intelligens skal</a:t>
            </a:r>
          </a:p>
          <a:p>
            <a:pPr marL="457200" indent="-457200">
              <a:buAutoNum type="arabicPeriod"/>
            </a:pPr>
            <a:r>
              <a:rPr lang="nb-NO" sz="1800" dirty="0"/>
              <a:t>Respektere menneskets selvbestemmelse og kontroll</a:t>
            </a:r>
          </a:p>
          <a:p>
            <a:pPr marL="457200" indent="-457200">
              <a:buAutoNum type="arabicPeriod"/>
            </a:pPr>
            <a:r>
              <a:rPr lang="nb-NO" sz="1800" dirty="0"/>
              <a:t>Være sikker og teknisk robust</a:t>
            </a:r>
          </a:p>
          <a:p>
            <a:pPr marL="457200" indent="-457200">
              <a:buAutoNum type="arabicPeriod"/>
            </a:pPr>
            <a:r>
              <a:rPr lang="nb-NO" sz="1800" dirty="0"/>
              <a:t>Ta hensyn til personvernet</a:t>
            </a:r>
          </a:p>
          <a:p>
            <a:pPr marL="457200" indent="-457200">
              <a:buAutoNum type="arabicPeriod"/>
            </a:pPr>
            <a:r>
              <a:rPr lang="nb-NO" sz="1800" dirty="0"/>
              <a:t>Være gjennomsiktig</a:t>
            </a:r>
          </a:p>
          <a:p>
            <a:pPr marL="457200" indent="-457200">
              <a:buAutoNum type="arabicPeriod"/>
            </a:pPr>
            <a:r>
              <a:rPr lang="nb-NO" sz="1800" dirty="0"/>
              <a:t>Legge til rette for inkludering, mangfold og likebehandling</a:t>
            </a:r>
          </a:p>
          <a:p>
            <a:pPr marL="457200" indent="-457200">
              <a:buAutoNum type="arabicPeriod"/>
            </a:pPr>
            <a:r>
              <a:rPr lang="nb-NO" sz="1800" dirty="0"/>
              <a:t>Være nyttig for samfunn og miljø</a:t>
            </a:r>
          </a:p>
          <a:p>
            <a:pPr marL="457200" indent="-457200">
              <a:buAutoNum type="arabicPeriod"/>
            </a:pPr>
            <a:r>
              <a:rPr lang="nb-NO" sz="1800" dirty="0"/>
              <a:t>Møte krav om ansvarlighet</a:t>
            </a:r>
          </a:p>
          <a:p>
            <a:pPr marL="273050" indent="-273050">
              <a:buFontTx/>
              <a:buChar char="-"/>
            </a:pPr>
            <a:endParaRPr lang="nb-NO" sz="2200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7" r="29047"/>
          <a:stretch>
            <a:fillRect/>
          </a:stretch>
        </p:blipFill>
        <p:spPr/>
      </p:pic>
      <p:sp>
        <p:nvSpPr>
          <p:cNvPr id="6" name="Plassholder for tekst 11"/>
          <p:cNvSpPr txBox="1">
            <a:spLocks/>
          </p:cNvSpPr>
          <p:nvPr/>
        </p:nvSpPr>
        <p:spPr>
          <a:xfrm>
            <a:off x="8772000" y="6118760"/>
            <a:ext cx="3251678" cy="44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nb-N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Ghosthouse</a:t>
            </a:r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», </a:t>
            </a:r>
            <a:r>
              <a:rPr lang="nb-N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h.o</a:t>
            </a:r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(INT). </a:t>
            </a:r>
            <a:b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Foto: Ars </a:t>
            </a:r>
            <a:r>
              <a:rPr lang="nb-N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Electronica</a:t>
            </a:r>
            <a:r>
              <a:rPr lang="nb-N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/Martin </a:t>
            </a:r>
            <a:r>
              <a:rPr lang="nb-N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Hieslmair</a:t>
            </a:r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20"/>
          </p:nvPr>
        </p:nvSpPr>
        <p:spPr>
          <a:xfrm>
            <a:off x="1430028" y="1312108"/>
            <a:ext cx="9792000" cy="1144800"/>
          </a:xfrm>
        </p:spPr>
        <p:txBody>
          <a:bodyPr/>
          <a:lstStyle/>
          <a:p>
            <a:r>
              <a:rPr lang="nb-NO" dirty="0"/>
              <a:t>Takk</a:t>
            </a:r>
            <a:r>
              <a:rPr lang="en-GB" dirty="0"/>
              <a:t> for </a:t>
            </a:r>
            <a:r>
              <a:rPr lang="nb-NO" dirty="0"/>
              <a:t>oppmerksomheten</a:t>
            </a:r>
            <a:r>
              <a:rPr lang="en-GB" dirty="0"/>
              <a:t>!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218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/>
        </p:nvSpPr>
        <p:spPr>
          <a:xfrm>
            <a:off x="0" y="8851"/>
            <a:ext cx="12192000" cy="97270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ktangel 42"/>
          <p:cNvSpPr/>
          <p:nvPr/>
        </p:nvSpPr>
        <p:spPr>
          <a:xfrm>
            <a:off x="460203" y="6679813"/>
            <a:ext cx="453128" cy="181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ittel 1"/>
          <p:cNvSpPr>
            <a:spLocks noGrp="1"/>
          </p:cNvSpPr>
          <p:nvPr>
            <p:ph type="title"/>
          </p:nvPr>
        </p:nvSpPr>
        <p:spPr>
          <a:xfrm>
            <a:off x="1198950" y="-50185"/>
            <a:ext cx="9793225" cy="1143000"/>
          </a:xfrm>
        </p:spPr>
        <p:txBody>
          <a:bodyPr/>
          <a:lstStyle/>
          <a:p>
            <a:pPr lvl="0">
              <a:defRPr/>
            </a:pPr>
            <a:r>
              <a:rPr lang="nb-NO" dirty="0">
                <a:solidFill>
                  <a:srgbClr val="000000"/>
                </a:solidFill>
                <a:ea typeface="Verdana" panose="020B0604030504040204" pitchFamily="34" charset="0"/>
              </a:rPr>
              <a:t>Vi må omstille oss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A16E5F4-0802-4ABA-9962-BFC752908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8" name="Rektangel 87"/>
          <p:cNvSpPr/>
          <p:nvPr/>
        </p:nvSpPr>
        <p:spPr>
          <a:xfrm>
            <a:off x="1326579" y="3069615"/>
            <a:ext cx="4353737" cy="1369128"/>
          </a:xfrm>
          <a:prstGeom prst="rect">
            <a:avLst/>
          </a:prstGeom>
          <a:solidFill>
            <a:srgbClr val="D0E7F8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3554015" y="3281273"/>
            <a:ext cx="1933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Strammere økonomiske rammer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1396419" y="3151389"/>
            <a:ext cx="1633665" cy="117004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4" name="Bilde 1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429" y="3186923"/>
            <a:ext cx="1519935" cy="113451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8" name="Rektangel 27"/>
          <p:cNvSpPr/>
          <p:nvPr/>
        </p:nvSpPr>
        <p:spPr>
          <a:xfrm>
            <a:off x="1326579" y="4554043"/>
            <a:ext cx="4353737" cy="1369128"/>
          </a:xfrm>
          <a:prstGeom prst="rect">
            <a:avLst/>
          </a:prstGeom>
          <a:solidFill>
            <a:srgbClr val="D0E7F8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ktangel 28"/>
          <p:cNvSpPr/>
          <p:nvPr/>
        </p:nvSpPr>
        <p:spPr>
          <a:xfrm>
            <a:off x="1326578" y="1572911"/>
            <a:ext cx="4353737" cy="1369128"/>
          </a:xfrm>
          <a:prstGeom prst="rect">
            <a:avLst/>
          </a:prstGeom>
          <a:solidFill>
            <a:srgbClr val="00315C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kstSylinder 29"/>
          <p:cNvSpPr txBox="1"/>
          <p:nvPr/>
        </p:nvSpPr>
        <p:spPr>
          <a:xfrm>
            <a:off x="3554015" y="4647420"/>
            <a:ext cx="1963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Forventninger til velferds-tjenestene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Rektangel 32"/>
          <p:cNvSpPr/>
          <p:nvPr/>
        </p:nvSpPr>
        <p:spPr>
          <a:xfrm>
            <a:off x="1399703" y="4687091"/>
            <a:ext cx="1633665" cy="117004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Bild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18" y="4838972"/>
            <a:ext cx="1623485" cy="850660"/>
          </a:xfrm>
          <a:prstGeom prst="rect">
            <a:avLst/>
          </a:prstGeom>
          <a:solidFill>
            <a:srgbClr val="D0E7F8"/>
          </a:solidFill>
          <a:ln>
            <a:noFill/>
          </a:ln>
        </p:spPr>
      </p:pic>
      <p:sp>
        <p:nvSpPr>
          <p:cNvPr id="35" name="TekstSylinder 34"/>
          <p:cNvSpPr txBox="1"/>
          <p:nvPr/>
        </p:nvSpPr>
        <p:spPr>
          <a:xfrm>
            <a:off x="1605618" y="1999498"/>
            <a:ext cx="3896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D0E7F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Endrede rammebetingelser: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D0E7F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Rektangel 35"/>
          <p:cNvSpPr/>
          <p:nvPr/>
        </p:nvSpPr>
        <p:spPr>
          <a:xfrm>
            <a:off x="5918087" y="1590081"/>
            <a:ext cx="4353737" cy="1369128"/>
          </a:xfrm>
          <a:prstGeom prst="rect">
            <a:avLst/>
          </a:prstGeom>
          <a:solidFill>
            <a:srgbClr val="D0E7F8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ktangel 36"/>
          <p:cNvSpPr/>
          <p:nvPr/>
        </p:nvSpPr>
        <p:spPr>
          <a:xfrm>
            <a:off x="5918087" y="3076336"/>
            <a:ext cx="4353737" cy="1369128"/>
          </a:xfrm>
          <a:prstGeom prst="rect">
            <a:avLst/>
          </a:prstGeom>
          <a:solidFill>
            <a:srgbClr val="D0E7F8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ktangel 37"/>
          <p:cNvSpPr/>
          <p:nvPr/>
        </p:nvSpPr>
        <p:spPr>
          <a:xfrm>
            <a:off x="5918086" y="4562591"/>
            <a:ext cx="4353737" cy="1369128"/>
          </a:xfrm>
          <a:prstGeom prst="rect">
            <a:avLst/>
          </a:prstGeom>
          <a:solidFill>
            <a:srgbClr val="D0E7F8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ktangel 38"/>
          <p:cNvSpPr/>
          <p:nvPr/>
        </p:nvSpPr>
        <p:spPr>
          <a:xfrm>
            <a:off x="6041332" y="1708875"/>
            <a:ext cx="1633665" cy="117004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ktangel 39"/>
          <p:cNvSpPr/>
          <p:nvPr/>
        </p:nvSpPr>
        <p:spPr>
          <a:xfrm>
            <a:off x="6037957" y="3187909"/>
            <a:ext cx="1633665" cy="117004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6037956" y="4681024"/>
            <a:ext cx="1633665" cy="117004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Bild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181" y="3180521"/>
            <a:ext cx="1134741" cy="1107558"/>
          </a:xfrm>
          <a:prstGeom prst="rect">
            <a:avLst/>
          </a:prstGeom>
          <a:solidFill>
            <a:srgbClr val="D0E7F8"/>
          </a:solidFill>
          <a:ln>
            <a:noFill/>
          </a:ln>
        </p:spPr>
      </p:pic>
      <p:pic>
        <p:nvPicPr>
          <p:cNvPr id="44" name="Plassholder for innhold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8637" y="4660050"/>
            <a:ext cx="1639872" cy="117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Bilde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1749" y="1683579"/>
            <a:ext cx="1639872" cy="1195341"/>
          </a:xfrm>
          <a:prstGeom prst="rect">
            <a:avLst/>
          </a:prstGeom>
          <a:solidFill>
            <a:srgbClr val="D0E7F8"/>
          </a:solidFill>
          <a:ln>
            <a:noFill/>
          </a:ln>
        </p:spPr>
      </p:pic>
      <p:sp>
        <p:nvSpPr>
          <p:cNvPr id="46" name="TekstSylinder 45"/>
          <p:cNvSpPr txBox="1"/>
          <p:nvPr/>
        </p:nvSpPr>
        <p:spPr>
          <a:xfrm>
            <a:off x="8006692" y="1883054"/>
            <a:ext cx="1933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Klima og bærekraft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TekstSylinder 46"/>
          <p:cNvSpPr txBox="1"/>
          <p:nvPr/>
        </p:nvSpPr>
        <p:spPr>
          <a:xfrm>
            <a:off x="8102257" y="3449987"/>
            <a:ext cx="193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Mindre olje- og gassinntekter</a:t>
            </a:r>
          </a:p>
        </p:txBody>
      </p:sp>
      <p:sp>
        <p:nvSpPr>
          <p:cNvPr id="48" name="TekstSylinder 47"/>
          <p:cNvSpPr txBox="1"/>
          <p:nvPr/>
        </p:nvSpPr>
        <p:spPr>
          <a:xfrm>
            <a:off x="8115414" y="4941136"/>
            <a:ext cx="193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Demografiske endringer</a:t>
            </a:r>
          </a:p>
        </p:txBody>
      </p:sp>
    </p:spTree>
    <p:extLst>
      <p:ext uri="{BB962C8B-B14F-4D97-AF65-F5344CB8AC3E}">
        <p14:creationId xmlns:p14="http://schemas.microsoft.com/office/powerpoint/2010/main" val="296492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296883"/>
            <a:ext cx="12192000" cy="11519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Bilderesultat for eksponentiell vek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080" y="1844823"/>
            <a:ext cx="4392488" cy="3606641"/>
          </a:xfrm>
          <a:prstGeom prst="rect">
            <a:avLst/>
          </a:prstGeom>
          <a:noFill/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Mye som virker sammen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Datakraft – Moores lov</a:t>
            </a:r>
          </a:p>
          <a:p>
            <a:r>
              <a:rPr lang="nb-NO" dirty="0" err="1"/>
              <a:t>Nettsky</a:t>
            </a:r>
            <a:endParaRPr lang="nb-NO" dirty="0"/>
          </a:p>
          <a:p>
            <a:r>
              <a:rPr lang="nb-NO" dirty="0"/>
              <a:t>5G</a:t>
            </a:r>
          </a:p>
          <a:p>
            <a:r>
              <a:rPr lang="nb-NO" dirty="0"/>
              <a:t>Tingenes internett, sensorer</a:t>
            </a:r>
          </a:p>
          <a:p>
            <a:r>
              <a:rPr lang="nb-NO" dirty="0" err="1"/>
              <a:t>Stordata</a:t>
            </a:r>
            <a:endParaRPr lang="nb-NO" dirty="0"/>
          </a:p>
          <a:p>
            <a:r>
              <a:rPr lang="nb-NO" dirty="0"/>
              <a:t>Robotisering</a:t>
            </a:r>
          </a:p>
          <a:p>
            <a:r>
              <a:rPr lang="nb-NO" dirty="0"/>
              <a:t>Kunstig intelligens (KI)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5E530F9-E9C0-455F-8B9E-C73717416C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04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Digitaliseringsminister i KMD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98800" y="1591399"/>
            <a:ext cx="4860000" cy="4429889"/>
          </a:xfrm>
        </p:spPr>
        <p:txBody>
          <a:bodyPr>
            <a:normAutofit fontScale="92500" lnSpcReduction="20000"/>
          </a:bodyPr>
          <a:lstStyle/>
          <a:p>
            <a:r>
              <a:rPr lang="nb-NO" sz="2600" dirty="0"/>
              <a:t>Samordning av IKT-politikken</a:t>
            </a:r>
          </a:p>
          <a:p>
            <a:pPr lvl="1"/>
            <a:r>
              <a:rPr lang="nb-NO" dirty="0" err="1"/>
              <a:t>Difi</a:t>
            </a:r>
            <a:r>
              <a:rPr lang="nb-NO" dirty="0"/>
              <a:t> og </a:t>
            </a:r>
            <a:r>
              <a:rPr lang="nb-NO" dirty="0" err="1"/>
              <a:t>AltInn</a:t>
            </a:r>
            <a:endParaRPr lang="nb-NO" dirty="0"/>
          </a:p>
          <a:p>
            <a:r>
              <a:rPr lang="nb-NO" sz="2600" dirty="0"/>
              <a:t>Virkemidler for digitalisering i offentlig sektor</a:t>
            </a:r>
          </a:p>
          <a:p>
            <a:pPr lvl="1"/>
            <a:r>
              <a:rPr lang="nb-NO" dirty="0" err="1"/>
              <a:t>Medfinansieringsordningen</a:t>
            </a:r>
            <a:endParaRPr lang="nb-NO" dirty="0"/>
          </a:p>
          <a:p>
            <a:pPr lvl="1"/>
            <a:r>
              <a:rPr lang="nb-NO" dirty="0"/>
              <a:t>Digitaliseringsrådet</a:t>
            </a:r>
          </a:p>
          <a:p>
            <a:r>
              <a:rPr lang="nb-NO" sz="2600" b="1" dirty="0"/>
              <a:t>Elektronisk kommunikasjon </a:t>
            </a:r>
          </a:p>
          <a:p>
            <a:pPr lvl="1"/>
            <a:r>
              <a:rPr lang="nb-NO" b="1" dirty="0"/>
              <a:t>Sektoransvar for </a:t>
            </a:r>
            <a:r>
              <a:rPr lang="nb-NO" b="1" dirty="0" err="1"/>
              <a:t>ekom</a:t>
            </a:r>
            <a:endParaRPr lang="nb-NO" dirty="0"/>
          </a:p>
          <a:p>
            <a:pPr lvl="1"/>
            <a:r>
              <a:rPr lang="nb-NO" b="1" dirty="0"/>
              <a:t>Nasjonal kommunikasjonsmyndighet</a:t>
            </a:r>
          </a:p>
          <a:p>
            <a:r>
              <a:rPr lang="nb-NO" sz="2600" dirty="0"/>
              <a:t>Næringsrettet IKT</a:t>
            </a:r>
          </a:p>
          <a:p>
            <a:pPr lvl="1"/>
            <a:r>
              <a:rPr lang="nb-NO" dirty="0"/>
              <a:t>Digital 21</a:t>
            </a:r>
          </a:p>
          <a:p>
            <a:pPr lvl="1"/>
            <a:r>
              <a:rPr lang="nb-NO" dirty="0"/>
              <a:t>IKT-forskning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0" y="2417286"/>
            <a:ext cx="4787900" cy="287274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736" y="-733501"/>
            <a:ext cx="15622258" cy="832500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45961" y="4207165"/>
            <a:ext cx="13872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5400" b="1" dirty="0">
                <a:solidFill>
                  <a:schemeClr val="bg1"/>
                </a:solidFill>
              </a:rPr>
              <a:t>Den digitale grunnmuren </a:t>
            </a:r>
          </a:p>
        </p:txBody>
      </p:sp>
    </p:spTree>
    <p:extLst>
      <p:ext uri="{BB962C8B-B14F-4D97-AF65-F5344CB8AC3E}">
        <p14:creationId xmlns:p14="http://schemas.microsoft.com/office/powerpoint/2010/main" val="34783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:a16="http://schemas.microsoft.com/office/drawing/2014/main" id="{0F3B0BB2-E3CB-49F2-B821-5F3297488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5G åpner nye muligheter </a:t>
            </a:r>
          </a:p>
        </p:txBody>
      </p:sp>
      <p:pic>
        <p:nvPicPr>
          <p:cNvPr id="4" name="Bilde 3" descr="Et bilde som inneholder person, datamaskin, innendørs, bord&#10;&#10;Automatisk generert beskrivelse">
            <a:extLst>
              <a:ext uri="{FF2B5EF4-FFF2-40B4-BE49-F238E27FC236}">
                <a16:creationId xmlns:a16="http://schemas.microsoft.com/office/drawing/2014/main" id="{873C1A8C-F00A-4B0A-8ED4-11C2EECA14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"/>
          <a:stretch/>
        </p:blipFill>
        <p:spPr>
          <a:xfrm>
            <a:off x="838200" y="1825625"/>
            <a:ext cx="5181600" cy="4106732"/>
          </a:xfrm>
          <a:prstGeom prst="rect">
            <a:avLst/>
          </a:prstGeom>
          <a:noFill/>
        </p:spPr>
      </p:pic>
      <p:pic>
        <p:nvPicPr>
          <p:cNvPr id="25" name="Bilde 24" descr="Et bilde som inneholder vann, utendørs, båt, havn&#10;&#10;Automatisk generert beskrivelse">
            <a:extLst>
              <a:ext uri="{FF2B5EF4-FFF2-40B4-BE49-F238E27FC236}">
                <a16:creationId xmlns:a16="http://schemas.microsoft.com/office/drawing/2014/main" id="{C2EDFF7E-E2C6-49AE-B194-03BF4C118A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"/>
          <a:stretch/>
        </p:blipFill>
        <p:spPr>
          <a:xfrm>
            <a:off x="6172200" y="1825625"/>
            <a:ext cx="5181600" cy="4106732"/>
          </a:xfrm>
          <a:prstGeom prst="rect">
            <a:avLst/>
          </a:prstGeom>
          <a:noFill/>
        </p:spPr>
      </p:pic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918379A0-9ADC-45C0-96B0-CFAA664A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F60C1B-21D4-425B-89C8-B0A7AB09A1E4}" type="slidenum">
              <a:rPr lang="nb-NO" smtClean="0"/>
              <a:pPr>
                <a:spcAft>
                  <a:spcPts val="600"/>
                </a:spcAft>
              </a:pPr>
              <a:t>6</a:t>
            </a:fld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838200" y="5932357"/>
            <a:ext cx="5181600" cy="244606"/>
          </a:xfrm>
          <a:prstGeom prst="rect">
            <a:avLst/>
          </a:prstGeom>
        </p:spPr>
        <p:txBody>
          <a:bodyPr vert="horz" lIns="91440" tIns="45720" rIns="0" bIns="45720" rtlCol="0">
            <a:normAutofit/>
          </a:bodyPr>
          <a:lstStyle/>
          <a:p>
            <a:pPr algn="r">
              <a:spcBef>
                <a:spcPts val="1000"/>
              </a:spcBef>
            </a:pPr>
            <a:r>
              <a:rPr lang="nb-NO" sz="1000" kern="1200" baseline="0">
                <a:solidFill>
                  <a:schemeClr val="tx2">
                    <a:lumMod val="75000"/>
                  </a:schemeClr>
                </a:solidFill>
              </a:rPr>
              <a:t>Foto: </a:t>
            </a:r>
            <a:r>
              <a:rPr lang="nb-NO" sz="1000" kern="1200" baseline="0" err="1">
                <a:solidFill>
                  <a:schemeClr val="tx2">
                    <a:lumMod val="75000"/>
                  </a:schemeClr>
                </a:solidFill>
              </a:rPr>
              <a:t>Scanstock</a:t>
            </a:r>
            <a:endParaRPr lang="nb-NO" sz="1000" kern="1200" baseline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E3B0FC1-CCB3-477C-A3EA-CAEE9385528B}"/>
              </a:ext>
            </a:extLst>
          </p:cNvPr>
          <p:cNvSpPr txBox="1"/>
          <p:nvPr/>
        </p:nvSpPr>
        <p:spPr>
          <a:xfrm>
            <a:off x="6172200" y="5932357"/>
            <a:ext cx="5181600" cy="244606"/>
          </a:xfrm>
          <a:prstGeom prst="rect">
            <a:avLst/>
          </a:prstGeom>
        </p:spPr>
        <p:txBody>
          <a:bodyPr vert="horz" lIns="91440" tIns="45720" rIns="0" bIns="45720" rtlCol="0">
            <a:normAutofit/>
          </a:bodyPr>
          <a:lstStyle/>
          <a:p>
            <a:pPr algn="r">
              <a:spcBef>
                <a:spcPts val="1000"/>
              </a:spcBef>
            </a:pPr>
            <a:r>
              <a:rPr lang="nb-NO" sz="1000" kern="1200" baseline="0">
                <a:solidFill>
                  <a:schemeClr val="tx2">
                    <a:lumMod val="75000"/>
                  </a:schemeClr>
                </a:solidFill>
              </a:rPr>
              <a:t>Foto: Jonas Frøland / Samfoto / NTB</a:t>
            </a:r>
          </a:p>
        </p:txBody>
      </p:sp>
    </p:spTree>
    <p:extLst>
      <p:ext uri="{BB962C8B-B14F-4D97-AF65-F5344CB8AC3E}">
        <p14:creationId xmlns:p14="http://schemas.microsoft.com/office/powerpoint/2010/main" val="103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D729691-A22B-4DA4-8426-CC536E375120}"/>
              </a:ext>
            </a:extLst>
          </p:cNvPr>
          <p:cNvSpPr/>
          <p:nvPr/>
        </p:nvSpPr>
        <p:spPr>
          <a:xfrm>
            <a:off x="1599062" y="620688"/>
            <a:ext cx="8595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Regjeringens bredbåndsmål er innen rekkevidde </a:t>
            </a: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7AD225A-940C-490F-B31F-595FE4DD6345}"/>
              </a:ext>
            </a:extLst>
          </p:cNvPr>
          <p:cNvGraphicFramePr>
            <a:graphicFrameLocks/>
          </p:cNvGraphicFramePr>
          <p:nvPr/>
        </p:nvGraphicFramePr>
        <p:xfrm>
          <a:off x="1847528" y="1412776"/>
          <a:ext cx="77768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30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6BA5211-CCB1-4CFE-BD89-D62B010256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185FE5B-0211-4852-80E5-D0A0732127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 descr="Opptak av webinarer - Finansforbundet">
            <a:extLst>
              <a:ext uri="{FF2B5EF4-FFF2-40B4-BE49-F238E27FC236}">
                <a16:creationId xmlns:a16="http://schemas.microsoft.com/office/drawing/2014/main" id="{28E481C5-7C8F-495F-A67E-3A2A24A62032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Sammenhengende tjenester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427" y="22747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Felles strategi </a:t>
            </a:r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78333C5B-3133-5B41-9B88-1D6F27E03D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2" y="1210028"/>
            <a:ext cx="7634926" cy="4646408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60"/>
            <a:ext cx="12192000" cy="1247288"/>
          </a:xfrm>
          <a:prstGeom prst="rect">
            <a:avLst/>
          </a:prstGeom>
        </p:spPr>
      </p:pic>
      <p:sp>
        <p:nvSpPr>
          <p:cNvPr id="17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560328" y="-76398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Digitaliseringsstrategi for hele offentlig sektor 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99" y="1992216"/>
            <a:ext cx="2803479" cy="41154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>
              <a:rot lat="0" lon="0" rev="19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9586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MD">
  <a:themeElements>
    <a:clrScheme name="KMD">
      <a:dk1>
        <a:srgbClr val="000000"/>
      </a:dk1>
      <a:lt1>
        <a:srgbClr val="FFFFFF"/>
      </a:lt1>
      <a:dk2>
        <a:srgbClr val="003761"/>
      </a:dk2>
      <a:lt2>
        <a:srgbClr val="FFFFFF"/>
      </a:lt2>
      <a:accent1>
        <a:srgbClr val="0084BD"/>
      </a:accent1>
      <a:accent2>
        <a:srgbClr val="F39000"/>
      </a:accent2>
      <a:accent3>
        <a:srgbClr val="B9B3AE"/>
      </a:accent3>
      <a:accent4>
        <a:srgbClr val="E42313"/>
      </a:accent4>
      <a:accent5>
        <a:srgbClr val="004686"/>
      </a:accent5>
      <a:accent6>
        <a:srgbClr val="95C8EF"/>
      </a:accent6>
      <a:hlink>
        <a:srgbClr val="30A5FF"/>
      </a:hlink>
      <a:folHlink>
        <a:srgbClr val="FF6875"/>
      </a:folHlink>
    </a:clrScheme>
    <a:fontScheme name="TESTFON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MD" id="{8390ECFA-4911-48B9-8A92-5D8301A7B487}" vid="{CD08238F-4380-474E-8B1C-EAC1DC5A2E6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5CCF0CEADCD2345864508FCB59DBCF1" ma:contentTypeVersion="1" ma:contentTypeDescription="Opprett et nytt dokument." ma:contentTypeScope="" ma:versionID="edaa1bcf06a6adcdc875dded5640a705">
  <xsd:schema xmlns:xsd="http://www.w3.org/2001/XMLSchema" xmlns:xs="http://www.w3.org/2001/XMLSchema" xmlns:p="http://schemas.microsoft.com/office/2006/metadata/properties" xmlns:ns2="e097c193-d355-4c8b-ab39-491f7d52daf3" targetNamespace="http://schemas.microsoft.com/office/2006/metadata/properties" ma:root="true" ma:fieldsID="8315a252840060d9af84be623db5cdb8" ns2:_="">
    <xsd:import namespace="e097c193-d355-4c8b-ab39-491f7d52daf3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7c193-d355-4c8b-ab39-491f7d52daf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33D13A-E9F7-455C-9F6C-5B6180B81538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e097c193-d355-4c8b-ab39-491f7d52daf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29BE437-863C-431C-976C-41F7ADEF3F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4C3915-70F5-45F2-9B89-D9D6E9F4C6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97c193-d355-4c8b-ab39-491f7d52da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562</Words>
  <Application>Microsoft Office PowerPoint</Application>
  <PresentationFormat>Widescreen</PresentationFormat>
  <Paragraphs>163</Paragraphs>
  <Slides>26</Slides>
  <Notes>26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2" baseType="lpstr">
      <vt:lpstr>DIN Condensed</vt:lpstr>
      <vt:lpstr>Arial</vt:lpstr>
      <vt:lpstr>Calibri</vt:lpstr>
      <vt:lpstr>Open Sans</vt:lpstr>
      <vt:lpstr>Verdana</vt:lpstr>
      <vt:lpstr>KMD</vt:lpstr>
      <vt:lpstr>PowerPoint-presentasjon</vt:lpstr>
      <vt:lpstr>Norsk offentlig sektor</vt:lpstr>
      <vt:lpstr>Vi må omstille oss</vt:lpstr>
      <vt:lpstr>Mye som virker sammen</vt:lpstr>
      <vt:lpstr>Digitaliseringsminister i KMD</vt:lpstr>
      <vt:lpstr>5G åpner nye muligheter </vt:lpstr>
      <vt:lpstr>PowerPoint-presentasjon</vt:lpstr>
      <vt:lpstr>PowerPoint-presentasjon</vt:lpstr>
      <vt:lpstr>Sammenhengende tjenester</vt:lpstr>
      <vt:lpstr>Sammenhengende tjenester</vt:lpstr>
      <vt:lpstr>  </vt:lpstr>
      <vt:lpstr>Sammenhengende tjenester</vt:lpstr>
      <vt:lpstr>PowerPoint-presentasjon</vt:lpstr>
      <vt:lpstr>Økt deling av data og verdiskaping</vt:lpstr>
      <vt:lpstr>PowerPoint-presentasjon</vt:lpstr>
      <vt:lpstr>PowerPoint-presentasjon</vt:lpstr>
      <vt:lpstr>PowerPoint-presentasjon</vt:lpstr>
      <vt:lpstr>Tittel</vt:lpstr>
      <vt:lpstr>PowerPoint-presentasjon</vt:lpstr>
      <vt:lpstr>PowerPoint-presentasjon</vt:lpstr>
      <vt:lpstr>Nasjonal strategi for eID i offentlig sektor</vt:lpstr>
      <vt:lpstr>PowerPoint-presentasjon</vt:lpstr>
      <vt:lpstr>PowerPoint-presentasjon</vt:lpstr>
      <vt:lpstr>PowerPoint-presentasjon</vt:lpstr>
      <vt:lpstr>Syv etiske prinsipper</vt:lpstr>
      <vt:lpstr>PowerPoint-presentasjon</vt:lpstr>
    </vt:vector>
  </TitlesOfParts>
  <Company>DSS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Timothy Szlachetko</dc:creator>
  <cp:lastModifiedBy>dag wiese schartum</cp:lastModifiedBy>
  <cp:revision>101</cp:revision>
  <dcterms:created xsi:type="dcterms:W3CDTF">2019-06-05T08:53:07Z</dcterms:created>
  <dcterms:modified xsi:type="dcterms:W3CDTF">2021-09-08T18:54:35Z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0x010100E5CCF0CEADCD2345864508FCB59DBCF1</vt:lpwstr>
  </property>
  <property fmtid="{D5CDD505-2E9C-101B-9397-08002B2CF9AE}" pid="3" name="MSIP_Label_da73a663-4204-480c-9ce8-a1a166c234ab_Enabled">
    <vt:lpwstr>true</vt:lpwstr>
  </property>
  <property fmtid="{D5CDD505-2E9C-101B-9397-08002B2CF9AE}" pid="4" name="MSIP_Label_da73a663-4204-480c-9ce8-a1a166c234ab_SetDate">
    <vt:lpwstr>2021-09-07T11:09:42Z</vt:lpwstr>
  </property>
  <property fmtid="{D5CDD505-2E9C-101B-9397-08002B2CF9AE}" pid="5" name="MSIP_Label_da73a663-4204-480c-9ce8-a1a166c234ab_Method">
    <vt:lpwstr>Standard</vt:lpwstr>
  </property>
  <property fmtid="{D5CDD505-2E9C-101B-9397-08002B2CF9AE}" pid="6" name="MSIP_Label_da73a663-4204-480c-9ce8-a1a166c234ab_Name">
    <vt:lpwstr>Intern (KMD)</vt:lpwstr>
  </property>
  <property fmtid="{D5CDD505-2E9C-101B-9397-08002B2CF9AE}" pid="7" name="MSIP_Label_da73a663-4204-480c-9ce8-a1a166c234ab_SiteId">
    <vt:lpwstr>f696e186-1c3b-44cd-bf76-5ace0e7007bd</vt:lpwstr>
  </property>
  <property fmtid="{D5CDD505-2E9C-101B-9397-08002B2CF9AE}" pid="8" name="MSIP_Label_da73a663-4204-480c-9ce8-a1a166c234ab_ActionId">
    <vt:lpwstr>69e4fb0e-6e7c-4ac7-a84f-141ce936adf4</vt:lpwstr>
  </property>
  <property fmtid="{D5CDD505-2E9C-101B-9397-08002B2CF9AE}" pid="9" name="MSIP_Label_da73a663-4204-480c-9ce8-a1a166c234ab_ContentBits">
    <vt:lpwstr>0</vt:lpwstr>
  </property>
</Properties>
</file>